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76" r:id="rId4"/>
    <p:sldId id="267" r:id="rId5"/>
    <p:sldId id="277" r:id="rId6"/>
    <p:sldId id="258" r:id="rId7"/>
    <p:sldId id="278" r:id="rId8"/>
    <p:sldId id="262" r:id="rId9"/>
    <p:sldId id="279" r:id="rId10"/>
    <p:sldId id="280" r:id="rId11"/>
    <p:sldId id="281" r:id="rId12"/>
    <p:sldId id="265" r:id="rId13"/>
    <p:sldId id="282" r:id="rId14"/>
    <p:sldId id="283" r:id="rId15"/>
    <p:sldId id="264" r:id="rId16"/>
    <p:sldId id="284" r:id="rId17"/>
    <p:sldId id="268" r:id="rId18"/>
    <p:sldId id="285" r:id="rId19"/>
    <p:sldId id="269" r:id="rId20"/>
    <p:sldId id="286" r:id="rId21"/>
    <p:sldId id="287" r:id="rId22"/>
    <p:sldId id="272" r:id="rId23"/>
    <p:sldId id="273" r:id="rId24"/>
    <p:sldId id="288" r:id="rId25"/>
    <p:sldId id="274" r:id="rId26"/>
    <p:sldId id="289"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KUR" initials="T" lastIdx="1" clrIdx="0">
    <p:extLst>
      <p:ext uri="{19B8F6BF-5375-455C-9EA6-DF929625EA0E}">
        <p15:presenceInfo xmlns:p15="http://schemas.microsoft.com/office/powerpoint/2012/main" userId="TUKU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00"/>
    <a:srgbClr val="000099"/>
    <a:srgbClr val="CC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94670" autoAdjust="0"/>
  </p:normalViewPr>
  <p:slideViewPr>
    <p:cSldViewPr snapToGrid="0">
      <p:cViewPr varScale="1">
        <p:scale>
          <a:sx n="109" d="100"/>
          <a:sy n="109" d="100"/>
        </p:scale>
        <p:origin x="87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010EB2-849E-4808-A486-47435A1B24AE}" type="doc">
      <dgm:prSet loTypeId="urn:microsoft.com/office/officeart/2005/8/layout/cycle2" loCatId="cycle" qsTypeId="urn:microsoft.com/office/officeart/2005/8/quickstyle/simple2" qsCatId="simple" csTypeId="urn:microsoft.com/office/officeart/2005/8/colors/colorful1" csCatId="colorful" phldr="1"/>
      <dgm:spPr/>
      <dgm:t>
        <a:bodyPr/>
        <a:lstStyle/>
        <a:p>
          <a:endParaRPr lang="en-US"/>
        </a:p>
      </dgm:t>
    </dgm:pt>
    <dgm:pt modelId="{7A16A73D-8826-4C69-8693-648141DA41CC}">
      <dgm:prSet phldrT="[Text]"/>
      <dgm:spPr/>
      <dgm:t>
        <a:bodyPr/>
        <a:lstStyle/>
        <a:p>
          <a:r>
            <a:rPr lang="en-US" dirty="0" smtClean="0"/>
            <a:t>UNDERSTANDING THE PROBLEM</a:t>
          </a:r>
          <a:endParaRPr lang="en-US" dirty="0"/>
        </a:p>
      </dgm:t>
    </dgm:pt>
    <dgm:pt modelId="{0CE4C3CC-8FC1-462F-9BBF-CFECDABC5013}" type="parTrans" cxnId="{F222F6E1-A023-4D79-A83C-77607C28AA22}">
      <dgm:prSet/>
      <dgm:spPr/>
      <dgm:t>
        <a:bodyPr/>
        <a:lstStyle/>
        <a:p>
          <a:endParaRPr lang="en-US"/>
        </a:p>
      </dgm:t>
    </dgm:pt>
    <dgm:pt modelId="{EE0C1AA8-5F84-452E-A4D9-1995467D72B9}" type="sibTrans" cxnId="{F222F6E1-A023-4D79-A83C-77607C28AA22}">
      <dgm:prSet/>
      <dgm:spPr/>
      <dgm:t>
        <a:bodyPr/>
        <a:lstStyle/>
        <a:p>
          <a:endParaRPr lang="en-US"/>
        </a:p>
      </dgm:t>
    </dgm:pt>
    <dgm:pt modelId="{4CDEB5BD-5C6B-41ED-8431-A67CDDA79C01}">
      <dgm:prSet phldrT="[Text]"/>
      <dgm:spPr/>
      <dgm:t>
        <a:bodyPr/>
        <a:lstStyle/>
        <a:p>
          <a:r>
            <a:rPr lang="en-US" dirty="0" smtClean="0"/>
            <a:t>FORMULATING A MODEL</a:t>
          </a:r>
          <a:endParaRPr lang="en-US" dirty="0"/>
        </a:p>
      </dgm:t>
    </dgm:pt>
    <dgm:pt modelId="{91CEB8C9-718F-44A7-B53E-97FE03C14A20}" type="parTrans" cxnId="{5A7037DA-6149-43DB-932D-BF778E738781}">
      <dgm:prSet/>
      <dgm:spPr/>
      <dgm:t>
        <a:bodyPr/>
        <a:lstStyle/>
        <a:p>
          <a:endParaRPr lang="en-US"/>
        </a:p>
      </dgm:t>
    </dgm:pt>
    <dgm:pt modelId="{0920F2A8-E2A2-4167-AEE5-E412CE8A4D8A}" type="sibTrans" cxnId="{5A7037DA-6149-43DB-932D-BF778E738781}">
      <dgm:prSet/>
      <dgm:spPr/>
      <dgm:t>
        <a:bodyPr/>
        <a:lstStyle/>
        <a:p>
          <a:endParaRPr lang="en-US"/>
        </a:p>
      </dgm:t>
    </dgm:pt>
    <dgm:pt modelId="{80659958-5FD6-4B67-B7FC-EF2E905600D1}">
      <dgm:prSet phldrT="[Text]"/>
      <dgm:spPr/>
      <dgm:t>
        <a:bodyPr/>
        <a:lstStyle/>
        <a:p>
          <a:r>
            <a:rPr lang="en-US" dirty="0" smtClean="0"/>
            <a:t>DEVLOPING AN ALGORITHM</a:t>
          </a:r>
          <a:endParaRPr lang="en-US" dirty="0"/>
        </a:p>
      </dgm:t>
    </dgm:pt>
    <dgm:pt modelId="{939A737E-B6AC-4800-947D-5EDB058628F4}" type="parTrans" cxnId="{F0752DA5-4F25-4A27-8510-4529D7FCB55D}">
      <dgm:prSet/>
      <dgm:spPr/>
      <dgm:t>
        <a:bodyPr/>
        <a:lstStyle/>
        <a:p>
          <a:endParaRPr lang="en-US"/>
        </a:p>
      </dgm:t>
    </dgm:pt>
    <dgm:pt modelId="{8BF164C7-B2AB-4864-A389-B695EA6A6C45}" type="sibTrans" cxnId="{F0752DA5-4F25-4A27-8510-4529D7FCB55D}">
      <dgm:prSet/>
      <dgm:spPr/>
      <dgm:t>
        <a:bodyPr/>
        <a:lstStyle/>
        <a:p>
          <a:endParaRPr lang="en-US"/>
        </a:p>
      </dgm:t>
    </dgm:pt>
    <dgm:pt modelId="{2BD54626-23C0-440C-8008-7A895FC5ABF5}">
      <dgm:prSet phldrT="[Text]"/>
      <dgm:spPr/>
      <dgm:t>
        <a:bodyPr/>
        <a:lstStyle/>
        <a:p>
          <a:r>
            <a:rPr lang="en-US" dirty="0" smtClean="0"/>
            <a:t>WRITING THE PROGRAM</a:t>
          </a:r>
          <a:endParaRPr lang="en-US" dirty="0"/>
        </a:p>
      </dgm:t>
    </dgm:pt>
    <dgm:pt modelId="{0BFD80FF-6010-4B45-B81A-5AAE8D4614E8}" type="parTrans" cxnId="{183E0D75-FBF4-4740-85DB-FFE9D37A71DA}">
      <dgm:prSet/>
      <dgm:spPr/>
      <dgm:t>
        <a:bodyPr/>
        <a:lstStyle/>
        <a:p>
          <a:endParaRPr lang="en-US"/>
        </a:p>
      </dgm:t>
    </dgm:pt>
    <dgm:pt modelId="{F15EB758-6F79-4A15-9A4D-9FEB855853A2}" type="sibTrans" cxnId="{183E0D75-FBF4-4740-85DB-FFE9D37A71DA}">
      <dgm:prSet/>
      <dgm:spPr/>
      <dgm:t>
        <a:bodyPr/>
        <a:lstStyle/>
        <a:p>
          <a:endParaRPr lang="en-US"/>
        </a:p>
      </dgm:t>
    </dgm:pt>
    <dgm:pt modelId="{1EA1676E-6DB4-464C-8628-AEC5EDD68AF6}">
      <dgm:prSet phldrT="[Text]"/>
      <dgm:spPr/>
      <dgm:t>
        <a:bodyPr/>
        <a:lstStyle/>
        <a:p>
          <a:r>
            <a:rPr lang="en-US" dirty="0" smtClean="0"/>
            <a:t>TESTING THE PROGRAM</a:t>
          </a:r>
          <a:endParaRPr lang="en-US" dirty="0"/>
        </a:p>
      </dgm:t>
    </dgm:pt>
    <dgm:pt modelId="{CAE87BE7-BDD0-4C27-A2F7-8780343AB103}" type="parTrans" cxnId="{01A8A5B2-2A99-45E3-B83D-AF4844988BF1}">
      <dgm:prSet/>
      <dgm:spPr/>
      <dgm:t>
        <a:bodyPr/>
        <a:lstStyle/>
        <a:p>
          <a:endParaRPr lang="en-US"/>
        </a:p>
      </dgm:t>
    </dgm:pt>
    <dgm:pt modelId="{2E038921-8C2B-42FD-B45E-841446C6F916}" type="sibTrans" cxnId="{01A8A5B2-2A99-45E3-B83D-AF4844988BF1}">
      <dgm:prSet/>
      <dgm:spPr/>
      <dgm:t>
        <a:bodyPr/>
        <a:lstStyle/>
        <a:p>
          <a:endParaRPr lang="en-US"/>
        </a:p>
      </dgm:t>
    </dgm:pt>
    <dgm:pt modelId="{670931BA-7271-420C-B1C4-DA3932F21E32}" type="pres">
      <dgm:prSet presAssocID="{87010EB2-849E-4808-A486-47435A1B24AE}" presName="cycle" presStyleCnt="0">
        <dgm:presLayoutVars>
          <dgm:dir/>
          <dgm:resizeHandles val="exact"/>
        </dgm:presLayoutVars>
      </dgm:prSet>
      <dgm:spPr/>
      <dgm:t>
        <a:bodyPr/>
        <a:lstStyle/>
        <a:p>
          <a:endParaRPr lang="en-US"/>
        </a:p>
      </dgm:t>
    </dgm:pt>
    <dgm:pt modelId="{9F555BBA-C3C0-4CA4-BD49-0FF11A2533D9}" type="pres">
      <dgm:prSet presAssocID="{7A16A73D-8826-4C69-8693-648141DA41CC}" presName="node" presStyleLbl="node1" presStyleIdx="0" presStyleCnt="5" custScaleX="99754" custScaleY="93967" custRadScaleRad="114825" custRadScaleInc="76765">
        <dgm:presLayoutVars>
          <dgm:bulletEnabled val="1"/>
        </dgm:presLayoutVars>
      </dgm:prSet>
      <dgm:spPr/>
      <dgm:t>
        <a:bodyPr/>
        <a:lstStyle/>
        <a:p>
          <a:endParaRPr lang="en-US"/>
        </a:p>
      </dgm:t>
    </dgm:pt>
    <dgm:pt modelId="{9EA8693D-3868-4355-89C7-9D3C5A0B80F8}" type="pres">
      <dgm:prSet presAssocID="{EE0C1AA8-5F84-452E-A4D9-1995467D72B9}" presName="sibTrans" presStyleLbl="sibTrans2D1" presStyleIdx="0" presStyleCnt="5" custLinFactNeighborX="38579" custLinFactNeighborY="-2664"/>
      <dgm:spPr/>
      <dgm:t>
        <a:bodyPr/>
        <a:lstStyle/>
        <a:p>
          <a:endParaRPr lang="en-US"/>
        </a:p>
      </dgm:t>
    </dgm:pt>
    <dgm:pt modelId="{5ADFB6C6-183E-4C45-AD66-6437F746D731}" type="pres">
      <dgm:prSet presAssocID="{EE0C1AA8-5F84-452E-A4D9-1995467D72B9}" presName="connectorText" presStyleLbl="sibTrans2D1" presStyleIdx="0" presStyleCnt="5"/>
      <dgm:spPr/>
      <dgm:t>
        <a:bodyPr/>
        <a:lstStyle/>
        <a:p>
          <a:endParaRPr lang="en-US"/>
        </a:p>
      </dgm:t>
    </dgm:pt>
    <dgm:pt modelId="{0C73CCCE-0312-4B9F-B2C7-08B719C11C5C}" type="pres">
      <dgm:prSet presAssocID="{4CDEB5BD-5C6B-41ED-8431-A67CDDA79C01}" presName="node" presStyleLbl="node1" presStyleIdx="1" presStyleCnt="5" custScaleX="96101" custScaleY="86841" custRadScaleRad="98257" custRadScaleInc="30551">
        <dgm:presLayoutVars>
          <dgm:bulletEnabled val="1"/>
        </dgm:presLayoutVars>
      </dgm:prSet>
      <dgm:spPr/>
      <dgm:t>
        <a:bodyPr/>
        <a:lstStyle/>
        <a:p>
          <a:endParaRPr lang="en-US"/>
        </a:p>
      </dgm:t>
    </dgm:pt>
    <dgm:pt modelId="{747A8608-0CE7-4EF6-97AE-6791F87C6F8B}" type="pres">
      <dgm:prSet presAssocID="{0920F2A8-E2A2-4167-AEE5-E412CE8A4D8A}" presName="sibTrans" presStyleLbl="sibTrans2D1" presStyleIdx="1" presStyleCnt="5"/>
      <dgm:spPr/>
      <dgm:t>
        <a:bodyPr/>
        <a:lstStyle/>
        <a:p>
          <a:endParaRPr lang="en-US"/>
        </a:p>
      </dgm:t>
    </dgm:pt>
    <dgm:pt modelId="{D0F3410A-FFC3-41BD-BE32-18FBDBEACFC2}" type="pres">
      <dgm:prSet presAssocID="{0920F2A8-E2A2-4167-AEE5-E412CE8A4D8A}" presName="connectorText" presStyleLbl="sibTrans2D1" presStyleIdx="1" presStyleCnt="5"/>
      <dgm:spPr/>
      <dgm:t>
        <a:bodyPr/>
        <a:lstStyle/>
        <a:p>
          <a:endParaRPr lang="en-US"/>
        </a:p>
      </dgm:t>
    </dgm:pt>
    <dgm:pt modelId="{9EFC0EE5-4379-4385-A918-24F52C8F3FF3}" type="pres">
      <dgm:prSet presAssocID="{80659958-5FD6-4B67-B7FC-EF2E905600D1}" presName="node" presStyleLbl="node1" presStyleIdx="2" presStyleCnt="5" custScaleX="89843" custScaleY="78128" custRadScaleRad="95455" custRadScaleInc="9254">
        <dgm:presLayoutVars>
          <dgm:bulletEnabled val="1"/>
        </dgm:presLayoutVars>
      </dgm:prSet>
      <dgm:spPr/>
      <dgm:t>
        <a:bodyPr/>
        <a:lstStyle/>
        <a:p>
          <a:endParaRPr lang="en-US"/>
        </a:p>
      </dgm:t>
    </dgm:pt>
    <dgm:pt modelId="{F9B4D23F-1311-41A4-852A-C7D4EC96EDFE}" type="pres">
      <dgm:prSet presAssocID="{8BF164C7-B2AB-4864-A389-B695EA6A6C45}" presName="sibTrans" presStyleLbl="sibTrans2D1" presStyleIdx="2" presStyleCnt="5" custScaleX="60967"/>
      <dgm:spPr/>
      <dgm:t>
        <a:bodyPr/>
        <a:lstStyle/>
        <a:p>
          <a:endParaRPr lang="en-US"/>
        </a:p>
      </dgm:t>
    </dgm:pt>
    <dgm:pt modelId="{165A3FFC-B413-48B2-A17A-4D155C37A86D}" type="pres">
      <dgm:prSet presAssocID="{8BF164C7-B2AB-4864-A389-B695EA6A6C45}" presName="connectorText" presStyleLbl="sibTrans2D1" presStyleIdx="2" presStyleCnt="5"/>
      <dgm:spPr/>
      <dgm:t>
        <a:bodyPr/>
        <a:lstStyle/>
        <a:p>
          <a:endParaRPr lang="en-US"/>
        </a:p>
      </dgm:t>
    </dgm:pt>
    <dgm:pt modelId="{670F2AB1-C741-4C7F-8C27-38ACF4A97C64}" type="pres">
      <dgm:prSet presAssocID="{2BD54626-23C0-440C-8008-7A895FC5ABF5}" presName="node" presStyleLbl="node1" presStyleIdx="3" presStyleCnt="5" custScaleX="90435" custScaleY="79201">
        <dgm:presLayoutVars>
          <dgm:bulletEnabled val="1"/>
        </dgm:presLayoutVars>
      </dgm:prSet>
      <dgm:spPr/>
      <dgm:t>
        <a:bodyPr/>
        <a:lstStyle/>
        <a:p>
          <a:endParaRPr lang="en-US"/>
        </a:p>
      </dgm:t>
    </dgm:pt>
    <dgm:pt modelId="{D26AB3D4-12A4-4EAF-AF21-EF289AF6090E}" type="pres">
      <dgm:prSet presAssocID="{F15EB758-6F79-4A15-9A4D-9FEB855853A2}" presName="sibTrans" presStyleLbl="sibTrans2D1" presStyleIdx="3" presStyleCnt="5"/>
      <dgm:spPr/>
      <dgm:t>
        <a:bodyPr/>
        <a:lstStyle/>
        <a:p>
          <a:endParaRPr lang="en-US"/>
        </a:p>
      </dgm:t>
    </dgm:pt>
    <dgm:pt modelId="{08D775AF-8BA9-4A5E-99A0-12FDF5A7B355}" type="pres">
      <dgm:prSet presAssocID="{F15EB758-6F79-4A15-9A4D-9FEB855853A2}" presName="connectorText" presStyleLbl="sibTrans2D1" presStyleIdx="3" presStyleCnt="5"/>
      <dgm:spPr/>
      <dgm:t>
        <a:bodyPr/>
        <a:lstStyle/>
        <a:p>
          <a:endParaRPr lang="en-US"/>
        </a:p>
      </dgm:t>
    </dgm:pt>
    <dgm:pt modelId="{5094D055-8A15-4C3C-A290-DC38BCF835A6}" type="pres">
      <dgm:prSet presAssocID="{1EA1676E-6DB4-464C-8628-AEC5EDD68AF6}" presName="node" presStyleLbl="node1" presStyleIdx="4" presStyleCnt="5" custScaleX="96263" custScaleY="90547" custRadScaleRad="106820" custRadScaleInc="-36146">
        <dgm:presLayoutVars>
          <dgm:bulletEnabled val="1"/>
        </dgm:presLayoutVars>
      </dgm:prSet>
      <dgm:spPr/>
      <dgm:t>
        <a:bodyPr/>
        <a:lstStyle/>
        <a:p>
          <a:endParaRPr lang="en-US"/>
        </a:p>
      </dgm:t>
    </dgm:pt>
    <dgm:pt modelId="{E186FDFD-C12C-4E23-8A12-A14A9D45D41C}" type="pres">
      <dgm:prSet presAssocID="{2E038921-8C2B-42FD-B45E-841446C6F916}" presName="sibTrans" presStyleLbl="sibTrans2D1" presStyleIdx="4" presStyleCnt="5" custAng="15858371" custFlipHor="1" custScaleX="26847" custLinFactX="-4006" custLinFactNeighborX="-100000" custLinFactNeighborY="-8631"/>
      <dgm:spPr/>
      <dgm:t>
        <a:bodyPr/>
        <a:lstStyle/>
        <a:p>
          <a:endParaRPr lang="en-US"/>
        </a:p>
      </dgm:t>
    </dgm:pt>
    <dgm:pt modelId="{E2793CC3-A78B-42E6-AE4C-86C18FDE9992}" type="pres">
      <dgm:prSet presAssocID="{2E038921-8C2B-42FD-B45E-841446C6F916}" presName="connectorText" presStyleLbl="sibTrans2D1" presStyleIdx="4" presStyleCnt="5"/>
      <dgm:spPr/>
      <dgm:t>
        <a:bodyPr/>
        <a:lstStyle/>
        <a:p>
          <a:endParaRPr lang="en-US"/>
        </a:p>
      </dgm:t>
    </dgm:pt>
  </dgm:ptLst>
  <dgm:cxnLst>
    <dgm:cxn modelId="{5E46E571-C178-434A-902C-CB48BD0A58A4}" type="presOf" srcId="{8BF164C7-B2AB-4864-A389-B695EA6A6C45}" destId="{165A3FFC-B413-48B2-A17A-4D155C37A86D}" srcOrd="1" destOrd="0" presId="urn:microsoft.com/office/officeart/2005/8/layout/cycle2"/>
    <dgm:cxn modelId="{3C50587B-D341-4C68-BBB9-20F8D33F4646}" type="presOf" srcId="{0920F2A8-E2A2-4167-AEE5-E412CE8A4D8A}" destId="{747A8608-0CE7-4EF6-97AE-6791F87C6F8B}" srcOrd="0" destOrd="0" presId="urn:microsoft.com/office/officeart/2005/8/layout/cycle2"/>
    <dgm:cxn modelId="{7BE01F1C-FC18-4B67-B30B-1010523734B9}" type="presOf" srcId="{F15EB758-6F79-4A15-9A4D-9FEB855853A2}" destId="{D26AB3D4-12A4-4EAF-AF21-EF289AF6090E}" srcOrd="0" destOrd="0" presId="urn:microsoft.com/office/officeart/2005/8/layout/cycle2"/>
    <dgm:cxn modelId="{5A7037DA-6149-43DB-932D-BF778E738781}" srcId="{87010EB2-849E-4808-A486-47435A1B24AE}" destId="{4CDEB5BD-5C6B-41ED-8431-A67CDDA79C01}" srcOrd="1" destOrd="0" parTransId="{91CEB8C9-718F-44A7-B53E-97FE03C14A20}" sibTransId="{0920F2A8-E2A2-4167-AEE5-E412CE8A4D8A}"/>
    <dgm:cxn modelId="{B9F2988A-1924-4726-9D94-2C1637994934}" type="presOf" srcId="{EE0C1AA8-5F84-452E-A4D9-1995467D72B9}" destId="{5ADFB6C6-183E-4C45-AD66-6437F746D731}" srcOrd="1" destOrd="0" presId="urn:microsoft.com/office/officeart/2005/8/layout/cycle2"/>
    <dgm:cxn modelId="{3ADA7FF6-E6E9-4F81-BEB1-DBC320832A51}" type="presOf" srcId="{2BD54626-23C0-440C-8008-7A895FC5ABF5}" destId="{670F2AB1-C741-4C7F-8C27-38ACF4A97C64}" srcOrd="0" destOrd="0" presId="urn:microsoft.com/office/officeart/2005/8/layout/cycle2"/>
    <dgm:cxn modelId="{09F1BC39-F44E-4892-BBBF-DBE1B96F9D20}" type="presOf" srcId="{8BF164C7-B2AB-4864-A389-B695EA6A6C45}" destId="{F9B4D23F-1311-41A4-852A-C7D4EC96EDFE}" srcOrd="0" destOrd="0" presId="urn:microsoft.com/office/officeart/2005/8/layout/cycle2"/>
    <dgm:cxn modelId="{1EA40A5C-4C09-4A78-9224-25E0D8ED3183}" type="presOf" srcId="{4CDEB5BD-5C6B-41ED-8431-A67CDDA79C01}" destId="{0C73CCCE-0312-4B9F-B2C7-08B719C11C5C}" srcOrd="0" destOrd="0" presId="urn:microsoft.com/office/officeart/2005/8/layout/cycle2"/>
    <dgm:cxn modelId="{7F43E89B-6EDE-4CDA-9C83-772C5BC59B66}" type="presOf" srcId="{EE0C1AA8-5F84-452E-A4D9-1995467D72B9}" destId="{9EA8693D-3868-4355-89C7-9D3C5A0B80F8}" srcOrd="0" destOrd="0" presId="urn:microsoft.com/office/officeart/2005/8/layout/cycle2"/>
    <dgm:cxn modelId="{183E0D75-FBF4-4740-85DB-FFE9D37A71DA}" srcId="{87010EB2-849E-4808-A486-47435A1B24AE}" destId="{2BD54626-23C0-440C-8008-7A895FC5ABF5}" srcOrd="3" destOrd="0" parTransId="{0BFD80FF-6010-4B45-B81A-5AAE8D4614E8}" sibTransId="{F15EB758-6F79-4A15-9A4D-9FEB855853A2}"/>
    <dgm:cxn modelId="{49163CA2-EE32-4480-9906-2404D9F4BD80}" type="presOf" srcId="{2E038921-8C2B-42FD-B45E-841446C6F916}" destId="{E2793CC3-A78B-42E6-AE4C-86C18FDE9992}" srcOrd="1" destOrd="0" presId="urn:microsoft.com/office/officeart/2005/8/layout/cycle2"/>
    <dgm:cxn modelId="{9061E8AC-F96A-4A87-BB42-7136CFFE4DE4}" type="presOf" srcId="{7A16A73D-8826-4C69-8693-648141DA41CC}" destId="{9F555BBA-C3C0-4CA4-BD49-0FF11A2533D9}" srcOrd="0" destOrd="0" presId="urn:microsoft.com/office/officeart/2005/8/layout/cycle2"/>
    <dgm:cxn modelId="{45AEB69D-837E-4924-83F0-018B932F7A37}" type="presOf" srcId="{2E038921-8C2B-42FD-B45E-841446C6F916}" destId="{E186FDFD-C12C-4E23-8A12-A14A9D45D41C}" srcOrd="0" destOrd="0" presId="urn:microsoft.com/office/officeart/2005/8/layout/cycle2"/>
    <dgm:cxn modelId="{72E91964-73F4-45A8-A7DC-00E7BA90819E}" type="presOf" srcId="{0920F2A8-E2A2-4167-AEE5-E412CE8A4D8A}" destId="{D0F3410A-FFC3-41BD-BE32-18FBDBEACFC2}" srcOrd="1" destOrd="0" presId="urn:microsoft.com/office/officeart/2005/8/layout/cycle2"/>
    <dgm:cxn modelId="{4E33D109-86CF-4903-A62F-BDA84CECB0B3}" type="presOf" srcId="{80659958-5FD6-4B67-B7FC-EF2E905600D1}" destId="{9EFC0EE5-4379-4385-A918-24F52C8F3FF3}" srcOrd="0" destOrd="0" presId="urn:microsoft.com/office/officeart/2005/8/layout/cycle2"/>
    <dgm:cxn modelId="{D1B5FFF3-E619-43FC-96D5-DE52823FCBB0}" type="presOf" srcId="{F15EB758-6F79-4A15-9A4D-9FEB855853A2}" destId="{08D775AF-8BA9-4A5E-99A0-12FDF5A7B355}" srcOrd="1" destOrd="0" presId="urn:microsoft.com/office/officeart/2005/8/layout/cycle2"/>
    <dgm:cxn modelId="{CC0042A3-A12D-4283-97C2-CF391A127B06}" type="presOf" srcId="{1EA1676E-6DB4-464C-8628-AEC5EDD68AF6}" destId="{5094D055-8A15-4C3C-A290-DC38BCF835A6}" srcOrd="0" destOrd="0" presId="urn:microsoft.com/office/officeart/2005/8/layout/cycle2"/>
    <dgm:cxn modelId="{01A8A5B2-2A99-45E3-B83D-AF4844988BF1}" srcId="{87010EB2-849E-4808-A486-47435A1B24AE}" destId="{1EA1676E-6DB4-464C-8628-AEC5EDD68AF6}" srcOrd="4" destOrd="0" parTransId="{CAE87BE7-BDD0-4C27-A2F7-8780343AB103}" sibTransId="{2E038921-8C2B-42FD-B45E-841446C6F916}"/>
    <dgm:cxn modelId="{F222F6E1-A023-4D79-A83C-77607C28AA22}" srcId="{87010EB2-849E-4808-A486-47435A1B24AE}" destId="{7A16A73D-8826-4C69-8693-648141DA41CC}" srcOrd="0" destOrd="0" parTransId="{0CE4C3CC-8FC1-462F-9BBF-CFECDABC5013}" sibTransId="{EE0C1AA8-5F84-452E-A4D9-1995467D72B9}"/>
    <dgm:cxn modelId="{D1175114-E2CF-4385-B1D3-D59FC3693F5E}" type="presOf" srcId="{87010EB2-849E-4808-A486-47435A1B24AE}" destId="{670931BA-7271-420C-B1C4-DA3932F21E32}" srcOrd="0" destOrd="0" presId="urn:microsoft.com/office/officeart/2005/8/layout/cycle2"/>
    <dgm:cxn modelId="{F0752DA5-4F25-4A27-8510-4529D7FCB55D}" srcId="{87010EB2-849E-4808-A486-47435A1B24AE}" destId="{80659958-5FD6-4B67-B7FC-EF2E905600D1}" srcOrd="2" destOrd="0" parTransId="{939A737E-B6AC-4800-947D-5EDB058628F4}" sibTransId="{8BF164C7-B2AB-4864-A389-B695EA6A6C45}"/>
    <dgm:cxn modelId="{B81D9328-9C5F-47F7-8E63-688C224D8475}" type="presParOf" srcId="{670931BA-7271-420C-B1C4-DA3932F21E32}" destId="{9F555BBA-C3C0-4CA4-BD49-0FF11A2533D9}" srcOrd="0" destOrd="0" presId="urn:microsoft.com/office/officeart/2005/8/layout/cycle2"/>
    <dgm:cxn modelId="{2B2CC322-0861-4C36-832F-1DB027359CEB}" type="presParOf" srcId="{670931BA-7271-420C-B1C4-DA3932F21E32}" destId="{9EA8693D-3868-4355-89C7-9D3C5A0B80F8}" srcOrd="1" destOrd="0" presId="urn:microsoft.com/office/officeart/2005/8/layout/cycle2"/>
    <dgm:cxn modelId="{2EAB8CB0-B923-4D54-965C-346BEE8CA557}" type="presParOf" srcId="{9EA8693D-3868-4355-89C7-9D3C5A0B80F8}" destId="{5ADFB6C6-183E-4C45-AD66-6437F746D731}" srcOrd="0" destOrd="0" presId="urn:microsoft.com/office/officeart/2005/8/layout/cycle2"/>
    <dgm:cxn modelId="{03097A16-7BF3-4CED-9456-691CAF4535CE}" type="presParOf" srcId="{670931BA-7271-420C-B1C4-DA3932F21E32}" destId="{0C73CCCE-0312-4B9F-B2C7-08B719C11C5C}" srcOrd="2" destOrd="0" presId="urn:microsoft.com/office/officeart/2005/8/layout/cycle2"/>
    <dgm:cxn modelId="{92308D08-C18F-40E4-B800-ACF9A65D34EB}" type="presParOf" srcId="{670931BA-7271-420C-B1C4-DA3932F21E32}" destId="{747A8608-0CE7-4EF6-97AE-6791F87C6F8B}" srcOrd="3" destOrd="0" presId="urn:microsoft.com/office/officeart/2005/8/layout/cycle2"/>
    <dgm:cxn modelId="{FECDD106-238F-4814-ACA2-292A65884C00}" type="presParOf" srcId="{747A8608-0CE7-4EF6-97AE-6791F87C6F8B}" destId="{D0F3410A-FFC3-41BD-BE32-18FBDBEACFC2}" srcOrd="0" destOrd="0" presId="urn:microsoft.com/office/officeart/2005/8/layout/cycle2"/>
    <dgm:cxn modelId="{761DEF05-0EF8-4689-B6A8-F1F440418A2C}" type="presParOf" srcId="{670931BA-7271-420C-B1C4-DA3932F21E32}" destId="{9EFC0EE5-4379-4385-A918-24F52C8F3FF3}" srcOrd="4" destOrd="0" presId="urn:microsoft.com/office/officeart/2005/8/layout/cycle2"/>
    <dgm:cxn modelId="{8722DAF5-2619-4A8C-A73B-506120BF9092}" type="presParOf" srcId="{670931BA-7271-420C-B1C4-DA3932F21E32}" destId="{F9B4D23F-1311-41A4-852A-C7D4EC96EDFE}" srcOrd="5" destOrd="0" presId="urn:microsoft.com/office/officeart/2005/8/layout/cycle2"/>
    <dgm:cxn modelId="{9EBA0FE6-0D3E-45E6-B88E-47F5CE7A2609}" type="presParOf" srcId="{F9B4D23F-1311-41A4-852A-C7D4EC96EDFE}" destId="{165A3FFC-B413-48B2-A17A-4D155C37A86D}" srcOrd="0" destOrd="0" presId="urn:microsoft.com/office/officeart/2005/8/layout/cycle2"/>
    <dgm:cxn modelId="{CEB82F6E-8A2D-4D52-98EB-C805D928B33C}" type="presParOf" srcId="{670931BA-7271-420C-B1C4-DA3932F21E32}" destId="{670F2AB1-C741-4C7F-8C27-38ACF4A97C64}" srcOrd="6" destOrd="0" presId="urn:microsoft.com/office/officeart/2005/8/layout/cycle2"/>
    <dgm:cxn modelId="{841823DF-2B0E-4242-B726-558E6017E499}" type="presParOf" srcId="{670931BA-7271-420C-B1C4-DA3932F21E32}" destId="{D26AB3D4-12A4-4EAF-AF21-EF289AF6090E}" srcOrd="7" destOrd="0" presId="urn:microsoft.com/office/officeart/2005/8/layout/cycle2"/>
    <dgm:cxn modelId="{534D8938-ADD6-4CC7-BCF2-C5DB9A8325C9}" type="presParOf" srcId="{D26AB3D4-12A4-4EAF-AF21-EF289AF6090E}" destId="{08D775AF-8BA9-4A5E-99A0-12FDF5A7B355}" srcOrd="0" destOrd="0" presId="urn:microsoft.com/office/officeart/2005/8/layout/cycle2"/>
    <dgm:cxn modelId="{4C3F9D7E-C0C4-4812-9C2F-E58974847838}" type="presParOf" srcId="{670931BA-7271-420C-B1C4-DA3932F21E32}" destId="{5094D055-8A15-4C3C-A290-DC38BCF835A6}" srcOrd="8" destOrd="0" presId="urn:microsoft.com/office/officeart/2005/8/layout/cycle2"/>
    <dgm:cxn modelId="{003497EF-7820-484E-AE07-CE0CFDEC01BE}" type="presParOf" srcId="{670931BA-7271-420C-B1C4-DA3932F21E32}" destId="{E186FDFD-C12C-4E23-8A12-A14A9D45D41C}" srcOrd="9" destOrd="0" presId="urn:microsoft.com/office/officeart/2005/8/layout/cycle2"/>
    <dgm:cxn modelId="{558922FF-E3C6-4720-BC6E-E4FCAA4FFA31}" type="presParOf" srcId="{E186FDFD-C12C-4E23-8A12-A14A9D45D41C}" destId="{E2793CC3-A78B-42E6-AE4C-86C18FDE999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55BBA-C3C0-4CA4-BD49-0FF11A2533D9}">
      <dsp:nvSpPr>
        <dsp:cNvPr id="0" name=""/>
        <dsp:cNvSpPr/>
      </dsp:nvSpPr>
      <dsp:spPr>
        <a:xfrm>
          <a:off x="2766813" y="211758"/>
          <a:ext cx="1447653" cy="1363670"/>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UNDERSTANDING THE PROBLEM</a:t>
          </a:r>
          <a:endParaRPr lang="en-US" sz="1000" kern="1200" dirty="0"/>
        </a:p>
      </dsp:txBody>
      <dsp:txXfrm>
        <a:off x="2978817" y="411463"/>
        <a:ext cx="1023645" cy="964260"/>
      </dsp:txXfrm>
    </dsp:sp>
    <dsp:sp modelId="{9EA8693D-3868-4355-89C7-9D3C5A0B80F8}">
      <dsp:nvSpPr>
        <dsp:cNvPr id="0" name=""/>
        <dsp:cNvSpPr/>
      </dsp:nvSpPr>
      <dsp:spPr>
        <a:xfrm rot="3875195">
          <a:off x="3861877" y="1482211"/>
          <a:ext cx="271263" cy="4897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885105" y="1543416"/>
        <a:ext cx="189884" cy="293873"/>
      </dsp:txXfrm>
    </dsp:sp>
    <dsp:sp modelId="{0C73CCCE-0312-4B9F-B2C7-08B719C11C5C}">
      <dsp:nvSpPr>
        <dsp:cNvPr id="0" name=""/>
        <dsp:cNvSpPr/>
      </dsp:nvSpPr>
      <dsp:spPr>
        <a:xfrm>
          <a:off x="3583760" y="1927123"/>
          <a:ext cx="1394639" cy="1260256"/>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FORMULATING A MODEL</a:t>
          </a:r>
          <a:endParaRPr lang="en-US" sz="1000" kern="1200" dirty="0"/>
        </a:p>
      </dsp:txBody>
      <dsp:txXfrm>
        <a:off x="3788000" y="2111683"/>
        <a:ext cx="986159" cy="891136"/>
      </dsp:txXfrm>
    </dsp:sp>
    <dsp:sp modelId="{747A8608-0CE7-4EF6-97AE-6791F87C6F8B}">
      <dsp:nvSpPr>
        <dsp:cNvPr id="0" name=""/>
        <dsp:cNvSpPr/>
      </dsp:nvSpPr>
      <dsp:spPr>
        <a:xfrm rot="6940222">
          <a:off x="3681465" y="3186433"/>
          <a:ext cx="359013" cy="48978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3758645" y="3235853"/>
        <a:ext cx="251309" cy="293873"/>
      </dsp:txXfrm>
    </dsp:sp>
    <dsp:sp modelId="{9EFC0EE5-4379-4385-A918-24F52C8F3FF3}">
      <dsp:nvSpPr>
        <dsp:cNvPr id="0" name=""/>
        <dsp:cNvSpPr/>
      </dsp:nvSpPr>
      <dsp:spPr>
        <a:xfrm>
          <a:off x="2806543" y="3701900"/>
          <a:ext cx="1303822" cy="1133811"/>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DEVLOPING AN ALGORITHM</a:t>
          </a:r>
          <a:endParaRPr lang="en-US" sz="1000" kern="1200" dirty="0"/>
        </a:p>
      </dsp:txBody>
      <dsp:txXfrm>
        <a:off x="2997483" y="3867943"/>
        <a:ext cx="921942" cy="801725"/>
      </dsp:txXfrm>
    </dsp:sp>
    <dsp:sp modelId="{F9B4D23F-1311-41A4-852A-C7D4EC96EDFE}">
      <dsp:nvSpPr>
        <dsp:cNvPr id="0" name=""/>
        <dsp:cNvSpPr/>
      </dsp:nvSpPr>
      <dsp:spPr>
        <a:xfrm rot="10782952">
          <a:off x="2330302" y="4028916"/>
          <a:ext cx="238012" cy="48978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2401706" y="4126696"/>
        <a:ext cx="166608" cy="293873"/>
      </dsp:txXfrm>
    </dsp:sp>
    <dsp:sp modelId="{670F2AB1-C741-4C7F-8C27-38ACF4A97C64}">
      <dsp:nvSpPr>
        <dsp:cNvPr id="0" name=""/>
        <dsp:cNvSpPr/>
      </dsp:nvSpPr>
      <dsp:spPr>
        <a:xfrm>
          <a:off x="757563" y="3704254"/>
          <a:ext cx="1312413" cy="1149383"/>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WRITING THE PROGRAM</a:t>
          </a:r>
          <a:endParaRPr lang="en-US" sz="1000" kern="1200" dirty="0"/>
        </a:p>
      </dsp:txBody>
      <dsp:txXfrm>
        <a:off x="949761" y="3872577"/>
        <a:ext cx="928017" cy="812737"/>
      </dsp:txXfrm>
    </dsp:sp>
    <dsp:sp modelId="{D26AB3D4-12A4-4EAF-AF21-EF289AF6090E}">
      <dsp:nvSpPr>
        <dsp:cNvPr id="0" name=""/>
        <dsp:cNvSpPr/>
      </dsp:nvSpPr>
      <dsp:spPr>
        <a:xfrm rot="14810201">
          <a:off x="923683" y="3241684"/>
          <a:ext cx="302157" cy="48978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986835" y="3381311"/>
        <a:ext cx="211510" cy="293873"/>
      </dsp:txXfrm>
    </dsp:sp>
    <dsp:sp modelId="{5094D055-8A15-4C3C-A290-DC38BCF835A6}">
      <dsp:nvSpPr>
        <dsp:cNvPr id="0" name=""/>
        <dsp:cNvSpPr/>
      </dsp:nvSpPr>
      <dsp:spPr>
        <a:xfrm>
          <a:off x="0" y="1950108"/>
          <a:ext cx="1396990" cy="1314038"/>
        </a:xfrm>
        <a:prstGeom prst="ellipse">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TESTING THE PROGRAM</a:t>
          </a:r>
          <a:endParaRPr lang="en-US" sz="1000" kern="1200" dirty="0"/>
        </a:p>
      </dsp:txBody>
      <dsp:txXfrm>
        <a:off x="204584" y="2142544"/>
        <a:ext cx="987822" cy="929166"/>
      </dsp:txXfrm>
    </dsp:sp>
    <dsp:sp modelId="{E186FDFD-C12C-4E23-8A12-A14A9D45D41C}">
      <dsp:nvSpPr>
        <dsp:cNvPr id="0" name=""/>
        <dsp:cNvSpPr/>
      </dsp:nvSpPr>
      <dsp:spPr>
        <a:xfrm rot="7633871" flipH="1">
          <a:off x="890954" y="1484518"/>
          <a:ext cx="267228" cy="489787"/>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906786" y="1614390"/>
        <a:ext cx="187060" cy="29387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8A130-D4B8-4D68-A03B-D31CD5BB9162}" type="datetimeFigureOut">
              <a:rPr lang="en-US" smtClean="0"/>
              <a:t>26-Jul-24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2DCAA-0F34-4475-93AB-96C6BC8BAAB4}" type="slidenum">
              <a:rPr lang="en-US" smtClean="0"/>
              <a:t>‹#›</a:t>
            </a:fld>
            <a:endParaRPr lang="en-US"/>
          </a:p>
        </p:txBody>
      </p:sp>
    </p:spTree>
    <p:extLst>
      <p:ext uri="{BB962C8B-B14F-4D97-AF65-F5344CB8AC3E}">
        <p14:creationId xmlns:p14="http://schemas.microsoft.com/office/powerpoint/2010/main" val="41362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2DCAA-0F34-4475-93AB-96C6BC8BAAB4}" type="slidenum">
              <a:rPr lang="en-US" smtClean="0"/>
              <a:t>8</a:t>
            </a:fld>
            <a:endParaRPr lang="en-US"/>
          </a:p>
        </p:txBody>
      </p:sp>
    </p:spTree>
    <p:extLst>
      <p:ext uri="{BB962C8B-B14F-4D97-AF65-F5344CB8AC3E}">
        <p14:creationId xmlns:p14="http://schemas.microsoft.com/office/powerpoint/2010/main" val="702854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2DCAA-0F34-4475-93AB-96C6BC8BAAB4}" type="slidenum">
              <a:rPr lang="en-US" smtClean="0"/>
              <a:t>9</a:t>
            </a:fld>
            <a:endParaRPr lang="en-US"/>
          </a:p>
        </p:txBody>
      </p:sp>
    </p:spTree>
    <p:extLst>
      <p:ext uri="{BB962C8B-B14F-4D97-AF65-F5344CB8AC3E}">
        <p14:creationId xmlns:p14="http://schemas.microsoft.com/office/powerpoint/2010/main" val="702854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2DCAA-0F34-4475-93AB-96C6BC8BAAB4}" type="slidenum">
              <a:rPr lang="en-US" smtClean="0"/>
              <a:t>19</a:t>
            </a:fld>
            <a:endParaRPr lang="en-US"/>
          </a:p>
        </p:txBody>
      </p:sp>
    </p:spTree>
    <p:extLst>
      <p:ext uri="{BB962C8B-B14F-4D97-AF65-F5344CB8AC3E}">
        <p14:creationId xmlns:p14="http://schemas.microsoft.com/office/powerpoint/2010/main" val="1636758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2DCAA-0F34-4475-93AB-96C6BC8BAAB4}" type="slidenum">
              <a:rPr lang="en-US" smtClean="0"/>
              <a:t>20</a:t>
            </a:fld>
            <a:endParaRPr lang="en-US"/>
          </a:p>
        </p:txBody>
      </p:sp>
    </p:spTree>
    <p:extLst>
      <p:ext uri="{BB962C8B-B14F-4D97-AF65-F5344CB8AC3E}">
        <p14:creationId xmlns:p14="http://schemas.microsoft.com/office/powerpoint/2010/main" val="1636758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2DCAA-0F34-4475-93AB-96C6BC8BAAB4}" type="slidenum">
              <a:rPr lang="en-US" smtClean="0"/>
              <a:t>21</a:t>
            </a:fld>
            <a:endParaRPr lang="en-US"/>
          </a:p>
        </p:txBody>
      </p:sp>
    </p:spTree>
    <p:extLst>
      <p:ext uri="{BB962C8B-B14F-4D97-AF65-F5344CB8AC3E}">
        <p14:creationId xmlns:p14="http://schemas.microsoft.com/office/powerpoint/2010/main" val="163675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460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9DCF9-07C5-47C7-9895-A5E706629594}" type="datetimeFigureOut">
              <a:rPr lang="en-US" smtClean="0"/>
              <a:t>26-Jul-24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8216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9DCF9-07C5-47C7-9895-A5E706629594}" type="datetimeFigureOut">
              <a:rPr lang="en-US" smtClean="0"/>
              <a:t>26-Jul-24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17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53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483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7986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C9DCF9-07C5-47C7-9895-A5E706629594}" type="datetimeFigureOut">
              <a:rPr lang="en-US" smtClean="0"/>
              <a:t>26-Jul-24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0541F-0911-422E-B331-63BDA0DA8795}" type="slidenum">
              <a:rPr lang="en-US" smtClean="0"/>
              <a:t>‹#›</a:t>
            </a:fld>
            <a:endParaRPr lang="en-US"/>
          </a:p>
        </p:txBody>
      </p:sp>
      <p:sp>
        <p:nvSpPr>
          <p:cNvPr id="10"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366132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C9DCF9-07C5-47C7-9895-A5E706629594}" type="datetimeFigureOut">
              <a:rPr lang="en-US" smtClean="0"/>
              <a:t>26-Jul-24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0541F-0911-422E-B331-63BDA0DA8795}" type="slidenum">
              <a:rPr lang="en-US" smtClean="0"/>
              <a:t>‹#›</a:t>
            </a:fld>
            <a:endParaRPr lang="en-US"/>
          </a:p>
        </p:txBody>
      </p:sp>
      <p:sp>
        <p:nvSpPr>
          <p:cNvPr id="6" name="Rectangle 73"/>
          <p:cNvSpPr>
            <a:spLocks noChangeArrowheads="1"/>
          </p:cNvSpPr>
          <p:nvPr userDrawn="1"/>
        </p:nvSpPr>
        <p:spPr bwMode="auto">
          <a:xfrm>
            <a:off x="0" y="0"/>
            <a:ext cx="117094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5345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9DCF9-07C5-47C7-9895-A5E706629594}" type="datetimeFigureOut">
              <a:rPr lang="en-US" smtClean="0"/>
              <a:t>26-Jul-24</a:t>
            </a:fld>
            <a:endParaRPr lang="en-US"/>
          </a:p>
        </p:txBody>
      </p:sp>
      <p:sp>
        <p:nvSpPr>
          <p:cNvPr id="4" name="Slide Number Placeholder 3"/>
          <p:cNvSpPr>
            <a:spLocks noGrp="1"/>
          </p:cNvSpPr>
          <p:nvPr>
            <p:ph type="sldNum" sz="quarter" idx="12"/>
          </p:nvPr>
        </p:nvSpPr>
        <p:spPr/>
        <p:txBody>
          <a:bodyPr/>
          <a:lstStyle/>
          <a:p>
            <a:fld id="{55C0541F-0911-422E-B331-63BDA0DA8795}" type="slidenum">
              <a:rPr lang="en-US" smtClean="0"/>
              <a:t>‹#›</a:t>
            </a:fld>
            <a:endParaRPr lang="en-US"/>
          </a:p>
        </p:txBody>
      </p:sp>
      <p:sp>
        <p:nvSpPr>
          <p:cNvPr id="6" name="Rectangle 1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7" name="Rectangle 1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9" name="Rectangle 1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 name="Rectangle 1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2" name="Rectangle 16"/>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3" name="Rectangle 17"/>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5" name="Rectangle 19"/>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6" name="Rectangle 20"/>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8" name="Rectangle 22"/>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9" name="Rectangle 23"/>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1" name="Rectangle 25"/>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2" name="Rectangle 2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3" name="Rectangle 27"/>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7B90198-69D8-4F49-83EE-A57A0EDAD8AC}" type="slidenum">
              <a:rPr lang="en-US" sz="1400"/>
              <a:pPr algn="r"/>
              <a:t>‹#›</a:t>
            </a:fld>
            <a:endParaRPr lang="en-US" sz="1400"/>
          </a:p>
        </p:txBody>
      </p:sp>
      <p:sp>
        <p:nvSpPr>
          <p:cNvPr id="24" name="Rectangle 28"/>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5" name="Rectangle 29"/>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6" name="Rectangle 30"/>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15862DC-CC8C-4D94-8D61-E16A602E1ECF}" type="slidenum">
              <a:rPr lang="en-US" sz="1400"/>
              <a:pPr algn="r"/>
              <a:t>‹#›</a:t>
            </a:fld>
            <a:endParaRPr lang="en-US" sz="1400"/>
          </a:p>
        </p:txBody>
      </p:sp>
      <p:sp>
        <p:nvSpPr>
          <p:cNvPr id="27" name="Rectangle 31"/>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8" name="Rectangle 32"/>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9" name="Rectangle 33"/>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86CF24D-2277-483A-BE08-9911BA0ADFF7}" type="slidenum">
              <a:rPr lang="en-US" sz="1400"/>
              <a:pPr algn="r"/>
              <a:t>‹#›</a:t>
            </a:fld>
            <a:endParaRPr lang="en-US" sz="1400"/>
          </a:p>
        </p:txBody>
      </p:sp>
      <p:sp>
        <p:nvSpPr>
          <p:cNvPr id="30" name="Rectangle 34"/>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1" name="Rectangle 35"/>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2" name="Rectangle 36"/>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42BF55A2-5223-4DA4-A4FE-C14B73F1C384}" type="slidenum">
              <a:rPr lang="en-US" sz="1400"/>
              <a:pPr algn="r"/>
              <a:t>‹#›</a:t>
            </a:fld>
            <a:endParaRPr lang="en-US" sz="1400"/>
          </a:p>
        </p:txBody>
      </p:sp>
      <p:sp>
        <p:nvSpPr>
          <p:cNvPr id="33" name="Rectangle 37"/>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4" name="Rectangle 38"/>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5" name="Rectangle 39"/>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2F8E192-18F5-4FA1-BE66-85915A3C37A4}" type="slidenum">
              <a:rPr lang="en-US" sz="1400"/>
              <a:pPr algn="r"/>
              <a:t>‹#›</a:t>
            </a:fld>
            <a:endParaRPr lang="en-US" sz="1400"/>
          </a:p>
        </p:txBody>
      </p:sp>
      <p:sp>
        <p:nvSpPr>
          <p:cNvPr id="36" name="Rectangle 4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7" name="Rectangle 4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8" name="Rectangle 4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EED75E7-3A0E-486B-864C-68B15890C99F}" type="slidenum">
              <a:rPr lang="en-US" sz="1400"/>
              <a:pPr algn="r"/>
              <a:t>‹#›</a:t>
            </a:fld>
            <a:endParaRPr lang="en-US" sz="1400"/>
          </a:p>
        </p:txBody>
      </p:sp>
      <p:sp>
        <p:nvSpPr>
          <p:cNvPr id="39" name="Rectangle 4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0" name="Rectangle 4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1" name="Rectangle 45"/>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73F8C70C-01D6-4C7E-A080-DF17943D7F63}" type="slidenum">
              <a:rPr lang="en-US" sz="1400"/>
              <a:pPr algn="r"/>
              <a:t>‹#›</a:t>
            </a:fld>
            <a:endParaRPr lang="en-US" sz="1400"/>
          </a:p>
        </p:txBody>
      </p:sp>
      <p:sp>
        <p:nvSpPr>
          <p:cNvPr id="42" name="Rectangle 46"/>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3" name="Rectangle 47"/>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4" name="Rectangle 48"/>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0812500-48C3-4E6D-A2D7-BA9A73B846AF}" type="slidenum">
              <a:rPr lang="en-US" sz="1400"/>
              <a:pPr algn="r"/>
              <a:t>‹#›</a:t>
            </a:fld>
            <a:endParaRPr lang="en-US" sz="1400"/>
          </a:p>
        </p:txBody>
      </p:sp>
      <p:sp>
        <p:nvSpPr>
          <p:cNvPr id="45" name="Rectangle 49"/>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6" name="Rectangle 50"/>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7" name="Rectangle 51"/>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D10FB084-845A-4137-960A-482D644B545F}" type="slidenum">
              <a:rPr lang="en-US" sz="1400"/>
              <a:pPr algn="r"/>
              <a:t>‹#›</a:t>
            </a:fld>
            <a:endParaRPr lang="en-US" sz="1400"/>
          </a:p>
        </p:txBody>
      </p:sp>
      <p:sp>
        <p:nvSpPr>
          <p:cNvPr id="48" name="Rectangle 52"/>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49" name="Rectangle 53"/>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0" name="Rectangle 54"/>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6D7ECB3-6B50-4CCF-8C82-D0C09F09D8C8}" type="slidenum">
              <a:rPr lang="en-US" sz="1400">
                <a:cs typeface="Arial" panose="020B0604020202020204" pitchFamily="34" charset="0"/>
              </a:rPr>
              <a:pPr algn="r"/>
              <a:t>‹#›</a:t>
            </a:fld>
            <a:endParaRPr lang="en-US" sz="1400">
              <a:cs typeface="Arial" panose="020B0604020202020204" pitchFamily="34" charset="0"/>
            </a:endParaRPr>
          </a:p>
        </p:txBody>
      </p:sp>
      <p:sp>
        <p:nvSpPr>
          <p:cNvPr id="51" name="Rectangle 55"/>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2" name="Rectangle 5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3" name="Rectangle 57"/>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C00B68F-BC7D-4672-9A63-CA5EAC39243E}" type="slidenum">
              <a:rPr lang="en-US" sz="1400">
                <a:cs typeface="Arial" panose="020B0604020202020204" pitchFamily="34" charset="0"/>
              </a:rPr>
              <a:pPr algn="r"/>
              <a:t>‹#›</a:t>
            </a:fld>
            <a:endParaRPr lang="en-US" sz="1400">
              <a:cs typeface="Arial" panose="020B0604020202020204" pitchFamily="34" charset="0"/>
            </a:endParaRPr>
          </a:p>
        </p:txBody>
      </p:sp>
      <p:sp>
        <p:nvSpPr>
          <p:cNvPr id="54" name="Rectangle 58"/>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5" name="Rectangle 59"/>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6" name="Rectangle 60"/>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93C9AEF-C041-4DE4-8A5B-338345688778}" type="slidenum">
              <a:rPr lang="en-US" sz="1400">
                <a:cs typeface="Arial" panose="020B0604020202020204" pitchFamily="34" charset="0"/>
              </a:rPr>
              <a:pPr algn="r"/>
              <a:t>‹#›</a:t>
            </a:fld>
            <a:endParaRPr lang="en-US" sz="1400">
              <a:cs typeface="Arial" panose="020B0604020202020204" pitchFamily="34" charset="0"/>
            </a:endParaRPr>
          </a:p>
        </p:txBody>
      </p:sp>
      <p:sp>
        <p:nvSpPr>
          <p:cNvPr id="57" name="Rectangle 61"/>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8" name="Rectangle 62"/>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9" name="Rectangle 63"/>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CCC3BBA-04F8-4B21-8673-0DCEA679AF85}" type="slidenum">
              <a:rPr lang="en-US" sz="1400">
                <a:cs typeface="Arial" panose="020B0604020202020204" pitchFamily="34" charset="0"/>
              </a:rPr>
              <a:pPr algn="r"/>
              <a:t>‹#›</a:t>
            </a:fld>
            <a:endParaRPr lang="en-US" sz="1400">
              <a:cs typeface="Arial" panose="020B0604020202020204" pitchFamily="34" charset="0"/>
            </a:endParaRPr>
          </a:p>
        </p:txBody>
      </p:sp>
      <p:sp>
        <p:nvSpPr>
          <p:cNvPr id="60" name="Rectangle 64"/>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1" name="Rectangle 65"/>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2" name="Rectangle 66"/>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50ACCB5-6B53-4142-A129-5A0B945648D0}" type="slidenum">
              <a:rPr lang="en-US" sz="1400">
                <a:cs typeface="Arial" panose="020B0604020202020204" pitchFamily="34" charset="0"/>
              </a:rPr>
              <a:pPr algn="r"/>
              <a:t>‹#›</a:t>
            </a:fld>
            <a:endParaRPr lang="en-US" sz="1400">
              <a:cs typeface="Arial" panose="020B0604020202020204" pitchFamily="34" charset="0"/>
            </a:endParaRPr>
          </a:p>
        </p:txBody>
      </p:sp>
      <p:sp>
        <p:nvSpPr>
          <p:cNvPr id="63" name="Rectangle 67"/>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4" name="Rectangle 68"/>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5" name="Rectangle 69"/>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15282AA-2BB0-4883-9F11-6E536F169F13}" type="slidenum">
              <a:rPr lang="en-US" sz="1400">
                <a:cs typeface="Arial" panose="020B0604020202020204" pitchFamily="34" charset="0"/>
              </a:rPr>
              <a:pPr algn="r"/>
              <a:t>‹#›</a:t>
            </a:fld>
            <a:endParaRPr lang="en-US" sz="1400">
              <a:cs typeface="Arial" panose="020B0604020202020204" pitchFamily="34" charset="0"/>
            </a:endParaRPr>
          </a:p>
        </p:txBody>
      </p:sp>
      <p:sp>
        <p:nvSpPr>
          <p:cNvPr id="66" name="Rectangle 7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7" name="Rectangle 7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8" name="Rectangle 7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AA28BD5-A2AE-4AC8-85AD-5EFE48A456AF}" type="slidenum">
              <a:rPr lang="en-US" sz="1400">
                <a:cs typeface="Arial" panose="020B0604020202020204" pitchFamily="34" charset="0"/>
              </a:rPr>
              <a:pPr algn="r"/>
              <a:t>‹#›</a:t>
            </a:fld>
            <a:endParaRPr lang="en-US" sz="1400">
              <a:cs typeface="Arial" panose="020B0604020202020204" pitchFamily="34" charset="0"/>
            </a:endParaRPr>
          </a:p>
        </p:txBody>
      </p:sp>
      <p:sp>
        <p:nvSpPr>
          <p:cNvPr id="76" name="Rectangle 8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Arial" panose="020B0604020202020204" pitchFamily="34" charset="0"/>
              </a:rPr>
              <a:t> </a:t>
            </a:r>
          </a:p>
        </p:txBody>
      </p:sp>
      <p:sp>
        <p:nvSpPr>
          <p:cNvPr id="77" name="Rectangle 8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78" name="Rectangle 8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sz="1400">
                <a:cs typeface="Arial" panose="020B0604020202020204" pitchFamily="34" charset="0"/>
              </a:rPr>
              <a:t> </a:t>
            </a:r>
          </a:p>
        </p:txBody>
      </p:sp>
      <p:sp>
        <p:nvSpPr>
          <p:cNvPr id="79" name="Rectangle 8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Arial" panose="020B0604020202020204" pitchFamily="34" charset="0"/>
              </a:rPr>
              <a:t> </a:t>
            </a:r>
          </a:p>
        </p:txBody>
      </p:sp>
      <p:sp>
        <p:nvSpPr>
          <p:cNvPr id="80" name="Rectangle 8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81" name="Rectangle 85"/>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a:cs typeface="Arial" panose="020B0604020202020204" pitchFamily="34" charset="0"/>
            </a:endParaRPr>
          </a:p>
        </p:txBody>
      </p:sp>
      <p:sp>
        <p:nvSpPr>
          <p:cNvPr id="82" name="Rectangle 8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cs typeface="Arial" panose="020B0604020202020204" pitchFamily="34" charset="0"/>
              </a:rPr>
              <a:t> </a:t>
            </a:r>
          </a:p>
        </p:txBody>
      </p:sp>
      <p:sp>
        <p:nvSpPr>
          <p:cNvPr id="69"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2034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9DCF9-07C5-47C7-9895-A5E706629594}" type="datetimeFigureOut">
              <a:rPr lang="en-US" smtClean="0"/>
              <a:t>26-Jul-24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0541F-0911-422E-B331-63BDA0DA8795}" type="slidenum">
              <a:rPr lang="en-US" smtClean="0"/>
              <a:t>‹#›</a:t>
            </a:fld>
            <a:endParaRPr lang="en-US"/>
          </a:p>
        </p:txBody>
      </p:sp>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3681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9DCF9-07C5-47C7-9895-A5E706629594}" type="datetimeFigureOut">
              <a:rPr lang="en-US" smtClean="0"/>
              <a:t>26-Jul-24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0541F-0911-422E-B331-63BDA0DA8795}" type="slidenum">
              <a:rPr lang="en-US" smtClean="0"/>
              <a:t>‹#›</a:t>
            </a:fld>
            <a:endParaRPr lang="en-US"/>
          </a:p>
        </p:txBody>
      </p:sp>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643593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9DCF9-07C5-47C7-9895-A5E706629594}" type="datetimeFigureOut">
              <a:rPr lang="en-US" smtClean="0"/>
              <a:t>26-Jul-24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 name="Straight Connector 8"/>
          <p:cNvCxnSpPr/>
          <p:nvPr userDrawn="1"/>
        </p:nvCxnSpPr>
        <p:spPr>
          <a:xfrm flipH="1">
            <a:off x="6089561" y="508462"/>
            <a:ext cx="12879" cy="5828120"/>
          </a:xfrm>
          <a:prstGeom prst="line">
            <a:avLst/>
          </a:prstGeom>
          <a:ln w="76200">
            <a:solidFill>
              <a:srgbClr val="0000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4748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9623" y="2019672"/>
            <a:ext cx="5098472" cy="3416320"/>
          </a:xfrm>
          <a:prstGeom prst="rect">
            <a:avLst/>
          </a:prstGeom>
        </p:spPr>
        <p:txBody>
          <a:bodyPr wrap="square">
            <a:spAutoFit/>
          </a:bodyPr>
          <a:lstStyle/>
          <a:p>
            <a:pPr lvl="0">
              <a:lnSpc>
                <a:spcPct val="150000"/>
              </a:lnSpc>
            </a:pPr>
            <a:r>
              <a:rPr lang="en-US" sz="3600" b="1" dirty="0">
                <a:solidFill>
                  <a:prstClr val="black"/>
                </a:solidFill>
                <a:cs typeface="Times New Roman" panose="02020603050405020304" pitchFamily="18" charset="0"/>
              </a:rPr>
              <a:t>COS 102:</a:t>
            </a:r>
            <a:r>
              <a:rPr lang="en-US" sz="3600" dirty="0">
                <a:solidFill>
                  <a:prstClr val="black"/>
                </a:solidFill>
                <a:cs typeface="Times New Roman" panose="02020603050405020304" pitchFamily="18" charset="0"/>
              </a:rPr>
              <a:t> INTRODUCTION TO PROBLEM SOLVING </a:t>
            </a:r>
            <a:br>
              <a:rPr lang="en-US" sz="3600" dirty="0">
                <a:solidFill>
                  <a:prstClr val="black"/>
                </a:solidFill>
                <a:cs typeface="Times New Roman" panose="02020603050405020304" pitchFamily="18" charset="0"/>
              </a:rPr>
            </a:br>
            <a:r>
              <a:rPr lang="en-US" sz="3600" dirty="0">
                <a:solidFill>
                  <a:prstClr val="black"/>
                </a:solidFill>
                <a:cs typeface="Times New Roman" panose="02020603050405020304" pitchFamily="18" charset="0"/>
              </a:rPr>
              <a:t>(3 UNITS)</a:t>
            </a:r>
            <a:br>
              <a:rPr lang="en-US" sz="3600" dirty="0">
                <a:solidFill>
                  <a:prstClr val="black"/>
                </a:solidFill>
                <a:cs typeface="Times New Roman" panose="02020603050405020304" pitchFamily="18" charset="0"/>
              </a:rPr>
            </a:br>
            <a:endParaRPr lang="en-US" sz="3600" dirty="0">
              <a:solidFill>
                <a:prstClr val="black"/>
              </a:solidFill>
            </a:endParaRPr>
          </a:p>
        </p:txBody>
      </p:sp>
      <p:sp>
        <p:nvSpPr>
          <p:cNvPr id="3" name="Rectangle 2"/>
          <p:cNvSpPr/>
          <p:nvPr/>
        </p:nvSpPr>
        <p:spPr>
          <a:xfrm>
            <a:off x="6209607" y="1372227"/>
            <a:ext cx="5098472" cy="4524315"/>
          </a:xfrm>
          <a:prstGeom prst="rect">
            <a:avLst/>
          </a:prstGeom>
        </p:spPr>
        <p:txBody>
          <a:bodyPr wrap="square">
            <a:spAutoFit/>
          </a:bodyPr>
          <a:lstStyle/>
          <a:p>
            <a:pPr algn="just">
              <a:lnSpc>
                <a:spcPct val="150000"/>
              </a:lnSpc>
            </a:pPr>
            <a:r>
              <a:rPr lang="en-US" sz="3200" b="1" dirty="0" smtClean="0"/>
              <a:t>Module 1: </a:t>
            </a:r>
            <a:r>
              <a:rPr lang="en-US" sz="3200" dirty="0" smtClean="0"/>
              <a:t>Overview of problem solving</a:t>
            </a:r>
          </a:p>
          <a:p>
            <a:pPr algn="just">
              <a:lnSpc>
                <a:spcPct val="150000"/>
              </a:lnSpc>
            </a:pPr>
            <a:r>
              <a:rPr lang="en-US" sz="3200" b="1" dirty="0" smtClean="0"/>
              <a:t>Unit 2: </a:t>
            </a:r>
            <a:r>
              <a:rPr lang="en-US" sz="3200" dirty="0" smtClean="0"/>
              <a:t>The problem solving process and the role of algorithm in the problem solving process</a:t>
            </a:r>
            <a:endParaRPr lang="en-US" sz="3200" dirty="0"/>
          </a:p>
        </p:txBody>
      </p:sp>
    </p:spTree>
    <p:extLst>
      <p:ext uri="{BB962C8B-B14F-4D97-AF65-F5344CB8AC3E}">
        <p14:creationId xmlns:p14="http://schemas.microsoft.com/office/powerpoint/2010/main" val="546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27131109"/>
              </p:ext>
            </p:extLst>
          </p:nvPr>
        </p:nvGraphicFramePr>
        <p:xfrm>
          <a:off x="6473111" y="1100112"/>
          <a:ext cx="4978400" cy="5053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6991058" y="1451310"/>
            <a:ext cx="1428773" cy="1283975"/>
            <a:chOff x="2524348" y="3094836"/>
            <a:chExt cx="1283975" cy="1283975"/>
          </a:xfrm>
        </p:grpSpPr>
        <p:sp>
          <p:nvSpPr>
            <p:cNvPr id="9" name="Oval 8"/>
            <p:cNvSpPr/>
            <p:nvPr/>
          </p:nvSpPr>
          <p:spPr>
            <a:xfrm>
              <a:off x="2524348" y="3094836"/>
              <a:ext cx="1283975" cy="1283975"/>
            </a:xfrm>
            <a:prstGeom prst="ellipse">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Oval 4"/>
            <p:cNvSpPr txBox="1"/>
            <p:nvPr/>
          </p:nvSpPr>
          <p:spPr>
            <a:xfrm>
              <a:off x="2712382" y="3282870"/>
              <a:ext cx="907907" cy="907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EVALUATING THE SOLUTION</a:t>
              </a:r>
              <a:endParaRPr lang="en-US" sz="900" kern="1200" dirty="0"/>
            </a:p>
          </p:txBody>
        </p:sp>
      </p:grpSp>
      <p:sp>
        <p:nvSpPr>
          <p:cNvPr id="13" name="TextBox 12"/>
          <p:cNvSpPr txBox="1"/>
          <p:nvPr/>
        </p:nvSpPr>
        <p:spPr>
          <a:xfrm>
            <a:off x="1461247" y="2820838"/>
            <a:ext cx="3740146" cy="1569660"/>
          </a:xfrm>
          <a:prstGeom prst="rect">
            <a:avLst/>
          </a:prstGeom>
          <a:noFill/>
        </p:spPr>
        <p:txBody>
          <a:bodyPr wrap="square" rtlCol="0">
            <a:spAutoFit/>
          </a:bodyPr>
          <a:lstStyle/>
          <a:p>
            <a:pPr>
              <a:lnSpc>
                <a:spcPct val="150000"/>
              </a:lnSpc>
            </a:pPr>
            <a:r>
              <a:rPr lang="en-US" sz="3200" dirty="0" smtClean="0"/>
              <a:t>The problem solving process</a:t>
            </a:r>
            <a:endParaRPr lang="en-US" sz="3200" dirty="0"/>
          </a:p>
        </p:txBody>
      </p:sp>
    </p:spTree>
    <p:extLst>
      <p:ext uri="{BB962C8B-B14F-4D97-AF65-F5344CB8AC3E}">
        <p14:creationId xmlns:p14="http://schemas.microsoft.com/office/powerpoint/2010/main" val="95083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graphicEl>
                                              <a:dgm id="{9F555BBA-C3C0-4CA4-BD49-0FF11A2533D9}"/>
                                            </p:graphic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graphicEl>
                                              <a:dgm id="{9EA8693D-3868-4355-89C7-9D3C5A0B80F8}"/>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graphicEl>
                                              <a:dgm id="{0C73CCCE-0312-4B9F-B2C7-08B719C11C5C}"/>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graphicEl>
                                              <a:dgm id="{747A8608-0CE7-4EF6-97AE-6791F87C6F8B}"/>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graphicEl>
                                              <a:dgm id="{9EFC0EE5-4379-4385-A918-24F52C8F3FF3}"/>
                                            </p:graphic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graphicEl>
                                              <a:dgm id="{F9B4D23F-1311-41A4-852A-C7D4EC96EDFE}"/>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
                                            <p:graphicEl>
                                              <a:dgm id="{670F2AB1-C741-4C7F-8C27-38ACF4A97C64}"/>
                                            </p:graphic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graphicEl>
                                              <a:dgm id="{D26AB3D4-12A4-4EAF-AF21-EF289AF6090E}"/>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
                                            <p:graphicEl>
                                              <a:dgm id="{5094D055-8A15-4C3C-A290-DC38BCF835A6}"/>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
                                            <p:graphicEl>
                                              <a:dgm id="{E186FDFD-C12C-4E23-8A12-A14A9D45D41C}"/>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245954" y="690239"/>
            <a:ext cx="5605620" cy="5632311"/>
          </a:xfrm>
          <a:prstGeom prst="rect">
            <a:avLst/>
          </a:prstGeom>
        </p:spPr>
        <p:txBody>
          <a:bodyPr wrap="square">
            <a:spAutoFit/>
          </a:bodyPr>
          <a:lstStyle/>
          <a:p>
            <a:pPr marL="285750" indent="-285750">
              <a:lnSpc>
                <a:spcPct val="150000"/>
              </a:lnSpc>
              <a:buFont typeface="Wingdings" panose="05000000000000000000" pitchFamily="2" charset="2"/>
              <a:buChar char="Ø"/>
            </a:pPr>
            <a:r>
              <a:rPr lang="en-GB" sz="2400" dirty="0"/>
              <a:t>In what format is the data/information?</a:t>
            </a:r>
          </a:p>
          <a:p>
            <a:pPr marL="285750" indent="-285750">
              <a:lnSpc>
                <a:spcPct val="150000"/>
              </a:lnSpc>
              <a:buFont typeface="Wingdings" panose="05000000000000000000" pitchFamily="2" charset="2"/>
              <a:buChar char="Ø"/>
            </a:pPr>
            <a:r>
              <a:rPr lang="en-GB" sz="2400" dirty="0" smtClean="0"/>
              <a:t>What </a:t>
            </a:r>
            <a:r>
              <a:rPr lang="en-GB" sz="2400" dirty="0"/>
              <a:t>is missing in the data provided?</a:t>
            </a:r>
          </a:p>
          <a:p>
            <a:pPr marL="285750" indent="-285750">
              <a:lnSpc>
                <a:spcPct val="150000"/>
              </a:lnSpc>
              <a:buFont typeface="Wingdings" panose="05000000000000000000" pitchFamily="2" charset="2"/>
              <a:buChar char="Ø"/>
            </a:pPr>
            <a:r>
              <a:rPr lang="en-US" sz="2400" dirty="0" smtClean="0"/>
              <a:t>Does </a:t>
            </a:r>
            <a:r>
              <a:rPr lang="en-US" sz="2400" dirty="0"/>
              <a:t>the person solving the problem have everything needed?</a:t>
            </a:r>
          </a:p>
          <a:p>
            <a:pPr marL="285750" indent="-285750">
              <a:lnSpc>
                <a:spcPct val="150000"/>
              </a:lnSpc>
              <a:buFont typeface="Wingdings" panose="05000000000000000000" pitchFamily="2" charset="2"/>
              <a:buChar char="Ø"/>
            </a:pPr>
            <a:r>
              <a:rPr lang="en-US" sz="2400" dirty="0" smtClean="0"/>
              <a:t>What </a:t>
            </a:r>
            <a:r>
              <a:rPr lang="en-US" sz="2400" dirty="0"/>
              <a:t>output information needs to be produced?</a:t>
            </a:r>
          </a:p>
          <a:p>
            <a:pPr marL="285750" indent="-285750">
              <a:lnSpc>
                <a:spcPct val="150000"/>
              </a:lnSpc>
              <a:buFont typeface="Wingdings" panose="05000000000000000000" pitchFamily="2" charset="2"/>
              <a:buChar char="Ø"/>
            </a:pPr>
            <a:r>
              <a:rPr lang="en-US" sz="2400" dirty="0" smtClean="0"/>
              <a:t> </a:t>
            </a:r>
            <a:r>
              <a:rPr lang="en-US" sz="2400" dirty="0"/>
              <a:t>In what format should the result be: text, picture, graph?</a:t>
            </a:r>
          </a:p>
          <a:p>
            <a:pPr marL="285750" indent="-285750">
              <a:lnSpc>
                <a:spcPct val="150000"/>
              </a:lnSpc>
              <a:buFont typeface="Wingdings" panose="05000000000000000000" pitchFamily="2" charset="2"/>
              <a:buChar char="Ø"/>
            </a:pPr>
            <a:r>
              <a:rPr lang="en-US" sz="2400" dirty="0" smtClean="0"/>
              <a:t>What </a:t>
            </a:r>
            <a:r>
              <a:rPr lang="en-US" sz="2400" dirty="0"/>
              <a:t>are the other </a:t>
            </a:r>
            <a:r>
              <a:rPr lang="en-US" sz="2400" dirty="0" smtClean="0"/>
              <a:t>requirements needed </a:t>
            </a:r>
            <a:r>
              <a:rPr lang="en-US" sz="2400" dirty="0"/>
              <a:t>for computation?</a:t>
            </a:r>
          </a:p>
        </p:txBody>
      </p:sp>
      <p:sp>
        <p:nvSpPr>
          <p:cNvPr id="2" name="Rectangle 1"/>
          <p:cNvSpPr/>
          <p:nvPr/>
        </p:nvSpPr>
        <p:spPr>
          <a:xfrm>
            <a:off x="882472" y="983410"/>
            <a:ext cx="4963410" cy="523220"/>
          </a:xfrm>
          <a:prstGeom prst="rect">
            <a:avLst/>
          </a:prstGeom>
        </p:spPr>
        <p:txBody>
          <a:bodyPr wrap="none">
            <a:spAutoFit/>
          </a:bodyPr>
          <a:lstStyle/>
          <a:p>
            <a:r>
              <a:rPr lang="en-GB" sz="2800" b="1" dirty="0" smtClean="0"/>
              <a:t>Step 1: </a:t>
            </a:r>
            <a:r>
              <a:rPr lang="en-GB" sz="2800" dirty="0" smtClean="0"/>
              <a:t>Understand </a:t>
            </a:r>
            <a:r>
              <a:rPr lang="en-GB" sz="2800" dirty="0"/>
              <a:t>the Problem</a:t>
            </a:r>
          </a:p>
        </p:txBody>
      </p:sp>
      <p:sp>
        <p:nvSpPr>
          <p:cNvPr id="6" name="Rectangle 5"/>
          <p:cNvSpPr/>
          <p:nvPr/>
        </p:nvSpPr>
        <p:spPr>
          <a:xfrm>
            <a:off x="882471" y="1675907"/>
            <a:ext cx="5078941" cy="2308324"/>
          </a:xfrm>
          <a:prstGeom prst="rect">
            <a:avLst/>
          </a:prstGeom>
        </p:spPr>
        <p:txBody>
          <a:bodyPr wrap="square">
            <a:spAutoFit/>
          </a:bodyPr>
          <a:lstStyle/>
          <a:p>
            <a:pPr marL="342900" indent="-342900">
              <a:lnSpc>
                <a:spcPct val="150000"/>
              </a:lnSpc>
              <a:buFont typeface="Wingdings" pitchFamily="2" charset="2"/>
              <a:buChar char="Ø"/>
            </a:pPr>
            <a:r>
              <a:rPr lang="en-GB" sz="2400" dirty="0" smtClean="0"/>
              <a:t>The </a:t>
            </a:r>
            <a:r>
              <a:rPr lang="en-GB" sz="2400" dirty="0"/>
              <a:t>first step to solving any problem is to make sure that one understands the problem about to be solved. One needs to know</a:t>
            </a:r>
            <a:r>
              <a:rPr lang="en-GB" sz="2400" dirty="0" smtClean="0"/>
              <a:t>:</a:t>
            </a:r>
            <a:endParaRPr lang="en-GB" sz="2400" dirty="0"/>
          </a:p>
        </p:txBody>
      </p:sp>
      <p:sp>
        <p:nvSpPr>
          <p:cNvPr id="8" name="Rectangle 7"/>
          <p:cNvSpPr/>
          <p:nvPr/>
        </p:nvSpPr>
        <p:spPr>
          <a:xfrm>
            <a:off x="882472" y="3929481"/>
            <a:ext cx="4963410" cy="2308324"/>
          </a:xfrm>
          <a:prstGeom prst="rect">
            <a:avLst/>
          </a:prstGeom>
        </p:spPr>
        <p:txBody>
          <a:bodyPr wrap="square">
            <a:spAutoFit/>
          </a:bodyPr>
          <a:lstStyle/>
          <a:p>
            <a:pPr marL="342900" indent="-342900">
              <a:lnSpc>
                <a:spcPct val="150000"/>
              </a:lnSpc>
              <a:buFont typeface="Wingdings" pitchFamily="2" charset="2"/>
              <a:buChar char="Ø"/>
            </a:pPr>
            <a:r>
              <a:rPr lang="en-GB" sz="2400" dirty="0"/>
              <a:t>What input data/information is available?</a:t>
            </a:r>
          </a:p>
          <a:p>
            <a:pPr marL="342900" indent="-342900">
              <a:lnSpc>
                <a:spcPct val="150000"/>
              </a:lnSpc>
              <a:buFont typeface="Wingdings" pitchFamily="2" charset="2"/>
              <a:buChar char="Ø"/>
            </a:pPr>
            <a:r>
              <a:rPr lang="en-GB" sz="2400" dirty="0"/>
              <a:t>What does the data/information represent</a:t>
            </a:r>
            <a:r>
              <a:rPr lang="en-GB" sz="2400" dirty="0" smtClean="0"/>
              <a:t>?</a:t>
            </a:r>
            <a:endParaRPr lang="en-GB" sz="2400" dirty="0"/>
          </a:p>
        </p:txBody>
      </p:sp>
    </p:spTree>
    <p:extLst>
      <p:ext uri="{BB962C8B-B14F-4D97-AF65-F5344CB8AC3E}">
        <p14:creationId xmlns:p14="http://schemas.microsoft.com/office/powerpoint/2010/main" val="337626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275526" y="849337"/>
            <a:ext cx="5271247" cy="3416320"/>
          </a:xfrm>
          <a:prstGeom prst="rect">
            <a:avLst/>
          </a:prstGeom>
        </p:spPr>
        <p:txBody>
          <a:bodyPr wrap="square">
            <a:spAutoFit/>
          </a:bodyPr>
          <a:lstStyle/>
          <a:p>
            <a:pPr marL="285750" indent="-285750">
              <a:lnSpc>
                <a:spcPct val="150000"/>
              </a:lnSpc>
              <a:buFont typeface="Wingdings" pitchFamily="2" charset="2"/>
              <a:buChar char="Ø"/>
            </a:pPr>
            <a:r>
              <a:rPr lang="en-US" sz="2400" dirty="0" smtClean="0">
                <a:solidFill>
                  <a:srgbClr val="000000"/>
                </a:solidFill>
              </a:rPr>
              <a:t>If </a:t>
            </a:r>
            <a:r>
              <a:rPr lang="en-US" sz="2400" dirty="0">
                <a:solidFill>
                  <a:srgbClr val="000000"/>
                </a:solidFill>
              </a:rPr>
              <a:t>it is a number, the grade might be a whole integer like 73 or it may be a real number like 73.42. </a:t>
            </a:r>
            <a:r>
              <a:rPr lang="en-US" sz="2400" dirty="0" smtClean="0">
                <a:solidFill>
                  <a:srgbClr val="000000"/>
                </a:solidFill>
              </a:rPr>
              <a:t>As such, it is important to </a:t>
            </a:r>
            <a:r>
              <a:rPr lang="en-US" sz="2400" dirty="0">
                <a:solidFill>
                  <a:srgbClr val="000000"/>
                </a:solidFill>
              </a:rPr>
              <a:t>understand the format of the grades in order to solve the </a:t>
            </a:r>
            <a:r>
              <a:rPr lang="en-US" sz="2400" dirty="0" smtClean="0">
                <a:solidFill>
                  <a:srgbClr val="000000"/>
                </a:solidFill>
              </a:rPr>
              <a:t>problem properly. </a:t>
            </a:r>
            <a:endParaRPr lang="en-US" sz="2400" dirty="0"/>
          </a:p>
        </p:txBody>
      </p:sp>
      <p:sp>
        <p:nvSpPr>
          <p:cNvPr id="2" name="TextBox 1"/>
          <p:cNvSpPr txBox="1"/>
          <p:nvPr/>
        </p:nvSpPr>
        <p:spPr>
          <a:xfrm>
            <a:off x="634748" y="848107"/>
            <a:ext cx="3567323" cy="523220"/>
          </a:xfrm>
          <a:prstGeom prst="rect">
            <a:avLst/>
          </a:prstGeom>
          <a:noFill/>
        </p:spPr>
        <p:txBody>
          <a:bodyPr wrap="none" rtlCol="0">
            <a:spAutoFit/>
          </a:bodyPr>
          <a:lstStyle/>
          <a:p>
            <a:r>
              <a:rPr lang="en-GB" sz="2800" b="1" dirty="0" smtClean="0"/>
              <a:t>Explanations on Step 1</a:t>
            </a:r>
            <a:endParaRPr lang="en-GB" sz="2800" b="1" dirty="0"/>
          </a:p>
        </p:txBody>
      </p:sp>
      <p:sp>
        <p:nvSpPr>
          <p:cNvPr id="3" name="Rectangle 2"/>
          <p:cNvSpPr/>
          <p:nvPr/>
        </p:nvSpPr>
        <p:spPr>
          <a:xfrm>
            <a:off x="634748" y="1466330"/>
            <a:ext cx="5271246" cy="2308324"/>
          </a:xfrm>
          <a:prstGeom prst="rect">
            <a:avLst/>
          </a:prstGeom>
        </p:spPr>
        <p:txBody>
          <a:bodyPr wrap="square">
            <a:spAutoFit/>
          </a:bodyPr>
          <a:lstStyle/>
          <a:p>
            <a:pPr marL="342900" indent="-342900">
              <a:lnSpc>
                <a:spcPct val="150000"/>
              </a:lnSpc>
              <a:buFont typeface="Wingdings" pitchFamily="2" charset="2"/>
              <a:buChar char="Ø"/>
            </a:pPr>
            <a:r>
              <a:rPr lang="en-GB" sz="2400" dirty="0"/>
              <a:t>Going back to our </a:t>
            </a:r>
            <a:r>
              <a:rPr lang="en-GB" sz="2400" b="1" dirty="0"/>
              <a:t>example with grades</a:t>
            </a:r>
            <a:r>
              <a:rPr lang="en-GB" sz="2400" dirty="0"/>
              <a:t>, it is understood that the input is a bunch of grades. But we need to understand the format of the grades. </a:t>
            </a:r>
          </a:p>
        </p:txBody>
      </p:sp>
      <p:sp>
        <p:nvSpPr>
          <p:cNvPr id="4" name="Rectangle 3"/>
          <p:cNvSpPr/>
          <p:nvPr/>
        </p:nvSpPr>
        <p:spPr>
          <a:xfrm>
            <a:off x="634748" y="3913358"/>
            <a:ext cx="5271246" cy="1754326"/>
          </a:xfrm>
          <a:prstGeom prst="rect">
            <a:avLst/>
          </a:prstGeom>
        </p:spPr>
        <p:txBody>
          <a:bodyPr wrap="square">
            <a:spAutoFit/>
          </a:bodyPr>
          <a:lstStyle/>
          <a:p>
            <a:pPr marL="342900" indent="-342900">
              <a:lnSpc>
                <a:spcPct val="150000"/>
              </a:lnSpc>
              <a:buFont typeface="Wingdings" pitchFamily="2" charset="2"/>
              <a:buChar char="Ø"/>
            </a:pPr>
            <a:r>
              <a:rPr lang="en-GB" sz="2400" dirty="0"/>
              <a:t>Each grade might be a number from 0 to 100 or it may be a letter grade from A to F.</a:t>
            </a:r>
          </a:p>
        </p:txBody>
      </p:sp>
    </p:spTree>
    <p:extLst>
      <p:ext uri="{BB962C8B-B14F-4D97-AF65-F5344CB8AC3E}">
        <p14:creationId xmlns:p14="http://schemas.microsoft.com/office/powerpoint/2010/main" val="92467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73906" y="1032773"/>
            <a:ext cx="5002306" cy="3970318"/>
          </a:xfrm>
          <a:prstGeom prst="rect">
            <a:avLst/>
          </a:prstGeom>
        </p:spPr>
        <p:txBody>
          <a:bodyPr wrap="square">
            <a:spAutoFit/>
          </a:bodyPr>
          <a:lstStyle/>
          <a:p>
            <a:pPr marL="342900" indent="-342900">
              <a:lnSpc>
                <a:spcPct val="150000"/>
              </a:lnSpc>
              <a:spcAft>
                <a:spcPts val="600"/>
              </a:spcAft>
              <a:buFont typeface="Wingdings" pitchFamily="2" charset="2"/>
              <a:buChar char="Ø"/>
            </a:pPr>
            <a:r>
              <a:rPr lang="en-US" sz="2400" dirty="0" smtClean="0">
                <a:solidFill>
                  <a:srgbClr val="000000"/>
                </a:solidFill>
              </a:rPr>
              <a:t>We </a:t>
            </a:r>
            <a:r>
              <a:rPr lang="en-US" sz="2400" dirty="0">
                <a:solidFill>
                  <a:srgbClr val="000000"/>
                </a:solidFill>
              </a:rPr>
              <a:t>also need to understand what the output should </a:t>
            </a:r>
            <a:r>
              <a:rPr lang="en-US" sz="2400" dirty="0" smtClean="0">
                <a:solidFill>
                  <a:srgbClr val="000000"/>
                </a:solidFill>
              </a:rPr>
              <a:t>be expected. Should </a:t>
            </a:r>
            <a:r>
              <a:rPr lang="en-US" sz="2400" dirty="0">
                <a:solidFill>
                  <a:srgbClr val="000000"/>
                </a:solidFill>
              </a:rPr>
              <a:t>the output be a whole or real number or a letter grade? Do we want to display a pie chart with the average grade? The choice is ours. </a:t>
            </a:r>
          </a:p>
        </p:txBody>
      </p:sp>
      <p:sp>
        <p:nvSpPr>
          <p:cNvPr id="2" name="Rectangle 1"/>
          <p:cNvSpPr/>
          <p:nvPr/>
        </p:nvSpPr>
        <p:spPr>
          <a:xfrm>
            <a:off x="777833" y="936010"/>
            <a:ext cx="5183579" cy="4524315"/>
          </a:xfrm>
          <a:prstGeom prst="rect">
            <a:avLst/>
          </a:prstGeom>
        </p:spPr>
        <p:txBody>
          <a:bodyPr wrap="square">
            <a:spAutoFit/>
          </a:bodyPr>
          <a:lstStyle/>
          <a:p>
            <a:pPr marL="342900" indent="-342900">
              <a:lnSpc>
                <a:spcPct val="150000"/>
              </a:lnSpc>
              <a:buFont typeface="Wingdings" pitchFamily="2" charset="2"/>
              <a:buChar char="Ø"/>
            </a:pPr>
            <a:r>
              <a:rPr lang="en-GB" sz="2400" dirty="0"/>
              <a:t>We also need to consider missing grades. What if we do not have the grade for every student: for instance, some were away during the test? Should we be able to include that person in our average (i.e., they received 0) or ignore them when computing the average? </a:t>
            </a:r>
          </a:p>
        </p:txBody>
      </p:sp>
    </p:spTree>
    <p:extLst>
      <p:ext uri="{BB962C8B-B14F-4D97-AF65-F5344CB8AC3E}">
        <p14:creationId xmlns:p14="http://schemas.microsoft.com/office/powerpoint/2010/main" val="373888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13131" y="684837"/>
            <a:ext cx="5241560" cy="1754326"/>
          </a:xfrm>
          <a:prstGeom prst="rect">
            <a:avLst/>
          </a:prstGeom>
        </p:spPr>
        <p:txBody>
          <a:bodyPr wrap="square">
            <a:spAutoFit/>
          </a:bodyPr>
          <a:lstStyle/>
          <a:p>
            <a:pPr marL="342900" indent="-342900">
              <a:lnSpc>
                <a:spcPct val="150000"/>
              </a:lnSpc>
              <a:buFont typeface="Wingdings" pitchFamily="2" charset="2"/>
              <a:buChar char="Ø"/>
            </a:pPr>
            <a:r>
              <a:rPr lang="en-US" sz="2400" dirty="0" smtClean="0">
                <a:solidFill>
                  <a:srgbClr val="000000"/>
                </a:solidFill>
              </a:rPr>
              <a:t>In </a:t>
            </a:r>
            <a:r>
              <a:rPr lang="en-US" sz="2400" dirty="0">
                <a:solidFill>
                  <a:srgbClr val="000000"/>
                </a:solidFill>
              </a:rPr>
              <a:t>the example </a:t>
            </a:r>
            <a:r>
              <a:rPr lang="en-US" sz="2400" dirty="0" smtClean="0">
                <a:solidFill>
                  <a:srgbClr val="000000"/>
                </a:solidFill>
              </a:rPr>
              <a:t>given in step 1, </a:t>
            </a:r>
            <a:r>
              <a:rPr lang="en-US" sz="2400" dirty="0">
                <a:solidFill>
                  <a:srgbClr val="000000"/>
                </a:solidFill>
              </a:rPr>
              <a:t>the average of </a:t>
            </a:r>
            <a:r>
              <a:rPr lang="en-US" sz="2400" dirty="0" smtClean="0">
                <a:solidFill>
                  <a:srgbClr val="000000"/>
                </a:solidFill>
              </a:rPr>
              <a:t>inputted grades </a:t>
            </a:r>
            <a:r>
              <a:rPr lang="en-US" sz="2400" dirty="0">
                <a:solidFill>
                  <a:srgbClr val="000000"/>
                </a:solidFill>
              </a:rPr>
              <a:t>is to be computed. </a:t>
            </a:r>
          </a:p>
        </p:txBody>
      </p:sp>
      <p:sp>
        <p:nvSpPr>
          <p:cNvPr id="4" name="Rectangle 3"/>
          <p:cNvSpPr/>
          <p:nvPr/>
        </p:nvSpPr>
        <p:spPr>
          <a:xfrm>
            <a:off x="737424" y="870473"/>
            <a:ext cx="4416787" cy="523220"/>
          </a:xfrm>
          <a:prstGeom prst="rect">
            <a:avLst/>
          </a:prstGeom>
        </p:spPr>
        <p:txBody>
          <a:bodyPr wrap="none">
            <a:spAutoFit/>
          </a:bodyPr>
          <a:lstStyle/>
          <a:p>
            <a:r>
              <a:rPr lang="en-US" sz="2800" b="1" dirty="0" smtClean="0">
                <a:solidFill>
                  <a:srgbClr val="000000"/>
                </a:solidFill>
              </a:rPr>
              <a:t>Step 2: </a:t>
            </a:r>
            <a:r>
              <a:rPr lang="en-US" sz="2800" dirty="0" smtClean="0">
                <a:solidFill>
                  <a:srgbClr val="000000"/>
                </a:solidFill>
              </a:rPr>
              <a:t>Formulating </a:t>
            </a:r>
            <a:r>
              <a:rPr lang="en-US" sz="2800" dirty="0">
                <a:solidFill>
                  <a:srgbClr val="000000"/>
                </a:solidFill>
              </a:rPr>
              <a:t>a Model </a:t>
            </a:r>
          </a:p>
        </p:txBody>
      </p:sp>
      <p:sp>
        <p:nvSpPr>
          <p:cNvPr id="5" name="Rectangle 4"/>
          <p:cNvSpPr/>
          <p:nvPr/>
        </p:nvSpPr>
        <p:spPr>
          <a:xfrm>
            <a:off x="737424" y="1653275"/>
            <a:ext cx="5212114" cy="3970318"/>
          </a:xfrm>
          <a:prstGeom prst="rect">
            <a:avLst/>
          </a:prstGeom>
        </p:spPr>
        <p:txBody>
          <a:bodyPr wrap="square">
            <a:spAutoFit/>
          </a:bodyPr>
          <a:lstStyle/>
          <a:p>
            <a:pPr marL="342900" indent="-342900">
              <a:lnSpc>
                <a:spcPct val="150000"/>
              </a:lnSpc>
              <a:buFont typeface="Wingdings" pitchFamily="2" charset="2"/>
              <a:buChar char="Ø"/>
            </a:pPr>
            <a:r>
              <a:rPr lang="en-GB" sz="2400" dirty="0"/>
              <a:t>The next step is to understand the processing part of the problem. Many </a:t>
            </a:r>
            <a:r>
              <a:rPr lang="en-GB" sz="2400" dirty="0" smtClean="0"/>
              <a:t>problem are broken down </a:t>
            </a:r>
            <a:r>
              <a:rPr lang="en-GB" sz="2400" dirty="0"/>
              <a:t>into smaller problems that require some kind of simple mathematical computations in order to process the data. </a:t>
            </a:r>
          </a:p>
        </p:txBody>
      </p:sp>
      <p:sp>
        <p:nvSpPr>
          <p:cNvPr id="6" name="Rectangle 5"/>
          <p:cNvSpPr/>
          <p:nvPr/>
        </p:nvSpPr>
        <p:spPr>
          <a:xfrm>
            <a:off x="6313131" y="2439163"/>
            <a:ext cx="5099056" cy="1754326"/>
          </a:xfrm>
          <a:prstGeom prst="rect">
            <a:avLst/>
          </a:prstGeom>
        </p:spPr>
        <p:txBody>
          <a:bodyPr wrap="square">
            <a:spAutoFit/>
          </a:bodyPr>
          <a:lstStyle/>
          <a:p>
            <a:pPr marL="342900" indent="-342900">
              <a:lnSpc>
                <a:spcPct val="150000"/>
              </a:lnSpc>
              <a:buFont typeface="Wingdings" pitchFamily="2" charset="2"/>
              <a:buChar char="Ø"/>
            </a:pPr>
            <a:r>
              <a:rPr lang="en-GB" sz="2400" b="1" dirty="0"/>
              <a:t>A model </a:t>
            </a:r>
            <a:r>
              <a:rPr lang="en-GB" sz="2400" dirty="0"/>
              <a:t>(or formula) is thus needed for computing the average of </a:t>
            </a:r>
            <a:r>
              <a:rPr lang="en-GB" sz="2400" dirty="0" smtClean="0"/>
              <a:t>the grades. </a:t>
            </a:r>
            <a:endParaRPr lang="en-GB" sz="2400" dirty="0"/>
          </a:p>
        </p:txBody>
      </p:sp>
      <p:sp>
        <p:nvSpPr>
          <p:cNvPr id="7" name="Rectangle 6"/>
          <p:cNvSpPr/>
          <p:nvPr/>
        </p:nvSpPr>
        <p:spPr>
          <a:xfrm>
            <a:off x="6313131" y="4257354"/>
            <a:ext cx="5157318" cy="1143070"/>
          </a:xfrm>
          <a:prstGeom prst="rect">
            <a:avLst/>
          </a:prstGeom>
        </p:spPr>
        <p:txBody>
          <a:bodyPr wrap="square">
            <a:spAutoFit/>
          </a:bodyPr>
          <a:lstStyle/>
          <a:p>
            <a:pPr marL="342900" indent="-342900">
              <a:lnSpc>
                <a:spcPct val="150000"/>
              </a:lnSpc>
              <a:buFont typeface="Wingdings" pitchFamily="2" charset="2"/>
              <a:buChar char="Ø"/>
            </a:pPr>
            <a:r>
              <a:rPr lang="en-GB" sz="2400" dirty="0"/>
              <a:t>If there is no such “formula”, one must be developed. </a:t>
            </a:r>
          </a:p>
        </p:txBody>
      </p:sp>
    </p:spTree>
    <p:extLst>
      <p:ext uri="{BB962C8B-B14F-4D97-AF65-F5344CB8AC3E}">
        <p14:creationId xmlns:p14="http://schemas.microsoft.com/office/powerpoint/2010/main" val="373009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8400" y="2207326"/>
            <a:ext cx="5401294" cy="1754326"/>
          </a:xfrm>
          <a:prstGeom prst="rect">
            <a:avLst/>
          </a:prstGeom>
        </p:spPr>
        <p:txBody>
          <a:bodyPr wrap="square">
            <a:spAutoFit/>
          </a:bodyPr>
          <a:lstStyle/>
          <a:p>
            <a:pPr marL="342900" indent="-342900">
              <a:lnSpc>
                <a:spcPct val="150000"/>
              </a:lnSpc>
              <a:buFont typeface="Wingdings" pitchFamily="2" charset="2"/>
              <a:buChar char="Ø"/>
            </a:pPr>
            <a:r>
              <a:rPr lang="en-US" sz="2400" dirty="0" smtClean="0">
                <a:solidFill>
                  <a:srgbClr val="000000"/>
                </a:solidFill>
              </a:rPr>
              <a:t>Where </a:t>
            </a:r>
            <a:r>
              <a:rPr lang="en-US" sz="2400" dirty="0">
                <a:solidFill>
                  <a:srgbClr val="000000"/>
                </a:solidFill>
              </a:rPr>
              <a:t>the result will be a number from </a:t>
            </a:r>
            <a:r>
              <a:rPr lang="en-US" sz="2400" b="1" dirty="0">
                <a:solidFill>
                  <a:srgbClr val="000000"/>
                </a:solidFill>
              </a:rPr>
              <a:t>0 to </a:t>
            </a:r>
            <a:r>
              <a:rPr lang="en-US" sz="2400" b="1" dirty="0" smtClean="0">
                <a:solidFill>
                  <a:srgbClr val="000000"/>
                </a:solidFill>
              </a:rPr>
              <a:t>100</a:t>
            </a:r>
            <a:r>
              <a:rPr lang="en-US" sz="2400" dirty="0" smtClean="0">
                <a:solidFill>
                  <a:srgbClr val="000000"/>
                </a:solidFill>
              </a:rPr>
              <a:t>. That </a:t>
            </a:r>
            <a:r>
              <a:rPr lang="en-US" sz="2400" dirty="0">
                <a:solidFill>
                  <a:srgbClr val="000000"/>
                </a:solidFill>
              </a:rPr>
              <a:t>is very straight </a:t>
            </a:r>
            <a:r>
              <a:rPr lang="en-US" sz="2400" dirty="0" smtClean="0">
                <a:solidFill>
                  <a:srgbClr val="000000"/>
                </a:solidFill>
              </a:rPr>
              <a:t>forward. </a:t>
            </a:r>
            <a:endParaRPr lang="en-US" sz="2400" dirty="0"/>
          </a:p>
        </p:txBody>
      </p:sp>
      <p:sp>
        <p:nvSpPr>
          <p:cNvPr id="6" name="TextBox 5"/>
          <p:cNvSpPr txBox="1"/>
          <p:nvPr/>
        </p:nvSpPr>
        <p:spPr>
          <a:xfrm>
            <a:off x="819397" y="768947"/>
            <a:ext cx="3567323" cy="523220"/>
          </a:xfrm>
          <a:prstGeom prst="rect">
            <a:avLst/>
          </a:prstGeom>
          <a:noFill/>
        </p:spPr>
        <p:txBody>
          <a:bodyPr wrap="none" rtlCol="0">
            <a:spAutoFit/>
          </a:bodyPr>
          <a:lstStyle/>
          <a:p>
            <a:r>
              <a:rPr lang="en-GB" sz="2800" b="1" dirty="0" smtClean="0"/>
              <a:t>Explanations on Step 2</a:t>
            </a:r>
            <a:endParaRPr lang="en-GB" sz="2800" b="1" dirty="0"/>
          </a:p>
        </p:txBody>
      </p:sp>
      <p:sp>
        <p:nvSpPr>
          <p:cNvPr id="7" name="Rectangle 6"/>
          <p:cNvSpPr/>
          <p:nvPr/>
        </p:nvSpPr>
        <p:spPr>
          <a:xfrm>
            <a:off x="534389" y="1502817"/>
            <a:ext cx="5498276" cy="1754326"/>
          </a:xfrm>
          <a:prstGeom prst="rect">
            <a:avLst/>
          </a:prstGeom>
        </p:spPr>
        <p:txBody>
          <a:bodyPr wrap="square">
            <a:spAutoFit/>
          </a:bodyPr>
          <a:lstStyle/>
          <a:p>
            <a:pPr marL="342900" indent="-342900">
              <a:lnSpc>
                <a:spcPct val="150000"/>
              </a:lnSpc>
              <a:buFont typeface="Wingdings" pitchFamily="2" charset="2"/>
              <a:buChar char="Ø"/>
            </a:pPr>
            <a:r>
              <a:rPr lang="en-GB" sz="2400" dirty="0"/>
              <a:t>In order to come up with a model, we need to fully understand the information available to us. </a:t>
            </a:r>
          </a:p>
        </p:txBody>
      </p:sp>
      <p:sp>
        <p:nvSpPr>
          <p:cNvPr id="8" name="Rectangle 7"/>
          <p:cNvSpPr/>
          <p:nvPr/>
        </p:nvSpPr>
        <p:spPr>
          <a:xfrm>
            <a:off x="534389" y="3271262"/>
            <a:ext cx="5498276" cy="2862322"/>
          </a:xfrm>
          <a:prstGeom prst="rect">
            <a:avLst/>
          </a:prstGeom>
        </p:spPr>
        <p:txBody>
          <a:bodyPr wrap="square">
            <a:spAutoFit/>
          </a:bodyPr>
          <a:lstStyle/>
          <a:p>
            <a:pPr marL="342900" indent="-342900">
              <a:lnSpc>
                <a:spcPct val="150000"/>
              </a:lnSpc>
              <a:buFont typeface="Wingdings" pitchFamily="2" charset="2"/>
              <a:buChar char="Ø"/>
            </a:pPr>
            <a:r>
              <a:rPr lang="en-GB" sz="2400" dirty="0"/>
              <a:t>Assuming that the input data is a bunch of integers or real numbers 𝑥1,𝑥2,⋯,𝑥𝑛 </a:t>
            </a:r>
            <a:r>
              <a:rPr lang="en-GB" sz="2400" b="1" dirty="0"/>
              <a:t>representing a grade percentage</a:t>
            </a:r>
            <a:r>
              <a:rPr lang="en-GB" sz="2400" dirty="0"/>
              <a:t>, the following computational model may apply</a:t>
            </a:r>
            <a:r>
              <a:rPr lang="en-GB" sz="2400" dirty="0" smtClean="0"/>
              <a:t>:</a:t>
            </a:r>
            <a:endParaRPr lang="en-GB" sz="2400" dirty="0"/>
          </a:p>
        </p:txBody>
      </p:sp>
      <p:sp>
        <p:nvSpPr>
          <p:cNvPr id="9" name="Rectangle 8"/>
          <p:cNvSpPr/>
          <p:nvPr/>
        </p:nvSpPr>
        <p:spPr>
          <a:xfrm>
            <a:off x="6509657" y="1321127"/>
            <a:ext cx="4572085" cy="461665"/>
          </a:xfrm>
          <a:prstGeom prst="rect">
            <a:avLst/>
          </a:prstGeom>
        </p:spPr>
        <p:txBody>
          <a:bodyPr wrap="none">
            <a:spAutoFit/>
          </a:bodyPr>
          <a:lstStyle/>
          <a:p>
            <a:r>
              <a:rPr lang="en-GB" sz="2400" b="1" dirty="0"/>
              <a:t>𝐴𝑣𝑒𝑟𝑎𝑔𝑒1= (𝑥1+ 𝑥2+𝑥3+ ⋯+𝑥𝑛)/𝑛 </a:t>
            </a:r>
          </a:p>
        </p:txBody>
      </p:sp>
    </p:spTree>
    <p:extLst>
      <p:ext uri="{BB962C8B-B14F-4D97-AF65-F5344CB8AC3E}">
        <p14:creationId xmlns:p14="http://schemas.microsoft.com/office/powerpoint/2010/main" val="423181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249" y="875438"/>
            <a:ext cx="5246915" cy="2862322"/>
          </a:xfrm>
          <a:prstGeom prst="rect">
            <a:avLst/>
          </a:prstGeom>
        </p:spPr>
        <p:txBody>
          <a:bodyPr wrap="square">
            <a:spAutoFit/>
          </a:bodyPr>
          <a:lstStyle/>
          <a:p>
            <a:pPr marL="342900" indent="-342900">
              <a:lnSpc>
                <a:spcPct val="150000"/>
              </a:lnSpc>
              <a:buFont typeface="Wingdings" pitchFamily="2" charset="2"/>
              <a:buChar char="Ø"/>
            </a:pPr>
            <a:r>
              <a:rPr lang="en-US" sz="2400" dirty="0" smtClean="0">
                <a:solidFill>
                  <a:srgbClr val="000000"/>
                </a:solidFill>
              </a:rPr>
              <a:t>However</a:t>
            </a:r>
            <a:r>
              <a:rPr lang="en-US" sz="2400" dirty="0">
                <a:solidFill>
                  <a:srgbClr val="000000"/>
                </a:solidFill>
              </a:rPr>
              <a:t>, this approach will not work if the input data is a set of letter grades like B-, C, A+, F, D-, etc., because addition and division cannot be performed on </a:t>
            </a:r>
            <a:r>
              <a:rPr lang="en-US" sz="2400" dirty="0" smtClean="0">
                <a:solidFill>
                  <a:srgbClr val="000000"/>
                </a:solidFill>
              </a:rPr>
              <a:t>the </a:t>
            </a:r>
            <a:r>
              <a:rPr lang="en-US" sz="2400" dirty="0" smtClean="0"/>
              <a:t>letters</a:t>
            </a:r>
            <a:r>
              <a:rPr lang="en-US" sz="2400" dirty="0"/>
              <a:t>. </a:t>
            </a:r>
          </a:p>
        </p:txBody>
      </p:sp>
      <p:sp>
        <p:nvSpPr>
          <p:cNvPr id="3" name="Rectangle 2"/>
          <p:cNvSpPr/>
          <p:nvPr/>
        </p:nvSpPr>
        <p:spPr>
          <a:xfrm>
            <a:off x="738249" y="3937108"/>
            <a:ext cx="5246915" cy="1697068"/>
          </a:xfrm>
          <a:prstGeom prst="rect">
            <a:avLst/>
          </a:prstGeom>
        </p:spPr>
        <p:txBody>
          <a:bodyPr wrap="square">
            <a:spAutoFit/>
          </a:bodyPr>
          <a:lstStyle/>
          <a:p>
            <a:pPr marL="342900" indent="-342900">
              <a:lnSpc>
                <a:spcPct val="150000"/>
              </a:lnSpc>
              <a:buFont typeface="Wingdings" pitchFamily="2" charset="2"/>
              <a:buChar char="Ø"/>
            </a:pPr>
            <a:r>
              <a:rPr lang="en-GB" sz="2400" dirty="0"/>
              <a:t>This problem solving step must figure out a way to produce an average from such letters. </a:t>
            </a:r>
            <a:r>
              <a:rPr lang="en-GB" sz="2400" b="1" dirty="0"/>
              <a:t>Thinking is required. </a:t>
            </a:r>
          </a:p>
        </p:txBody>
      </p:sp>
      <p:sp>
        <p:nvSpPr>
          <p:cNvPr id="4" name="Rectangle 3"/>
          <p:cNvSpPr/>
          <p:nvPr/>
        </p:nvSpPr>
        <p:spPr>
          <a:xfrm>
            <a:off x="6278087" y="905195"/>
            <a:ext cx="5169725" cy="2862322"/>
          </a:xfrm>
          <a:prstGeom prst="rect">
            <a:avLst/>
          </a:prstGeom>
        </p:spPr>
        <p:txBody>
          <a:bodyPr wrap="square">
            <a:spAutoFit/>
          </a:bodyPr>
          <a:lstStyle/>
          <a:p>
            <a:pPr marL="342900" indent="-342900">
              <a:lnSpc>
                <a:spcPct val="150000"/>
              </a:lnSpc>
              <a:buFont typeface="Wingdings" pitchFamily="2" charset="2"/>
              <a:buChar char="Ø"/>
            </a:pPr>
            <a:r>
              <a:rPr lang="en-GB" sz="2400" dirty="0"/>
              <a:t>After some thought, we may decide to assign an integer number to the </a:t>
            </a:r>
            <a:r>
              <a:rPr lang="en-GB" sz="2400" dirty="0" smtClean="0"/>
              <a:t>grade letters </a:t>
            </a:r>
            <a:r>
              <a:rPr lang="en-GB" sz="2400" dirty="0"/>
              <a:t>as follows: </a:t>
            </a:r>
            <a:r>
              <a:rPr lang="en-GB" sz="2400" b="1" dirty="0"/>
              <a:t>𝐴+=</a:t>
            </a:r>
            <a:r>
              <a:rPr lang="en-GB" sz="2400" b="1" dirty="0" smtClean="0"/>
              <a:t>12, 𝐴 </a:t>
            </a:r>
            <a:r>
              <a:rPr lang="en-GB" sz="2400" b="1" dirty="0"/>
              <a:t>=</a:t>
            </a:r>
            <a:r>
              <a:rPr lang="en-GB" sz="2400" b="1" dirty="0" smtClean="0"/>
              <a:t>11, 𝐴</a:t>
            </a:r>
            <a:r>
              <a:rPr lang="en-GB" sz="2400" b="1" dirty="0"/>
              <a:t>−=</a:t>
            </a:r>
            <a:r>
              <a:rPr lang="en-GB" sz="2400" b="1" dirty="0" smtClean="0"/>
              <a:t>10, 𝐵</a:t>
            </a:r>
            <a:r>
              <a:rPr lang="en-GB" sz="2400" b="1" dirty="0"/>
              <a:t>+=</a:t>
            </a:r>
            <a:r>
              <a:rPr lang="en-GB" sz="2400" b="1" dirty="0" smtClean="0"/>
              <a:t>9, 𝐵 </a:t>
            </a:r>
            <a:r>
              <a:rPr lang="en-GB" sz="2400" b="1" dirty="0"/>
              <a:t>=</a:t>
            </a:r>
            <a:r>
              <a:rPr lang="en-GB" sz="2400" b="1" dirty="0" smtClean="0"/>
              <a:t>8, 𝐵</a:t>
            </a:r>
            <a:r>
              <a:rPr lang="en-GB" sz="2400" b="1" dirty="0"/>
              <a:t>−=</a:t>
            </a:r>
            <a:r>
              <a:rPr lang="en-GB" sz="2400" b="1" dirty="0" smtClean="0"/>
              <a:t>7, 𝐶</a:t>
            </a:r>
            <a:r>
              <a:rPr lang="en-GB" sz="2400" b="1" dirty="0"/>
              <a:t>+= </a:t>
            </a:r>
            <a:r>
              <a:rPr lang="en-GB" sz="2400" b="1" dirty="0" smtClean="0"/>
              <a:t>6, 𝐶 </a:t>
            </a:r>
            <a:r>
              <a:rPr lang="en-GB" sz="2400" b="1" dirty="0"/>
              <a:t>=</a:t>
            </a:r>
            <a:r>
              <a:rPr lang="en-GB" sz="2400" b="1" dirty="0" smtClean="0"/>
              <a:t>5, 𝐶</a:t>
            </a:r>
            <a:r>
              <a:rPr lang="en-GB" sz="2400" b="1" dirty="0"/>
              <a:t>− =</a:t>
            </a:r>
            <a:r>
              <a:rPr lang="en-GB" sz="2400" b="1" dirty="0" smtClean="0"/>
              <a:t>4, 𝐷</a:t>
            </a:r>
            <a:r>
              <a:rPr lang="en-GB" sz="2400" b="1" dirty="0"/>
              <a:t>+=</a:t>
            </a:r>
            <a:r>
              <a:rPr lang="en-GB" sz="2400" b="1" dirty="0" smtClean="0"/>
              <a:t>3, 𝐷 </a:t>
            </a:r>
            <a:r>
              <a:rPr lang="en-GB" sz="2400" b="1" dirty="0"/>
              <a:t>=</a:t>
            </a:r>
            <a:r>
              <a:rPr lang="en-GB" sz="2400" b="1" dirty="0" smtClean="0"/>
              <a:t>2, 𝐷</a:t>
            </a:r>
            <a:r>
              <a:rPr lang="en-GB" sz="2400" b="1" dirty="0"/>
              <a:t>−=1 𝐹=0 </a:t>
            </a:r>
          </a:p>
        </p:txBody>
      </p:sp>
    </p:spTree>
    <p:extLst>
      <p:ext uri="{BB962C8B-B14F-4D97-AF65-F5344CB8AC3E}">
        <p14:creationId xmlns:p14="http://schemas.microsoft.com/office/powerpoint/2010/main" val="15802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178" y="4181722"/>
            <a:ext cx="5208494" cy="1143070"/>
          </a:xfrm>
          <a:prstGeom prst="rect">
            <a:avLst/>
          </a:prstGeom>
        </p:spPr>
        <p:txBody>
          <a:bodyPr wrap="square">
            <a:spAutoFit/>
          </a:bodyPr>
          <a:lstStyle/>
          <a:p>
            <a:pPr marL="342900" indent="-342900">
              <a:lnSpc>
                <a:spcPct val="150000"/>
              </a:lnSpc>
              <a:buFont typeface="Wingdings" pitchFamily="2" charset="2"/>
              <a:buChar char="Ø"/>
            </a:pPr>
            <a:r>
              <a:rPr lang="en-US" sz="2400" dirty="0" smtClean="0">
                <a:solidFill>
                  <a:srgbClr val="000000"/>
                </a:solidFill>
              </a:rPr>
              <a:t>Where </a:t>
            </a:r>
            <a:r>
              <a:rPr lang="en-US" sz="2400" dirty="0">
                <a:solidFill>
                  <a:srgbClr val="000000"/>
                </a:solidFill>
              </a:rPr>
              <a:t>the result will be a number from </a:t>
            </a:r>
            <a:r>
              <a:rPr lang="en-US" sz="2400" b="1" dirty="0">
                <a:solidFill>
                  <a:srgbClr val="000000"/>
                </a:solidFill>
              </a:rPr>
              <a:t>0 to 12</a:t>
            </a:r>
            <a:r>
              <a:rPr lang="en-US" sz="2400" dirty="0">
                <a:solidFill>
                  <a:srgbClr val="000000"/>
                </a:solidFill>
              </a:rPr>
              <a:t>. </a:t>
            </a:r>
            <a:r>
              <a:rPr lang="en-US" sz="2400" dirty="0" smtClean="0">
                <a:solidFill>
                  <a:srgbClr val="000000"/>
                </a:solidFill>
              </a:rPr>
              <a:t> </a:t>
            </a:r>
            <a:endParaRPr lang="en-US" sz="2400" dirty="0"/>
          </a:p>
        </p:txBody>
      </p:sp>
      <p:sp>
        <p:nvSpPr>
          <p:cNvPr id="4" name="Rectangle 3"/>
          <p:cNvSpPr/>
          <p:nvPr/>
        </p:nvSpPr>
        <p:spPr>
          <a:xfrm>
            <a:off x="720436" y="995206"/>
            <a:ext cx="5300236" cy="2308324"/>
          </a:xfrm>
          <a:prstGeom prst="rect">
            <a:avLst/>
          </a:prstGeom>
        </p:spPr>
        <p:txBody>
          <a:bodyPr wrap="square">
            <a:spAutoFit/>
          </a:bodyPr>
          <a:lstStyle/>
          <a:p>
            <a:pPr marL="342900" indent="-342900">
              <a:lnSpc>
                <a:spcPct val="150000"/>
              </a:lnSpc>
              <a:buFont typeface="Wingdings" pitchFamily="2" charset="2"/>
              <a:buChar char="Ø"/>
            </a:pPr>
            <a:r>
              <a:rPr lang="en-GB" sz="2400" dirty="0"/>
              <a:t>If it is assumed that these newly assigned grade numbers are 𝑦1,𝑦2,⋯,𝑦𝑛, then the following computational model may be used: </a:t>
            </a:r>
          </a:p>
        </p:txBody>
      </p:sp>
      <p:sp>
        <p:nvSpPr>
          <p:cNvPr id="5" name="Rectangle 4"/>
          <p:cNvSpPr/>
          <p:nvPr/>
        </p:nvSpPr>
        <p:spPr>
          <a:xfrm>
            <a:off x="1055657" y="3426766"/>
            <a:ext cx="4629794" cy="461665"/>
          </a:xfrm>
          <a:prstGeom prst="rect">
            <a:avLst/>
          </a:prstGeom>
        </p:spPr>
        <p:txBody>
          <a:bodyPr wrap="none">
            <a:spAutoFit/>
          </a:bodyPr>
          <a:lstStyle/>
          <a:p>
            <a:r>
              <a:rPr lang="en-GB" sz="2400" b="1" dirty="0"/>
              <a:t>𝐴𝑣𝑒𝑟𝑎𝑔𝑒2= (𝑦1+ 𝑦2+𝑦3+ ⋯+𝑦𝑛)/𝑛 </a:t>
            </a:r>
          </a:p>
        </p:txBody>
      </p:sp>
      <p:sp>
        <p:nvSpPr>
          <p:cNvPr id="6" name="Rectangle 5"/>
          <p:cNvSpPr/>
          <p:nvPr/>
        </p:nvSpPr>
        <p:spPr>
          <a:xfrm>
            <a:off x="6206837" y="979513"/>
            <a:ext cx="5371605" cy="3416320"/>
          </a:xfrm>
          <a:prstGeom prst="rect">
            <a:avLst/>
          </a:prstGeom>
        </p:spPr>
        <p:txBody>
          <a:bodyPr wrap="square">
            <a:spAutoFit/>
          </a:bodyPr>
          <a:lstStyle/>
          <a:p>
            <a:pPr marL="342900" indent="-342900">
              <a:lnSpc>
                <a:spcPct val="150000"/>
              </a:lnSpc>
              <a:buFont typeface="Wingdings" pitchFamily="2" charset="2"/>
              <a:buChar char="Ø"/>
            </a:pPr>
            <a:r>
              <a:rPr lang="en-GB" sz="2400" dirty="0"/>
              <a:t>As for the output, if it is to be represented as a percentage, then 𝐴𝑣𝑒𝑟𝑎𝑔𝑒1 can either be used directly or one may use (𝐴𝑣𝑒𝑟𝑎𝑔𝑒2/12), depending on the input that we had originally. </a:t>
            </a:r>
          </a:p>
        </p:txBody>
      </p:sp>
    </p:spTree>
    <p:extLst>
      <p:ext uri="{BB962C8B-B14F-4D97-AF65-F5344CB8AC3E}">
        <p14:creationId xmlns:p14="http://schemas.microsoft.com/office/powerpoint/2010/main" val="90464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54921" y="984827"/>
            <a:ext cx="5121640" cy="2862322"/>
          </a:xfrm>
          <a:prstGeom prst="rect">
            <a:avLst/>
          </a:prstGeom>
        </p:spPr>
        <p:txBody>
          <a:bodyPr wrap="square">
            <a:spAutoFit/>
          </a:bodyPr>
          <a:lstStyle/>
          <a:p>
            <a:pPr marL="342900" indent="-342900">
              <a:lnSpc>
                <a:spcPct val="150000"/>
              </a:lnSpc>
              <a:buFont typeface="Wingdings" pitchFamily="2" charset="2"/>
              <a:buChar char="Ø"/>
            </a:pPr>
            <a:r>
              <a:rPr lang="en-US" sz="2400" dirty="0" smtClean="0">
                <a:solidFill>
                  <a:srgbClr val="000000"/>
                </a:solidFill>
              </a:rPr>
              <a:t>The </a:t>
            </a:r>
            <a:r>
              <a:rPr lang="en-US" sz="2400" dirty="0">
                <a:solidFill>
                  <a:srgbClr val="000000"/>
                </a:solidFill>
              </a:rPr>
              <a:t>main point to understand this step </a:t>
            </a:r>
            <a:r>
              <a:rPr lang="en-US" sz="2400" dirty="0" smtClean="0">
                <a:solidFill>
                  <a:srgbClr val="000000"/>
                </a:solidFill>
              </a:rPr>
              <a:t>of the </a:t>
            </a:r>
            <a:r>
              <a:rPr lang="en-US" sz="2400" dirty="0">
                <a:solidFill>
                  <a:srgbClr val="000000"/>
                </a:solidFill>
              </a:rPr>
              <a:t>problems solving process is that </a:t>
            </a:r>
            <a:r>
              <a:rPr lang="en-US" sz="2400" i="1" u="sng" dirty="0">
                <a:solidFill>
                  <a:srgbClr val="000000"/>
                </a:solidFill>
              </a:rPr>
              <a:t>it is all about figuring out how to make use of the available data to compute an answer</a:t>
            </a:r>
            <a:endParaRPr lang="en-US" sz="2400" u="sng" dirty="0"/>
          </a:p>
        </p:txBody>
      </p:sp>
      <p:sp>
        <p:nvSpPr>
          <p:cNvPr id="6" name="Rectangle 5"/>
          <p:cNvSpPr/>
          <p:nvPr/>
        </p:nvSpPr>
        <p:spPr>
          <a:xfrm>
            <a:off x="756062" y="983469"/>
            <a:ext cx="5086598" cy="5078313"/>
          </a:xfrm>
          <a:prstGeom prst="rect">
            <a:avLst/>
          </a:prstGeom>
        </p:spPr>
        <p:txBody>
          <a:bodyPr wrap="square">
            <a:spAutoFit/>
          </a:bodyPr>
          <a:lstStyle/>
          <a:p>
            <a:pPr marL="342900" indent="-342900">
              <a:lnSpc>
                <a:spcPct val="150000"/>
              </a:lnSpc>
              <a:buFont typeface="Wingdings" pitchFamily="2" charset="2"/>
              <a:buChar char="Ø"/>
            </a:pPr>
            <a:r>
              <a:rPr lang="en-GB" sz="2400" dirty="0"/>
              <a:t> If a letter grade is preferred as output, then one may need to use (𝐴𝑣𝑒𝑟𝑎𝑔𝑒1/100∗12) or (𝐴𝑣𝑒𝑟𝑎𝑔𝑒1∗0.12) or 𝐴𝑣𝑒𝑟𝑎𝑔𝑒2 and then map that to some kind of “lookup table” that allows one to look up a grade letter according to a number from 0 to 12. </a:t>
            </a:r>
          </a:p>
          <a:p>
            <a:pPr marL="342900" indent="-342900">
              <a:lnSpc>
                <a:spcPct val="150000"/>
              </a:lnSpc>
              <a:buFont typeface="Wingdings" pitchFamily="2" charset="2"/>
              <a:buChar char="Ø"/>
            </a:pPr>
            <a:endParaRPr lang="en-GB" sz="2400" dirty="0"/>
          </a:p>
        </p:txBody>
      </p:sp>
    </p:spTree>
    <p:extLst>
      <p:ext uri="{BB962C8B-B14F-4D97-AF65-F5344CB8AC3E}">
        <p14:creationId xmlns:p14="http://schemas.microsoft.com/office/powerpoint/2010/main" val="96317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1646" y="900061"/>
            <a:ext cx="5204292" cy="1754326"/>
          </a:xfrm>
          <a:prstGeom prst="rect">
            <a:avLst/>
          </a:prstGeom>
        </p:spPr>
        <p:txBody>
          <a:bodyPr wrap="square">
            <a:spAutoFit/>
          </a:bodyPr>
          <a:lstStyle/>
          <a:p>
            <a:pPr marL="342900" indent="-342900">
              <a:lnSpc>
                <a:spcPct val="150000"/>
              </a:lnSpc>
              <a:buFont typeface="Wingdings" pitchFamily="2" charset="2"/>
              <a:buChar char="Ø"/>
            </a:pPr>
            <a:r>
              <a:rPr lang="en-US" sz="2400" dirty="0" smtClean="0">
                <a:solidFill>
                  <a:srgbClr val="000000"/>
                </a:solidFill>
              </a:rPr>
              <a:t>Two </a:t>
            </a:r>
            <a:r>
              <a:rPr lang="en-US" sz="2400" dirty="0">
                <a:solidFill>
                  <a:srgbClr val="000000"/>
                </a:solidFill>
              </a:rPr>
              <a:t>commonly used representations for an algorithm is </a:t>
            </a:r>
            <a:r>
              <a:rPr lang="en-US" sz="2400" b="1" dirty="0" smtClean="0">
                <a:solidFill>
                  <a:srgbClr val="000000"/>
                </a:solidFill>
              </a:rPr>
              <a:t>pseudo-code</a:t>
            </a:r>
            <a:r>
              <a:rPr lang="en-US" sz="2400" b="1" dirty="0">
                <a:solidFill>
                  <a:srgbClr val="000000"/>
                </a:solidFill>
              </a:rPr>
              <a:t>, </a:t>
            </a:r>
            <a:r>
              <a:rPr lang="en-US" sz="2400" dirty="0" smtClean="0">
                <a:solidFill>
                  <a:srgbClr val="000000"/>
                </a:solidFill>
              </a:rPr>
              <a:t>and </a:t>
            </a:r>
            <a:r>
              <a:rPr lang="en-US" sz="2400" b="1" dirty="0" smtClean="0">
                <a:solidFill>
                  <a:srgbClr val="000000"/>
                </a:solidFill>
              </a:rPr>
              <a:t>flowcharts</a:t>
            </a:r>
            <a:r>
              <a:rPr lang="en-US" sz="2400" b="1" dirty="0">
                <a:solidFill>
                  <a:srgbClr val="000000"/>
                </a:solidFill>
              </a:rPr>
              <a:t>. </a:t>
            </a:r>
            <a:endParaRPr lang="en-US" sz="2400" dirty="0"/>
          </a:p>
        </p:txBody>
      </p:sp>
      <p:sp>
        <p:nvSpPr>
          <p:cNvPr id="4" name="Rectangle 3"/>
          <p:cNvSpPr/>
          <p:nvPr/>
        </p:nvSpPr>
        <p:spPr>
          <a:xfrm>
            <a:off x="770964" y="900061"/>
            <a:ext cx="5151923" cy="584775"/>
          </a:xfrm>
          <a:prstGeom prst="rect">
            <a:avLst/>
          </a:prstGeom>
        </p:spPr>
        <p:txBody>
          <a:bodyPr wrap="none">
            <a:spAutoFit/>
          </a:bodyPr>
          <a:lstStyle/>
          <a:p>
            <a:r>
              <a:rPr lang="en-GB" sz="3200" b="1" dirty="0" smtClean="0"/>
              <a:t>Step 3:</a:t>
            </a:r>
            <a:r>
              <a:rPr lang="en-GB" sz="3200" dirty="0" smtClean="0"/>
              <a:t> Develop </a:t>
            </a:r>
            <a:r>
              <a:rPr lang="en-GB" sz="3200" dirty="0"/>
              <a:t>an Algorithm </a:t>
            </a:r>
          </a:p>
        </p:txBody>
      </p:sp>
      <p:sp>
        <p:nvSpPr>
          <p:cNvPr id="5" name="Rectangle 4"/>
          <p:cNvSpPr/>
          <p:nvPr/>
        </p:nvSpPr>
        <p:spPr>
          <a:xfrm>
            <a:off x="770964" y="1519386"/>
            <a:ext cx="5151923" cy="2862322"/>
          </a:xfrm>
          <a:prstGeom prst="rect">
            <a:avLst/>
          </a:prstGeom>
        </p:spPr>
        <p:txBody>
          <a:bodyPr wrap="square">
            <a:spAutoFit/>
          </a:bodyPr>
          <a:lstStyle/>
          <a:p>
            <a:pPr marL="285750" indent="-285750">
              <a:lnSpc>
                <a:spcPct val="150000"/>
              </a:lnSpc>
              <a:buFont typeface="Wingdings" pitchFamily="2" charset="2"/>
              <a:buChar char="Ø"/>
            </a:pPr>
            <a:r>
              <a:rPr lang="en-GB" sz="2400" dirty="0"/>
              <a:t>To develop an algorithm, the instructions must be represented in a way that is understandable to a person who is trying to figure out the steps involved. </a:t>
            </a:r>
          </a:p>
        </p:txBody>
      </p:sp>
      <p:sp>
        <p:nvSpPr>
          <p:cNvPr id="6" name="Rectangle 5"/>
          <p:cNvSpPr/>
          <p:nvPr/>
        </p:nvSpPr>
        <p:spPr>
          <a:xfrm>
            <a:off x="6231646" y="2801081"/>
            <a:ext cx="5287419" cy="1754326"/>
          </a:xfrm>
          <a:prstGeom prst="rect">
            <a:avLst/>
          </a:prstGeom>
        </p:spPr>
        <p:txBody>
          <a:bodyPr wrap="square">
            <a:spAutoFit/>
          </a:bodyPr>
          <a:lstStyle/>
          <a:p>
            <a:pPr marL="342900" indent="-342900">
              <a:lnSpc>
                <a:spcPct val="150000"/>
              </a:lnSpc>
              <a:buFont typeface="Wingdings" pitchFamily="2" charset="2"/>
              <a:buChar char="Ø"/>
            </a:pPr>
            <a:r>
              <a:rPr lang="en-GB" sz="2400" dirty="0"/>
              <a:t>Consider </a:t>
            </a:r>
            <a:r>
              <a:rPr lang="en-GB" sz="2400" dirty="0" smtClean="0"/>
              <a:t>to represent our </a:t>
            </a:r>
            <a:r>
              <a:rPr lang="en-GB" sz="2400" u="sng" dirty="0" smtClean="0"/>
              <a:t>finding the average of grade problem</a:t>
            </a:r>
            <a:r>
              <a:rPr lang="en-GB" sz="2400" dirty="0" smtClean="0"/>
              <a:t> in a pseudo-code. </a:t>
            </a:r>
            <a:endParaRPr lang="en-GB" sz="2400" dirty="0"/>
          </a:p>
        </p:txBody>
      </p:sp>
    </p:spTree>
    <p:extLst>
      <p:ext uri="{BB962C8B-B14F-4D97-AF65-F5344CB8AC3E}">
        <p14:creationId xmlns:p14="http://schemas.microsoft.com/office/powerpoint/2010/main" val="321291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30000"/>
                                  </p:iterate>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3148" y="1752797"/>
            <a:ext cx="5047013" cy="461664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800" dirty="0" smtClean="0"/>
              <a:t>Demonstrate knowledge of the problem solving process</a:t>
            </a:r>
          </a:p>
          <a:p>
            <a:pPr marL="285750" indent="-285750">
              <a:lnSpc>
                <a:spcPct val="150000"/>
              </a:lnSpc>
              <a:buFont typeface="Wingdings" panose="05000000000000000000" pitchFamily="2" charset="2"/>
              <a:buChar char="Ø"/>
            </a:pPr>
            <a:r>
              <a:rPr lang="en-US" sz="2800" dirty="0" smtClean="0"/>
              <a:t>Demonstrate understanding of the role of algorithm in the problem solving process</a:t>
            </a:r>
          </a:p>
          <a:p>
            <a:pPr marL="285750" indent="-285750">
              <a:lnSpc>
                <a:spcPct val="150000"/>
              </a:lnSpc>
              <a:buFont typeface="Wingdings" panose="05000000000000000000" pitchFamily="2" charset="2"/>
              <a:buChar char="Ø"/>
            </a:pPr>
            <a:endParaRPr lang="en-US" sz="2800" dirty="0"/>
          </a:p>
          <a:p>
            <a:pPr>
              <a:lnSpc>
                <a:spcPct val="150000"/>
              </a:lnSpc>
            </a:pPr>
            <a:endParaRPr lang="en-US" sz="2800" dirty="0" smtClean="0"/>
          </a:p>
        </p:txBody>
      </p:sp>
      <p:sp>
        <p:nvSpPr>
          <p:cNvPr id="5" name="TextBox 4"/>
          <p:cNvSpPr txBox="1"/>
          <p:nvPr/>
        </p:nvSpPr>
        <p:spPr>
          <a:xfrm>
            <a:off x="1003068" y="990456"/>
            <a:ext cx="3729932" cy="1077218"/>
          </a:xfrm>
          <a:prstGeom prst="rect">
            <a:avLst/>
          </a:prstGeom>
          <a:noFill/>
        </p:spPr>
        <p:txBody>
          <a:bodyPr wrap="none" rtlCol="0">
            <a:spAutoFit/>
          </a:bodyPr>
          <a:lstStyle/>
          <a:p>
            <a:r>
              <a:rPr lang="en-US" sz="3200" b="1" dirty="0"/>
              <a:t>Learning </a:t>
            </a:r>
            <a:r>
              <a:rPr lang="en-US" sz="3200" b="1" dirty="0" smtClean="0"/>
              <a:t>Objectives:</a:t>
            </a:r>
            <a:endParaRPr lang="en-US" sz="3200" b="1" dirty="0"/>
          </a:p>
          <a:p>
            <a:endParaRPr lang="en-GB" sz="3200" dirty="0"/>
          </a:p>
        </p:txBody>
      </p:sp>
      <p:sp>
        <p:nvSpPr>
          <p:cNvPr id="6" name="TextBox 5"/>
          <p:cNvSpPr txBox="1"/>
          <p:nvPr/>
        </p:nvSpPr>
        <p:spPr>
          <a:xfrm>
            <a:off x="6348152" y="925343"/>
            <a:ext cx="5017336" cy="584775"/>
          </a:xfrm>
          <a:prstGeom prst="rect">
            <a:avLst/>
          </a:prstGeom>
          <a:noFill/>
        </p:spPr>
        <p:txBody>
          <a:bodyPr wrap="none" rtlCol="0">
            <a:spAutoFit/>
          </a:bodyPr>
          <a:lstStyle/>
          <a:p>
            <a:pPr>
              <a:spcBef>
                <a:spcPts val="600"/>
              </a:spcBef>
              <a:spcAft>
                <a:spcPts val="600"/>
              </a:spcAft>
            </a:pPr>
            <a:r>
              <a:rPr lang="en-US" sz="3200" dirty="0"/>
              <a:t>The problem solving process</a:t>
            </a:r>
          </a:p>
        </p:txBody>
      </p:sp>
      <p:sp>
        <p:nvSpPr>
          <p:cNvPr id="7" name="TextBox 6"/>
          <p:cNvSpPr txBox="1"/>
          <p:nvPr/>
        </p:nvSpPr>
        <p:spPr>
          <a:xfrm>
            <a:off x="6348153" y="1752797"/>
            <a:ext cx="5017336" cy="2251065"/>
          </a:xfrm>
          <a:prstGeom prst="rect">
            <a:avLst/>
          </a:prstGeom>
          <a:noFill/>
        </p:spPr>
        <p:txBody>
          <a:bodyPr wrap="square" rtlCol="0">
            <a:spAutoFit/>
          </a:bodyPr>
          <a:lstStyle/>
          <a:p>
            <a:pPr>
              <a:lnSpc>
                <a:spcPct val="150000"/>
              </a:lnSpc>
            </a:pPr>
            <a:r>
              <a:rPr lang="en-US" sz="2400" dirty="0"/>
              <a:t>We can define </a:t>
            </a:r>
            <a:r>
              <a:rPr lang="en-US" sz="2400" i="1" dirty="0"/>
              <a:t>problem solving </a:t>
            </a:r>
            <a:r>
              <a:rPr lang="en-US" sz="2400" dirty="0"/>
              <a:t>as the act of getting a solution to a difficulty or constraint </a:t>
            </a:r>
            <a:r>
              <a:rPr lang="en-US" sz="2400" dirty="0" smtClean="0"/>
              <a:t>etc.. </a:t>
            </a:r>
            <a:r>
              <a:rPr lang="en-US" sz="2400" dirty="0"/>
              <a:t>Then the </a:t>
            </a:r>
            <a:r>
              <a:rPr lang="en-US" sz="2400" i="1" u="sng" dirty="0"/>
              <a:t>steps</a:t>
            </a:r>
            <a:r>
              <a:rPr lang="en-US" sz="2400" i="1" dirty="0"/>
              <a:t> </a:t>
            </a:r>
            <a:r>
              <a:rPr lang="en-US" sz="2400" dirty="0"/>
              <a:t>followed in doing that is the process. </a:t>
            </a:r>
            <a:endParaRPr lang="en-GB" sz="2400" dirty="0"/>
          </a:p>
        </p:txBody>
      </p:sp>
      <p:sp>
        <p:nvSpPr>
          <p:cNvPr id="8" name="TextBox 7"/>
          <p:cNvSpPr txBox="1"/>
          <p:nvPr/>
        </p:nvSpPr>
        <p:spPr>
          <a:xfrm>
            <a:off x="6348153" y="4108622"/>
            <a:ext cx="5017336" cy="2308324"/>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t>There are different ways we human approach </a:t>
            </a:r>
            <a:r>
              <a:rPr lang="en-US" sz="2400" i="1" dirty="0"/>
              <a:t>problem </a:t>
            </a:r>
            <a:r>
              <a:rPr lang="en-US" sz="2400" dirty="0"/>
              <a:t>in trying to get a solution to it. </a:t>
            </a:r>
          </a:p>
          <a:p>
            <a:pPr>
              <a:lnSpc>
                <a:spcPct val="150000"/>
              </a:lnSpc>
            </a:pPr>
            <a:endParaRPr lang="en-GB" sz="2400" dirty="0"/>
          </a:p>
        </p:txBody>
      </p:sp>
    </p:spTree>
    <p:extLst>
      <p:ext uri="{BB962C8B-B14F-4D97-AF65-F5344CB8AC3E}">
        <p14:creationId xmlns:p14="http://schemas.microsoft.com/office/powerpoint/2010/main" val="171538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30000"/>
                                  </p:iterate>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30000"/>
                                  </p:iterate>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12519" y="1753812"/>
            <a:ext cx="5248894" cy="3970318"/>
          </a:xfrm>
          <a:prstGeom prst="rect">
            <a:avLst/>
          </a:prstGeom>
        </p:spPr>
        <p:txBody>
          <a:bodyPr wrap="square">
            <a:spAutoFit/>
          </a:bodyPr>
          <a:lstStyle/>
          <a:p>
            <a:pPr>
              <a:lnSpc>
                <a:spcPct val="150000"/>
              </a:lnSpc>
            </a:pPr>
            <a:r>
              <a:rPr lang="en-US" sz="2400" dirty="0" smtClean="0">
                <a:solidFill>
                  <a:srgbClr val="000000"/>
                </a:solidFill>
              </a:rPr>
              <a:t>1.    set </a:t>
            </a:r>
            <a:r>
              <a:rPr lang="en-US" sz="2400" dirty="0">
                <a:solidFill>
                  <a:srgbClr val="000000"/>
                </a:solidFill>
              </a:rPr>
              <a:t>the sum of the grade values to 0. </a:t>
            </a:r>
          </a:p>
          <a:p>
            <a:pPr>
              <a:lnSpc>
                <a:spcPct val="150000"/>
              </a:lnSpc>
            </a:pPr>
            <a:r>
              <a:rPr lang="en-US" sz="2400" dirty="0">
                <a:solidFill>
                  <a:srgbClr val="000000"/>
                </a:solidFill>
              </a:rPr>
              <a:t>2. </a:t>
            </a:r>
            <a:r>
              <a:rPr lang="en-US" sz="2400" dirty="0" smtClean="0">
                <a:solidFill>
                  <a:srgbClr val="000000"/>
                </a:solidFill>
              </a:rPr>
              <a:t>   load </a:t>
            </a:r>
            <a:r>
              <a:rPr lang="en-US" sz="2400" dirty="0">
                <a:solidFill>
                  <a:srgbClr val="000000"/>
                </a:solidFill>
              </a:rPr>
              <a:t>all grades 𝑥1,𝑥2,⋯,𝑥𝑛 from file. </a:t>
            </a:r>
          </a:p>
          <a:p>
            <a:pPr>
              <a:lnSpc>
                <a:spcPct val="150000"/>
              </a:lnSpc>
            </a:pPr>
            <a:r>
              <a:rPr lang="en-US" sz="2400" dirty="0">
                <a:solidFill>
                  <a:srgbClr val="000000"/>
                </a:solidFill>
              </a:rPr>
              <a:t>3. </a:t>
            </a:r>
            <a:r>
              <a:rPr lang="en-US" sz="2400" dirty="0" smtClean="0">
                <a:solidFill>
                  <a:srgbClr val="000000"/>
                </a:solidFill>
              </a:rPr>
              <a:t>   repeat </a:t>
            </a:r>
            <a:r>
              <a:rPr lang="en-US" sz="2400" dirty="0">
                <a:solidFill>
                  <a:srgbClr val="000000"/>
                </a:solidFill>
              </a:rPr>
              <a:t>n times { </a:t>
            </a:r>
          </a:p>
          <a:p>
            <a:pPr>
              <a:lnSpc>
                <a:spcPct val="150000"/>
              </a:lnSpc>
            </a:pPr>
            <a:r>
              <a:rPr lang="en-US" sz="2400" dirty="0">
                <a:solidFill>
                  <a:srgbClr val="000000"/>
                </a:solidFill>
              </a:rPr>
              <a:t>4. </a:t>
            </a:r>
            <a:r>
              <a:rPr lang="en-US" sz="2400" dirty="0" smtClean="0">
                <a:solidFill>
                  <a:srgbClr val="000000"/>
                </a:solidFill>
              </a:rPr>
              <a:t>   get </a:t>
            </a:r>
            <a:r>
              <a:rPr lang="en-US" sz="2400" dirty="0">
                <a:solidFill>
                  <a:srgbClr val="000000"/>
                </a:solidFill>
              </a:rPr>
              <a:t>grade xi </a:t>
            </a:r>
          </a:p>
          <a:p>
            <a:pPr>
              <a:lnSpc>
                <a:spcPct val="150000"/>
              </a:lnSpc>
            </a:pPr>
            <a:r>
              <a:rPr lang="en-US" sz="2400" dirty="0">
                <a:solidFill>
                  <a:srgbClr val="000000"/>
                </a:solidFill>
              </a:rPr>
              <a:t>5. </a:t>
            </a:r>
            <a:r>
              <a:rPr lang="en-US" sz="2400" dirty="0" smtClean="0">
                <a:solidFill>
                  <a:srgbClr val="000000"/>
                </a:solidFill>
              </a:rPr>
              <a:t>   add </a:t>
            </a:r>
            <a:r>
              <a:rPr lang="en-US" sz="2400" dirty="0">
                <a:solidFill>
                  <a:srgbClr val="000000"/>
                </a:solidFill>
              </a:rPr>
              <a:t>xi to the sum </a:t>
            </a:r>
            <a:r>
              <a:rPr lang="en-US" sz="2400" dirty="0" smtClean="0">
                <a:solidFill>
                  <a:srgbClr val="000000"/>
                </a:solidFill>
              </a:rPr>
              <a:t>  } </a:t>
            </a:r>
            <a:endParaRPr lang="en-US" sz="2400" dirty="0">
              <a:solidFill>
                <a:srgbClr val="000000"/>
              </a:solidFill>
            </a:endParaRPr>
          </a:p>
          <a:p>
            <a:pPr>
              <a:lnSpc>
                <a:spcPct val="150000"/>
              </a:lnSpc>
            </a:pPr>
            <a:r>
              <a:rPr lang="en-US" sz="2400" dirty="0">
                <a:solidFill>
                  <a:srgbClr val="000000"/>
                </a:solidFill>
              </a:rPr>
              <a:t>6</a:t>
            </a:r>
            <a:r>
              <a:rPr lang="en-US" sz="2400" dirty="0" smtClean="0">
                <a:solidFill>
                  <a:srgbClr val="000000"/>
                </a:solidFill>
              </a:rPr>
              <a:t>.    </a:t>
            </a:r>
            <a:r>
              <a:rPr lang="en-US" sz="2400" dirty="0">
                <a:solidFill>
                  <a:srgbClr val="000000"/>
                </a:solidFill>
              </a:rPr>
              <a:t>compute the average to be sum / n. </a:t>
            </a:r>
          </a:p>
          <a:p>
            <a:pPr>
              <a:lnSpc>
                <a:spcPct val="150000"/>
              </a:lnSpc>
            </a:pPr>
            <a:r>
              <a:rPr lang="en-US" sz="2400" dirty="0">
                <a:solidFill>
                  <a:srgbClr val="000000"/>
                </a:solidFill>
              </a:rPr>
              <a:t>7. </a:t>
            </a:r>
            <a:r>
              <a:rPr lang="en-US" sz="2400" dirty="0" smtClean="0">
                <a:solidFill>
                  <a:srgbClr val="000000"/>
                </a:solidFill>
              </a:rPr>
              <a:t>   print </a:t>
            </a:r>
            <a:r>
              <a:rPr lang="en-US" sz="2400" dirty="0">
                <a:solidFill>
                  <a:srgbClr val="000000"/>
                </a:solidFill>
              </a:rPr>
              <a:t>the average </a:t>
            </a:r>
          </a:p>
        </p:txBody>
      </p:sp>
      <p:sp>
        <p:nvSpPr>
          <p:cNvPr id="10" name="Rectangle 9"/>
          <p:cNvSpPr/>
          <p:nvPr/>
        </p:nvSpPr>
        <p:spPr>
          <a:xfrm>
            <a:off x="819397" y="923811"/>
            <a:ext cx="4060471" cy="523220"/>
          </a:xfrm>
          <a:prstGeom prst="rect">
            <a:avLst/>
          </a:prstGeom>
        </p:spPr>
        <p:txBody>
          <a:bodyPr wrap="none">
            <a:spAutoFit/>
          </a:bodyPr>
          <a:lstStyle/>
          <a:p>
            <a:r>
              <a:rPr lang="en-GB" sz="2800" b="1" dirty="0"/>
              <a:t>Algorithm: </a:t>
            </a:r>
            <a:r>
              <a:rPr lang="en-GB" sz="2800" b="1" dirty="0" err="1"/>
              <a:t>DisplayGrades</a:t>
            </a:r>
            <a:r>
              <a:rPr lang="en-GB" sz="2800" b="1" dirty="0"/>
              <a:t> </a:t>
            </a:r>
          </a:p>
        </p:txBody>
      </p:sp>
      <p:sp>
        <p:nvSpPr>
          <p:cNvPr id="11" name="Rectangle 10"/>
          <p:cNvSpPr/>
          <p:nvPr/>
        </p:nvSpPr>
        <p:spPr>
          <a:xfrm>
            <a:off x="6331636" y="938057"/>
            <a:ext cx="1895840" cy="523220"/>
          </a:xfrm>
          <a:prstGeom prst="rect">
            <a:avLst/>
          </a:prstGeom>
        </p:spPr>
        <p:txBody>
          <a:bodyPr wrap="none">
            <a:spAutoFit/>
          </a:bodyPr>
          <a:lstStyle/>
          <a:p>
            <a:r>
              <a:rPr lang="en-GB" sz="2800" b="1" dirty="0"/>
              <a:t>Example 2: </a:t>
            </a:r>
          </a:p>
        </p:txBody>
      </p:sp>
      <p:sp>
        <p:nvSpPr>
          <p:cNvPr id="12" name="Rectangle 11"/>
          <p:cNvSpPr/>
          <p:nvPr/>
        </p:nvSpPr>
        <p:spPr>
          <a:xfrm>
            <a:off x="6331636" y="1461277"/>
            <a:ext cx="5287419" cy="1143070"/>
          </a:xfrm>
          <a:prstGeom prst="rect">
            <a:avLst/>
          </a:prstGeom>
        </p:spPr>
        <p:txBody>
          <a:bodyPr wrap="square">
            <a:spAutoFit/>
          </a:bodyPr>
          <a:lstStyle/>
          <a:p>
            <a:pPr marL="342900" indent="-342900">
              <a:lnSpc>
                <a:spcPct val="150000"/>
              </a:lnSpc>
              <a:buFont typeface="Wingdings" pitchFamily="2" charset="2"/>
              <a:buChar char="Ø"/>
            </a:pPr>
            <a:r>
              <a:rPr lang="en-GB" sz="2400" dirty="0" smtClean="0"/>
              <a:t>Consider </a:t>
            </a:r>
            <a:r>
              <a:rPr lang="en-GB" sz="2400" dirty="0"/>
              <a:t>the following example for solving </a:t>
            </a:r>
            <a:r>
              <a:rPr lang="en-GB" sz="2400" u="sng" dirty="0"/>
              <a:t>the problem of a broken lamp</a:t>
            </a:r>
            <a:r>
              <a:rPr lang="en-GB" sz="2400" dirty="0"/>
              <a:t>. </a:t>
            </a:r>
          </a:p>
        </p:txBody>
      </p:sp>
      <p:sp>
        <p:nvSpPr>
          <p:cNvPr id="13" name="Rectangle 12"/>
          <p:cNvSpPr/>
          <p:nvPr/>
        </p:nvSpPr>
        <p:spPr>
          <a:xfrm>
            <a:off x="6331636" y="3011897"/>
            <a:ext cx="5287419" cy="1200329"/>
          </a:xfrm>
          <a:prstGeom prst="rect">
            <a:avLst/>
          </a:prstGeom>
        </p:spPr>
        <p:txBody>
          <a:bodyPr wrap="square">
            <a:spAutoFit/>
          </a:bodyPr>
          <a:lstStyle/>
          <a:p>
            <a:pPr marL="342900" indent="-342900">
              <a:lnSpc>
                <a:spcPct val="150000"/>
              </a:lnSpc>
              <a:buFont typeface="Wingdings" pitchFamily="2" charset="2"/>
              <a:buChar char="Ø"/>
            </a:pPr>
            <a:r>
              <a:rPr lang="en-GB" sz="2400" dirty="0"/>
              <a:t>First is the example in a </a:t>
            </a:r>
            <a:r>
              <a:rPr lang="en-GB" sz="2400" dirty="0" smtClean="0"/>
              <a:t>flowchart, and </a:t>
            </a:r>
            <a:r>
              <a:rPr lang="en-GB" sz="2400" dirty="0"/>
              <a:t>then in pseudo-code. </a:t>
            </a:r>
          </a:p>
        </p:txBody>
      </p:sp>
    </p:spTree>
    <p:extLst>
      <p:ext uri="{BB962C8B-B14F-4D97-AF65-F5344CB8AC3E}">
        <p14:creationId xmlns:p14="http://schemas.microsoft.com/office/powerpoint/2010/main" val="121025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51929" y="1555668"/>
            <a:ext cx="5090887" cy="4524315"/>
          </a:xfrm>
          <a:prstGeom prst="rect">
            <a:avLst/>
          </a:prstGeom>
        </p:spPr>
        <p:txBody>
          <a:bodyPr wrap="square">
            <a:spAutoFit/>
          </a:bodyPr>
          <a:lstStyle/>
          <a:p>
            <a:pPr>
              <a:lnSpc>
                <a:spcPct val="150000"/>
              </a:lnSpc>
            </a:pPr>
            <a:r>
              <a:rPr lang="en-US" sz="2400" dirty="0" smtClean="0">
                <a:solidFill>
                  <a:srgbClr val="000000"/>
                </a:solidFill>
              </a:rPr>
              <a:t>1</a:t>
            </a:r>
            <a:r>
              <a:rPr lang="en-US" sz="2400" dirty="0">
                <a:solidFill>
                  <a:srgbClr val="000000"/>
                </a:solidFill>
              </a:rPr>
              <a:t>. IF lamp works, go to step 7. </a:t>
            </a:r>
          </a:p>
          <a:p>
            <a:pPr>
              <a:lnSpc>
                <a:spcPct val="150000"/>
              </a:lnSpc>
            </a:pPr>
            <a:r>
              <a:rPr lang="en-US" sz="2400" dirty="0">
                <a:solidFill>
                  <a:srgbClr val="000000"/>
                </a:solidFill>
              </a:rPr>
              <a:t>2. Check if lamp is plugged in. </a:t>
            </a:r>
          </a:p>
          <a:p>
            <a:pPr>
              <a:lnSpc>
                <a:spcPct val="150000"/>
              </a:lnSpc>
            </a:pPr>
            <a:r>
              <a:rPr lang="en-US" sz="2400" dirty="0">
                <a:solidFill>
                  <a:srgbClr val="000000"/>
                </a:solidFill>
              </a:rPr>
              <a:t>3. IF not plugged in, plug in lamp. </a:t>
            </a:r>
          </a:p>
          <a:p>
            <a:pPr>
              <a:lnSpc>
                <a:spcPct val="150000"/>
              </a:lnSpc>
            </a:pPr>
            <a:r>
              <a:rPr lang="en-US" sz="2400" dirty="0">
                <a:solidFill>
                  <a:srgbClr val="000000"/>
                </a:solidFill>
              </a:rPr>
              <a:t>4. Check if bulb is burnt out. </a:t>
            </a:r>
          </a:p>
          <a:p>
            <a:pPr>
              <a:lnSpc>
                <a:spcPct val="150000"/>
              </a:lnSpc>
            </a:pPr>
            <a:r>
              <a:rPr lang="en-US" sz="2400" dirty="0">
                <a:solidFill>
                  <a:srgbClr val="000000"/>
                </a:solidFill>
              </a:rPr>
              <a:t>5. IF blub is burnt, replace bulb. </a:t>
            </a:r>
          </a:p>
          <a:p>
            <a:pPr>
              <a:lnSpc>
                <a:spcPct val="150000"/>
              </a:lnSpc>
            </a:pPr>
            <a:r>
              <a:rPr lang="en-US" sz="2400" dirty="0">
                <a:solidFill>
                  <a:srgbClr val="000000"/>
                </a:solidFill>
              </a:rPr>
              <a:t>6. IF lamp doesn’t work buy new lamp. </a:t>
            </a:r>
          </a:p>
          <a:p>
            <a:pPr>
              <a:lnSpc>
                <a:spcPct val="150000"/>
              </a:lnSpc>
            </a:pPr>
            <a:r>
              <a:rPr lang="en-US" sz="2400" dirty="0">
                <a:solidFill>
                  <a:srgbClr val="000000"/>
                </a:solidFill>
              </a:rPr>
              <a:t>7. Quit ... problem is solved</a:t>
            </a:r>
            <a:r>
              <a:rPr lang="en-US" sz="2400" dirty="0" smtClean="0">
                <a:solidFill>
                  <a:srgbClr val="000000"/>
                </a:solidFill>
              </a:rPr>
              <a:t>.</a:t>
            </a:r>
          </a:p>
          <a:p>
            <a:pPr>
              <a:lnSpc>
                <a:spcPct val="150000"/>
              </a:lnSpc>
            </a:pPr>
            <a:endParaRPr lang="en-US" sz="2400" i="1" dirty="0">
              <a:solidFill>
                <a:srgbClr val="000000"/>
              </a:solidFill>
            </a:endParaRPr>
          </a:p>
        </p:txBody>
      </p:sp>
      <p:sp>
        <p:nvSpPr>
          <p:cNvPr id="2" name="Rectangle 1"/>
          <p:cNvSpPr/>
          <p:nvPr/>
        </p:nvSpPr>
        <p:spPr>
          <a:xfrm>
            <a:off x="1018022" y="877667"/>
            <a:ext cx="1668214" cy="523220"/>
          </a:xfrm>
          <a:prstGeom prst="rect">
            <a:avLst/>
          </a:prstGeom>
        </p:spPr>
        <p:txBody>
          <a:bodyPr wrap="none">
            <a:spAutoFit/>
          </a:bodyPr>
          <a:lstStyle/>
          <a:p>
            <a:r>
              <a:rPr lang="en-GB" sz="2800" b="1" dirty="0" smtClean="0"/>
              <a:t>Flowchart</a:t>
            </a:r>
            <a:endParaRPr lang="en-GB" sz="2800" b="1" dirty="0"/>
          </a:p>
        </p:txBody>
      </p:sp>
      <p:sp>
        <p:nvSpPr>
          <p:cNvPr id="3" name="Rectangle 2"/>
          <p:cNvSpPr/>
          <p:nvPr/>
        </p:nvSpPr>
        <p:spPr>
          <a:xfrm>
            <a:off x="6451929" y="954611"/>
            <a:ext cx="2179636" cy="523220"/>
          </a:xfrm>
          <a:prstGeom prst="rect">
            <a:avLst/>
          </a:prstGeom>
        </p:spPr>
        <p:txBody>
          <a:bodyPr wrap="none">
            <a:spAutoFit/>
          </a:bodyPr>
          <a:lstStyle/>
          <a:p>
            <a:r>
              <a:rPr lang="en-GB" sz="2800" b="1" dirty="0" smtClean="0"/>
              <a:t>Pseudo-code </a:t>
            </a:r>
            <a:endParaRPr lang="en-GB" sz="28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033" y="1555668"/>
            <a:ext cx="410527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6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left)">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7572" y="1241178"/>
            <a:ext cx="941283" cy="523220"/>
          </a:xfrm>
          <a:prstGeom prst="rect">
            <a:avLst/>
          </a:prstGeom>
        </p:spPr>
        <p:txBody>
          <a:bodyPr wrap="none">
            <a:spAutoFit/>
          </a:bodyPr>
          <a:lstStyle/>
          <a:p>
            <a:r>
              <a:rPr lang="en-US" sz="2800" b="1" dirty="0" smtClean="0">
                <a:solidFill>
                  <a:srgbClr val="000000"/>
                </a:solidFill>
              </a:rPr>
              <a:t>Code</a:t>
            </a:r>
            <a:endParaRPr lang="en-US" sz="2800" dirty="0"/>
          </a:p>
        </p:txBody>
      </p:sp>
      <p:sp>
        <p:nvSpPr>
          <p:cNvPr id="3" name="Rectangle 2"/>
          <p:cNvSpPr/>
          <p:nvPr/>
        </p:nvSpPr>
        <p:spPr>
          <a:xfrm>
            <a:off x="6537574" y="1932777"/>
            <a:ext cx="4472094" cy="3359061"/>
          </a:xfrm>
          <a:prstGeom prst="rect">
            <a:avLst/>
          </a:prstGeom>
        </p:spPr>
        <p:txBody>
          <a:bodyPr wrap="square">
            <a:spAutoFit/>
          </a:bodyPr>
          <a:lstStyle/>
          <a:p>
            <a:pPr>
              <a:lnSpc>
                <a:spcPct val="150000"/>
              </a:lnSpc>
            </a:pPr>
            <a:r>
              <a:rPr lang="en-GB" sz="2400" dirty="0" err="1"/>
              <a:t>int</a:t>
            </a:r>
            <a:r>
              <a:rPr lang="en-GB" sz="2400" dirty="0"/>
              <a:t> sum = 0;</a:t>
            </a:r>
          </a:p>
          <a:p>
            <a:pPr>
              <a:lnSpc>
                <a:spcPct val="150000"/>
              </a:lnSpc>
            </a:pPr>
            <a:r>
              <a:rPr lang="en-GB" sz="2400" dirty="0"/>
              <a:t>byte[] x = </a:t>
            </a:r>
            <a:r>
              <a:rPr lang="en-GB" sz="2400" dirty="0" err="1"/>
              <a:t>loadBytes</a:t>
            </a:r>
            <a:r>
              <a:rPr lang="en-GB" sz="2400" dirty="0"/>
              <a:t>("numbers");</a:t>
            </a:r>
          </a:p>
          <a:p>
            <a:pPr>
              <a:lnSpc>
                <a:spcPct val="150000"/>
              </a:lnSpc>
            </a:pPr>
            <a:r>
              <a:rPr lang="en-GB" sz="2400" dirty="0"/>
              <a:t>for (</a:t>
            </a:r>
            <a:r>
              <a:rPr lang="en-GB" sz="2400" dirty="0" err="1"/>
              <a:t>int</a:t>
            </a:r>
            <a:r>
              <a:rPr lang="en-GB" sz="2400" dirty="0"/>
              <a:t> i=0; i&lt;</a:t>
            </a:r>
            <a:r>
              <a:rPr lang="en-GB" sz="2400" dirty="0" err="1"/>
              <a:t>x.length</a:t>
            </a:r>
            <a:r>
              <a:rPr lang="en-GB" sz="2400" dirty="0"/>
              <a:t>; i++)</a:t>
            </a:r>
          </a:p>
          <a:p>
            <a:pPr>
              <a:lnSpc>
                <a:spcPct val="150000"/>
              </a:lnSpc>
            </a:pPr>
            <a:r>
              <a:rPr lang="en-GB" sz="2400" dirty="0"/>
              <a:t>sum = sum + x[i];</a:t>
            </a:r>
          </a:p>
          <a:p>
            <a:pPr>
              <a:lnSpc>
                <a:spcPct val="150000"/>
              </a:lnSpc>
            </a:pPr>
            <a:r>
              <a:rPr lang="en-GB" sz="2400" dirty="0" err="1"/>
              <a:t>int</a:t>
            </a:r>
            <a:r>
              <a:rPr lang="en-GB" sz="2400" dirty="0"/>
              <a:t> </a:t>
            </a:r>
            <a:r>
              <a:rPr lang="en-GB" sz="2400" dirty="0" err="1"/>
              <a:t>avg</a:t>
            </a:r>
            <a:r>
              <a:rPr lang="en-GB" sz="2400" dirty="0"/>
              <a:t> = sum / </a:t>
            </a:r>
            <a:r>
              <a:rPr lang="en-GB" sz="2400" dirty="0" err="1"/>
              <a:t>x.length</a:t>
            </a:r>
            <a:r>
              <a:rPr lang="en-GB" sz="2400" dirty="0"/>
              <a:t>;</a:t>
            </a:r>
          </a:p>
          <a:p>
            <a:pPr>
              <a:lnSpc>
                <a:spcPct val="150000"/>
              </a:lnSpc>
            </a:pPr>
            <a:r>
              <a:rPr lang="en-GB" sz="2400" dirty="0"/>
              <a:t>print(</a:t>
            </a:r>
            <a:r>
              <a:rPr lang="en-GB" sz="2400" dirty="0" err="1"/>
              <a:t>avg</a:t>
            </a:r>
            <a:r>
              <a:rPr lang="en-GB" sz="2400" dirty="0"/>
              <a:t>);</a:t>
            </a:r>
          </a:p>
        </p:txBody>
      </p:sp>
      <p:sp>
        <p:nvSpPr>
          <p:cNvPr id="6" name="Rectangle 5"/>
          <p:cNvSpPr/>
          <p:nvPr/>
        </p:nvSpPr>
        <p:spPr>
          <a:xfrm>
            <a:off x="1060862" y="2231273"/>
            <a:ext cx="4789714" cy="1697068"/>
          </a:xfrm>
          <a:prstGeom prst="rect">
            <a:avLst/>
          </a:prstGeom>
        </p:spPr>
        <p:txBody>
          <a:bodyPr wrap="square">
            <a:spAutoFit/>
          </a:bodyPr>
          <a:lstStyle/>
          <a:p>
            <a:pPr marL="457200" indent="-457200">
              <a:lnSpc>
                <a:spcPct val="150000"/>
              </a:lnSpc>
              <a:buFont typeface="Wingdings" pitchFamily="2" charset="2"/>
              <a:buChar char="Ø"/>
            </a:pPr>
            <a:r>
              <a:rPr lang="en-GB" sz="2400" dirty="0"/>
              <a:t>Consider to represent our finding </a:t>
            </a:r>
            <a:r>
              <a:rPr lang="en-GB" sz="2400" u="sng" dirty="0"/>
              <a:t>the average of grade problem </a:t>
            </a:r>
            <a:r>
              <a:rPr lang="en-GB" sz="2400" dirty="0"/>
              <a:t>in a </a:t>
            </a:r>
            <a:r>
              <a:rPr lang="en-GB" sz="2400" dirty="0" smtClean="0"/>
              <a:t>computer program. </a:t>
            </a:r>
            <a:endParaRPr lang="en-GB" sz="2400" dirty="0"/>
          </a:p>
        </p:txBody>
      </p:sp>
      <p:sp>
        <p:nvSpPr>
          <p:cNvPr id="7" name="TextBox 6"/>
          <p:cNvSpPr txBox="1"/>
          <p:nvPr/>
        </p:nvSpPr>
        <p:spPr>
          <a:xfrm>
            <a:off x="914399" y="1077509"/>
            <a:ext cx="5082640" cy="1077218"/>
          </a:xfrm>
          <a:prstGeom prst="rect">
            <a:avLst/>
          </a:prstGeom>
          <a:noFill/>
        </p:spPr>
        <p:txBody>
          <a:bodyPr wrap="square" rtlCol="0">
            <a:spAutoFit/>
          </a:bodyPr>
          <a:lstStyle/>
          <a:p>
            <a:r>
              <a:rPr lang="en-GB" sz="3200" b="1" dirty="0" smtClean="0"/>
              <a:t>Step 4: </a:t>
            </a:r>
            <a:r>
              <a:rPr lang="en-GB" sz="3200" dirty="0" smtClean="0"/>
              <a:t>Writing the Computer Program  </a:t>
            </a:r>
            <a:endParaRPr lang="en-GB" sz="3200" dirty="0"/>
          </a:p>
        </p:txBody>
      </p:sp>
    </p:spTree>
    <p:extLst>
      <p:ext uri="{BB962C8B-B14F-4D97-AF65-F5344CB8AC3E}">
        <p14:creationId xmlns:p14="http://schemas.microsoft.com/office/powerpoint/2010/main" val="14334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5023" y="1675180"/>
            <a:ext cx="5118265" cy="2862322"/>
          </a:xfrm>
          <a:prstGeom prst="rect">
            <a:avLst/>
          </a:prstGeom>
        </p:spPr>
        <p:txBody>
          <a:bodyPr wrap="square">
            <a:spAutoFit/>
          </a:bodyPr>
          <a:lstStyle/>
          <a:p>
            <a:pPr marL="342900" indent="-342900">
              <a:lnSpc>
                <a:spcPct val="150000"/>
              </a:lnSpc>
              <a:buFont typeface="Wingdings" pitchFamily="2" charset="2"/>
              <a:buChar char="Ø"/>
            </a:pPr>
            <a:r>
              <a:rPr lang="en-US" sz="2400" dirty="0" smtClean="0">
                <a:solidFill>
                  <a:srgbClr val="000000"/>
                </a:solidFill>
              </a:rPr>
              <a:t>Once </a:t>
            </a:r>
            <a:r>
              <a:rPr lang="en-US" sz="2400" dirty="0">
                <a:solidFill>
                  <a:srgbClr val="000000"/>
                </a:solidFill>
              </a:rPr>
              <a:t>a program is written and compiles, the next task is to make sure that it solves the problem that it was intended to solve and that the solutions are correct. </a:t>
            </a:r>
          </a:p>
        </p:txBody>
      </p:sp>
      <p:sp>
        <p:nvSpPr>
          <p:cNvPr id="4" name="Rectangle 3"/>
          <p:cNvSpPr/>
          <p:nvPr/>
        </p:nvSpPr>
        <p:spPr>
          <a:xfrm>
            <a:off x="960737" y="916769"/>
            <a:ext cx="4348050" cy="584775"/>
          </a:xfrm>
          <a:prstGeom prst="rect">
            <a:avLst/>
          </a:prstGeom>
        </p:spPr>
        <p:txBody>
          <a:bodyPr wrap="none">
            <a:spAutoFit/>
          </a:bodyPr>
          <a:lstStyle/>
          <a:p>
            <a:r>
              <a:rPr lang="en-GB" sz="3200" b="1" dirty="0" smtClean="0"/>
              <a:t>Step 5:</a:t>
            </a:r>
            <a:r>
              <a:rPr lang="en-GB" sz="3200" dirty="0" smtClean="0"/>
              <a:t> Test </a:t>
            </a:r>
            <a:r>
              <a:rPr lang="en-GB" sz="3200" dirty="0"/>
              <a:t>the Program </a:t>
            </a:r>
          </a:p>
        </p:txBody>
      </p:sp>
      <p:sp>
        <p:nvSpPr>
          <p:cNvPr id="5" name="Rectangle 4"/>
          <p:cNvSpPr/>
          <p:nvPr/>
        </p:nvSpPr>
        <p:spPr>
          <a:xfrm>
            <a:off x="6254338" y="916769"/>
            <a:ext cx="5312228" cy="2862322"/>
          </a:xfrm>
          <a:prstGeom prst="rect">
            <a:avLst/>
          </a:prstGeom>
        </p:spPr>
        <p:txBody>
          <a:bodyPr wrap="square">
            <a:spAutoFit/>
          </a:bodyPr>
          <a:lstStyle/>
          <a:p>
            <a:pPr marL="285750" indent="-285750">
              <a:lnSpc>
                <a:spcPct val="150000"/>
              </a:lnSpc>
              <a:buFont typeface="Wingdings" pitchFamily="2" charset="2"/>
              <a:buChar char="Ø"/>
            </a:pPr>
            <a:r>
              <a:rPr lang="en-GB" sz="2400" dirty="0"/>
              <a:t>Running a program is the process of telling the computer to evaluate the compiled instructions. When a program is run and all is well, you should see the correct output. </a:t>
            </a:r>
          </a:p>
        </p:txBody>
      </p:sp>
      <p:sp>
        <p:nvSpPr>
          <p:cNvPr id="6" name="Rectangle 5"/>
          <p:cNvSpPr/>
          <p:nvPr/>
        </p:nvSpPr>
        <p:spPr>
          <a:xfrm>
            <a:off x="6254338" y="3789562"/>
            <a:ext cx="5169724" cy="1754326"/>
          </a:xfrm>
          <a:prstGeom prst="rect">
            <a:avLst/>
          </a:prstGeom>
        </p:spPr>
        <p:txBody>
          <a:bodyPr wrap="square">
            <a:spAutoFit/>
          </a:bodyPr>
          <a:lstStyle/>
          <a:p>
            <a:pPr marL="342900" indent="-342900">
              <a:lnSpc>
                <a:spcPct val="150000"/>
              </a:lnSpc>
              <a:buFont typeface="Wingdings" pitchFamily="2" charset="2"/>
              <a:buChar char="Ø"/>
            </a:pPr>
            <a:r>
              <a:rPr lang="en-GB" sz="2400" dirty="0"/>
              <a:t>It is possible however, that a program works correctly for some set of input data but not for all. </a:t>
            </a:r>
          </a:p>
        </p:txBody>
      </p:sp>
    </p:spTree>
    <p:extLst>
      <p:ext uri="{BB962C8B-B14F-4D97-AF65-F5344CB8AC3E}">
        <p14:creationId xmlns:p14="http://schemas.microsoft.com/office/powerpoint/2010/main" val="260137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20816" y="1052357"/>
            <a:ext cx="5150748" cy="2308324"/>
          </a:xfrm>
          <a:prstGeom prst="rect">
            <a:avLst/>
          </a:prstGeom>
        </p:spPr>
        <p:txBody>
          <a:bodyPr wrap="square">
            <a:spAutoFit/>
          </a:bodyPr>
          <a:lstStyle/>
          <a:p>
            <a:pPr marL="285750" indent="-285750">
              <a:lnSpc>
                <a:spcPct val="150000"/>
              </a:lnSpc>
              <a:buFont typeface="Wingdings" pitchFamily="2" charset="2"/>
              <a:buChar char="Ø"/>
            </a:pPr>
            <a:r>
              <a:rPr lang="en-US" sz="2400" dirty="0" smtClean="0">
                <a:solidFill>
                  <a:srgbClr val="000000"/>
                </a:solidFill>
              </a:rPr>
              <a:t>Perhaps </a:t>
            </a:r>
            <a:r>
              <a:rPr lang="en-US" sz="2400" dirty="0">
                <a:solidFill>
                  <a:srgbClr val="000000"/>
                </a:solidFill>
              </a:rPr>
              <a:t>some instructions are performed out of sequence. Whatever happened, such problems with the program are known as </a:t>
            </a:r>
            <a:r>
              <a:rPr lang="en-US" sz="2400" b="1" dirty="0">
                <a:solidFill>
                  <a:srgbClr val="000000"/>
                </a:solidFill>
              </a:rPr>
              <a:t>bugs</a:t>
            </a:r>
            <a:r>
              <a:rPr lang="en-US" sz="2400" dirty="0">
                <a:solidFill>
                  <a:srgbClr val="000000"/>
                </a:solidFill>
              </a:rPr>
              <a:t>. </a:t>
            </a:r>
            <a:endParaRPr lang="en-US" sz="2400" dirty="0"/>
          </a:p>
        </p:txBody>
      </p:sp>
      <p:sp>
        <p:nvSpPr>
          <p:cNvPr id="4" name="Rectangle 3"/>
          <p:cNvSpPr/>
          <p:nvPr/>
        </p:nvSpPr>
        <p:spPr>
          <a:xfrm>
            <a:off x="767938" y="931071"/>
            <a:ext cx="5217226" cy="2308324"/>
          </a:xfrm>
          <a:prstGeom prst="rect">
            <a:avLst/>
          </a:prstGeom>
        </p:spPr>
        <p:txBody>
          <a:bodyPr wrap="square">
            <a:spAutoFit/>
          </a:bodyPr>
          <a:lstStyle/>
          <a:p>
            <a:pPr marL="342900" indent="-342900">
              <a:lnSpc>
                <a:spcPct val="150000"/>
              </a:lnSpc>
              <a:buFont typeface="Wingdings" pitchFamily="2" charset="2"/>
              <a:buChar char="Ø"/>
            </a:pPr>
            <a:r>
              <a:rPr lang="en-GB" sz="2400" dirty="0"/>
              <a:t>If the output of a program is incorrect, it is possible that the algorithm was not properly converted into a proper program. </a:t>
            </a:r>
          </a:p>
        </p:txBody>
      </p:sp>
      <p:sp>
        <p:nvSpPr>
          <p:cNvPr id="5" name="Rectangle 4"/>
          <p:cNvSpPr/>
          <p:nvPr/>
        </p:nvSpPr>
        <p:spPr>
          <a:xfrm>
            <a:off x="767938" y="3358148"/>
            <a:ext cx="5134098" cy="2308324"/>
          </a:xfrm>
          <a:prstGeom prst="rect">
            <a:avLst/>
          </a:prstGeom>
        </p:spPr>
        <p:txBody>
          <a:bodyPr wrap="square">
            <a:spAutoFit/>
          </a:bodyPr>
          <a:lstStyle/>
          <a:p>
            <a:pPr marL="285750" indent="-285750">
              <a:lnSpc>
                <a:spcPct val="150000"/>
              </a:lnSpc>
              <a:buFont typeface="Wingdings" pitchFamily="2" charset="2"/>
              <a:buChar char="Ø"/>
            </a:pPr>
            <a:r>
              <a:rPr lang="en-GB" sz="2400" dirty="0"/>
              <a:t>It is also possible that the programmer did not produce a proper algorithm </a:t>
            </a:r>
            <a:r>
              <a:rPr lang="en-GB" sz="2400" u="sng" dirty="0"/>
              <a:t>back in step 3 </a:t>
            </a:r>
            <a:r>
              <a:rPr lang="en-GB" sz="2400" dirty="0"/>
              <a:t>that handles all situations that could arise. </a:t>
            </a:r>
          </a:p>
        </p:txBody>
      </p:sp>
    </p:spTree>
    <p:extLst>
      <p:ext uri="{BB962C8B-B14F-4D97-AF65-F5344CB8AC3E}">
        <p14:creationId xmlns:p14="http://schemas.microsoft.com/office/powerpoint/2010/main" val="324276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281" y="1772427"/>
            <a:ext cx="5235389" cy="3416320"/>
          </a:xfrm>
          <a:prstGeom prst="rect">
            <a:avLst/>
          </a:prstGeom>
        </p:spPr>
        <p:txBody>
          <a:bodyPr wrap="square">
            <a:spAutoFit/>
          </a:bodyPr>
          <a:lstStyle/>
          <a:p>
            <a:pPr marL="285750" indent="-285750">
              <a:lnSpc>
                <a:spcPct val="150000"/>
              </a:lnSpc>
              <a:buFont typeface="Wingdings" pitchFamily="2" charset="2"/>
              <a:buChar char="Ø"/>
            </a:pPr>
            <a:r>
              <a:rPr lang="en-US" sz="2400" dirty="0" smtClean="0">
                <a:solidFill>
                  <a:srgbClr val="000000"/>
                </a:solidFill>
              </a:rPr>
              <a:t>Once </a:t>
            </a:r>
            <a:r>
              <a:rPr lang="en-US" sz="2400" dirty="0">
                <a:solidFill>
                  <a:srgbClr val="000000"/>
                </a:solidFill>
              </a:rPr>
              <a:t>the program produces a result that seems correct, the original problem needs to be reconsidered to make sure that the answer is formatted into a proper solution to the problem. </a:t>
            </a:r>
          </a:p>
        </p:txBody>
      </p:sp>
      <p:sp>
        <p:nvSpPr>
          <p:cNvPr id="3" name="Rectangle 2"/>
          <p:cNvSpPr/>
          <p:nvPr/>
        </p:nvSpPr>
        <p:spPr>
          <a:xfrm>
            <a:off x="690282" y="999897"/>
            <a:ext cx="5365764" cy="584775"/>
          </a:xfrm>
          <a:prstGeom prst="rect">
            <a:avLst/>
          </a:prstGeom>
        </p:spPr>
        <p:txBody>
          <a:bodyPr wrap="none">
            <a:spAutoFit/>
          </a:bodyPr>
          <a:lstStyle/>
          <a:p>
            <a:r>
              <a:rPr lang="en-GB" sz="3200" b="1" dirty="0" smtClean="0"/>
              <a:t>Step 6:</a:t>
            </a:r>
            <a:r>
              <a:rPr lang="en-GB" sz="3200" dirty="0" smtClean="0"/>
              <a:t> Evaluating </a:t>
            </a:r>
            <a:r>
              <a:rPr lang="en-GB" sz="3200" dirty="0"/>
              <a:t>the Solution </a:t>
            </a:r>
          </a:p>
        </p:txBody>
      </p:sp>
      <p:sp>
        <p:nvSpPr>
          <p:cNvPr id="5" name="Rectangle 4"/>
          <p:cNvSpPr/>
          <p:nvPr/>
        </p:nvSpPr>
        <p:spPr>
          <a:xfrm>
            <a:off x="6278088" y="999897"/>
            <a:ext cx="4967844" cy="3416320"/>
          </a:xfrm>
          <a:prstGeom prst="rect">
            <a:avLst/>
          </a:prstGeom>
        </p:spPr>
        <p:txBody>
          <a:bodyPr wrap="square">
            <a:spAutoFit/>
          </a:bodyPr>
          <a:lstStyle/>
          <a:p>
            <a:pPr marL="285750" indent="-285750">
              <a:lnSpc>
                <a:spcPct val="150000"/>
              </a:lnSpc>
              <a:buFont typeface="Wingdings" pitchFamily="2" charset="2"/>
              <a:buChar char="Ø"/>
            </a:pPr>
            <a:r>
              <a:rPr lang="en-GB" sz="2400" dirty="0"/>
              <a:t>It is often the case that it may be realised that the program solution does not solve the problem the way it is expected. It may also be realised that more steps are involved. </a:t>
            </a:r>
          </a:p>
        </p:txBody>
      </p:sp>
    </p:spTree>
    <p:extLst>
      <p:ext uri="{BB962C8B-B14F-4D97-AF65-F5344CB8AC3E}">
        <p14:creationId xmlns:p14="http://schemas.microsoft.com/office/powerpoint/2010/main" val="391697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38049" y="823464"/>
            <a:ext cx="5181016" cy="2862322"/>
          </a:xfrm>
          <a:prstGeom prst="rect">
            <a:avLst/>
          </a:prstGeom>
        </p:spPr>
        <p:txBody>
          <a:bodyPr wrap="square">
            <a:spAutoFit/>
          </a:bodyPr>
          <a:lstStyle/>
          <a:p>
            <a:pPr marL="342900" indent="-342900">
              <a:lnSpc>
                <a:spcPct val="150000"/>
              </a:lnSpc>
              <a:buFont typeface="Wingdings" pitchFamily="2" charset="2"/>
              <a:buChar char="Ø"/>
            </a:pPr>
            <a:r>
              <a:rPr lang="en-US" sz="2400" dirty="0" smtClean="0">
                <a:solidFill>
                  <a:srgbClr val="000000"/>
                </a:solidFill>
              </a:rPr>
              <a:t>There </a:t>
            </a:r>
            <a:r>
              <a:rPr lang="en-US" sz="2400" dirty="0">
                <a:solidFill>
                  <a:srgbClr val="000000"/>
                </a:solidFill>
              </a:rPr>
              <a:t>may be </a:t>
            </a:r>
            <a:r>
              <a:rPr lang="en-US" sz="2400" dirty="0" smtClean="0">
                <a:solidFill>
                  <a:srgbClr val="000000"/>
                </a:solidFill>
              </a:rPr>
              <a:t>need </a:t>
            </a:r>
            <a:r>
              <a:rPr lang="en-US" sz="2400" dirty="0">
                <a:solidFill>
                  <a:srgbClr val="000000"/>
                </a:solidFill>
              </a:rPr>
              <a:t>to display the information in a way that helps </a:t>
            </a:r>
            <a:r>
              <a:rPr lang="en-US" sz="2400" dirty="0" smtClean="0">
                <a:solidFill>
                  <a:srgbClr val="000000"/>
                </a:solidFill>
              </a:rPr>
              <a:t>visualize the </a:t>
            </a:r>
            <a:r>
              <a:rPr lang="en-US" sz="2400" dirty="0">
                <a:solidFill>
                  <a:srgbClr val="000000"/>
                </a:solidFill>
              </a:rPr>
              <a:t>results with respect to the problem; perhaps a chart or graph is needed. </a:t>
            </a:r>
          </a:p>
        </p:txBody>
      </p:sp>
      <p:sp>
        <p:nvSpPr>
          <p:cNvPr id="3" name="Rectangle 2"/>
          <p:cNvSpPr/>
          <p:nvPr/>
        </p:nvSpPr>
        <p:spPr>
          <a:xfrm>
            <a:off x="732311" y="964410"/>
            <a:ext cx="5122224" cy="3970318"/>
          </a:xfrm>
          <a:prstGeom prst="rect">
            <a:avLst/>
          </a:prstGeom>
        </p:spPr>
        <p:txBody>
          <a:bodyPr wrap="square">
            <a:spAutoFit/>
          </a:bodyPr>
          <a:lstStyle/>
          <a:p>
            <a:pPr marL="285750" indent="-285750">
              <a:lnSpc>
                <a:spcPct val="150000"/>
              </a:lnSpc>
              <a:buFont typeface="Wingdings" pitchFamily="2" charset="2"/>
              <a:buChar char="Ø"/>
            </a:pPr>
            <a:r>
              <a:rPr lang="en-GB" sz="2400" b="1" dirty="0"/>
              <a:t>For example</a:t>
            </a:r>
            <a:r>
              <a:rPr lang="en-GB" sz="2400" dirty="0"/>
              <a:t>, if the result of a program is a long list of numbers, but the intent was to determine a pattern in the numbers or to identify some feature from the data, then simply producing a list of numbers may not suffice. </a:t>
            </a:r>
          </a:p>
        </p:txBody>
      </p:sp>
      <p:sp>
        <p:nvSpPr>
          <p:cNvPr id="5" name="Rectangle 4"/>
          <p:cNvSpPr/>
          <p:nvPr/>
        </p:nvSpPr>
        <p:spPr>
          <a:xfrm>
            <a:off x="6338048" y="3685786"/>
            <a:ext cx="5264143" cy="2308324"/>
          </a:xfrm>
          <a:prstGeom prst="rect">
            <a:avLst/>
          </a:prstGeom>
        </p:spPr>
        <p:txBody>
          <a:bodyPr wrap="square">
            <a:spAutoFit/>
          </a:bodyPr>
          <a:lstStyle/>
          <a:p>
            <a:pPr marL="342900" indent="-342900">
              <a:lnSpc>
                <a:spcPct val="150000"/>
              </a:lnSpc>
              <a:buFont typeface="Wingdings" pitchFamily="2" charset="2"/>
              <a:buChar char="Ø"/>
            </a:pPr>
            <a:r>
              <a:rPr lang="en-GB" sz="2400" dirty="0"/>
              <a:t>It is also possible that when the results are examined, it is realised that additional data are needed to fully solve the problem. </a:t>
            </a:r>
          </a:p>
        </p:txBody>
      </p:sp>
    </p:spTree>
    <p:extLst>
      <p:ext uri="{BB962C8B-B14F-4D97-AF65-F5344CB8AC3E}">
        <p14:creationId xmlns:p14="http://schemas.microsoft.com/office/powerpoint/2010/main" val="191703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999" y="1538137"/>
            <a:ext cx="4914405" cy="3970318"/>
          </a:xfrm>
          <a:prstGeom prst="rect">
            <a:avLst/>
          </a:prstGeom>
        </p:spPr>
        <p:txBody>
          <a:bodyPr wrap="square">
            <a:spAutoFit/>
          </a:bodyPr>
          <a:lstStyle/>
          <a:p>
            <a:pPr marL="342900" indent="-342900">
              <a:lnSpc>
                <a:spcPct val="150000"/>
              </a:lnSpc>
              <a:buFont typeface="Wingdings" pitchFamily="2" charset="2"/>
              <a:buChar char="Ø"/>
            </a:pPr>
            <a:r>
              <a:rPr lang="en-US" sz="2400" dirty="0">
                <a:solidFill>
                  <a:srgbClr val="000000"/>
                </a:solidFill>
              </a:rPr>
              <a:t>It is important to remember that the computer will only do what it is told to do. It is up to the </a:t>
            </a:r>
            <a:r>
              <a:rPr lang="en-US" sz="2400" dirty="0" smtClean="0">
                <a:solidFill>
                  <a:srgbClr val="000000"/>
                </a:solidFill>
              </a:rPr>
              <a:t>problem solver to </a:t>
            </a:r>
            <a:r>
              <a:rPr lang="en-US" sz="2400" dirty="0">
                <a:solidFill>
                  <a:srgbClr val="000000"/>
                </a:solidFill>
              </a:rPr>
              <a:t>interpret the results in a meaningful way and determine whether or not it solves the original problem. </a:t>
            </a:r>
            <a:endParaRPr lang="en-US" sz="2400" dirty="0"/>
          </a:p>
        </p:txBody>
      </p:sp>
      <p:sp>
        <p:nvSpPr>
          <p:cNvPr id="3" name="TextBox 2"/>
          <p:cNvSpPr txBox="1"/>
          <p:nvPr/>
        </p:nvSpPr>
        <p:spPr>
          <a:xfrm>
            <a:off x="762000" y="995083"/>
            <a:ext cx="1888659" cy="523220"/>
          </a:xfrm>
          <a:prstGeom prst="rect">
            <a:avLst/>
          </a:prstGeom>
          <a:noFill/>
        </p:spPr>
        <p:txBody>
          <a:bodyPr wrap="none" rtlCol="0">
            <a:spAutoFit/>
          </a:bodyPr>
          <a:lstStyle/>
          <a:p>
            <a:r>
              <a:rPr lang="en-US" sz="2800" b="1" dirty="0" smtClean="0"/>
              <a:t>Conclusion </a:t>
            </a:r>
            <a:endParaRPr lang="en-US" sz="2800" b="1" dirty="0"/>
          </a:p>
        </p:txBody>
      </p:sp>
      <p:sp>
        <p:nvSpPr>
          <p:cNvPr id="4" name="Rectangle 3"/>
          <p:cNvSpPr/>
          <p:nvPr/>
        </p:nvSpPr>
        <p:spPr>
          <a:xfrm>
            <a:off x="6305797" y="1214972"/>
            <a:ext cx="5035138" cy="2308324"/>
          </a:xfrm>
          <a:prstGeom prst="rect">
            <a:avLst/>
          </a:prstGeom>
        </p:spPr>
        <p:txBody>
          <a:bodyPr wrap="square">
            <a:spAutoFit/>
          </a:bodyPr>
          <a:lstStyle/>
          <a:p>
            <a:pPr marL="342900" indent="-342900">
              <a:lnSpc>
                <a:spcPct val="150000"/>
              </a:lnSpc>
              <a:buFont typeface="Wingdings" pitchFamily="2" charset="2"/>
              <a:buChar char="Ø"/>
            </a:pPr>
            <a:r>
              <a:rPr lang="en-GB" sz="2400" dirty="0"/>
              <a:t>It may be necessary to re-do some of the steps again, perhaps going as far back as step 1 again, if data were missing. </a:t>
            </a:r>
          </a:p>
        </p:txBody>
      </p:sp>
    </p:spTree>
    <p:extLst>
      <p:ext uri="{BB962C8B-B14F-4D97-AF65-F5344CB8AC3E}">
        <p14:creationId xmlns:p14="http://schemas.microsoft.com/office/powerpoint/2010/main" val="3783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2438" y="962336"/>
            <a:ext cx="4993971" cy="3877985"/>
          </a:xfrm>
          <a:prstGeom prst="rect">
            <a:avLst/>
          </a:prstGeom>
        </p:spPr>
        <p:txBody>
          <a:bodyPr wrap="square">
            <a:spAutoFit/>
          </a:bodyPr>
          <a:lstStyle/>
          <a:p>
            <a:pPr marL="342900" indent="-342900">
              <a:lnSpc>
                <a:spcPct val="150000"/>
              </a:lnSpc>
              <a:spcBef>
                <a:spcPts val="600"/>
              </a:spcBef>
              <a:spcAft>
                <a:spcPts val="600"/>
              </a:spcAft>
              <a:buFont typeface="Wingdings" pitchFamily="2" charset="2"/>
              <a:buChar char="Ø"/>
            </a:pPr>
            <a:r>
              <a:rPr lang="en-US" sz="2400" dirty="0" smtClean="0"/>
              <a:t>Some of the ways human perceive and solve problems may include:</a:t>
            </a:r>
            <a:endParaRPr lang="en-US" sz="2400" dirty="0"/>
          </a:p>
          <a:p>
            <a:pPr marL="800100" lvl="1" indent="-342900">
              <a:lnSpc>
                <a:spcPct val="150000"/>
              </a:lnSpc>
              <a:spcBef>
                <a:spcPts val="600"/>
              </a:spcBef>
              <a:spcAft>
                <a:spcPts val="600"/>
              </a:spcAft>
              <a:buFont typeface="Courier New" pitchFamily="49" charset="0"/>
              <a:buChar char="o"/>
            </a:pPr>
            <a:r>
              <a:rPr lang="en-US" sz="2400" dirty="0" smtClean="0"/>
              <a:t>By </a:t>
            </a:r>
            <a:r>
              <a:rPr lang="en-US" sz="2400" dirty="0"/>
              <a:t>a way of natural endowment ( </a:t>
            </a:r>
            <a:r>
              <a:rPr lang="en-US" sz="2400" dirty="0" smtClean="0"/>
              <a:t>i.e. </a:t>
            </a:r>
            <a:r>
              <a:rPr lang="en-US" sz="2400" dirty="0"/>
              <a:t>We "just do it naturally")</a:t>
            </a:r>
          </a:p>
          <a:p>
            <a:pPr marL="800100" lvl="1" indent="-342900">
              <a:lnSpc>
                <a:spcPct val="150000"/>
              </a:lnSpc>
              <a:spcBef>
                <a:spcPts val="600"/>
              </a:spcBef>
              <a:spcAft>
                <a:spcPts val="600"/>
              </a:spcAft>
              <a:buFont typeface="Courier New" pitchFamily="49" charset="0"/>
              <a:buChar char="o"/>
            </a:pPr>
            <a:r>
              <a:rPr lang="en-US" sz="2400" dirty="0" smtClean="0"/>
              <a:t>Guesswork-and-luck</a:t>
            </a:r>
            <a:endParaRPr lang="en-US" sz="2400" dirty="0"/>
          </a:p>
          <a:p>
            <a:pPr marL="800100" lvl="1" indent="-342900">
              <a:lnSpc>
                <a:spcPct val="150000"/>
              </a:lnSpc>
              <a:spcBef>
                <a:spcPts val="600"/>
              </a:spcBef>
              <a:spcAft>
                <a:spcPts val="600"/>
              </a:spcAft>
              <a:buFont typeface="Courier New" pitchFamily="49" charset="0"/>
              <a:buChar char="o"/>
            </a:pPr>
            <a:r>
              <a:rPr lang="en-US" sz="2400" dirty="0" smtClean="0"/>
              <a:t>Trial-and-error</a:t>
            </a:r>
            <a:endParaRPr lang="en-US" sz="2400" dirty="0"/>
          </a:p>
        </p:txBody>
      </p:sp>
      <p:sp>
        <p:nvSpPr>
          <p:cNvPr id="3" name="Rectangle 2"/>
          <p:cNvSpPr/>
          <p:nvPr/>
        </p:nvSpPr>
        <p:spPr>
          <a:xfrm>
            <a:off x="6301838" y="950895"/>
            <a:ext cx="5193476" cy="1754326"/>
          </a:xfrm>
          <a:prstGeom prst="rect">
            <a:avLst/>
          </a:prstGeom>
        </p:spPr>
        <p:txBody>
          <a:bodyPr wrap="square">
            <a:spAutoFit/>
          </a:bodyPr>
          <a:lstStyle/>
          <a:p>
            <a:pPr marL="342900" indent="-342900">
              <a:lnSpc>
                <a:spcPct val="150000"/>
              </a:lnSpc>
              <a:buFont typeface="Wingdings" pitchFamily="2" charset="2"/>
              <a:buChar char="Ø"/>
            </a:pPr>
            <a:r>
              <a:rPr lang="en-GB" sz="2400" dirty="0"/>
              <a:t>All the </a:t>
            </a:r>
            <a:r>
              <a:rPr lang="en-GB" sz="2400" dirty="0" smtClean="0"/>
              <a:t>mentioned </a:t>
            </a:r>
            <a:r>
              <a:rPr lang="en-GB" sz="2400" dirty="0"/>
              <a:t>ways to which problems might be solved are </a:t>
            </a:r>
            <a:r>
              <a:rPr lang="en-GB" sz="2400" dirty="0" smtClean="0"/>
              <a:t>not the focus when </a:t>
            </a:r>
            <a:r>
              <a:rPr lang="en-GB" sz="2400" dirty="0"/>
              <a:t>we talk about </a:t>
            </a:r>
            <a:r>
              <a:rPr lang="en-GB" sz="2400" dirty="0" smtClean="0"/>
              <a:t>algorithm. </a:t>
            </a:r>
            <a:endParaRPr lang="en-GB" sz="2400" dirty="0"/>
          </a:p>
        </p:txBody>
      </p:sp>
      <p:sp>
        <p:nvSpPr>
          <p:cNvPr id="8" name="Rectangle 7"/>
          <p:cNvSpPr/>
          <p:nvPr/>
        </p:nvSpPr>
        <p:spPr>
          <a:xfrm>
            <a:off x="6301838" y="2806325"/>
            <a:ext cx="5419107" cy="3416320"/>
          </a:xfrm>
          <a:prstGeom prst="rect">
            <a:avLst/>
          </a:prstGeom>
        </p:spPr>
        <p:txBody>
          <a:bodyPr wrap="square">
            <a:spAutoFit/>
          </a:bodyPr>
          <a:lstStyle/>
          <a:p>
            <a:pPr marL="342900" indent="-342900">
              <a:lnSpc>
                <a:spcPct val="150000"/>
              </a:lnSpc>
              <a:buFont typeface="Wingdings" pitchFamily="2" charset="2"/>
              <a:buChar char="Ø"/>
            </a:pPr>
            <a:r>
              <a:rPr lang="en-GB" sz="2400" dirty="0"/>
              <a:t>Those are ways which are not systematically effective (ways that are not reliable i.e. cannot be true for every instance). However those that are systematically effective are useful to everyone.</a:t>
            </a:r>
          </a:p>
        </p:txBody>
      </p:sp>
    </p:spTree>
    <p:extLst>
      <p:ext uri="{BB962C8B-B14F-4D97-AF65-F5344CB8AC3E}">
        <p14:creationId xmlns:p14="http://schemas.microsoft.com/office/powerpoint/2010/main" val="144688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5251" y="2297069"/>
            <a:ext cx="4957156" cy="2308324"/>
          </a:xfrm>
          <a:prstGeom prst="rect">
            <a:avLst/>
          </a:prstGeom>
        </p:spPr>
        <p:txBody>
          <a:bodyPr wrap="square">
            <a:spAutoFit/>
          </a:bodyPr>
          <a:lstStyle/>
          <a:p>
            <a:pPr marL="342900" indent="-342900">
              <a:lnSpc>
                <a:spcPct val="150000"/>
              </a:lnSpc>
              <a:spcAft>
                <a:spcPts val="600"/>
              </a:spcAft>
              <a:buFont typeface="Wingdings" pitchFamily="2" charset="2"/>
              <a:buChar char="Ø"/>
            </a:pPr>
            <a:r>
              <a:rPr lang="en-US" sz="2400" b="1" dirty="0" smtClean="0"/>
              <a:t>Experience: </a:t>
            </a:r>
            <a:r>
              <a:rPr lang="en-US" sz="2400" dirty="0" smtClean="0"/>
              <a:t>Someone </a:t>
            </a:r>
            <a:r>
              <a:rPr lang="en-US" sz="2400" dirty="0"/>
              <a:t>else's blue </a:t>
            </a:r>
            <a:r>
              <a:rPr lang="en-US" sz="2400" dirty="0" smtClean="0"/>
              <a:t>print or </a:t>
            </a:r>
            <a:r>
              <a:rPr lang="en-US" sz="2400" dirty="0"/>
              <a:t>instructions to solving </a:t>
            </a:r>
            <a:r>
              <a:rPr lang="en-US" sz="2400" dirty="0" smtClean="0"/>
              <a:t>particular problem. This is </a:t>
            </a:r>
            <a:r>
              <a:rPr lang="en-US" sz="2400" dirty="0"/>
              <a:t>what algorithm is </a:t>
            </a:r>
            <a:r>
              <a:rPr lang="en-US" sz="2400" dirty="0" smtClean="0"/>
              <a:t>about.</a:t>
            </a:r>
            <a:endParaRPr lang="en-US" sz="2400" dirty="0"/>
          </a:p>
        </p:txBody>
      </p:sp>
      <p:sp>
        <p:nvSpPr>
          <p:cNvPr id="2" name="Rectangle 1"/>
          <p:cNvSpPr/>
          <p:nvPr/>
        </p:nvSpPr>
        <p:spPr>
          <a:xfrm>
            <a:off x="795252" y="931407"/>
            <a:ext cx="4869278" cy="1200329"/>
          </a:xfrm>
          <a:prstGeom prst="rect">
            <a:avLst/>
          </a:prstGeom>
        </p:spPr>
        <p:txBody>
          <a:bodyPr wrap="square">
            <a:spAutoFit/>
          </a:bodyPr>
          <a:lstStyle/>
          <a:p>
            <a:pPr marL="342900" indent="-342900">
              <a:lnSpc>
                <a:spcPct val="150000"/>
              </a:lnSpc>
              <a:buFont typeface="Wingdings" pitchFamily="2" charset="2"/>
              <a:buChar char="Ø"/>
            </a:pPr>
            <a:r>
              <a:rPr lang="en-GB" sz="2400" dirty="0"/>
              <a:t>Examples of </a:t>
            </a:r>
            <a:r>
              <a:rPr lang="en-GB" sz="2400" dirty="0" smtClean="0"/>
              <a:t>systematic </a:t>
            </a:r>
            <a:r>
              <a:rPr lang="en-GB" sz="2400" dirty="0"/>
              <a:t>ways of solving problems </a:t>
            </a:r>
            <a:r>
              <a:rPr lang="en-GB" sz="2400" dirty="0" smtClean="0"/>
              <a:t>include:</a:t>
            </a:r>
            <a:endParaRPr lang="en-GB" sz="2400" dirty="0"/>
          </a:p>
        </p:txBody>
      </p:sp>
      <p:sp>
        <p:nvSpPr>
          <p:cNvPr id="5" name="Rectangle 4"/>
          <p:cNvSpPr/>
          <p:nvPr/>
        </p:nvSpPr>
        <p:spPr>
          <a:xfrm>
            <a:off x="6289963" y="931407"/>
            <a:ext cx="5193475" cy="3416320"/>
          </a:xfrm>
          <a:prstGeom prst="rect">
            <a:avLst/>
          </a:prstGeom>
        </p:spPr>
        <p:txBody>
          <a:bodyPr wrap="square">
            <a:spAutoFit/>
          </a:bodyPr>
          <a:lstStyle/>
          <a:p>
            <a:pPr marL="342900" indent="-342900">
              <a:lnSpc>
                <a:spcPct val="150000"/>
              </a:lnSpc>
              <a:buFont typeface="Wingdings" pitchFamily="2" charset="2"/>
              <a:buChar char="Ø"/>
            </a:pPr>
            <a:r>
              <a:rPr lang="en-GB" sz="2400" b="1" dirty="0"/>
              <a:t>Using a process model</a:t>
            </a:r>
            <a:r>
              <a:rPr lang="en-GB" sz="2400" dirty="0"/>
              <a:t>: A process model defines scientific steps to which a problem is solved. Algorithm has a role to play in a systematic way of solving problem such as the problem solving process model.</a:t>
            </a:r>
          </a:p>
        </p:txBody>
      </p:sp>
    </p:spTree>
    <p:extLst>
      <p:ext uri="{BB962C8B-B14F-4D97-AF65-F5344CB8AC3E}">
        <p14:creationId xmlns:p14="http://schemas.microsoft.com/office/powerpoint/2010/main" val="103778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17672" y="931407"/>
            <a:ext cx="5070764" cy="3970318"/>
          </a:xfrm>
          <a:prstGeom prst="rect">
            <a:avLst/>
          </a:prstGeom>
        </p:spPr>
        <p:txBody>
          <a:bodyPr wrap="square">
            <a:spAutoFit/>
          </a:bodyPr>
          <a:lstStyle/>
          <a:p>
            <a:pPr marL="342900" indent="-342900">
              <a:lnSpc>
                <a:spcPct val="150000"/>
              </a:lnSpc>
              <a:spcAft>
                <a:spcPts val="600"/>
              </a:spcAft>
              <a:buFont typeface="Wingdings" pitchFamily="2" charset="2"/>
              <a:buChar char="Ø"/>
            </a:pPr>
            <a:r>
              <a:rPr lang="en-US" sz="2400" dirty="0" smtClean="0"/>
              <a:t>We </a:t>
            </a:r>
            <a:r>
              <a:rPr lang="en-US" sz="2400" dirty="0"/>
              <a:t>need to have a standard systematic approach to solving problems. Since we will be using computers to solve problems, it is important to first understand the </a:t>
            </a:r>
            <a:r>
              <a:rPr lang="en-US" sz="2400" b="1" dirty="0"/>
              <a:t>computer’s information processing </a:t>
            </a:r>
            <a:r>
              <a:rPr lang="en-US" sz="2400" b="1" dirty="0" smtClean="0"/>
              <a:t>model </a:t>
            </a:r>
            <a:r>
              <a:rPr lang="en-US" sz="2400" dirty="0" smtClean="0"/>
              <a:t>shown in figure 1. </a:t>
            </a:r>
            <a:endParaRPr lang="en-US" sz="2400" dirty="0"/>
          </a:p>
        </p:txBody>
      </p:sp>
      <p:sp>
        <p:nvSpPr>
          <p:cNvPr id="5" name="Rectangle 4"/>
          <p:cNvSpPr/>
          <p:nvPr/>
        </p:nvSpPr>
        <p:spPr>
          <a:xfrm>
            <a:off x="720435" y="957666"/>
            <a:ext cx="5027222" cy="3970318"/>
          </a:xfrm>
          <a:prstGeom prst="rect">
            <a:avLst/>
          </a:prstGeom>
        </p:spPr>
        <p:txBody>
          <a:bodyPr wrap="square">
            <a:spAutoFit/>
          </a:bodyPr>
          <a:lstStyle/>
          <a:p>
            <a:pPr marL="342900" indent="-342900">
              <a:lnSpc>
                <a:spcPct val="150000"/>
              </a:lnSpc>
              <a:buFont typeface="Wingdings" pitchFamily="2" charset="2"/>
              <a:buChar char="Ø"/>
            </a:pPr>
            <a:r>
              <a:rPr lang="en-GB" sz="2400" dirty="0"/>
              <a:t>Regardless of the area of study, computer science is all about solving problems with computers. The problems that we want to solve can come from any </a:t>
            </a:r>
            <a:r>
              <a:rPr lang="en-GB" sz="2400" u="sng" dirty="0"/>
              <a:t>real-world</a:t>
            </a:r>
            <a:r>
              <a:rPr lang="en-GB" sz="2400" dirty="0"/>
              <a:t> problem or perhaps even from the </a:t>
            </a:r>
            <a:r>
              <a:rPr lang="en-GB" sz="2400" u="sng" dirty="0"/>
              <a:t>abstract world</a:t>
            </a:r>
            <a:r>
              <a:rPr lang="en-GB" sz="2400" dirty="0"/>
              <a:t>.</a:t>
            </a:r>
          </a:p>
        </p:txBody>
      </p:sp>
    </p:spTree>
    <p:extLst>
      <p:ext uri="{BB962C8B-B14F-4D97-AF65-F5344CB8AC3E}">
        <p14:creationId xmlns:p14="http://schemas.microsoft.com/office/powerpoint/2010/main" val="357267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629" y="844737"/>
            <a:ext cx="4331536" cy="4219141"/>
          </a:xfrm>
          <a:prstGeom prst="rect">
            <a:avLst/>
          </a:prstGeom>
        </p:spPr>
      </p:pic>
      <p:sp>
        <p:nvSpPr>
          <p:cNvPr id="6" name="Rectangle 5"/>
          <p:cNvSpPr/>
          <p:nvPr/>
        </p:nvSpPr>
        <p:spPr>
          <a:xfrm>
            <a:off x="6356465" y="3449090"/>
            <a:ext cx="5126974" cy="2308324"/>
          </a:xfrm>
          <a:prstGeom prst="rect">
            <a:avLst/>
          </a:prstGeom>
        </p:spPr>
        <p:txBody>
          <a:bodyPr wrap="square">
            <a:spAutoFit/>
          </a:bodyPr>
          <a:lstStyle/>
          <a:p>
            <a:pPr marL="285750" indent="-285750">
              <a:lnSpc>
                <a:spcPct val="150000"/>
              </a:lnSpc>
              <a:buFont typeface="Wingdings" pitchFamily="2" charset="2"/>
              <a:buChar char="Ø"/>
            </a:pPr>
            <a:r>
              <a:rPr lang="en-US" sz="2400" dirty="0" smtClean="0">
                <a:solidFill>
                  <a:srgbClr val="000000"/>
                </a:solidFill>
              </a:rPr>
              <a:t>Problems </a:t>
            </a:r>
            <a:r>
              <a:rPr lang="en-US" sz="2400" dirty="0">
                <a:solidFill>
                  <a:srgbClr val="000000"/>
                </a:solidFill>
              </a:rPr>
              <a:t>are solved using a computer by obtaining some kind of user </a:t>
            </a:r>
            <a:r>
              <a:rPr lang="en-US" sz="2400" dirty="0" smtClean="0">
                <a:solidFill>
                  <a:srgbClr val="000000"/>
                </a:solidFill>
              </a:rPr>
              <a:t>input via an input device </a:t>
            </a:r>
            <a:r>
              <a:rPr lang="en-US" sz="2400" dirty="0">
                <a:solidFill>
                  <a:srgbClr val="000000"/>
                </a:solidFill>
              </a:rPr>
              <a:t>(e.g., </a:t>
            </a:r>
            <a:r>
              <a:rPr lang="en-US" sz="2400" dirty="0" smtClean="0">
                <a:solidFill>
                  <a:srgbClr val="000000"/>
                </a:solidFill>
              </a:rPr>
              <a:t>keyboard, mouse or </a:t>
            </a:r>
            <a:r>
              <a:rPr lang="en-US" sz="2400" dirty="0">
                <a:solidFill>
                  <a:srgbClr val="000000"/>
                </a:solidFill>
              </a:rPr>
              <a:t>game </a:t>
            </a:r>
            <a:r>
              <a:rPr lang="en-US" sz="2400" dirty="0" smtClean="0">
                <a:solidFill>
                  <a:srgbClr val="000000"/>
                </a:solidFill>
              </a:rPr>
              <a:t>control) </a:t>
            </a:r>
            <a:endParaRPr lang="en-US" sz="2400" dirty="0"/>
          </a:p>
        </p:txBody>
      </p:sp>
      <p:sp>
        <p:nvSpPr>
          <p:cNvPr id="2" name="TextBox 1"/>
          <p:cNvSpPr txBox="1"/>
          <p:nvPr/>
        </p:nvSpPr>
        <p:spPr>
          <a:xfrm>
            <a:off x="1027608" y="5272644"/>
            <a:ext cx="4584557" cy="707886"/>
          </a:xfrm>
          <a:prstGeom prst="rect">
            <a:avLst/>
          </a:prstGeom>
          <a:noFill/>
        </p:spPr>
        <p:txBody>
          <a:bodyPr wrap="square" rtlCol="0">
            <a:spAutoFit/>
          </a:bodyPr>
          <a:lstStyle/>
          <a:p>
            <a:pPr algn="ctr"/>
            <a:r>
              <a:rPr lang="en-GB" sz="2000" dirty="0" smtClean="0"/>
              <a:t>Fig. 1: Computer’s </a:t>
            </a:r>
            <a:r>
              <a:rPr lang="en-GB" sz="2000" dirty="0"/>
              <a:t>information processing model </a:t>
            </a:r>
          </a:p>
        </p:txBody>
      </p:sp>
      <p:sp>
        <p:nvSpPr>
          <p:cNvPr id="4" name="Rectangle 3"/>
          <p:cNvSpPr/>
          <p:nvPr/>
        </p:nvSpPr>
        <p:spPr>
          <a:xfrm>
            <a:off x="6356464" y="1036996"/>
            <a:ext cx="4990409" cy="2308324"/>
          </a:xfrm>
          <a:prstGeom prst="rect">
            <a:avLst/>
          </a:prstGeom>
        </p:spPr>
        <p:txBody>
          <a:bodyPr wrap="square">
            <a:spAutoFit/>
          </a:bodyPr>
          <a:lstStyle/>
          <a:p>
            <a:pPr marL="342900" indent="-342900">
              <a:lnSpc>
                <a:spcPct val="150000"/>
              </a:lnSpc>
              <a:buFont typeface="Wingdings" pitchFamily="2" charset="2"/>
              <a:buChar char="Ø"/>
            </a:pPr>
            <a:r>
              <a:rPr lang="en-GB" sz="2400" dirty="0" smtClean="0"/>
              <a:t>Figure 1 depicts </a:t>
            </a:r>
            <a:r>
              <a:rPr lang="en-GB" sz="2400" dirty="0"/>
              <a:t>a typical single </a:t>
            </a:r>
            <a:r>
              <a:rPr lang="en-GB" sz="2400" dirty="0" smtClean="0"/>
              <a:t>Central Processing Unit (CPU) </a:t>
            </a:r>
            <a:r>
              <a:rPr lang="en-GB" sz="2400" dirty="0"/>
              <a:t>computer </a:t>
            </a:r>
            <a:r>
              <a:rPr lang="en-GB" sz="2400" dirty="0" smtClean="0"/>
              <a:t>with input and output components  </a:t>
            </a:r>
            <a:endParaRPr lang="en-GB" sz="2400" dirty="0"/>
          </a:p>
        </p:txBody>
      </p:sp>
    </p:spTree>
    <p:extLst>
      <p:ext uri="{BB962C8B-B14F-4D97-AF65-F5344CB8AC3E}">
        <p14:creationId xmlns:p14="http://schemas.microsoft.com/office/powerpoint/2010/main" val="12870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91688" y="3956184"/>
            <a:ext cx="5039096" cy="1754326"/>
          </a:xfrm>
          <a:prstGeom prst="rect">
            <a:avLst/>
          </a:prstGeom>
        </p:spPr>
        <p:txBody>
          <a:bodyPr wrap="square">
            <a:spAutoFit/>
          </a:bodyPr>
          <a:lstStyle/>
          <a:p>
            <a:pPr marL="342900" indent="-342900">
              <a:lnSpc>
                <a:spcPct val="150000"/>
              </a:lnSpc>
              <a:buFont typeface="Wingdings" pitchFamily="2" charset="2"/>
              <a:buChar char="Ø"/>
            </a:pPr>
            <a:r>
              <a:rPr lang="en-GB" sz="2400" dirty="0" smtClean="0"/>
              <a:t>Input/output data </a:t>
            </a:r>
            <a:r>
              <a:rPr lang="en-GB" sz="2400" dirty="0"/>
              <a:t>may </a:t>
            </a:r>
            <a:r>
              <a:rPr lang="en-GB" sz="2400" dirty="0" smtClean="0"/>
              <a:t>also be transmitted via storage drives and network </a:t>
            </a:r>
            <a:r>
              <a:rPr lang="en-GB" sz="2400" dirty="0"/>
              <a:t>devices. </a:t>
            </a:r>
          </a:p>
        </p:txBody>
      </p:sp>
      <p:sp>
        <p:nvSpPr>
          <p:cNvPr id="7" name="Rectangle 6"/>
          <p:cNvSpPr/>
          <p:nvPr/>
        </p:nvSpPr>
        <p:spPr>
          <a:xfrm>
            <a:off x="791688" y="1036996"/>
            <a:ext cx="5039096" cy="2862322"/>
          </a:xfrm>
          <a:prstGeom prst="rect">
            <a:avLst/>
          </a:prstGeom>
        </p:spPr>
        <p:txBody>
          <a:bodyPr wrap="square">
            <a:spAutoFit/>
          </a:bodyPr>
          <a:lstStyle/>
          <a:p>
            <a:pPr marL="342900" indent="-342900">
              <a:lnSpc>
                <a:spcPct val="150000"/>
              </a:lnSpc>
              <a:buFont typeface="Wingdings" pitchFamily="2" charset="2"/>
              <a:buChar char="Ø"/>
            </a:pPr>
            <a:r>
              <a:rPr lang="en-GB" sz="2400" dirty="0" smtClean="0"/>
              <a:t>User inputs are processed to produce some output data </a:t>
            </a:r>
            <a:r>
              <a:rPr lang="en-GB" sz="2400" dirty="0"/>
              <a:t>(e.g., </a:t>
            </a:r>
            <a:r>
              <a:rPr lang="en-GB" sz="2400" dirty="0" smtClean="0"/>
              <a:t>numbers, images</a:t>
            </a:r>
            <a:r>
              <a:rPr lang="en-GB" sz="2400" dirty="0"/>
              <a:t>, text, sound</a:t>
            </a:r>
            <a:r>
              <a:rPr lang="en-GB" sz="2400" dirty="0" smtClean="0"/>
              <a:t>) via output devices (e.g. speaker, display unit, printers)</a:t>
            </a:r>
            <a:endParaRPr lang="en-GB" sz="2400" dirty="0"/>
          </a:p>
        </p:txBody>
      </p:sp>
    </p:spTree>
    <p:extLst>
      <p:ext uri="{BB962C8B-B14F-4D97-AF65-F5344CB8AC3E}">
        <p14:creationId xmlns:p14="http://schemas.microsoft.com/office/powerpoint/2010/main" val="59180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17276" y="961150"/>
            <a:ext cx="5154288" cy="3970318"/>
          </a:xfrm>
          <a:prstGeom prst="rect">
            <a:avLst/>
          </a:prstGeom>
        </p:spPr>
        <p:txBody>
          <a:bodyPr wrap="square">
            <a:spAutoFit/>
          </a:bodyPr>
          <a:lstStyle/>
          <a:p>
            <a:pPr marL="342900" indent="-342900">
              <a:lnSpc>
                <a:spcPct val="150000"/>
              </a:lnSpc>
              <a:buFont typeface="Wingdings" pitchFamily="2" charset="2"/>
              <a:buChar char="Ø"/>
            </a:pPr>
            <a:r>
              <a:rPr lang="en-US" sz="2400" dirty="0" smtClean="0">
                <a:solidFill>
                  <a:srgbClr val="000000"/>
                </a:solidFill>
              </a:rPr>
              <a:t>In </a:t>
            </a:r>
            <a:r>
              <a:rPr lang="en-US" sz="2400" dirty="0">
                <a:solidFill>
                  <a:srgbClr val="000000"/>
                </a:solidFill>
              </a:rPr>
              <a:t>regards to problem solving, we will apply the </a:t>
            </a:r>
            <a:r>
              <a:rPr lang="en-US" sz="2400" u="sng" dirty="0" smtClean="0">
                <a:solidFill>
                  <a:srgbClr val="000000"/>
                </a:solidFill>
              </a:rPr>
              <a:t>computer as a model of computation </a:t>
            </a:r>
            <a:r>
              <a:rPr lang="en-US" sz="2400" dirty="0">
                <a:solidFill>
                  <a:srgbClr val="000000"/>
                </a:solidFill>
              </a:rPr>
              <a:t>in that we will assume </a:t>
            </a:r>
            <a:r>
              <a:rPr lang="en-US" sz="2400" dirty="0" smtClean="0">
                <a:solidFill>
                  <a:srgbClr val="000000"/>
                </a:solidFill>
              </a:rPr>
              <a:t>we </a:t>
            </a:r>
            <a:r>
              <a:rPr lang="en-US" sz="2400" dirty="0">
                <a:solidFill>
                  <a:srgbClr val="000000"/>
                </a:solidFill>
              </a:rPr>
              <a:t>are given some kind of input </a:t>
            </a:r>
            <a:r>
              <a:rPr lang="en-US" sz="2400" dirty="0" smtClean="0">
                <a:solidFill>
                  <a:srgbClr val="000000"/>
                </a:solidFill>
              </a:rPr>
              <a:t>information we </a:t>
            </a:r>
            <a:r>
              <a:rPr lang="en-US" sz="2400" dirty="0">
                <a:solidFill>
                  <a:srgbClr val="000000"/>
                </a:solidFill>
              </a:rPr>
              <a:t>need to work with in order to produce some desired output as solution. </a:t>
            </a:r>
            <a:endParaRPr lang="en-US" sz="2400" dirty="0"/>
          </a:p>
        </p:txBody>
      </p:sp>
      <p:sp>
        <p:nvSpPr>
          <p:cNvPr id="6" name="Rectangle 5"/>
          <p:cNvSpPr/>
          <p:nvPr/>
        </p:nvSpPr>
        <p:spPr>
          <a:xfrm>
            <a:off x="1135611" y="2405322"/>
            <a:ext cx="4196410" cy="1493358"/>
          </a:xfrm>
          <a:prstGeom prst="rect">
            <a:avLst/>
          </a:prstGeom>
        </p:spPr>
        <p:txBody>
          <a:bodyPr wrap="square">
            <a:spAutoFit/>
          </a:bodyPr>
          <a:lstStyle/>
          <a:p>
            <a:pPr>
              <a:lnSpc>
                <a:spcPct val="150000"/>
              </a:lnSpc>
            </a:pPr>
            <a:r>
              <a:rPr lang="en-GB" sz="3200" dirty="0"/>
              <a:t>Computer as a model of computation </a:t>
            </a:r>
          </a:p>
        </p:txBody>
      </p:sp>
    </p:spTree>
    <p:extLst>
      <p:ext uri="{BB962C8B-B14F-4D97-AF65-F5344CB8AC3E}">
        <p14:creationId xmlns:p14="http://schemas.microsoft.com/office/powerpoint/2010/main" val="173324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15149" y="4131557"/>
            <a:ext cx="5239789" cy="1754326"/>
          </a:xfrm>
          <a:prstGeom prst="rect">
            <a:avLst/>
          </a:prstGeom>
        </p:spPr>
        <p:txBody>
          <a:bodyPr wrap="square">
            <a:spAutoFit/>
          </a:bodyPr>
          <a:lstStyle/>
          <a:p>
            <a:pPr>
              <a:lnSpc>
                <a:spcPct val="150000"/>
              </a:lnSpc>
            </a:pPr>
            <a:r>
              <a:rPr lang="en-US" sz="2400" b="1" dirty="0" smtClean="0">
                <a:solidFill>
                  <a:srgbClr val="000000"/>
                </a:solidFill>
              </a:rPr>
              <a:t>3</a:t>
            </a:r>
            <a:r>
              <a:rPr lang="en-US" sz="2400" b="1" dirty="0">
                <a:solidFill>
                  <a:srgbClr val="000000"/>
                </a:solidFill>
              </a:rPr>
              <a:t>. Output: </a:t>
            </a:r>
            <a:r>
              <a:rPr lang="en-US" sz="2400" dirty="0" smtClean="0">
                <a:solidFill>
                  <a:srgbClr val="000000"/>
                </a:solidFill>
              </a:rPr>
              <a:t>Output </a:t>
            </a:r>
            <a:r>
              <a:rPr lang="en-US" sz="2400" dirty="0">
                <a:solidFill>
                  <a:srgbClr val="000000"/>
                </a:solidFill>
              </a:rPr>
              <a:t>the answer </a:t>
            </a:r>
            <a:r>
              <a:rPr lang="en-US" sz="2400" dirty="0" smtClean="0">
                <a:solidFill>
                  <a:srgbClr val="000000"/>
                </a:solidFill>
              </a:rPr>
              <a:t>on the display unit, </a:t>
            </a:r>
            <a:r>
              <a:rPr lang="en-US" sz="2400" dirty="0">
                <a:solidFill>
                  <a:srgbClr val="000000"/>
                </a:solidFill>
              </a:rPr>
              <a:t>to the printer, </a:t>
            </a:r>
            <a:r>
              <a:rPr lang="en-US" sz="2400" dirty="0" smtClean="0">
                <a:solidFill>
                  <a:srgbClr val="000000"/>
                </a:solidFill>
              </a:rPr>
              <a:t>or </a:t>
            </a:r>
            <a:r>
              <a:rPr lang="en-US" sz="2400" dirty="0">
                <a:solidFill>
                  <a:srgbClr val="000000"/>
                </a:solidFill>
              </a:rPr>
              <a:t>a combination of any of these devices. </a:t>
            </a:r>
          </a:p>
        </p:txBody>
      </p:sp>
      <p:sp>
        <p:nvSpPr>
          <p:cNvPr id="2" name="Rectangle 1"/>
          <p:cNvSpPr/>
          <p:nvPr/>
        </p:nvSpPr>
        <p:spPr>
          <a:xfrm>
            <a:off x="712122" y="918477"/>
            <a:ext cx="5225539" cy="2862322"/>
          </a:xfrm>
          <a:prstGeom prst="rect">
            <a:avLst/>
          </a:prstGeom>
        </p:spPr>
        <p:txBody>
          <a:bodyPr wrap="square">
            <a:spAutoFit/>
          </a:bodyPr>
          <a:lstStyle/>
          <a:p>
            <a:pPr marL="342900" indent="-342900">
              <a:lnSpc>
                <a:spcPct val="150000"/>
              </a:lnSpc>
              <a:buFont typeface="Wingdings" pitchFamily="2" charset="2"/>
              <a:buChar char="Ø"/>
            </a:pPr>
            <a:r>
              <a:rPr lang="en-GB" sz="2400" dirty="0"/>
              <a:t>In solving a problem, there are some well-defined steps to be followed. For example, consider how the input/process/output works on a simple problem: </a:t>
            </a:r>
          </a:p>
        </p:txBody>
      </p:sp>
      <p:sp>
        <p:nvSpPr>
          <p:cNvPr id="6" name="Rectangle 5"/>
          <p:cNvSpPr/>
          <p:nvPr/>
        </p:nvSpPr>
        <p:spPr>
          <a:xfrm>
            <a:off x="712121" y="3897476"/>
            <a:ext cx="5225539" cy="1200329"/>
          </a:xfrm>
          <a:prstGeom prst="rect">
            <a:avLst/>
          </a:prstGeom>
        </p:spPr>
        <p:txBody>
          <a:bodyPr wrap="square">
            <a:spAutoFit/>
          </a:bodyPr>
          <a:lstStyle/>
          <a:p>
            <a:pPr marL="342900" indent="-342900">
              <a:lnSpc>
                <a:spcPct val="150000"/>
              </a:lnSpc>
              <a:buFont typeface="Wingdings" pitchFamily="2" charset="2"/>
              <a:buChar char="Ø"/>
            </a:pPr>
            <a:r>
              <a:rPr lang="en-GB" sz="2400" b="1" dirty="0"/>
              <a:t>Example</a:t>
            </a:r>
            <a:r>
              <a:rPr lang="en-GB" sz="2400" dirty="0"/>
              <a:t>: Calculate the average grade for all students in a class. </a:t>
            </a:r>
          </a:p>
        </p:txBody>
      </p:sp>
      <p:sp>
        <p:nvSpPr>
          <p:cNvPr id="7" name="Rectangle 6"/>
          <p:cNvSpPr/>
          <p:nvPr/>
        </p:nvSpPr>
        <p:spPr>
          <a:xfrm>
            <a:off x="6215149" y="934824"/>
            <a:ext cx="5239789" cy="1754326"/>
          </a:xfrm>
          <a:prstGeom prst="rect">
            <a:avLst/>
          </a:prstGeom>
        </p:spPr>
        <p:txBody>
          <a:bodyPr wrap="square">
            <a:spAutoFit/>
          </a:bodyPr>
          <a:lstStyle/>
          <a:p>
            <a:pPr>
              <a:lnSpc>
                <a:spcPct val="150000"/>
              </a:lnSpc>
            </a:pPr>
            <a:r>
              <a:rPr lang="en-GB" sz="2400" b="1" dirty="0" smtClean="0"/>
              <a:t>1. Input</a:t>
            </a:r>
            <a:r>
              <a:rPr lang="en-GB" sz="2400" b="1" dirty="0"/>
              <a:t>:</a:t>
            </a:r>
            <a:r>
              <a:rPr lang="en-GB" sz="2400" dirty="0"/>
              <a:t> </a:t>
            </a:r>
            <a:r>
              <a:rPr lang="en-GB" sz="2400" dirty="0" smtClean="0"/>
              <a:t>Get </a:t>
            </a:r>
            <a:r>
              <a:rPr lang="en-GB" sz="2400" dirty="0"/>
              <a:t>all the grades </a:t>
            </a:r>
            <a:r>
              <a:rPr lang="en-GB" sz="2400" dirty="0" smtClean="0"/>
              <a:t>via </a:t>
            </a:r>
            <a:r>
              <a:rPr lang="en-GB" sz="2400" dirty="0"/>
              <a:t>the keyboard or by reading them from a USB flash drive or hard disk. </a:t>
            </a:r>
          </a:p>
        </p:txBody>
      </p:sp>
      <p:sp>
        <p:nvSpPr>
          <p:cNvPr id="8" name="Rectangle 7"/>
          <p:cNvSpPr/>
          <p:nvPr/>
        </p:nvSpPr>
        <p:spPr>
          <a:xfrm>
            <a:off x="6215149" y="2804947"/>
            <a:ext cx="5239789" cy="1200329"/>
          </a:xfrm>
          <a:prstGeom prst="rect">
            <a:avLst/>
          </a:prstGeom>
        </p:spPr>
        <p:txBody>
          <a:bodyPr wrap="square">
            <a:spAutoFit/>
          </a:bodyPr>
          <a:lstStyle/>
          <a:p>
            <a:pPr>
              <a:lnSpc>
                <a:spcPct val="150000"/>
              </a:lnSpc>
            </a:pPr>
            <a:r>
              <a:rPr lang="en-GB" sz="2400" b="1" dirty="0" smtClean="0"/>
              <a:t>2. Process</a:t>
            </a:r>
            <a:r>
              <a:rPr lang="en-GB" sz="2400" b="1" dirty="0"/>
              <a:t>: </a:t>
            </a:r>
            <a:r>
              <a:rPr lang="en-GB" sz="2400" dirty="0" smtClean="0"/>
              <a:t>Add </a:t>
            </a:r>
            <a:r>
              <a:rPr lang="en-GB" sz="2400" dirty="0"/>
              <a:t>them </a:t>
            </a:r>
            <a:r>
              <a:rPr lang="en-GB" sz="2400" dirty="0" smtClean="0"/>
              <a:t>up </a:t>
            </a:r>
            <a:r>
              <a:rPr lang="en-GB" sz="2400" dirty="0"/>
              <a:t>and compute the average grade. </a:t>
            </a:r>
            <a:r>
              <a:rPr lang="en-GB" sz="2400" dirty="0" smtClean="0"/>
              <a:t>This is a CPU function</a:t>
            </a:r>
            <a:endParaRPr lang="en-GB" sz="2400" dirty="0"/>
          </a:p>
        </p:txBody>
      </p:sp>
    </p:spTree>
    <p:extLst>
      <p:ext uri="{BB962C8B-B14F-4D97-AF65-F5344CB8AC3E}">
        <p14:creationId xmlns:p14="http://schemas.microsoft.com/office/powerpoint/2010/main" val="370837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iterate type="lt">
                                    <p:tmPct val="30000"/>
                                  </p:iterate>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20483</TotalTime>
  <Words>2133</Words>
  <Application>Microsoft Office PowerPoint</Application>
  <PresentationFormat>Widescreen</PresentationFormat>
  <Paragraphs>128</Paragraphs>
  <Slides>27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TUKUR</cp:lastModifiedBy>
  <cp:revision>1145</cp:revision>
  <dcterms:created xsi:type="dcterms:W3CDTF">2020-02-15T19:14:01Z</dcterms:created>
  <dcterms:modified xsi:type="dcterms:W3CDTF">2024-07-26T10:03:06Z</dcterms:modified>
</cp:coreProperties>
</file>