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59"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00"/>
    <a:srgbClr val="000099"/>
    <a:srgbClr val="CC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81" autoAdjust="0"/>
    <p:restoredTop sz="94660"/>
  </p:normalViewPr>
  <p:slideViewPr>
    <p:cSldViewPr snapToGrid="0">
      <p:cViewPr varScale="1">
        <p:scale>
          <a:sx n="71" d="100"/>
          <a:sy n="71" d="100"/>
        </p:scale>
        <p:origin x="-228"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46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9DCF9-07C5-47C7-9895-A5E70662959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8216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9DCF9-07C5-47C7-9895-A5E70662959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17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53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4838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7986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C9DCF9-07C5-47C7-9895-A5E706629594}"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0541F-0911-422E-B331-63BDA0DA8795}" type="slidenum">
              <a:rPr lang="en-US" smtClean="0"/>
              <a:t>‹#›</a:t>
            </a:fld>
            <a:endParaRPr lang="en-US"/>
          </a:p>
        </p:txBody>
      </p:sp>
      <p:sp>
        <p:nvSpPr>
          <p:cNvPr id="10"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3661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C9DCF9-07C5-47C7-9895-A5E706629594}"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0541F-0911-422E-B331-63BDA0DA8795}" type="slidenum">
              <a:rPr lang="en-US" smtClean="0"/>
              <a:t>‹#›</a:t>
            </a:fld>
            <a:endParaRPr lang="en-US"/>
          </a:p>
        </p:txBody>
      </p:sp>
      <p:sp>
        <p:nvSpPr>
          <p:cNvPr id="6" name="Rectangle 73"/>
          <p:cNvSpPr>
            <a:spLocks noChangeArrowheads="1"/>
          </p:cNvSpPr>
          <p:nvPr userDrawn="1"/>
        </p:nvSpPr>
        <p:spPr bwMode="auto">
          <a:xfrm>
            <a:off x="0" y="0"/>
            <a:ext cx="117094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5345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9DCF9-07C5-47C7-9895-A5E706629594}" type="datetimeFigureOut">
              <a:rPr lang="en-US" smtClean="0"/>
              <a:t>7/22/2024</a:t>
            </a:fld>
            <a:endParaRPr lang="en-US"/>
          </a:p>
        </p:txBody>
      </p:sp>
      <p:sp>
        <p:nvSpPr>
          <p:cNvPr id="4" name="Slide Number Placeholder 3"/>
          <p:cNvSpPr>
            <a:spLocks noGrp="1"/>
          </p:cNvSpPr>
          <p:nvPr>
            <p:ph type="sldNum" sz="quarter" idx="12"/>
          </p:nvPr>
        </p:nvSpPr>
        <p:spPr/>
        <p:txBody>
          <a:bodyPr/>
          <a:lstStyle/>
          <a:p>
            <a:fld id="{55C0541F-0911-422E-B331-63BDA0DA8795}" type="slidenum">
              <a:rPr lang="en-US" smtClean="0"/>
              <a:t>‹#›</a:t>
            </a:fld>
            <a:endParaRPr lang="en-US"/>
          </a:p>
        </p:txBody>
      </p:sp>
      <p:sp>
        <p:nvSpPr>
          <p:cNvPr id="6" name="Rectangle 1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7" name="Rectangle 1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9" name="Rectangle 1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 name="Rectangle 1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2" name="Rectangle 16"/>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3" name="Rectangle 17"/>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5" name="Rectangle 19"/>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6" name="Rectangle 20"/>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8" name="Rectangle 22"/>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9" name="Rectangle 23"/>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1" name="Rectangle 25"/>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2" name="Rectangle 2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3" name="Rectangle 27"/>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C7B90198-69D8-4F49-83EE-A57A0EDAD8AC}" type="slidenum">
              <a:rPr lang="en-US" sz="1400"/>
              <a:pPr algn="r"/>
              <a:t>‹#›</a:t>
            </a:fld>
            <a:endParaRPr lang="en-US" sz="1400"/>
          </a:p>
        </p:txBody>
      </p:sp>
      <p:sp>
        <p:nvSpPr>
          <p:cNvPr id="24" name="Rectangle 28"/>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5" name="Rectangle 29"/>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6" name="Rectangle 30"/>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15862DC-CC8C-4D94-8D61-E16A602E1ECF}" type="slidenum">
              <a:rPr lang="en-US" sz="1400"/>
              <a:pPr algn="r"/>
              <a:t>‹#›</a:t>
            </a:fld>
            <a:endParaRPr lang="en-US" sz="1400"/>
          </a:p>
        </p:txBody>
      </p:sp>
      <p:sp>
        <p:nvSpPr>
          <p:cNvPr id="27" name="Rectangle 31"/>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8" name="Rectangle 32"/>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9" name="Rectangle 33"/>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86CF24D-2277-483A-BE08-9911BA0ADFF7}" type="slidenum">
              <a:rPr lang="en-US" sz="1400"/>
              <a:pPr algn="r"/>
              <a:t>‹#›</a:t>
            </a:fld>
            <a:endParaRPr lang="en-US" sz="1400"/>
          </a:p>
        </p:txBody>
      </p:sp>
      <p:sp>
        <p:nvSpPr>
          <p:cNvPr id="30" name="Rectangle 34"/>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1" name="Rectangle 35"/>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2" name="Rectangle 36"/>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42BF55A2-5223-4DA4-A4FE-C14B73F1C384}" type="slidenum">
              <a:rPr lang="en-US" sz="1400"/>
              <a:pPr algn="r"/>
              <a:t>‹#›</a:t>
            </a:fld>
            <a:endParaRPr lang="en-US" sz="1400"/>
          </a:p>
        </p:txBody>
      </p:sp>
      <p:sp>
        <p:nvSpPr>
          <p:cNvPr id="33" name="Rectangle 37"/>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4" name="Rectangle 38"/>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5" name="Rectangle 39"/>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2F8E192-18F5-4FA1-BE66-85915A3C37A4}" type="slidenum">
              <a:rPr lang="en-US" sz="1400"/>
              <a:pPr algn="r"/>
              <a:t>‹#›</a:t>
            </a:fld>
            <a:endParaRPr lang="en-US" sz="1400"/>
          </a:p>
        </p:txBody>
      </p:sp>
      <p:sp>
        <p:nvSpPr>
          <p:cNvPr id="36" name="Rectangle 4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7" name="Rectangle 4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8" name="Rectangle 4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EED75E7-3A0E-486B-864C-68B15890C99F}" type="slidenum">
              <a:rPr lang="en-US" sz="1400"/>
              <a:pPr algn="r"/>
              <a:t>‹#›</a:t>
            </a:fld>
            <a:endParaRPr lang="en-US" sz="1400"/>
          </a:p>
        </p:txBody>
      </p:sp>
      <p:sp>
        <p:nvSpPr>
          <p:cNvPr id="39" name="Rectangle 4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0" name="Rectangle 4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1" name="Rectangle 45"/>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73F8C70C-01D6-4C7E-A080-DF17943D7F63}" type="slidenum">
              <a:rPr lang="en-US" sz="1400"/>
              <a:pPr algn="r"/>
              <a:t>‹#›</a:t>
            </a:fld>
            <a:endParaRPr lang="en-US" sz="1400"/>
          </a:p>
        </p:txBody>
      </p:sp>
      <p:sp>
        <p:nvSpPr>
          <p:cNvPr id="42" name="Rectangle 46"/>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3" name="Rectangle 47"/>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4" name="Rectangle 48"/>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0812500-48C3-4E6D-A2D7-BA9A73B846AF}" type="slidenum">
              <a:rPr lang="en-US" sz="1400"/>
              <a:pPr algn="r"/>
              <a:t>‹#›</a:t>
            </a:fld>
            <a:endParaRPr lang="en-US" sz="1400"/>
          </a:p>
        </p:txBody>
      </p:sp>
      <p:sp>
        <p:nvSpPr>
          <p:cNvPr id="45" name="Rectangle 49"/>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6" name="Rectangle 50"/>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7" name="Rectangle 51"/>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D10FB084-845A-4137-960A-482D644B545F}" type="slidenum">
              <a:rPr lang="en-US" sz="1400"/>
              <a:pPr algn="r"/>
              <a:t>‹#›</a:t>
            </a:fld>
            <a:endParaRPr lang="en-US" sz="1400"/>
          </a:p>
        </p:txBody>
      </p:sp>
      <p:sp>
        <p:nvSpPr>
          <p:cNvPr id="48" name="Rectangle 52"/>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49" name="Rectangle 53"/>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0" name="Rectangle 54"/>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66D7ECB3-6B50-4CCF-8C82-D0C09F09D8C8}" type="slidenum">
              <a:rPr lang="en-US" sz="1400">
                <a:cs typeface="Arial" panose="020B0604020202020204" pitchFamily="34" charset="0"/>
              </a:rPr>
              <a:pPr algn="r"/>
              <a:t>‹#›</a:t>
            </a:fld>
            <a:endParaRPr lang="en-US" sz="1400">
              <a:cs typeface="Arial" panose="020B0604020202020204" pitchFamily="34" charset="0"/>
            </a:endParaRPr>
          </a:p>
        </p:txBody>
      </p:sp>
      <p:sp>
        <p:nvSpPr>
          <p:cNvPr id="51" name="Rectangle 55"/>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2" name="Rectangle 5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3" name="Rectangle 57"/>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C00B68F-BC7D-4672-9A63-CA5EAC39243E}" type="slidenum">
              <a:rPr lang="en-US" sz="1400">
                <a:cs typeface="Arial" panose="020B0604020202020204" pitchFamily="34" charset="0"/>
              </a:rPr>
              <a:pPr algn="r"/>
              <a:t>‹#›</a:t>
            </a:fld>
            <a:endParaRPr lang="en-US" sz="1400">
              <a:cs typeface="Arial" panose="020B0604020202020204" pitchFamily="34" charset="0"/>
            </a:endParaRPr>
          </a:p>
        </p:txBody>
      </p:sp>
      <p:sp>
        <p:nvSpPr>
          <p:cNvPr id="54" name="Rectangle 58"/>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5" name="Rectangle 59"/>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6" name="Rectangle 60"/>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C93C9AEF-C041-4DE4-8A5B-338345688778}" type="slidenum">
              <a:rPr lang="en-US" sz="1400">
                <a:cs typeface="Arial" panose="020B0604020202020204" pitchFamily="34" charset="0"/>
              </a:rPr>
              <a:pPr algn="r"/>
              <a:t>‹#›</a:t>
            </a:fld>
            <a:endParaRPr lang="en-US" sz="1400">
              <a:cs typeface="Arial" panose="020B0604020202020204" pitchFamily="34" charset="0"/>
            </a:endParaRPr>
          </a:p>
        </p:txBody>
      </p:sp>
      <p:sp>
        <p:nvSpPr>
          <p:cNvPr id="57" name="Rectangle 61"/>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8" name="Rectangle 62"/>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9" name="Rectangle 63"/>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CCC3BBA-04F8-4B21-8673-0DCEA679AF85}" type="slidenum">
              <a:rPr lang="en-US" sz="1400">
                <a:cs typeface="Arial" panose="020B0604020202020204" pitchFamily="34" charset="0"/>
              </a:rPr>
              <a:pPr algn="r"/>
              <a:t>‹#›</a:t>
            </a:fld>
            <a:endParaRPr lang="en-US" sz="1400">
              <a:cs typeface="Arial" panose="020B0604020202020204" pitchFamily="34" charset="0"/>
            </a:endParaRPr>
          </a:p>
        </p:txBody>
      </p:sp>
      <p:sp>
        <p:nvSpPr>
          <p:cNvPr id="60" name="Rectangle 64"/>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1" name="Rectangle 65"/>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2" name="Rectangle 66"/>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50ACCB5-6B53-4142-A129-5A0B945648D0}" type="slidenum">
              <a:rPr lang="en-US" sz="1400">
                <a:cs typeface="Arial" panose="020B0604020202020204" pitchFamily="34" charset="0"/>
              </a:rPr>
              <a:pPr algn="r"/>
              <a:t>‹#›</a:t>
            </a:fld>
            <a:endParaRPr lang="en-US" sz="1400">
              <a:cs typeface="Arial" panose="020B0604020202020204" pitchFamily="34" charset="0"/>
            </a:endParaRPr>
          </a:p>
        </p:txBody>
      </p:sp>
      <p:sp>
        <p:nvSpPr>
          <p:cNvPr id="63" name="Rectangle 67"/>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4" name="Rectangle 68"/>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5" name="Rectangle 69"/>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615282AA-2BB0-4883-9F11-6E536F169F13}" type="slidenum">
              <a:rPr lang="en-US" sz="1400">
                <a:cs typeface="Arial" panose="020B0604020202020204" pitchFamily="34" charset="0"/>
              </a:rPr>
              <a:pPr algn="r"/>
              <a:t>‹#›</a:t>
            </a:fld>
            <a:endParaRPr lang="en-US" sz="1400">
              <a:cs typeface="Arial" panose="020B0604020202020204" pitchFamily="34" charset="0"/>
            </a:endParaRPr>
          </a:p>
        </p:txBody>
      </p:sp>
      <p:sp>
        <p:nvSpPr>
          <p:cNvPr id="66" name="Rectangle 7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7" name="Rectangle 7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8" name="Rectangle 7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AA28BD5-A2AE-4AC8-85AD-5EFE48A456AF}" type="slidenum">
              <a:rPr lang="en-US" sz="1400">
                <a:cs typeface="Arial" panose="020B0604020202020204" pitchFamily="34" charset="0"/>
              </a:rPr>
              <a:pPr algn="r"/>
              <a:t>‹#›</a:t>
            </a:fld>
            <a:endParaRPr lang="en-US" sz="1400">
              <a:cs typeface="Arial" panose="020B0604020202020204" pitchFamily="34" charset="0"/>
            </a:endParaRPr>
          </a:p>
        </p:txBody>
      </p:sp>
      <p:sp>
        <p:nvSpPr>
          <p:cNvPr id="76" name="Rectangle 8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Arial" panose="020B0604020202020204" pitchFamily="34" charset="0"/>
              </a:rPr>
              <a:t> </a:t>
            </a:r>
          </a:p>
        </p:txBody>
      </p:sp>
      <p:sp>
        <p:nvSpPr>
          <p:cNvPr id="77" name="Rectangle 8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78" name="Rectangle 8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sz="1400">
                <a:cs typeface="Arial" panose="020B0604020202020204" pitchFamily="34" charset="0"/>
              </a:rPr>
              <a:t> </a:t>
            </a:r>
          </a:p>
        </p:txBody>
      </p:sp>
      <p:sp>
        <p:nvSpPr>
          <p:cNvPr id="79" name="Rectangle 8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Arial" panose="020B0604020202020204" pitchFamily="34" charset="0"/>
              </a:rPr>
              <a:t> </a:t>
            </a:r>
          </a:p>
        </p:txBody>
      </p:sp>
      <p:sp>
        <p:nvSpPr>
          <p:cNvPr id="80" name="Rectangle 8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81" name="Rectangle 85"/>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a:cs typeface="Arial" panose="020B0604020202020204" pitchFamily="34" charset="0"/>
            </a:endParaRPr>
          </a:p>
        </p:txBody>
      </p:sp>
      <p:sp>
        <p:nvSpPr>
          <p:cNvPr id="82" name="Rectangle 8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cs typeface="Arial" panose="020B0604020202020204" pitchFamily="34" charset="0"/>
              </a:rPr>
              <a:t> </a:t>
            </a:r>
          </a:p>
        </p:txBody>
      </p:sp>
      <p:sp>
        <p:nvSpPr>
          <p:cNvPr id="69"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2034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9DCF9-07C5-47C7-9895-A5E70662959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0541F-0911-422E-B331-63BDA0DA8795}" type="slidenum">
              <a:rPr lang="en-US" smtClean="0"/>
              <a:t>‹#›</a:t>
            </a:fld>
            <a:endParaRPr lang="en-US"/>
          </a:p>
        </p:txBody>
      </p:sp>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3681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9DCF9-07C5-47C7-9895-A5E70662959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0541F-0911-422E-B331-63BDA0DA8795}" type="slidenum">
              <a:rPr lang="en-US" smtClean="0"/>
              <a:t>‹#›</a:t>
            </a:fld>
            <a:endParaRPr lang="en-US"/>
          </a:p>
        </p:txBody>
      </p:sp>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64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9DCF9-07C5-47C7-9895-A5E706629594}" type="datetimeFigureOut">
              <a:rPr lang="en-US" smtClean="0"/>
              <a:t>7/22/2024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 name="Straight Connector 8"/>
          <p:cNvCxnSpPr/>
          <p:nvPr userDrawn="1"/>
        </p:nvCxnSpPr>
        <p:spPr>
          <a:xfrm flipH="1">
            <a:off x="6089561" y="508462"/>
            <a:ext cx="12879" cy="5828120"/>
          </a:xfrm>
          <a:prstGeom prst="line">
            <a:avLst/>
          </a:prstGeom>
          <a:ln w="76200">
            <a:solidFill>
              <a:srgbClr val="0000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4748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09607" y="2310378"/>
            <a:ext cx="5098472" cy="3046988"/>
          </a:xfrm>
          <a:prstGeom prst="rect">
            <a:avLst/>
          </a:prstGeom>
        </p:spPr>
        <p:txBody>
          <a:bodyPr wrap="square">
            <a:spAutoFit/>
          </a:bodyPr>
          <a:lstStyle/>
          <a:p>
            <a:pPr algn="just">
              <a:lnSpc>
                <a:spcPct val="150000"/>
              </a:lnSpc>
            </a:pPr>
            <a:r>
              <a:rPr lang="en-US" sz="3200" b="1" dirty="0" smtClean="0"/>
              <a:t>Module 1: </a:t>
            </a:r>
            <a:r>
              <a:rPr lang="en-US" sz="3200" dirty="0" smtClean="0"/>
              <a:t>Overview of problem solving</a:t>
            </a:r>
          </a:p>
          <a:p>
            <a:pPr algn="just">
              <a:lnSpc>
                <a:spcPct val="150000"/>
              </a:lnSpc>
            </a:pPr>
            <a:r>
              <a:rPr lang="en-US" sz="3200" b="1" dirty="0" smtClean="0"/>
              <a:t>Unit 3: </a:t>
            </a:r>
            <a:r>
              <a:rPr lang="en-US" sz="3200" dirty="0" smtClean="0"/>
              <a:t>Properties of a good algorithm</a:t>
            </a:r>
            <a:endParaRPr lang="en-US" sz="3200" dirty="0"/>
          </a:p>
        </p:txBody>
      </p:sp>
      <p:sp>
        <p:nvSpPr>
          <p:cNvPr id="4" name="Isosceles Triangle 3"/>
          <p:cNvSpPr/>
          <p:nvPr/>
        </p:nvSpPr>
        <p:spPr>
          <a:xfrm>
            <a:off x="3483033" y="3765665"/>
            <a:ext cx="45719"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85611" y="2510432"/>
            <a:ext cx="5112913" cy="2585323"/>
          </a:xfrm>
          <a:prstGeom prst="rect">
            <a:avLst/>
          </a:prstGeom>
        </p:spPr>
        <p:txBody>
          <a:bodyPr wrap="square">
            <a:spAutoFit/>
          </a:bodyPr>
          <a:lstStyle/>
          <a:p>
            <a:pPr>
              <a:lnSpc>
                <a:spcPct val="150000"/>
              </a:lnSpc>
            </a:pPr>
            <a:r>
              <a:rPr lang="en-GB" sz="3600" b="1" dirty="0"/>
              <a:t>COS 102: </a:t>
            </a:r>
            <a:r>
              <a:rPr lang="en-GB" sz="3600" dirty="0"/>
              <a:t>INTRODUCTION TO PROBLEM SOLVING </a:t>
            </a:r>
            <a:br>
              <a:rPr lang="en-GB" sz="3600" dirty="0"/>
            </a:br>
            <a:r>
              <a:rPr lang="en-GB" sz="3600" dirty="0"/>
              <a:t>(3 UNITS)</a:t>
            </a:r>
          </a:p>
        </p:txBody>
      </p:sp>
    </p:spTree>
    <p:extLst>
      <p:ext uri="{BB962C8B-B14F-4D97-AF65-F5344CB8AC3E}">
        <p14:creationId xmlns:p14="http://schemas.microsoft.com/office/powerpoint/2010/main" val="546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3933" y="1888144"/>
            <a:ext cx="4724401" cy="2123658"/>
          </a:xfrm>
          <a:prstGeom prst="rect">
            <a:avLst/>
          </a:prstGeom>
        </p:spPr>
        <p:txBody>
          <a:bodyPr wrap="square">
            <a:spAutoFit/>
          </a:bodyPr>
          <a:lstStyle/>
          <a:p>
            <a:pPr marL="342900" indent="-342900">
              <a:lnSpc>
                <a:spcPct val="150000"/>
              </a:lnSpc>
              <a:buFont typeface="Wingdings" pitchFamily="2" charset="2"/>
              <a:buChar char="Ø"/>
            </a:pPr>
            <a:r>
              <a:rPr lang="en-US" sz="2400" dirty="0" smtClean="0"/>
              <a:t>Demonstrate </a:t>
            </a:r>
            <a:r>
              <a:rPr lang="en-US" sz="2400" dirty="0"/>
              <a:t>a clear </a:t>
            </a:r>
            <a:r>
              <a:rPr lang="en-US" sz="2400" dirty="0" smtClean="0"/>
              <a:t>knowledge of the characteristics of a good algorithm</a:t>
            </a:r>
            <a:endParaRPr lang="en-US" sz="2400" dirty="0"/>
          </a:p>
          <a:p>
            <a:pPr marL="342900" indent="-342900">
              <a:buFont typeface="Wingdings" pitchFamily="2" charset="2"/>
              <a:buChar char="Ø"/>
            </a:pPr>
            <a:endParaRPr lang="en-US" sz="2400" dirty="0"/>
          </a:p>
        </p:txBody>
      </p:sp>
      <p:sp>
        <p:nvSpPr>
          <p:cNvPr id="3" name="Rectangle 2"/>
          <p:cNvSpPr/>
          <p:nvPr/>
        </p:nvSpPr>
        <p:spPr>
          <a:xfrm>
            <a:off x="6173584" y="2425092"/>
            <a:ext cx="5546191" cy="2862322"/>
          </a:xfrm>
          <a:prstGeom prst="rect">
            <a:avLst/>
          </a:prstGeom>
        </p:spPr>
        <p:txBody>
          <a:bodyPr wrap="square">
            <a:spAutoFit/>
          </a:bodyPr>
          <a:lstStyle/>
          <a:p>
            <a:pPr marL="285750" indent="-285750">
              <a:lnSpc>
                <a:spcPct val="150000"/>
              </a:lnSpc>
              <a:buFont typeface="Wingdings" pitchFamily="2" charset="2"/>
              <a:buChar char="Ø"/>
            </a:pPr>
            <a:r>
              <a:rPr lang="en-US" sz="2400" dirty="0" smtClean="0"/>
              <a:t>For </a:t>
            </a:r>
            <a:r>
              <a:rPr lang="en-US" sz="2400" dirty="0"/>
              <a:t>a piece of instruction(s) to be qualified as a good algorithm, it must </a:t>
            </a:r>
            <a:r>
              <a:rPr lang="en-US" sz="2400" dirty="0" smtClean="0"/>
              <a:t>fulfill certain </a:t>
            </a:r>
            <a:r>
              <a:rPr lang="en-US" sz="2400" dirty="0"/>
              <a:t>fundamental properties. The properties of a good algorithm include </a:t>
            </a:r>
            <a:r>
              <a:rPr lang="en-US" sz="2400" dirty="0" smtClean="0"/>
              <a:t>the following</a:t>
            </a:r>
            <a:r>
              <a:rPr lang="en-US" sz="2400" dirty="0" smtClean="0"/>
              <a:t>:</a:t>
            </a:r>
            <a:endParaRPr lang="en-US" sz="2400" dirty="0"/>
          </a:p>
        </p:txBody>
      </p:sp>
      <p:sp>
        <p:nvSpPr>
          <p:cNvPr id="4" name="Rectangle 3"/>
          <p:cNvSpPr/>
          <p:nvPr/>
        </p:nvSpPr>
        <p:spPr>
          <a:xfrm>
            <a:off x="923933" y="1188719"/>
            <a:ext cx="3473451" cy="584775"/>
          </a:xfrm>
          <a:prstGeom prst="rect">
            <a:avLst/>
          </a:prstGeom>
        </p:spPr>
        <p:txBody>
          <a:bodyPr wrap="none">
            <a:spAutoFit/>
          </a:bodyPr>
          <a:lstStyle/>
          <a:p>
            <a:r>
              <a:rPr lang="en-GB" sz="3200" b="1" dirty="0"/>
              <a:t>Learning Objective:</a:t>
            </a:r>
          </a:p>
        </p:txBody>
      </p:sp>
      <p:sp>
        <p:nvSpPr>
          <p:cNvPr id="5" name="Rectangle 4"/>
          <p:cNvSpPr/>
          <p:nvPr/>
        </p:nvSpPr>
        <p:spPr>
          <a:xfrm>
            <a:off x="6342005" y="944021"/>
            <a:ext cx="5185581" cy="1318181"/>
          </a:xfrm>
          <a:prstGeom prst="rect">
            <a:avLst/>
          </a:prstGeom>
        </p:spPr>
        <p:txBody>
          <a:bodyPr wrap="square">
            <a:spAutoFit/>
          </a:bodyPr>
          <a:lstStyle/>
          <a:p>
            <a:pPr>
              <a:lnSpc>
                <a:spcPct val="150000"/>
              </a:lnSpc>
            </a:pPr>
            <a:r>
              <a:rPr lang="en-GB" sz="2800" dirty="0"/>
              <a:t>Properties/Characteristics of a good algorithm</a:t>
            </a:r>
          </a:p>
        </p:txBody>
      </p:sp>
    </p:spTree>
    <p:extLst>
      <p:ext uri="{BB962C8B-B14F-4D97-AF65-F5344CB8AC3E}">
        <p14:creationId xmlns:p14="http://schemas.microsoft.com/office/powerpoint/2010/main" val="279518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1649" y="1330103"/>
            <a:ext cx="5056909" cy="507831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dirty="0" smtClean="0"/>
              <a:t>Any </a:t>
            </a:r>
            <a:r>
              <a:rPr lang="en-US" sz="2400" dirty="0" smtClean="0"/>
              <a:t>non-trivial </a:t>
            </a:r>
            <a:r>
              <a:rPr lang="en-US" sz="2400" dirty="0" smtClean="0"/>
              <a:t>algorithm works </a:t>
            </a:r>
            <a:r>
              <a:rPr lang="en-US" sz="2400" dirty="0" smtClean="0"/>
              <a:t>on certain set of input. At any point in time, the input to the algorithm comes from possible set of allowable inputs to which the algorithm gives an output. If the input does not come from the set of allowable input, the algorithm will not produce correct output. </a:t>
            </a:r>
            <a:endParaRPr lang="en-US" sz="2400" dirty="0"/>
          </a:p>
        </p:txBody>
      </p:sp>
      <p:sp>
        <p:nvSpPr>
          <p:cNvPr id="5" name="Hexagon 4"/>
          <p:cNvSpPr/>
          <p:nvPr/>
        </p:nvSpPr>
        <p:spPr>
          <a:xfrm>
            <a:off x="2300273" y="95447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exagon 5"/>
          <p:cNvSpPr/>
          <p:nvPr/>
        </p:nvSpPr>
        <p:spPr>
          <a:xfrm>
            <a:off x="3876502" y="1688849"/>
            <a:ext cx="1701338" cy="1413683"/>
          </a:xfrm>
          <a:prstGeom prst="hexagon">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Hexagon 6"/>
          <p:cNvSpPr/>
          <p:nvPr/>
        </p:nvSpPr>
        <p:spPr>
          <a:xfrm>
            <a:off x="2300273" y="252427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WELL DEFINED INPUT</a:t>
            </a:r>
            <a:endParaRPr lang="en-US" dirty="0"/>
          </a:p>
        </p:txBody>
      </p:sp>
      <p:sp>
        <p:nvSpPr>
          <p:cNvPr id="8" name="Hexagon 7"/>
          <p:cNvSpPr/>
          <p:nvPr/>
        </p:nvSpPr>
        <p:spPr>
          <a:xfrm>
            <a:off x="770938" y="167508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Hexagon 9"/>
          <p:cNvSpPr/>
          <p:nvPr/>
        </p:nvSpPr>
        <p:spPr>
          <a:xfrm>
            <a:off x="3893405" y="3258656"/>
            <a:ext cx="1701338" cy="1413683"/>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Hexagon 31"/>
          <p:cNvSpPr/>
          <p:nvPr/>
        </p:nvSpPr>
        <p:spPr>
          <a:xfrm>
            <a:off x="762697" y="3226637"/>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Hexagon 32"/>
          <p:cNvSpPr/>
          <p:nvPr/>
        </p:nvSpPr>
        <p:spPr>
          <a:xfrm>
            <a:off x="3876502" y="322663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Hexagon 33"/>
          <p:cNvSpPr/>
          <p:nvPr/>
        </p:nvSpPr>
        <p:spPr>
          <a:xfrm>
            <a:off x="2261620" y="4094085"/>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Rectangle 2"/>
          <p:cNvSpPr/>
          <p:nvPr/>
        </p:nvSpPr>
        <p:spPr>
          <a:xfrm>
            <a:off x="6281650" y="769805"/>
            <a:ext cx="3028971" cy="523220"/>
          </a:xfrm>
          <a:prstGeom prst="rect">
            <a:avLst/>
          </a:prstGeom>
        </p:spPr>
        <p:txBody>
          <a:bodyPr wrap="none">
            <a:spAutoFit/>
          </a:bodyPr>
          <a:lstStyle/>
          <a:p>
            <a:r>
              <a:rPr lang="en-GB" sz="2800" b="1" dirty="0"/>
              <a:t>Well defined </a:t>
            </a:r>
            <a:r>
              <a:rPr lang="en-GB" sz="2800" b="1" dirty="0" smtClean="0"/>
              <a:t>input </a:t>
            </a:r>
            <a:endParaRPr lang="en-GB" sz="2800" b="1" dirty="0"/>
          </a:p>
        </p:txBody>
      </p:sp>
    </p:spTree>
    <p:extLst>
      <p:ext uri="{BB962C8B-B14F-4D97-AF65-F5344CB8AC3E}">
        <p14:creationId xmlns:p14="http://schemas.microsoft.com/office/powerpoint/2010/main" val="211452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57918" y="1535517"/>
            <a:ext cx="5184371" cy="452431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dirty="0" smtClean="0"/>
              <a:t>For </a:t>
            </a:r>
            <a:r>
              <a:rPr lang="en-US" sz="2400" dirty="0"/>
              <a:t>any valid input an algorithm must produce the </a:t>
            </a:r>
            <a:r>
              <a:rPr lang="en-US" sz="2400" dirty="0" smtClean="0"/>
              <a:t>desired output</a:t>
            </a:r>
            <a:r>
              <a:rPr lang="en-US" sz="2400" dirty="0"/>
              <a:t>. The output must conform to the format and accuracy for it to be </a:t>
            </a:r>
            <a:r>
              <a:rPr lang="en-US" sz="2400" dirty="0" smtClean="0"/>
              <a:t>accepted. No </a:t>
            </a:r>
            <a:r>
              <a:rPr lang="en-US" sz="2400" dirty="0"/>
              <a:t>matter the amount of time the algorithm run on a particular input, it </a:t>
            </a:r>
            <a:r>
              <a:rPr lang="en-US" sz="2400" dirty="0" smtClean="0"/>
              <a:t>should produce </a:t>
            </a:r>
            <a:r>
              <a:rPr lang="en-US" sz="2400" dirty="0"/>
              <a:t>the same valid output.</a:t>
            </a:r>
          </a:p>
        </p:txBody>
      </p:sp>
      <p:sp>
        <p:nvSpPr>
          <p:cNvPr id="19" name="Hexagon 18"/>
          <p:cNvSpPr/>
          <p:nvPr/>
        </p:nvSpPr>
        <p:spPr>
          <a:xfrm>
            <a:off x="2300273" y="95447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DESIRED OUTPUT</a:t>
            </a:r>
            <a:endParaRPr lang="en-US" dirty="0"/>
          </a:p>
        </p:txBody>
      </p:sp>
      <p:sp>
        <p:nvSpPr>
          <p:cNvPr id="20" name="Hexagon 19"/>
          <p:cNvSpPr/>
          <p:nvPr/>
        </p:nvSpPr>
        <p:spPr>
          <a:xfrm>
            <a:off x="3876502" y="1688849"/>
            <a:ext cx="1701338" cy="1413683"/>
          </a:xfrm>
          <a:prstGeom prst="hexagon">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Hexagon 20"/>
          <p:cNvSpPr/>
          <p:nvPr/>
        </p:nvSpPr>
        <p:spPr>
          <a:xfrm>
            <a:off x="2300273" y="252427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WELL DEFINED INPUT</a:t>
            </a:r>
            <a:endParaRPr lang="en-US" dirty="0"/>
          </a:p>
        </p:txBody>
      </p:sp>
      <p:sp>
        <p:nvSpPr>
          <p:cNvPr id="22" name="Hexagon 21"/>
          <p:cNvSpPr/>
          <p:nvPr/>
        </p:nvSpPr>
        <p:spPr>
          <a:xfrm>
            <a:off x="770938" y="167508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4" name="Hexagon 23"/>
          <p:cNvSpPr/>
          <p:nvPr/>
        </p:nvSpPr>
        <p:spPr>
          <a:xfrm>
            <a:off x="3893405" y="3258656"/>
            <a:ext cx="1701338" cy="1413683"/>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Hexagon 25"/>
          <p:cNvSpPr/>
          <p:nvPr/>
        </p:nvSpPr>
        <p:spPr>
          <a:xfrm>
            <a:off x="724044" y="324488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Hexagon 26"/>
          <p:cNvSpPr/>
          <p:nvPr/>
        </p:nvSpPr>
        <p:spPr>
          <a:xfrm>
            <a:off x="3876502" y="322663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Hexagon 27"/>
          <p:cNvSpPr/>
          <p:nvPr/>
        </p:nvSpPr>
        <p:spPr>
          <a:xfrm>
            <a:off x="2300273" y="4062067"/>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Rectangle 1"/>
          <p:cNvSpPr/>
          <p:nvPr/>
        </p:nvSpPr>
        <p:spPr>
          <a:xfrm>
            <a:off x="6250546" y="952993"/>
            <a:ext cx="2599558" cy="523220"/>
          </a:xfrm>
          <a:prstGeom prst="rect">
            <a:avLst/>
          </a:prstGeom>
        </p:spPr>
        <p:txBody>
          <a:bodyPr wrap="none">
            <a:spAutoFit/>
          </a:bodyPr>
          <a:lstStyle/>
          <a:p>
            <a:r>
              <a:rPr lang="en-GB" sz="2800" b="1" dirty="0"/>
              <a:t>Desired </a:t>
            </a:r>
            <a:r>
              <a:rPr lang="en-GB" sz="2800" b="1" dirty="0" smtClean="0"/>
              <a:t>output </a:t>
            </a:r>
            <a:endParaRPr lang="en-GB" sz="2800" b="1" dirty="0"/>
          </a:p>
        </p:txBody>
      </p:sp>
    </p:spTree>
    <p:extLst>
      <p:ext uri="{BB962C8B-B14F-4D97-AF65-F5344CB8AC3E}">
        <p14:creationId xmlns:p14="http://schemas.microsoft.com/office/powerpoint/2010/main" val="36944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5000"/>
                                  </p:iterate>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0086" y="1367661"/>
            <a:ext cx="5428174" cy="507831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dirty="0" smtClean="0"/>
              <a:t>The </a:t>
            </a:r>
            <a:r>
              <a:rPr lang="en-US" sz="2400" dirty="0"/>
              <a:t>deterministic property of algorithm dictates that </a:t>
            </a:r>
            <a:r>
              <a:rPr lang="en-US" sz="2400" dirty="0" smtClean="0"/>
              <a:t>the instruction </a:t>
            </a:r>
            <a:r>
              <a:rPr lang="en-US" sz="2400" dirty="0"/>
              <a:t>in the algorithm that is executed for </a:t>
            </a:r>
            <a:r>
              <a:rPr lang="en-US" sz="2400" i="1" dirty="0"/>
              <a:t>an input </a:t>
            </a:r>
            <a:r>
              <a:rPr lang="en-US" sz="2400" dirty="0"/>
              <a:t>must always be the </a:t>
            </a:r>
            <a:r>
              <a:rPr lang="en-US" sz="2400" dirty="0" smtClean="0"/>
              <a:t>same no </a:t>
            </a:r>
            <a:r>
              <a:rPr lang="en-US" sz="2400" dirty="0"/>
              <a:t>matter the amount of time the algorithm is run on that same input. In </a:t>
            </a:r>
            <a:r>
              <a:rPr lang="en-US" sz="2400" dirty="0" smtClean="0"/>
              <a:t>other words</a:t>
            </a:r>
            <a:r>
              <a:rPr lang="en-US" sz="2400" dirty="0"/>
              <a:t>, the number of steps taken to arrive at solution for a given input must </a:t>
            </a:r>
            <a:r>
              <a:rPr lang="en-US" sz="2400" dirty="0" smtClean="0"/>
              <a:t>always be </a:t>
            </a:r>
            <a:r>
              <a:rPr lang="en-US" sz="2400" dirty="0"/>
              <a:t>the same.</a:t>
            </a:r>
          </a:p>
        </p:txBody>
      </p:sp>
      <p:sp>
        <p:nvSpPr>
          <p:cNvPr id="17" name="Hexagon 16"/>
          <p:cNvSpPr/>
          <p:nvPr/>
        </p:nvSpPr>
        <p:spPr>
          <a:xfrm>
            <a:off x="2300273" y="95447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DESIRED OUTPUT</a:t>
            </a:r>
            <a:endParaRPr lang="en-US" dirty="0"/>
          </a:p>
        </p:txBody>
      </p:sp>
      <p:sp>
        <p:nvSpPr>
          <p:cNvPr id="18" name="Hexagon 17"/>
          <p:cNvSpPr/>
          <p:nvPr/>
        </p:nvSpPr>
        <p:spPr>
          <a:xfrm>
            <a:off x="3876502" y="1675081"/>
            <a:ext cx="1701338" cy="1413683"/>
          </a:xfrm>
          <a:prstGeom prst="hexagon">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smtClean="0"/>
              <a:t>DETERMINISTIC</a:t>
            </a:r>
            <a:endParaRPr lang="en-US" sz="1200" dirty="0"/>
          </a:p>
        </p:txBody>
      </p:sp>
      <p:sp>
        <p:nvSpPr>
          <p:cNvPr id="19" name="Hexagon 18"/>
          <p:cNvSpPr/>
          <p:nvPr/>
        </p:nvSpPr>
        <p:spPr>
          <a:xfrm>
            <a:off x="2300273" y="252427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WELL DEFINED INPUT</a:t>
            </a:r>
            <a:endParaRPr lang="en-US" dirty="0"/>
          </a:p>
        </p:txBody>
      </p:sp>
      <p:sp>
        <p:nvSpPr>
          <p:cNvPr id="20" name="Hexagon 19"/>
          <p:cNvSpPr/>
          <p:nvPr/>
        </p:nvSpPr>
        <p:spPr>
          <a:xfrm>
            <a:off x="770938" y="167508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Hexagon 21"/>
          <p:cNvSpPr/>
          <p:nvPr/>
        </p:nvSpPr>
        <p:spPr>
          <a:xfrm>
            <a:off x="3893405" y="3258656"/>
            <a:ext cx="1701338" cy="1413683"/>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Hexagon 23"/>
          <p:cNvSpPr/>
          <p:nvPr/>
        </p:nvSpPr>
        <p:spPr>
          <a:xfrm>
            <a:off x="757920" y="324488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Hexagon 24"/>
          <p:cNvSpPr/>
          <p:nvPr/>
        </p:nvSpPr>
        <p:spPr>
          <a:xfrm>
            <a:off x="3876502" y="322663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Hexagon 25"/>
          <p:cNvSpPr/>
          <p:nvPr/>
        </p:nvSpPr>
        <p:spPr>
          <a:xfrm>
            <a:off x="2264770" y="4071353"/>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Rectangle 2"/>
          <p:cNvSpPr/>
          <p:nvPr/>
        </p:nvSpPr>
        <p:spPr>
          <a:xfrm>
            <a:off x="6240086" y="844831"/>
            <a:ext cx="2182392" cy="523220"/>
          </a:xfrm>
          <a:prstGeom prst="rect">
            <a:avLst/>
          </a:prstGeom>
        </p:spPr>
        <p:txBody>
          <a:bodyPr wrap="none">
            <a:spAutoFit/>
          </a:bodyPr>
          <a:lstStyle/>
          <a:p>
            <a:r>
              <a:rPr lang="en-GB" sz="2800" b="1" dirty="0" smtClean="0"/>
              <a:t>Deterministic</a:t>
            </a:r>
            <a:endParaRPr lang="en-GB" sz="2800" b="1" dirty="0"/>
          </a:p>
        </p:txBody>
      </p:sp>
    </p:spTree>
    <p:extLst>
      <p:ext uri="{BB962C8B-B14F-4D97-AF65-F5344CB8AC3E}">
        <p14:creationId xmlns:p14="http://schemas.microsoft.com/office/powerpoint/2010/main" val="1936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3991" y="1517806"/>
            <a:ext cx="5140036" cy="452431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dirty="0" smtClean="0"/>
              <a:t>An </a:t>
            </a:r>
            <a:r>
              <a:rPr lang="en-US" sz="2400" dirty="0"/>
              <a:t>algorithm must be designed such that it must be able to solve </a:t>
            </a:r>
            <a:r>
              <a:rPr lang="en-US" sz="2400" dirty="0" smtClean="0"/>
              <a:t>any instance </a:t>
            </a:r>
            <a:r>
              <a:rPr lang="en-US" sz="2400" dirty="0"/>
              <a:t>of the problem. For example </a:t>
            </a:r>
            <a:r>
              <a:rPr lang="en-US" sz="2400" dirty="0" smtClean="0"/>
              <a:t>an </a:t>
            </a:r>
            <a:r>
              <a:rPr lang="en-US" sz="2400" dirty="0"/>
              <a:t>algorithm to add 2 numbers </a:t>
            </a:r>
            <a:r>
              <a:rPr lang="en-US" sz="2400" dirty="0" smtClean="0"/>
              <a:t>should not </a:t>
            </a:r>
            <a:r>
              <a:rPr lang="en-US" sz="2400" dirty="0"/>
              <a:t>be specific to particular numbers say 1 and 5 (i.e. 1+5), but any two </a:t>
            </a:r>
            <a:r>
              <a:rPr lang="en-US" sz="2400" dirty="0" smtClean="0"/>
              <a:t>numbers say </a:t>
            </a:r>
            <a:r>
              <a:rPr lang="en-US" sz="2400" dirty="0" smtClean="0"/>
              <a:t>(</a:t>
            </a:r>
            <a:r>
              <a:rPr lang="en-US" sz="2400" dirty="0"/>
              <a:t>i.e. A+B</a:t>
            </a:r>
            <a:r>
              <a:rPr lang="en-US" sz="2400" dirty="0" smtClean="0"/>
              <a:t>), where A=1, and B=5</a:t>
            </a:r>
            <a:endParaRPr lang="en-US" sz="2400" dirty="0"/>
          </a:p>
        </p:txBody>
      </p:sp>
      <p:sp>
        <p:nvSpPr>
          <p:cNvPr id="17" name="Hexagon 16"/>
          <p:cNvSpPr/>
          <p:nvPr/>
        </p:nvSpPr>
        <p:spPr>
          <a:xfrm>
            <a:off x="2300273" y="95447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DESIRED OUTPUT</a:t>
            </a:r>
            <a:endParaRPr lang="en-US" dirty="0"/>
          </a:p>
        </p:txBody>
      </p:sp>
      <p:sp>
        <p:nvSpPr>
          <p:cNvPr id="18" name="Hexagon 17"/>
          <p:cNvSpPr/>
          <p:nvPr/>
        </p:nvSpPr>
        <p:spPr>
          <a:xfrm>
            <a:off x="3876502" y="1675081"/>
            <a:ext cx="1701338" cy="1413683"/>
          </a:xfrm>
          <a:prstGeom prst="hexagon">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smtClean="0"/>
              <a:t>DETERMINISTIC</a:t>
            </a:r>
            <a:endParaRPr lang="en-US" sz="1200" dirty="0"/>
          </a:p>
        </p:txBody>
      </p:sp>
      <p:sp>
        <p:nvSpPr>
          <p:cNvPr id="19" name="Hexagon 18"/>
          <p:cNvSpPr/>
          <p:nvPr/>
        </p:nvSpPr>
        <p:spPr>
          <a:xfrm>
            <a:off x="2300273" y="252427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WELL DEFINED INPUT</a:t>
            </a:r>
            <a:endParaRPr lang="en-US" dirty="0"/>
          </a:p>
        </p:txBody>
      </p:sp>
      <p:sp>
        <p:nvSpPr>
          <p:cNvPr id="20" name="Hexagon 19"/>
          <p:cNvSpPr/>
          <p:nvPr/>
        </p:nvSpPr>
        <p:spPr>
          <a:xfrm>
            <a:off x="770938" y="167508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Hexagon 21"/>
          <p:cNvSpPr/>
          <p:nvPr/>
        </p:nvSpPr>
        <p:spPr>
          <a:xfrm>
            <a:off x="3893405" y="3258656"/>
            <a:ext cx="1701338" cy="1413683"/>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Hexagon 23"/>
          <p:cNvSpPr/>
          <p:nvPr/>
        </p:nvSpPr>
        <p:spPr>
          <a:xfrm>
            <a:off x="787634" y="3309182"/>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Hexagon 24"/>
          <p:cNvSpPr/>
          <p:nvPr/>
        </p:nvSpPr>
        <p:spPr>
          <a:xfrm>
            <a:off x="3876502" y="322663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GENERAL</a:t>
            </a:r>
            <a:endParaRPr lang="en-US" dirty="0"/>
          </a:p>
        </p:txBody>
      </p:sp>
      <p:sp>
        <p:nvSpPr>
          <p:cNvPr id="26" name="Hexagon 25"/>
          <p:cNvSpPr/>
          <p:nvPr/>
        </p:nvSpPr>
        <p:spPr>
          <a:xfrm>
            <a:off x="2300273" y="4094085"/>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Rectangle 2"/>
          <p:cNvSpPr/>
          <p:nvPr/>
        </p:nvSpPr>
        <p:spPr>
          <a:xfrm>
            <a:off x="6273991" y="930900"/>
            <a:ext cx="1354986" cy="523220"/>
          </a:xfrm>
          <a:prstGeom prst="rect">
            <a:avLst/>
          </a:prstGeom>
        </p:spPr>
        <p:txBody>
          <a:bodyPr wrap="none">
            <a:spAutoFit/>
          </a:bodyPr>
          <a:lstStyle/>
          <a:p>
            <a:r>
              <a:rPr lang="en-GB" sz="2800" b="1" dirty="0" smtClean="0"/>
              <a:t>General</a:t>
            </a:r>
            <a:endParaRPr lang="en-GB" sz="2800" b="1" dirty="0"/>
          </a:p>
        </p:txBody>
      </p:sp>
    </p:spTree>
    <p:extLst>
      <p:ext uri="{BB962C8B-B14F-4D97-AF65-F5344CB8AC3E}">
        <p14:creationId xmlns:p14="http://schemas.microsoft.com/office/powerpoint/2010/main" val="61814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5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3462" y="1810017"/>
            <a:ext cx="5179644"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dirty="0" smtClean="0"/>
              <a:t>Algorithms </a:t>
            </a:r>
            <a:r>
              <a:rPr lang="en-US" sz="2400" dirty="0"/>
              <a:t>should be composed of a finite number of </a:t>
            </a:r>
            <a:r>
              <a:rPr lang="en-US" sz="2400" dirty="0" smtClean="0"/>
              <a:t>operations and </a:t>
            </a:r>
            <a:r>
              <a:rPr lang="en-US" sz="2400" dirty="0"/>
              <a:t>they should complete their execution in a finite amount of time (It must have </a:t>
            </a:r>
            <a:r>
              <a:rPr lang="en-US" sz="2400" dirty="0" smtClean="0"/>
              <a:t>a beginning </a:t>
            </a:r>
            <a:r>
              <a:rPr lang="en-US" sz="2400" dirty="0"/>
              <a:t>and end.)</a:t>
            </a:r>
          </a:p>
        </p:txBody>
      </p:sp>
      <p:sp>
        <p:nvSpPr>
          <p:cNvPr id="27" name="Hexagon 26"/>
          <p:cNvSpPr/>
          <p:nvPr/>
        </p:nvSpPr>
        <p:spPr>
          <a:xfrm>
            <a:off x="2300273" y="95447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DESIRED OUTPUT</a:t>
            </a:r>
            <a:endParaRPr lang="en-US" dirty="0"/>
          </a:p>
        </p:txBody>
      </p:sp>
      <p:sp>
        <p:nvSpPr>
          <p:cNvPr id="28" name="Hexagon 27"/>
          <p:cNvSpPr/>
          <p:nvPr/>
        </p:nvSpPr>
        <p:spPr>
          <a:xfrm>
            <a:off x="3876502" y="1675081"/>
            <a:ext cx="1701338" cy="1413683"/>
          </a:xfrm>
          <a:prstGeom prst="hexagon">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smtClean="0"/>
              <a:t>DETERMINISTIC</a:t>
            </a:r>
            <a:endParaRPr lang="en-US" sz="1200" dirty="0"/>
          </a:p>
        </p:txBody>
      </p:sp>
      <p:sp>
        <p:nvSpPr>
          <p:cNvPr id="29" name="Hexagon 28"/>
          <p:cNvSpPr/>
          <p:nvPr/>
        </p:nvSpPr>
        <p:spPr>
          <a:xfrm>
            <a:off x="2300273" y="252427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WELL DEFINED INPUT</a:t>
            </a:r>
            <a:endParaRPr lang="en-US" dirty="0"/>
          </a:p>
        </p:txBody>
      </p:sp>
      <p:sp>
        <p:nvSpPr>
          <p:cNvPr id="30" name="Hexagon 29"/>
          <p:cNvSpPr/>
          <p:nvPr/>
        </p:nvSpPr>
        <p:spPr>
          <a:xfrm>
            <a:off x="770938" y="167508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2" name="Hexagon 31"/>
          <p:cNvSpPr/>
          <p:nvPr/>
        </p:nvSpPr>
        <p:spPr>
          <a:xfrm>
            <a:off x="3893405" y="3258656"/>
            <a:ext cx="1701338" cy="1413683"/>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Hexagon 33"/>
          <p:cNvSpPr/>
          <p:nvPr/>
        </p:nvSpPr>
        <p:spPr>
          <a:xfrm>
            <a:off x="770938" y="3318306"/>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Hexagon 34"/>
          <p:cNvSpPr/>
          <p:nvPr/>
        </p:nvSpPr>
        <p:spPr>
          <a:xfrm>
            <a:off x="3876502" y="322663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GENERAL</a:t>
            </a:r>
            <a:endParaRPr lang="en-US" dirty="0"/>
          </a:p>
        </p:txBody>
      </p:sp>
      <p:sp>
        <p:nvSpPr>
          <p:cNvPr id="36" name="Hexagon 35"/>
          <p:cNvSpPr/>
          <p:nvPr/>
        </p:nvSpPr>
        <p:spPr>
          <a:xfrm>
            <a:off x="2308725" y="4112333"/>
            <a:ext cx="181438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smtClean="0"/>
              <a:t>TERMINATION</a:t>
            </a:r>
            <a:endParaRPr lang="en-US" sz="1400" dirty="0"/>
          </a:p>
        </p:txBody>
      </p:sp>
      <p:sp>
        <p:nvSpPr>
          <p:cNvPr id="3" name="Rectangle 2"/>
          <p:cNvSpPr/>
          <p:nvPr/>
        </p:nvSpPr>
        <p:spPr>
          <a:xfrm>
            <a:off x="6223462" y="1052464"/>
            <a:ext cx="2067489" cy="523220"/>
          </a:xfrm>
          <a:prstGeom prst="rect">
            <a:avLst/>
          </a:prstGeom>
        </p:spPr>
        <p:txBody>
          <a:bodyPr wrap="none">
            <a:spAutoFit/>
          </a:bodyPr>
          <a:lstStyle/>
          <a:p>
            <a:r>
              <a:rPr lang="en-GB" sz="2800" b="1" dirty="0" smtClean="0"/>
              <a:t>Termination </a:t>
            </a:r>
            <a:endParaRPr lang="en-GB" sz="2800" b="1" dirty="0"/>
          </a:p>
        </p:txBody>
      </p:sp>
    </p:spTree>
    <p:extLst>
      <p:ext uri="{BB962C8B-B14F-4D97-AF65-F5344CB8AC3E}">
        <p14:creationId xmlns:p14="http://schemas.microsoft.com/office/powerpoint/2010/main" val="63647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5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6341" y="1687564"/>
            <a:ext cx="5037106"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dirty="0" smtClean="0"/>
              <a:t>Each </a:t>
            </a:r>
            <a:r>
              <a:rPr lang="en-US" sz="2400" dirty="0"/>
              <a:t>step of </a:t>
            </a:r>
            <a:r>
              <a:rPr lang="en-US" sz="2400" dirty="0" smtClean="0"/>
              <a:t>the algorithm </a:t>
            </a:r>
            <a:r>
              <a:rPr lang="en-US" sz="2400" dirty="0"/>
              <a:t>should be clearly stated. It must </a:t>
            </a:r>
            <a:r>
              <a:rPr lang="en-US" sz="2400" dirty="0" smtClean="0"/>
              <a:t>not contain </a:t>
            </a:r>
            <a:r>
              <a:rPr lang="en-US" sz="2400" dirty="0"/>
              <a:t>unclear instruction. Clear and understandable code is crucial for maintenance and debugging.</a:t>
            </a:r>
          </a:p>
        </p:txBody>
      </p:sp>
      <p:sp>
        <p:nvSpPr>
          <p:cNvPr id="17" name="Hexagon 16"/>
          <p:cNvSpPr/>
          <p:nvPr/>
        </p:nvSpPr>
        <p:spPr>
          <a:xfrm>
            <a:off x="2300273" y="95447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DESIRED OUTPUT</a:t>
            </a:r>
            <a:endParaRPr lang="en-US" dirty="0"/>
          </a:p>
        </p:txBody>
      </p:sp>
      <p:sp>
        <p:nvSpPr>
          <p:cNvPr id="18" name="Hexagon 17"/>
          <p:cNvSpPr/>
          <p:nvPr/>
        </p:nvSpPr>
        <p:spPr>
          <a:xfrm>
            <a:off x="3876502" y="1675081"/>
            <a:ext cx="1701338" cy="1413683"/>
          </a:xfrm>
          <a:prstGeom prst="hexagon">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smtClean="0"/>
              <a:t>DETERMINISTIC</a:t>
            </a:r>
            <a:endParaRPr lang="en-US" sz="1200" dirty="0"/>
          </a:p>
        </p:txBody>
      </p:sp>
      <p:sp>
        <p:nvSpPr>
          <p:cNvPr id="19" name="Hexagon 18"/>
          <p:cNvSpPr/>
          <p:nvPr/>
        </p:nvSpPr>
        <p:spPr>
          <a:xfrm>
            <a:off x="2300273" y="252427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WELL DEFINED INPUT</a:t>
            </a:r>
            <a:endParaRPr lang="en-US" dirty="0"/>
          </a:p>
        </p:txBody>
      </p:sp>
      <p:sp>
        <p:nvSpPr>
          <p:cNvPr id="20" name="Hexagon 19"/>
          <p:cNvSpPr/>
          <p:nvPr/>
        </p:nvSpPr>
        <p:spPr>
          <a:xfrm>
            <a:off x="770938" y="167508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1" name="Hexagon 20"/>
          <p:cNvSpPr/>
          <p:nvPr/>
        </p:nvSpPr>
        <p:spPr>
          <a:xfrm>
            <a:off x="3893405" y="3258656"/>
            <a:ext cx="1701338" cy="1413683"/>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Hexagon 21"/>
          <p:cNvSpPr/>
          <p:nvPr/>
        </p:nvSpPr>
        <p:spPr>
          <a:xfrm>
            <a:off x="648393" y="3318306"/>
            <a:ext cx="1911927"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UNAMBIGUOUS</a:t>
            </a:r>
            <a:endParaRPr lang="en-US" sz="1400" dirty="0"/>
          </a:p>
        </p:txBody>
      </p:sp>
      <p:sp>
        <p:nvSpPr>
          <p:cNvPr id="23" name="Hexagon 22"/>
          <p:cNvSpPr/>
          <p:nvPr/>
        </p:nvSpPr>
        <p:spPr>
          <a:xfrm>
            <a:off x="3876502" y="322663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GENERAL</a:t>
            </a:r>
            <a:endParaRPr lang="en-US" dirty="0"/>
          </a:p>
        </p:txBody>
      </p:sp>
      <p:sp>
        <p:nvSpPr>
          <p:cNvPr id="24" name="Hexagon 23"/>
          <p:cNvSpPr/>
          <p:nvPr/>
        </p:nvSpPr>
        <p:spPr>
          <a:xfrm>
            <a:off x="2308725" y="4112333"/>
            <a:ext cx="181438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smtClean="0"/>
              <a:t>TERMINATION</a:t>
            </a:r>
            <a:endParaRPr lang="en-US" sz="1400" dirty="0"/>
          </a:p>
        </p:txBody>
      </p:sp>
      <p:sp>
        <p:nvSpPr>
          <p:cNvPr id="3" name="Rectangle 2"/>
          <p:cNvSpPr/>
          <p:nvPr/>
        </p:nvSpPr>
        <p:spPr>
          <a:xfrm>
            <a:off x="6406341" y="980709"/>
            <a:ext cx="2250937" cy="523220"/>
          </a:xfrm>
          <a:prstGeom prst="rect">
            <a:avLst/>
          </a:prstGeom>
        </p:spPr>
        <p:txBody>
          <a:bodyPr wrap="none">
            <a:spAutoFit/>
          </a:bodyPr>
          <a:lstStyle/>
          <a:p>
            <a:r>
              <a:rPr lang="en-GB" sz="2800" b="1" dirty="0" smtClean="0"/>
              <a:t>Unambiguous</a:t>
            </a:r>
            <a:endParaRPr lang="en-GB" sz="2800" b="1" dirty="0"/>
          </a:p>
        </p:txBody>
      </p:sp>
    </p:spTree>
    <p:extLst>
      <p:ext uri="{BB962C8B-B14F-4D97-AF65-F5344CB8AC3E}">
        <p14:creationId xmlns:p14="http://schemas.microsoft.com/office/powerpoint/2010/main" val="82390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5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2300273" y="95447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DESIRED OUTPUT</a:t>
            </a:r>
          </a:p>
        </p:txBody>
      </p:sp>
      <p:sp>
        <p:nvSpPr>
          <p:cNvPr id="3" name="Hexagon 2"/>
          <p:cNvSpPr/>
          <p:nvPr/>
        </p:nvSpPr>
        <p:spPr>
          <a:xfrm>
            <a:off x="3876502" y="1675081"/>
            <a:ext cx="1701338" cy="1413683"/>
          </a:xfrm>
          <a:prstGeom prst="hexagon">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smtClean="0"/>
              <a:t>DETERMINISTIC</a:t>
            </a:r>
            <a:endParaRPr lang="en-US" sz="1200" dirty="0"/>
          </a:p>
        </p:txBody>
      </p:sp>
      <p:sp>
        <p:nvSpPr>
          <p:cNvPr id="4" name="Hexagon 3"/>
          <p:cNvSpPr/>
          <p:nvPr/>
        </p:nvSpPr>
        <p:spPr>
          <a:xfrm>
            <a:off x="2300273" y="252427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WELL DEFINED INPUT</a:t>
            </a:r>
            <a:endParaRPr lang="en-US" dirty="0"/>
          </a:p>
        </p:txBody>
      </p:sp>
      <p:sp>
        <p:nvSpPr>
          <p:cNvPr id="5" name="Hexagon 4"/>
          <p:cNvSpPr/>
          <p:nvPr/>
        </p:nvSpPr>
        <p:spPr>
          <a:xfrm>
            <a:off x="770938" y="1675081"/>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bg1"/>
                </a:solidFill>
              </a:rPr>
              <a:t>CORRECT</a:t>
            </a:r>
            <a:endParaRPr lang="en-US" dirty="0">
              <a:solidFill>
                <a:schemeClr val="bg1"/>
              </a:solidFill>
            </a:endParaRPr>
          </a:p>
        </p:txBody>
      </p:sp>
      <p:sp>
        <p:nvSpPr>
          <p:cNvPr id="6" name="Hexagon 5"/>
          <p:cNvSpPr/>
          <p:nvPr/>
        </p:nvSpPr>
        <p:spPr>
          <a:xfrm>
            <a:off x="3893405" y="3258656"/>
            <a:ext cx="1701338" cy="1413683"/>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Hexagon 6"/>
          <p:cNvSpPr/>
          <p:nvPr/>
        </p:nvSpPr>
        <p:spPr>
          <a:xfrm>
            <a:off x="648393" y="3318306"/>
            <a:ext cx="1911927"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UNAMBIGUOUS</a:t>
            </a:r>
            <a:endParaRPr lang="en-US" sz="1400" dirty="0"/>
          </a:p>
        </p:txBody>
      </p:sp>
      <p:sp>
        <p:nvSpPr>
          <p:cNvPr id="8" name="Hexagon 7"/>
          <p:cNvSpPr/>
          <p:nvPr/>
        </p:nvSpPr>
        <p:spPr>
          <a:xfrm>
            <a:off x="3876502" y="3226638"/>
            <a:ext cx="170133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GENERAL</a:t>
            </a:r>
            <a:endParaRPr lang="en-US" dirty="0"/>
          </a:p>
        </p:txBody>
      </p:sp>
      <p:sp>
        <p:nvSpPr>
          <p:cNvPr id="9" name="Hexagon 8"/>
          <p:cNvSpPr/>
          <p:nvPr/>
        </p:nvSpPr>
        <p:spPr>
          <a:xfrm>
            <a:off x="2308725" y="4112333"/>
            <a:ext cx="1814388" cy="1413683"/>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smtClean="0"/>
              <a:t>TERMINATION</a:t>
            </a:r>
            <a:endParaRPr lang="en-US" sz="1400" dirty="0"/>
          </a:p>
        </p:txBody>
      </p:sp>
      <p:sp>
        <p:nvSpPr>
          <p:cNvPr id="10" name="Rectangle 9"/>
          <p:cNvSpPr/>
          <p:nvPr/>
        </p:nvSpPr>
        <p:spPr>
          <a:xfrm>
            <a:off x="6268074" y="1810760"/>
            <a:ext cx="5040902" cy="2308324"/>
          </a:xfrm>
          <a:prstGeom prst="rect">
            <a:avLst/>
          </a:prstGeom>
        </p:spPr>
        <p:txBody>
          <a:bodyPr wrap="square">
            <a:spAutoFit/>
          </a:bodyPr>
          <a:lstStyle/>
          <a:p>
            <a:pPr marL="285750" indent="-285750">
              <a:lnSpc>
                <a:spcPct val="150000"/>
              </a:lnSpc>
              <a:buFont typeface="Wingdings" pitchFamily="2" charset="2"/>
              <a:buChar char="Ø"/>
            </a:pPr>
            <a:r>
              <a:rPr lang="en-US" sz="2400" dirty="0" smtClean="0"/>
              <a:t>The </a:t>
            </a:r>
            <a:r>
              <a:rPr lang="en-US" sz="2400" dirty="0"/>
              <a:t>algorithm should produce the correct output for all possible valid inputs. It must solve the problem it is intended to solve.</a:t>
            </a:r>
          </a:p>
        </p:txBody>
      </p:sp>
      <p:sp>
        <p:nvSpPr>
          <p:cNvPr id="11" name="Rectangle 10"/>
          <p:cNvSpPr/>
          <p:nvPr/>
        </p:nvSpPr>
        <p:spPr>
          <a:xfrm>
            <a:off x="6268074" y="1119699"/>
            <a:ext cx="1277081" cy="523220"/>
          </a:xfrm>
          <a:prstGeom prst="rect">
            <a:avLst/>
          </a:prstGeom>
        </p:spPr>
        <p:txBody>
          <a:bodyPr wrap="none">
            <a:spAutoFit/>
          </a:bodyPr>
          <a:lstStyle/>
          <a:p>
            <a:r>
              <a:rPr lang="en-GB" sz="2800" b="1" dirty="0" smtClean="0"/>
              <a:t>Correct</a:t>
            </a:r>
            <a:endParaRPr lang="en-GB" sz="2800" b="1" dirty="0"/>
          </a:p>
        </p:txBody>
      </p:sp>
    </p:spTree>
    <p:extLst>
      <p:ext uri="{BB962C8B-B14F-4D97-AF65-F5344CB8AC3E}">
        <p14:creationId xmlns:p14="http://schemas.microsoft.com/office/powerpoint/2010/main" val="407334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14831</TotalTime>
  <Words>438</Words>
  <Application>Microsoft Office PowerPoint</Application>
  <PresentationFormat>Custom</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MY PC</cp:lastModifiedBy>
  <cp:revision>995</cp:revision>
  <dcterms:created xsi:type="dcterms:W3CDTF">2020-02-15T19:14:01Z</dcterms:created>
  <dcterms:modified xsi:type="dcterms:W3CDTF">2024-07-22T20:05:46Z</dcterms:modified>
</cp:coreProperties>
</file>