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58" r:id="rId5"/>
    <p:sldId id="259" r:id="rId6"/>
    <p:sldId id="266" r:id="rId7"/>
    <p:sldId id="264" r:id="rId8"/>
    <p:sldId id="267" r:id="rId9"/>
    <p:sldId id="262" r:id="rId10"/>
    <p:sldId id="268" r:id="rId11"/>
    <p:sldId id="263" r:id="rId12"/>
    <p:sldId id="269" r:id="rId13"/>
    <p:sldId id="260"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6600"/>
    <a:srgbClr val="000099"/>
    <a:srgbClr val="CC3300"/>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97" autoAdjust="0"/>
    <p:restoredTop sz="94660"/>
  </p:normalViewPr>
  <p:slideViewPr>
    <p:cSldViewPr snapToGrid="0">
      <p:cViewPr>
        <p:scale>
          <a:sx n="81" d="100"/>
          <a:sy n="81" d="100"/>
        </p:scale>
        <p:origin x="-43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9460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9DCF9-07C5-47C7-9895-A5E706629594}"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0541F-0911-422E-B331-63BDA0DA8795}" type="slidenum">
              <a:rPr lang="en-US" smtClean="0"/>
              <a:t>‹#›</a:t>
            </a:fld>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582167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C9DCF9-07C5-47C7-9895-A5E706629594}"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C0541F-0911-422E-B331-63BDA0DA8795}" type="slidenum">
              <a:rPr lang="en-US" smtClean="0"/>
              <a:t>‹#›</a:t>
            </a:fld>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9173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453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48388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79866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5C9DCF9-07C5-47C7-9895-A5E706629594}" type="datetimeFigureOut">
              <a:rPr lang="en-US" smtClean="0"/>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C0541F-0911-422E-B331-63BDA0DA8795}" type="slidenum">
              <a:rPr lang="en-US" smtClean="0"/>
              <a:t>‹#›</a:t>
            </a:fld>
            <a:endParaRPr lang="en-US"/>
          </a:p>
        </p:txBody>
      </p:sp>
      <p:sp>
        <p:nvSpPr>
          <p:cNvPr id="10"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3661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C9DCF9-07C5-47C7-9895-A5E706629594}" type="datetimeFigureOut">
              <a:rPr lang="en-US" smtClean="0"/>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C0541F-0911-422E-B331-63BDA0DA8795}" type="slidenum">
              <a:rPr lang="en-US" smtClean="0"/>
              <a:t>‹#›</a:t>
            </a:fld>
            <a:endParaRPr lang="en-US"/>
          </a:p>
        </p:txBody>
      </p:sp>
      <p:sp>
        <p:nvSpPr>
          <p:cNvPr id="6" name="Rectangle 73"/>
          <p:cNvSpPr>
            <a:spLocks noChangeArrowheads="1"/>
          </p:cNvSpPr>
          <p:nvPr userDrawn="1"/>
        </p:nvSpPr>
        <p:spPr bwMode="auto">
          <a:xfrm>
            <a:off x="0" y="0"/>
            <a:ext cx="117094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753455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C9DCF9-07C5-47C7-9895-A5E706629594}" type="datetimeFigureOut">
              <a:rPr lang="en-US" smtClean="0"/>
              <a:t>7/24/2024</a:t>
            </a:fld>
            <a:endParaRPr lang="en-US"/>
          </a:p>
        </p:txBody>
      </p:sp>
      <p:sp>
        <p:nvSpPr>
          <p:cNvPr id="4" name="Slide Number Placeholder 3"/>
          <p:cNvSpPr>
            <a:spLocks noGrp="1"/>
          </p:cNvSpPr>
          <p:nvPr>
            <p:ph type="sldNum" sz="quarter" idx="12"/>
          </p:nvPr>
        </p:nvSpPr>
        <p:spPr/>
        <p:txBody>
          <a:bodyPr/>
          <a:lstStyle/>
          <a:p>
            <a:fld id="{55C0541F-0911-422E-B331-63BDA0DA8795}" type="slidenum">
              <a:rPr lang="en-US" smtClean="0"/>
              <a:t>‹#›</a:t>
            </a:fld>
            <a:endParaRPr lang="en-US"/>
          </a:p>
        </p:txBody>
      </p:sp>
      <p:sp>
        <p:nvSpPr>
          <p:cNvPr id="6" name="Rectangle 1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7" name="Rectangle 1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9" name="Rectangle 13"/>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 name="Rectangle 14"/>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2" name="Rectangle 16"/>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3" name="Rectangle 17"/>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5" name="Rectangle 19"/>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6" name="Rectangle 20"/>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18" name="Rectangle 22"/>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9" name="Rectangle 23"/>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1" name="Rectangle 25"/>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2" name="Rectangle 26"/>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3" name="Rectangle 27"/>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C7B90198-69D8-4F49-83EE-A57A0EDAD8AC}" type="slidenum">
              <a:rPr lang="en-US" sz="1400"/>
              <a:pPr algn="r"/>
              <a:t>‹#›</a:t>
            </a:fld>
            <a:endParaRPr lang="en-US" sz="1400"/>
          </a:p>
        </p:txBody>
      </p:sp>
      <p:sp>
        <p:nvSpPr>
          <p:cNvPr id="24" name="Rectangle 28"/>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5" name="Rectangle 29"/>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6" name="Rectangle 30"/>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15862DC-CC8C-4D94-8D61-E16A602E1ECF}" type="slidenum">
              <a:rPr lang="en-US" sz="1400"/>
              <a:pPr algn="r"/>
              <a:t>‹#›</a:t>
            </a:fld>
            <a:endParaRPr lang="en-US" sz="1400"/>
          </a:p>
        </p:txBody>
      </p:sp>
      <p:sp>
        <p:nvSpPr>
          <p:cNvPr id="27" name="Rectangle 31"/>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28" name="Rectangle 32"/>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29" name="Rectangle 33"/>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86CF24D-2277-483A-BE08-9911BA0ADFF7}" type="slidenum">
              <a:rPr lang="en-US" sz="1400"/>
              <a:pPr algn="r"/>
              <a:t>‹#›</a:t>
            </a:fld>
            <a:endParaRPr lang="en-US" sz="1400"/>
          </a:p>
        </p:txBody>
      </p:sp>
      <p:sp>
        <p:nvSpPr>
          <p:cNvPr id="30" name="Rectangle 34"/>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1" name="Rectangle 35"/>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32" name="Rectangle 36"/>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42BF55A2-5223-4DA4-A4FE-C14B73F1C384}" type="slidenum">
              <a:rPr lang="en-US" sz="1400"/>
              <a:pPr algn="r"/>
              <a:t>‹#›</a:t>
            </a:fld>
            <a:endParaRPr lang="en-US" sz="1400"/>
          </a:p>
        </p:txBody>
      </p:sp>
      <p:sp>
        <p:nvSpPr>
          <p:cNvPr id="33" name="Rectangle 37"/>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4" name="Rectangle 38"/>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35" name="Rectangle 39"/>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A2F8E192-18F5-4FA1-BE66-85915A3C37A4}" type="slidenum">
              <a:rPr lang="en-US" sz="1400"/>
              <a:pPr algn="r"/>
              <a:t>‹#›</a:t>
            </a:fld>
            <a:endParaRPr lang="en-US" sz="1400"/>
          </a:p>
        </p:txBody>
      </p:sp>
      <p:sp>
        <p:nvSpPr>
          <p:cNvPr id="36" name="Rectangle 4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7" name="Rectangle 4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38" name="Rectangle 42"/>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AEED75E7-3A0E-486B-864C-68B15890C99F}" type="slidenum">
              <a:rPr lang="en-US" sz="1400"/>
              <a:pPr algn="r"/>
              <a:t>‹#›</a:t>
            </a:fld>
            <a:endParaRPr lang="en-US" sz="1400"/>
          </a:p>
        </p:txBody>
      </p:sp>
      <p:sp>
        <p:nvSpPr>
          <p:cNvPr id="39" name="Rectangle 43"/>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40" name="Rectangle 44"/>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41" name="Rectangle 45"/>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73F8C70C-01D6-4C7E-A080-DF17943D7F63}" type="slidenum">
              <a:rPr lang="en-US" sz="1400"/>
              <a:pPr algn="r"/>
              <a:t>‹#›</a:t>
            </a:fld>
            <a:endParaRPr lang="en-US" sz="1400"/>
          </a:p>
        </p:txBody>
      </p:sp>
      <p:sp>
        <p:nvSpPr>
          <p:cNvPr id="42" name="Rectangle 46"/>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43" name="Rectangle 47"/>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44" name="Rectangle 48"/>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0812500-48C3-4E6D-A2D7-BA9A73B846AF}" type="slidenum">
              <a:rPr lang="en-US" sz="1400"/>
              <a:pPr algn="r"/>
              <a:t>‹#›</a:t>
            </a:fld>
            <a:endParaRPr lang="en-US" sz="1400"/>
          </a:p>
        </p:txBody>
      </p:sp>
      <p:sp>
        <p:nvSpPr>
          <p:cNvPr id="45" name="Rectangle 49"/>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46" name="Rectangle 50"/>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p>
        </p:txBody>
      </p:sp>
      <p:sp>
        <p:nvSpPr>
          <p:cNvPr id="47" name="Rectangle 51"/>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D10FB084-845A-4137-960A-482D644B545F}" type="slidenum">
              <a:rPr lang="en-US" sz="1400"/>
              <a:pPr algn="r"/>
              <a:t>‹#›</a:t>
            </a:fld>
            <a:endParaRPr lang="en-US" sz="1400"/>
          </a:p>
        </p:txBody>
      </p:sp>
      <p:sp>
        <p:nvSpPr>
          <p:cNvPr id="48" name="Rectangle 52"/>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49" name="Rectangle 53"/>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0" name="Rectangle 54"/>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66D7ECB3-6B50-4CCF-8C82-D0C09F09D8C8}" type="slidenum">
              <a:rPr lang="en-US" sz="1400">
                <a:cs typeface="Arial" panose="020B0604020202020204" pitchFamily="34" charset="0"/>
              </a:rPr>
              <a:pPr algn="r"/>
              <a:t>‹#›</a:t>
            </a:fld>
            <a:endParaRPr lang="en-US" sz="1400">
              <a:cs typeface="Arial" panose="020B0604020202020204" pitchFamily="34" charset="0"/>
            </a:endParaRPr>
          </a:p>
        </p:txBody>
      </p:sp>
      <p:sp>
        <p:nvSpPr>
          <p:cNvPr id="51" name="Rectangle 55"/>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52" name="Rectangle 56"/>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3" name="Rectangle 57"/>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C00B68F-BC7D-4672-9A63-CA5EAC39243E}" type="slidenum">
              <a:rPr lang="en-US" sz="1400">
                <a:cs typeface="Arial" panose="020B0604020202020204" pitchFamily="34" charset="0"/>
              </a:rPr>
              <a:pPr algn="r"/>
              <a:t>‹#›</a:t>
            </a:fld>
            <a:endParaRPr lang="en-US" sz="1400">
              <a:cs typeface="Arial" panose="020B0604020202020204" pitchFamily="34" charset="0"/>
            </a:endParaRPr>
          </a:p>
        </p:txBody>
      </p:sp>
      <p:sp>
        <p:nvSpPr>
          <p:cNvPr id="54" name="Rectangle 58"/>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55" name="Rectangle 59"/>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6" name="Rectangle 60"/>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C93C9AEF-C041-4DE4-8A5B-338345688778}" type="slidenum">
              <a:rPr lang="en-US" sz="1400">
                <a:cs typeface="Arial" panose="020B0604020202020204" pitchFamily="34" charset="0"/>
              </a:rPr>
              <a:pPr algn="r"/>
              <a:t>‹#›</a:t>
            </a:fld>
            <a:endParaRPr lang="en-US" sz="1400">
              <a:cs typeface="Arial" panose="020B0604020202020204" pitchFamily="34" charset="0"/>
            </a:endParaRPr>
          </a:p>
        </p:txBody>
      </p:sp>
      <p:sp>
        <p:nvSpPr>
          <p:cNvPr id="57" name="Rectangle 61"/>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58" name="Rectangle 62"/>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59" name="Rectangle 63"/>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1CCC3BBA-04F8-4B21-8673-0DCEA679AF85}" type="slidenum">
              <a:rPr lang="en-US" sz="1400">
                <a:cs typeface="Arial" panose="020B0604020202020204" pitchFamily="34" charset="0"/>
              </a:rPr>
              <a:pPr algn="r"/>
              <a:t>‹#›</a:t>
            </a:fld>
            <a:endParaRPr lang="en-US" sz="1400">
              <a:cs typeface="Arial" panose="020B0604020202020204" pitchFamily="34" charset="0"/>
            </a:endParaRPr>
          </a:p>
        </p:txBody>
      </p:sp>
      <p:sp>
        <p:nvSpPr>
          <p:cNvPr id="60" name="Rectangle 64"/>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61" name="Rectangle 65"/>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62" name="Rectangle 66"/>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A50ACCB5-6B53-4142-A129-5A0B945648D0}" type="slidenum">
              <a:rPr lang="en-US" sz="1400">
                <a:cs typeface="Arial" panose="020B0604020202020204" pitchFamily="34" charset="0"/>
              </a:rPr>
              <a:pPr algn="r"/>
              <a:t>‹#›</a:t>
            </a:fld>
            <a:endParaRPr lang="en-US" sz="1400">
              <a:cs typeface="Arial" panose="020B0604020202020204" pitchFamily="34" charset="0"/>
            </a:endParaRPr>
          </a:p>
        </p:txBody>
      </p:sp>
      <p:sp>
        <p:nvSpPr>
          <p:cNvPr id="63" name="Rectangle 67"/>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64" name="Rectangle 68"/>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65" name="Rectangle 69"/>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615282AA-2BB0-4883-9F11-6E536F169F13}" type="slidenum">
              <a:rPr lang="en-US" sz="1400">
                <a:cs typeface="Arial" panose="020B0604020202020204" pitchFamily="34" charset="0"/>
              </a:rPr>
              <a:pPr algn="r"/>
              <a:t>‹#›</a:t>
            </a:fld>
            <a:endParaRPr lang="en-US" sz="1400">
              <a:cs typeface="Arial" panose="020B0604020202020204" pitchFamily="34" charset="0"/>
            </a:endParaRPr>
          </a:p>
        </p:txBody>
      </p:sp>
      <p:sp>
        <p:nvSpPr>
          <p:cNvPr id="66" name="Rectangle 7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cs typeface="Arial" panose="020B0604020202020204" pitchFamily="34" charset="0"/>
            </a:endParaRPr>
          </a:p>
        </p:txBody>
      </p:sp>
      <p:sp>
        <p:nvSpPr>
          <p:cNvPr id="67" name="Rectangle 7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68" name="Rectangle 72"/>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fld id="{FAA28BD5-A2AE-4AC8-85AD-5EFE48A456AF}" type="slidenum">
              <a:rPr lang="en-US" sz="1400">
                <a:cs typeface="Arial" panose="020B0604020202020204" pitchFamily="34" charset="0"/>
              </a:rPr>
              <a:pPr algn="r"/>
              <a:t>‹#›</a:t>
            </a:fld>
            <a:endParaRPr lang="en-US" sz="1400">
              <a:cs typeface="Arial" panose="020B0604020202020204" pitchFamily="34" charset="0"/>
            </a:endParaRPr>
          </a:p>
        </p:txBody>
      </p:sp>
      <p:sp>
        <p:nvSpPr>
          <p:cNvPr id="76" name="Rectangle 80"/>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cs typeface="Arial" panose="020B0604020202020204" pitchFamily="34" charset="0"/>
              </a:rPr>
              <a:t> </a:t>
            </a:r>
          </a:p>
        </p:txBody>
      </p:sp>
      <p:sp>
        <p:nvSpPr>
          <p:cNvPr id="77" name="Rectangle 81"/>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78" name="Rectangle 82"/>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r>
              <a:rPr lang="en-US" sz="1400">
                <a:cs typeface="Arial" panose="020B0604020202020204" pitchFamily="34" charset="0"/>
              </a:rPr>
              <a:t> </a:t>
            </a:r>
          </a:p>
        </p:txBody>
      </p:sp>
      <p:sp>
        <p:nvSpPr>
          <p:cNvPr id="79" name="Rectangle 83"/>
          <p:cNvSpPr>
            <a:spLocks noChangeArrowheads="1"/>
          </p:cNvSpPr>
          <p:nvPr userDrawn="1"/>
        </p:nvSpPr>
        <p:spPr bwMode="auto">
          <a:xfrm>
            <a:off x="457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sz="1400">
                <a:cs typeface="Arial" panose="020B0604020202020204" pitchFamily="34" charset="0"/>
              </a:rPr>
              <a:t> </a:t>
            </a:r>
          </a:p>
        </p:txBody>
      </p:sp>
      <p:sp>
        <p:nvSpPr>
          <p:cNvPr id="80" name="Rectangle 84"/>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en-US" sz="1400">
              <a:cs typeface="Arial" panose="020B0604020202020204" pitchFamily="34" charset="0"/>
            </a:endParaRPr>
          </a:p>
        </p:txBody>
      </p:sp>
      <p:sp>
        <p:nvSpPr>
          <p:cNvPr id="81" name="Rectangle 85"/>
          <p:cNvSpPr>
            <a:spLocks noChangeArrowheads="1"/>
          </p:cNvSpPr>
          <p:nvPr userDrawn="1"/>
        </p:nvSpPr>
        <p:spPr bwMode="auto">
          <a:xfrm>
            <a:off x="6553200" y="6245225"/>
            <a:ext cx="2133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r"/>
            <a:endParaRPr lang="en-US" sz="1400">
              <a:cs typeface="Arial" panose="020B0604020202020204" pitchFamily="34" charset="0"/>
            </a:endParaRPr>
          </a:p>
        </p:txBody>
      </p:sp>
      <p:sp>
        <p:nvSpPr>
          <p:cNvPr id="82" name="Rectangle 86"/>
          <p:cNvSpPr>
            <a:spLocks noChangeArrowheads="1"/>
          </p:cNvSpPr>
          <p:nvPr userDrawn="1"/>
        </p:nvSpPr>
        <p:spPr bwMode="auto">
          <a:xfrm>
            <a:off x="3124200" y="6245225"/>
            <a:ext cx="2895600" cy="476250"/>
          </a:xfrm>
          <a:prstGeom prst="rect">
            <a:avLst/>
          </a:prstGeom>
          <a:noFill/>
          <a:ln w="9525">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sz="1400">
                <a:cs typeface="Arial" panose="020B0604020202020204" pitchFamily="34" charset="0"/>
              </a:rPr>
              <a:t> </a:t>
            </a:r>
          </a:p>
        </p:txBody>
      </p:sp>
      <p:sp>
        <p:nvSpPr>
          <p:cNvPr id="69"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20348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9DCF9-07C5-47C7-9895-A5E706629594}"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0541F-0911-422E-B331-63BDA0DA8795}" type="slidenum">
              <a:rPr lang="en-US" smtClean="0"/>
              <a:t>‹#›</a:t>
            </a:fld>
            <a:endParaRPr lang="en-US"/>
          </a:p>
        </p:txBody>
      </p:sp>
      <p:sp>
        <p:nvSpPr>
          <p:cNvPr id="8"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536813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C9DCF9-07C5-47C7-9895-A5E706629594}"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C0541F-0911-422E-B331-63BDA0DA8795}" type="slidenum">
              <a:rPr lang="en-US" smtClean="0"/>
              <a:t>‹#›</a:t>
            </a:fld>
            <a:endParaRPr lang="en-US"/>
          </a:p>
        </p:txBody>
      </p:sp>
      <p:sp>
        <p:nvSpPr>
          <p:cNvPr id="8"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464359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C9DCF9-07C5-47C7-9895-A5E706629594}" type="datetimeFigureOut">
              <a:rPr lang="en-US" smtClean="0"/>
              <a:t>7/24/2024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0541F-0911-422E-B331-63BDA0DA8795}" type="slidenum">
              <a:rPr lang="en-US" smtClean="0"/>
              <a:t>‹#›</a:t>
            </a:fld>
            <a:endParaRPr lang="en-US"/>
          </a:p>
        </p:txBody>
      </p:sp>
      <p:sp>
        <p:nvSpPr>
          <p:cNvPr id="7" name="Rectangle 73"/>
          <p:cNvSpPr>
            <a:spLocks noChangeArrowheads="1"/>
          </p:cNvSpPr>
          <p:nvPr userDrawn="1"/>
        </p:nvSpPr>
        <p:spPr bwMode="auto">
          <a:xfrm>
            <a:off x="0" y="0"/>
            <a:ext cx="12192000" cy="6858000"/>
          </a:xfrm>
          <a:prstGeom prst="rect">
            <a:avLst/>
          </a:prstGeom>
          <a:noFill/>
          <a:ln w="1079500">
            <a:solidFill>
              <a:srgbClr val="000099"/>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9" name="Straight Connector 8"/>
          <p:cNvCxnSpPr/>
          <p:nvPr userDrawn="1"/>
        </p:nvCxnSpPr>
        <p:spPr>
          <a:xfrm flipH="1">
            <a:off x="6089561" y="508462"/>
            <a:ext cx="12879" cy="5828120"/>
          </a:xfrm>
          <a:prstGeom prst="line">
            <a:avLst/>
          </a:prstGeom>
          <a:ln w="76200">
            <a:solidFill>
              <a:srgbClr val="000099"/>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4748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6938" y="2112914"/>
            <a:ext cx="5098472" cy="2499467"/>
          </a:xfrm>
          <a:prstGeom prst="rect">
            <a:avLst/>
          </a:prstGeom>
        </p:spPr>
        <p:txBody>
          <a:bodyPr wrap="square">
            <a:spAutoFit/>
          </a:bodyPr>
          <a:lstStyle/>
          <a:p>
            <a:pPr algn="just">
              <a:lnSpc>
                <a:spcPct val="150000"/>
              </a:lnSpc>
            </a:pPr>
            <a:r>
              <a:rPr lang="en-US" sz="3600" b="1" dirty="0" smtClean="0">
                <a:cs typeface="Times New Roman" panose="02020603050405020304" pitchFamily="18" charset="0"/>
              </a:rPr>
              <a:t>COS 102: </a:t>
            </a:r>
            <a:r>
              <a:rPr lang="en-US" sz="3600" dirty="0">
                <a:cs typeface="Times New Roman" panose="02020603050405020304" pitchFamily="18" charset="0"/>
              </a:rPr>
              <a:t>INTRODUCTION TO PROBLEM SOLVING </a:t>
            </a:r>
            <a:endParaRPr lang="en-US" sz="3600" dirty="0" smtClean="0">
              <a:cs typeface="Times New Roman" panose="02020603050405020304" pitchFamily="18" charset="0"/>
            </a:endParaRPr>
          </a:p>
          <a:p>
            <a:pPr algn="just">
              <a:lnSpc>
                <a:spcPct val="150000"/>
              </a:lnSpc>
            </a:pPr>
            <a:r>
              <a:rPr lang="en-US" sz="3600" dirty="0" smtClean="0">
                <a:cs typeface="Times New Roman" panose="02020603050405020304" pitchFamily="18" charset="0"/>
              </a:rPr>
              <a:t>(</a:t>
            </a:r>
            <a:r>
              <a:rPr lang="en-US" sz="3600" dirty="0">
                <a:cs typeface="Times New Roman" panose="02020603050405020304" pitchFamily="18" charset="0"/>
              </a:rPr>
              <a:t>3 UNITS</a:t>
            </a:r>
            <a:r>
              <a:rPr lang="en-US" sz="3600" dirty="0" smtClean="0">
                <a:cs typeface="Times New Roman" panose="02020603050405020304" pitchFamily="18" charset="0"/>
              </a:rPr>
              <a:t>)</a:t>
            </a:r>
          </a:p>
        </p:txBody>
      </p:sp>
      <p:sp>
        <p:nvSpPr>
          <p:cNvPr id="3" name="Rectangle 2"/>
          <p:cNvSpPr/>
          <p:nvPr/>
        </p:nvSpPr>
        <p:spPr>
          <a:xfrm>
            <a:off x="6209607" y="2310378"/>
            <a:ext cx="5098472" cy="1754326"/>
          </a:xfrm>
          <a:prstGeom prst="rect">
            <a:avLst/>
          </a:prstGeom>
        </p:spPr>
        <p:txBody>
          <a:bodyPr wrap="square">
            <a:spAutoFit/>
          </a:bodyPr>
          <a:lstStyle/>
          <a:p>
            <a:pPr algn="just">
              <a:lnSpc>
                <a:spcPct val="150000"/>
              </a:lnSpc>
            </a:pPr>
            <a:r>
              <a:rPr lang="en-US" sz="2400" b="1" dirty="0" smtClean="0"/>
              <a:t>Module 2 : </a:t>
            </a:r>
            <a:r>
              <a:rPr lang="en-US" sz="2400" dirty="0" smtClean="0"/>
              <a:t>Basic Techniques  For Algorithm Design</a:t>
            </a:r>
          </a:p>
          <a:p>
            <a:pPr algn="just">
              <a:lnSpc>
                <a:spcPct val="150000"/>
              </a:lnSpc>
            </a:pPr>
            <a:r>
              <a:rPr lang="en-US" sz="2400" b="1" dirty="0" smtClean="0"/>
              <a:t>Unit 1: </a:t>
            </a:r>
            <a:r>
              <a:rPr lang="en-US" sz="2400" dirty="0" smtClean="0"/>
              <a:t>Brute force concept</a:t>
            </a:r>
            <a:endParaRPr lang="en-US" sz="2400" dirty="0"/>
          </a:p>
        </p:txBody>
      </p:sp>
    </p:spTree>
    <p:extLst>
      <p:ext uri="{BB962C8B-B14F-4D97-AF65-F5344CB8AC3E}">
        <p14:creationId xmlns:p14="http://schemas.microsoft.com/office/powerpoint/2010/main" val="546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386094" y="973464"/>
            <a:ext cx="4982094" cy="1697068"/>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400" b="1" dirty="0"/>
              <a:t>String Matching</a:t>
            </a:r>
            <a:r>
              <a:rPr lang="en-US" sz="2400" dirty="0"/>
              <a:t>: Searching for a substring within a string by checking every possible starting position.</a:t>
            </a:r>
          </a:p>
        </p:txBody>
      </p:sp>
      <p:sp>
        <p:nvSpPr>
          <p:cNvPr id="6" name="Rectangle 5"/>
          <p:cNvSpPr/>
          <p:nvPr/>
        </p:nvSpPr>
        <p:spPr>
          <a:xfrm>
            <a:off x="734127" y="1577072"/>
            <a:ext cx="4915593" cy="1697068"/>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400" b="1" dirty="0" smtClean="0"/>
              <a:t>Password </a:t>
            </a:r>
            <a:r>
              <a:rPr lang="en-US" sz="2400" b="1" dirty="0"/>
              <a:t>Cracking</a:t>
            </a:r>
            <a:r>
              <a:rPr lang="en-US" sz="2400" dirty="0"/>
              <a:t>: Trying all possible combinations of characters until the correct password is found</a:t>
            </a:r>
            <a:r>
              <a:rPr lang="en-US" sz="2400" dirty="0" smtClean="0"/>
              <a:t>.</a:t>
            </a:r>
            <a:endParaRPr lang="en-US" sz="2400" dirty="0"/>
          </a:p>
        </p:txBody>
      </p:sp>
      <p:sp>
        <p:nvSpPr>
          <p:cNvPr id="7" name="Rectangle 6"/>
          <p:cNvSpPr/>
          <p:nvPr/>
        </p:nvSpPr>
        <p:spPr>
          <a:xfrm>
            <a:off x="579197" y="778215"/>
            <a:ext cx="5514074" cy="671851"/>
          </a:xfrm>
          <a:prstGeom prst="rect">
            <a:avLst/>
          </a:prstGeom>
        </p:spPr>
        <p:txBody>
          <a:bodyPr wrap="none">
            <a:spAutoFit/>
          </a:bodyPr>
          <a:lstStyle/>
          <a:p>
            <a:pPr>
              <a:lnSpc>
                <a:spcPct val="150000"/>
              </a:lnSpc>
            </a:pPr>
            <a:r>
              <a:rPr lang="en-US" sz="2800" dirty="0" smtClean="0"/>
              <a:t>Scenarios for Brute Force Technique</a:t>
            </a:r>
            <a:endParaRPr lang="en-US" sz="2800" dirty="0"/>
          </a:p>
        </p:txBody>
      </p:sp>
      <p:sp>
        <p:nvSpPr>
          <p:cNvPr id="8" name="Rectangle 7"/>
          <p:cNvSpPr/>
          <p:nvPr/>
        </p:nvSpPr>
        <p:spPr>
          <a:xfrm>
            <a:off x="734127" y="3472653"/>
            <a:ext cx="4763996" cy="2308324"/>
          </a:xfrm>
          <a:prstGeom prst="rect">
            <a:avLst/>
          </a:prstGeom>
        </p:spPr>
        <p:txBody>
          <a:bodyPr wrap="square">
            <a:spAutoFit/>
          </a:bodyPr>
          <a:lstStyle/>
          <a:p>
            <a:pPr marL="285750" indent="-285750">
              <a:lnSpc>
                <a:spcPct val="150000"/>
              </a:lnSpc>
              <a:buFont typeface="Wingdings" pitchFamily="2" charset="2"/>
              <a:buChar char="Ø"/>
            </a:pPr>
            <a:r>
              <a:rPr lang="en-GB" sz="2400" b="1" dirty="0"/>
              <a:t>Traveling Salesman Problem: </a:t>
            </a:r>
            <a:r>
              <a:rPr lang="en-GB" sz="2400" dirty="0"/>
              <a:t>Checking every possible route to find the shortest path that visits each city exactly once.</a:t>
            </a:r>
          </a:p>
        </p:txBody>
      </p:sp>
      <p:sp>
        <p:nvSpPr>
          <p:cNvPr id="9" name="TextBox 8"/>
          <p:cNvSpPr txBox="1"/>
          <p:nvPr/>
        </p:nvSpPr>
        <p:spPr>
          <a:xfrm>
            <a:off x="6386094" y="2918655"/>
            <a:ext cx="5219752" cy="3416320"/>
          </a:xfrm>
          <a:prstGeom prst="rect">
            <a:avLst/>
          </a:prstGeom>
          <a:noFill/>
        </p:spPr>
        <p:txBody>
          <a:bodyPr wrap="square" rtlCol="0">
            <a:spAutoFit/>
          </a:bodyPr>
          <a:lstStyle/>
          <a:p>
            <a:pPr marL="285750" indent="-285750">
              <a:lnSpc>
                <a:spcPct val="150000"/>
              </a:lnSpc>
              <a:buFont typeface="Wingdings" pitchFamily="2" charset="2"/>
              <a:buChar char="Ø"/>
            </a:pPr>
            <a:r>
              <a:rPr lang="en-GB" sz="2400" b="1" dirty="0" smtClean="0"/>
              <a:t>Selection </a:t>
            </a:r>
            <a:r>
              <a:rPr lang="en-GB" sz="2400" b="1" dirty="0"/>
              <a:t>Sort: </a:t>
            </a:r>
            <a:r>
              <a:rPr lang="en-GB" sz="2400" dirty="0"/>
              <a:t>Selection sort works by taking the smallest element in an unsorted array and bringing it to the front. You'll go through each item (from left to right) until you find the smallest one.  </a:t>
            </a:r>
          </a:p>
        </p:txBody>
      </p:sp>
    </p:spTree>
    <p:extLst>
      <p:ext uri="{BB962C8B-B14F-4D97-AF65-F5344CB8AC3E}">
        <p14:creationId xmlns:p14="http://schemas.microsoft.com/office/powerpoint/2010/main" val="3285780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30000"/>
                                  </p:iterate>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 xmlns:a16="http://schemas.microsoft.com/office/drawing/2014/main" id="{C05D45BD-5B25-B32E-F712-18F18E7168E7}"/>
              </a:ext>
            </a:extLst>
          </p:cNvPr>
          <p:cNvSpPr txBox="1">
            <a:spLocks/>
          </p:cNvSpPr>
          <p:nvPr/>
        </p:nvSpPr>
        <p:spPr>
          <a:xfrm>
            <a:off x="6209930" y="959714"/>
            <a:ext cx="5496632" cy="50937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mn-lt"/>
              </a:rPr>
              <a:t>Advantages Of Brute Force Technique</a:t>
            </a:r>
            <a:endParaRPr lang="en-ZA" sz="2800" dirty="0">
              <a:latin typeface="+mn-lt"/>
            </a:endParaRPr>
          </a:p>
        </p:txBody>
      </p:sp>
      <p:sp>
        <p:nvSpPr>
          <p:cNvPr id="11" name="Rectangle 10"/>
          <p:cNvSpPr/>
          <p:nvPr/>
        </p:nvSpPr>
        <p:spPr>
          <a:xfrm>
            <a:off x="6209930" y="1869208"/>
            <a:ext cx="5112005" cy="280506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400" dirty="0"/>
              <a:t>The most important advantage of the brute force is that it is widely applicable to different type of problems. One only needs to solve the problem in the most direct </a:t>
            </a:r>
            <a:r>
              <a:rPr lang="en-US" sz="2400" dirty="0" smtClean="0"/>
              <a:t>way</a:t>
            </a:r>
          </a:p>
        </p:txBody>
      </p:sp>
      <p:sp>
        <p:nvSpPr>
          <p:cNvPr id="4" name="TextBox 3"/>
          <p:cNvSpPr txBox="1"/>
          <p:nvPr/>
        </p:nvSpPr>
        <p:spPr>
          <a:xfrm>
            <a:off x="855785" y="963416"/>
            <a:ext cx="5052646" cy="2308324"/>
          </a:xfrm>
          <a:prstGeom prst="rect">
            <a:avLst/>
          </a:prstGeom>
          <a:noFill/>
        </p:spPr>
        <p:txBody>
          <a:bodyPr wrap="square" rtlCol="0">
            <a:spAutoFit/>
          </a:bodyPr>
          <a:lstStyle/>
          <a:p>
            <a:pPr marL="285750" indent="-285750">
              <a:lnSpc>
                <a:spcPct val="150000"/>
              </a:lnSpc>
              <a:buFont typeface="Wingdings" pitchFamily="2" charset="2"/>
              <a:buChar char="Ø"/>
            </a:pPr>
            <a:r>
              <a:rPr lang="en-GB" sz="2400" b="1" dirty="0"/>
              <a:t>Insertion </a:t>
            </a:r>
            <a:r>
              <a:rPr lang="en-GB" sz="2400" b="1" dirty="0" smtClean="0"/>
              <a:t>Sort: </a:t>
            </a:r>
            <a:r>
              <a:rPr lang="en-GB" sz="2400" dirty="0" smtClean="0"/>
              <a:t>is </a:t>
            </a:r>
            <a:r>
              <a:rPr lang="en-GB" sz="2400" dirty="0"/>
              <a:t>a sorting algorithm that places an unsorted element at its suitable place in each </a:t>
            </a:r>
            <a:r>
              <a:rPr lang="en-GB" sz="2400" dirty="0" smtClean="0"/>
              <a:t>iteration, until the list is sorted.</a:t>
            </a:r>
            <a:endParaRPr lang="en-GB" sz="2400" dirty="0"/>
          </a:p>
        </p:txBody>
      </p:sp>
    </p:spTree>
    <p:extLst>
      <p:ext uri="{BB962C8B-B14F-4D97-AF65-F5344CB8AC3E}">
        <p14:creationId xmlns:p14="http://schemas.microsoft.com/office/powerpoint/2010/main" val="41266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lt">
                                    <p:tmPct val="30000"/>
                                  </p:iterate>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03563" y="929763"/>
            <a:ext cx="4907281" cy="280506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400" dirty="0"/>
              <a:t>Algorithms based on brute force are usually simple to implement. It does not require too much effort to understand and implement the algorithm.</a:t>
            </a:r>
          </a:p>
        </p:txBody>
      </p:sp>
      <p:sp>
        <p:nvSpPr>
          <p:cNvPr id="5" name="Rectangle 4"/>
          <p:cNvSpPr/>
          <p:nvPr/>
        </p:nvSpPr>
        <p:spPr>
          <a:xfrm>
            <a:off x="6339840" y="898234"/>
            <a:ext cx="4948843" cy="3970318"/>
          </a:xfrm>
          <a:prstGeom prst="rect">
            <a:avLst/>
          </a:prstGeom>
        </p:spPr>
        <p:txBody>
          <a:bodyPr wrap="square">
            <a:spAutoFit/>
          </a:bodyPr>
          <a:lstStyle/>
          <a:p>
            <a:pPr marL="285750" indent="-285750">
              <a:lnSpc>
                <a:spcPct val="150000"/>
              </a:lnSpc>
              <a:buFont typeface="Wingdings" panose="05000000000000000000" pitchFamily="2" charset="2"/>
              <a:buChar char="Ø"/>
            </a:pPr>
            <a:r>
              <a:rPr lang="en-GB" sz="2400" dirty="0"/>
              <a:t>Algorithms based on brute force </a:t>
            </a:r>
            <a:r>
              <a:rPr lang="en-US" sz="2400" dirty="0" smtClean="0"/>
              <a:t> </a:t>
            </a:r>
            <a:r>
              <a:rPr lang="en-US" sz="2400" dirty="0"/>
              <a:t>often serves as the starting point for an improved algorithm: A </a:t>
            </a:r>
            <a:r>
              <a:rPr lang="en-US" sz="2400" dirty="0" smtClean="0"/>
              <a:t>first application </a:t>
            </a:r>
            <a:r>
              <a:rPr lang="en-US" sz="2400" dirty="0"/>
              <a:t>of the brute-force approach often results in an algorithm that </a:t>
            </a:r>
            <a:r>
              <a:rPr lang="en-US" sz="2400" dirty="0" smtClean="0"/>
              <a:t>can be </a:t>
            </a:r>
            <a:r>
              <a:rPr lang="en-US" sz="2400" dirty="0"/>
              <a:t>improved with a modest amount of effort.</a:t>
            </a:r>
          </a:p>
        </p:txBody>
      </p:sp>
    </p:spTree>
    <p:extLst>
      <p:ext uri="{BB962C8B-B14F-4D97-AF65-F5344CB8AC3E}">
        <p14:creationId xmlns:p14="http://schemas.microsoft.com/office/powerpoint/2010/main" val="379119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30000"/>
                                  </p:iterate>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09106" y="932919"/>
            <a:ext cx="5209308" cy="2805063"/>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400" dirty="0"/>
              <a:t>Brute force algorithms are good enough especially when the number of inputs is relatively small. Their efficiency usually degrades when we need to process large inputs.</a:t>
            </a:r>
          </a:p>
        </p:txBody>
      </p:sp>
      <p:sp>
        <p:nvSpPr>
          <p:cNvPr id="6" name="Rectangle 5"/>
          <p:cNvSpPr/>
          <p:nvPr/>
        </p:nvSpPr>
        <p:spPr>
          <a:xfrm>
            <a:off x="6422967" y="932919"/>
            <a:ext cx="4890654" cy="2251065"/>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dirty="0" smtClean="0"/>
              <a:t>It yields reasonable algorithms for some important problems (e.g., matrix multiplication, sorting, searching, string matching).</a:t>
            </a:r>
            <a:endParaRPr lang="en-US" sz="2400" dirty="0"/>
          </a:p>
        </p:txBody>
      </p:sp>
    </p:spTree>
    <p:extLst>
      <p:ext uri="{BB962C8B-B14F-4D97-AF65-F5344CB8AC3E}">
        <p14:creationId xmlns:p14="http://schemas.microsoft.com/office/powerpoint/2010/main" val="102087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30000"/>
                                  </p:iterate>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C05D45BD-5B25-B32E-F712-18F18E7168E7}"/>
              </a:ext>
            </a:extLst>
          </p:cNvPr>
          <p:cNvSpPr txBox="1">
            <a:spLocks/>
          </p:cNvSpPr>
          <p:nvPr/>
        </p:nvSpPr>
        <p:spPr>
          <a:xfrm>
            <a:off x="543930" y="754060"/>
            <a:ext cx="5540987" cy="35754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mn-lt"/>
              </a:rPr>
              <a:t>Disadvantages Of Brute For Concept</a:t>
            </a:r>
            <a:endParaRPr lang="en-ZA" sz="2800" dirty="0">
              <a:latin typeface="+mn-lt"/>
            </a:endParaRPr>
          </a:p>
        </p:txBody>
      </p:sp>
      <p:sp>
        <p:nvSpPr>
          <p:cNvPr id="5" name="Rectangle 4"/>
          <p:cNvSpPr/>
          <p:nvPr/>
        </p:nvSpPr>
        <p:spPr>
          <a:xfrm>
            <a:off x="697714" y="1463302"/>
            <a:ext cx="5233416" cy="589072"/>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dirty="0" smtClean="0"/>
              <a:t>It </a:t>
            </a:r>
            <a:r>
              <a:rPr lang="en-US" sz="2400" dirty="0"/>
              <a:t>rarely yields efficient </a:t>
            </a:r>
            <a:r>
              <a:rPr lang="en-US" sz="2400" dirty="0" smtClean="0"/>
              <a:t>algorithms</a:t>
            </a:r>
            <a:endParaRPr lang="en-US" sz="2400" dirty="0"/>
          </a:p>
        </p:txBody>
      </p:sp>
      <p:sp>
        <p:nvSpPr>
          <p:cNvPr id="2" name="Rectangle 1"/>
          <p:cNvSpPr/>
          <p:nvPr/>
        </p:nvSpPr>
        <p:spPr>
          <a:xfrm>
            <a:off x="6471775" y="1333568"/>
            <a:ext cx="4723761" cy="2308324"/>
          </a:xfrm>
          <a:prstGeom prst="rect">
            <a:avLst/>
          </a:prstGeom>
        </p:spPr>
        <p:txBody>
          <a:bodyPr wrap="square">
            <a:spAutoFit/>
          </a:bodyPr>
          <a:lstStyle/>
          <a:p>
            <a:pPr marL="342900" indent="-342900">
              <a:lnSpc>
                <a:spcPct val="150000"/>
              </a:lnSpc>
              <a:buFont typeface="Wingdings" pitchFamily="2" charset="2"/>
              <a:buChar char="Ø"/>
            </a:pPr>
            <a:r>
              <a:rPr lang="en-GB" sz="2400" dirty="0"/>
              <a:t>Performance: They can be very slow and resource-intensive for large inputs or complex problems.</a:t>
            </a:r>
          </a:p>
        </p:txBody>
      </p:sp>
      <p:sp>
        <p:nvSpPr>
          <p:cNvPr id="3" name="Rectangle 2"/>
          <p:cNvSpPr/>
          <p:nvPr/>
        </p:nvSpPr>
        <p:spPr>
          <a:xfrm>
            <a:off x="706229" y="3479220"/>
            <a:ext cx="4862233" cy="1754326"/>
          </a:xfrm>
          <a:prstGeom prst="rect">
            <a:avLst/>
          </a:prstGeom>
        </p:spPr>
        <p:txBody>
          <a:bodyPr wrap="square">
            <a:spAutoFit/>
          </a:bodyPr>
          <a:lstStyle/>
          <a:p>
            <a:pPr marL="342900" indent="-342900">
              <a:lnSpc>
                <a:spcPct val="150000"/>
              </a:lnSpc>
              <a:buFont typeface="Wingdings" pitchFamily="2" charset="2"/>
              <a:buChar char="Ø"/>
            </a:pPr>
            <a:r>
              <a:rPr lang="en-GB" sz="2400" dirty="0"/>
              <a:t>Scalability: Brute force algorithms do not scale well with increasing problem sizes.</a:t>
            </a:r>
          </a:p>
        </p:txBody>
      </p:sp>
      <p:sp>
        <p:nvSpPr>
          <p:cNvPr id="6" name="Rectangle 5"/>
          <p:cNvSpPr/>
          <p:nvPr/>
        </p:nvSpPr>
        <p:spPr>
          <a:xfrm>
            <a:off x="697714" y="2267949"/>
            <a:ext cx="4741794" cy="1200329"/>
          </a:xfrm>
          <a:prstGeom prst="rect">
            <a:avLst/>
          </a:prstGeom>
        </p:spPr>
        <p:txBody>
          <a:bodyPr wrap="square">
            <a:spAutoFit/>
          </a:bodyPr>
          <a:lstStyle/>
          <a:p>
            <a:pPr marL="342900" indent="-342900">
              <a:lnSpc>
                <a:spcPct val="150000"/>
              </a:lnSpc>
              <a:buFont typeface="Wingdings" pitchFamily="2" charset="2"/>
              <a:buChar char="Ø"/>
            </a:pPr>
            <a:r>
              <a:rPr lang="en-GB" sz="2400" dirty="0"/>
              <a:t>Some brute-force algorithms are unacceptably slow</a:t>
            </a:r>
          </a:p>
        </p:txBody>
      </p:sp>
    </p:spTree>
    <p:extLst>
      <p:ext uri="{BB962C8B-B14F-4D97-AF65-F5344CB8AC3E}">
        <p14:creationId xmlns:p14="http://schemas.microsoft.com/office/powerpoint/2010/main" val="75611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30000"/>
                                  </p:iterate>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3"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6566" y="1779043"/>
            <a:ext cx="4724401" cy="1477328"/>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400" dirty="0" smtClean="0">
                <a:cs typeface="Times New Roman" panose="02020603050405020304" pitchFamily="18" charset="0"/>
              </a:rPr>
              <a:t>To demonstrate knowledge of algorithm design technique</a:t>
            </a:r>
          </a:p>
          <a:p>
            <a:endParaRPr lang="en-US" dirty="0" smtClean="0"/>
          </a:p>
        </p:txBody>
      </p:sp>
      <p:sp>
        <p:nvSpPr>
          <p:cNvPr id="3" name="Title 1">
            <a:extLst>
              <a:ext uri="{FF2B5EF4-FFF2-40B4-BE49-F238E27FC236}">
                <a16:creationId xmlns="" xmlns:a16="http://schemas.microsoft.com/office/drawing/2014/main" id="{C05D45BD-5B25-B32E-F712-18F18E7168E7}"/>
              </a:ext>
            </a:extLst>
          </p:cNvPr>
          <p:cNvSpPr txBox="1">
            <a:spLocks/>
          </p:cNvSpPr>
          <p:nvPr/>
        </p:nvSpPr>
        <p:spPr>
          <a:xfrm>
            <a:off x="6271399" y="1107558"/>
            <a:ext cx="4771443" cy="49679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smtClean="0">
                <a:latin typeface="+mn-lt"/>
              </a:rPr>
              <a:t>Algorithm Design</a:t>
            </a:r>
            <a:endParaRPr lang="en-ZA" sz="2800" dirty="0">
              <a:latin typeface="+mn-lt"/>
            </a:endParaRPr>
          </a:p>
        </p:txBody>
      </p:sp>
      <p:sp>
        <p:nvSpPr>
          <p:cNvPr id="4" name="Rectangle 3"/>
          <p:cNvSpPr/>
          <p:nvPr/>
        </p:nvSpPr>
        <p:spPr>
          <a:xfrm>
            <a:off x="6271398" y="1779043"/>
            <a:ext cx="5216793" cy="3416320"/>
          </a:xfrm>
          <a:prstGeom prst="rect">
            <a:avLst/>
          </a:prstGeom>
        </p:spPr>
        <p:txBody>
          <a:bodyPr wrap="square">
            <a:spAutoFit/>
          </a:bodyPr>
          <a:lstStyle/>
          <a:p>
            <a:pPr>
              <a:lnSpc>
                <a:spcPct val="150000"/>
              </a:lnSpc>
            </a:pPr>
            <a:r>
              <a:rPr lang="en-US" sz="2400" dirty="0"/>
              <a:t>Algorithm design techniques are general approaches to solving </a:t>
            </a:r>
            <a:r>
              <a:rPr lang="en-US" sz="2400" dirty="0" smtClean="0"/>
              <a:t>problems algorithmically </a:t>
            </a:r>
            <a:r>
              <a:rPr lang="en-US" sz="2400" dirty="0"/>
              <a:t>which are applicable to a variety of problems from different </a:t>
            </a:r>
            <a:r>
              <a:rPr lang="en-US" sz="2400" dirty="0" smtClean="0"/>
              <a:t>areas of computing.</a:t>
            </a:r>
            <a:endParaRPr lang="en-US" sz="2400" dirty="0"/>
          </a:p>
          <a:p>
            <a:pPr>
              <a:lnSpc>
                <a:spcPct val="150000"/>
              </a:lnSpc>
            </a:pPr>
            <a:r>
              <a:rPr lang="en-US" sz="2400" dirty="0" smtClean="0"/>
              <a:t> </a:t>
            </a:r>
            <a:endParaRPr lang="en-US" sz="2400" dirty="0"/>
          </a:p>
        </p:txBody>
      </p:sp>
      <p:sp>
        <p:nvSpPr>
          <p:cNvPr id="5" name="Rectangle 4"/>
          <p:cNvSpPr/>
          <p:nvPr/>
        </p:nvSpPr>
        <p:spPr>
          <a:xfrm>
            <a:off x="936566" y="1019581"/>
            <a:ext cx="3729932" cy="584775"/>
          </a:xfrm>
          <a:prstGeom prst="rect">
            <a:avLst/>
          </a:prstGeom>
        </p:spPr>
        <p:txBody>
          <a:bodyPr wrap="none">
            <a:spAutoFit/>
          </a:bodyPr>
          <a:lstStyle/>
          <a:p>
            <a:r>
              <a:rPr lang="en-GB" sz="3200" b="1" dirty="0"/>
              <a:t>Learning Objectives :</a:t>
            </a:r>
          </a:p>
        </p:txBody>
      </p:sp>
      <p:sp>
        <p:nvSpPr>
          <p:cNvPr id="6" name="Rectangle 5"/>
          <p:cNvSpPr/>
          <p:nvPr/>
        </p:nvSpPr>
        <p:spPr>
          <a:xfrm>
            <a:off x="936566" y="3064392"/>
            <a:ext cx="4397434" cy="1754326"/>
          </a:xfrm>
          <a:prstGeom prst="rect">
            <a:avLst/>
          </a:prstGeom>
        </p:spPr>
        <p:txBody>
          <a:bodyPr wrap="square">
            <a:spAutoFit/>
          </a:bodyPr>
          <a:lstStyle/>
          <a:p>
            <a:pPr marL="342900" indent="-342900">
              <a:lnSpc>
                <a:spcPct val="150000"/>
              </a:lnSpc>
              <a:buFont typeface="Wingdings" pitchFamily="2" charset="2"/>
              <a:buChar char="Ø"/>
            </a:pPr>
            <a:r>
              <a:rPr lang="en-GB" sz="2400" dirty="0"/>
              <a:t>Demonstrate an understanding of brute force concept in algorithm design</a:t>
            </a:r>
          </a:p>
        </p:txBody>
      </p:sp>
    </p:spTree>
    <p:extLst>
      <p:ext uri="{BB962C8B-B14F-4D97-AF65-F5344CB8AC3E}">
        <p14:creationId xmlns:p14="http://schemas.microsoft.com/office/powerpoint/2010/main" val="3985867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30000"/>
                                  </p:iterate>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30000"/>
                                  </p:iterate>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7099" y="2225148"/>
            <a:ext cx="4965469" cy="2805063"/>
          </a:xfrm>
          <a:prstGeom prst="rect">
            <a:avLst/>
          </a:prstGeom>
        </p:spPr>
        <p:txBody>
          <a:bodyPr wrap="square">
            <a:spAutoFit/>
          </a:bodyPr>
          <a:lstStyle/>
          <a:p>
            <a:pPr marL="800100" lvl="1" indent="-342900">
              <a:lnSpc>
                <a:spcPct val="150000"/>
              </a:lnSpc>
              <a:buFont typeface="Courier New" pitchFamily="49" charset="0"/>
              <a:buChar char="o"/>
            </a:pPr>
            <a:r>
              <a:rPr lang="en-US" sz="2400" dirty="0" smtClean="0"/>
              <a:t>Brute-force</a:t>
            </a:r>
          </a:p>
          <a:p>
            <a:pPr marL="800100" lvl="1" indent="-342900">
              <a:lnSpc>
                <a:spcPct val="150000"/>
              </a:lnSpc>
              <a:buFont typeface="Courier New" pitchFamily="49" charset="0"/>
              <a:buChar char="o"/>
            </a:pPr>
            <a:r>
              <a:rPr lang="en-US" sz="2400" dirty="0" smtClean="0"/>
              <a:t>Divide and conquer</a:t>
            </a:r>
          </a:p>
          <a:p>
            <a:pPr marL="800100" lvl="1" indent="-342900">
              <a:lnSpc>
                <a:spcPct val="150000"/>
              </a:lnSpc>
              <a:buFont typeface="Courier New" pitchFamily="49" charset="0"/>
              <a:buChar char="o"/>
            </a:pPr>
            <a:r>
              <a:rPr lang="en-US" sz="2400" dirty="0" smtClean="0"/>
              <a:t>Dynamic </a:t>
            </a:r>
            <a:r>
              <a:rPr lang="en-US" sz="2400" dirty="0"/>
              <a:t>programming, </a:t>
            </a:r>
            <a:endParaRPr lang="en-US" sz="2400" dirty="0" smtClean="0"/>
          </a:p>
          <a:p>
            <a:pPr marL="800100" lvl="1" indent="-342900">
              <a:lnSpc>
                <a:spcPct val="150000"/>
              </a:lnSpc>
              <a:buFont typeface="Courier New" pitchFamily="49" charset="0"/>
              <a:buChar char="o"/>
            </a:pPr>
            <a:r>
              <a:rPr lang="en-US" sz="2400" dirty="0" smtClean="0"/>
              <a:t>Backtracking</a:t>
            </a:r>
          </a:p>
          <a:p>
            <a:pPr marL="800100" lvl="1" indent="-342900">
              <a:lnSpc>
                <a:spcPct val="150000"/>
              </a:lnSpc>
              <a:buFont typeface="Courier New" pitchFamily="49" charset="0"/>
              <a:buChar char="o"/>
            </a:pPr>
            <a:r>
              <a:rPr lang="en-US" sz="2400" dirty="0" smtClean="0"/>
              <a:t>Branch </a:t>
            </a:r>
            <a:r>
              <a:rPr lang="en-US" sz="2400" dirty="0"/>
              <a:t>and bound and so on.</a:t>
            </a:r>
          </a:p>
        </p:txBody>
      </p:sp>
      <p:sp>
        <p:nvSpPr>
          <p:cNvPr id="3" name="Rectangle 2"/>
          <p:cNvSpPr/>
          <p:nvPr/>
        </p:nvSpPr>
        <p:spPr>
          <a:xfrm>
            <a:off x="6428539" y="1041734"/>
            <a:ext cx="5026399" cy="2805063"/>
          </a:xfrm>
          <a:prstGeom prst="rect">
            <a:avLst/>
          </a:prstGeom>
        </p:spPr>
        <p:txBody>
          <a:bodyPr wrap="square">
            <a:spAutoFit/>
          </a:bodyPr>
          <a:lstStyle/>
          <a:p>
            <a:pPr marL="342900" indent="-342900">
              <a:lnSpc>
                <a:spcPct val="150000"/>
              </a:lnSpc>
              <a:buFont typeface="Wingdings" pitchFamily="2" charset="2"/>
              <a:buChar char="Ø"/>
            </a:pPr>
            <a:r>
              <a:rPr lang="en-US" sz="2400" dirty="0"/>
              <a:t>These algorithm design techniques are important for one to know because they provide great guidance in designing algorithm for new problems. </a:t>
            </a:r>
          </a:p>
        </p:txBody>
      </p:sp>
      <p:sp>
        <p:nvSpPr>
          <p:cNvPr id="4" name="Rectangle 3"/>
          <p:cNvSpPr/>
          <p:nvPr/>
        </p:nvSpPr>
        <p:spPr>
          <a:xfrm>
            <a:off x="6428539" y="4004417"/>
            <a:ext cx="4614599" cy="1754326"/>
          </a:xfrm>
          <a:prstGeom prst="rect">
            <a:avLst/>
          </a:prstGeom>
        </p:spPr>
        <p:txBody>
          <a:bodyPr wrap="square">
            <a:spAutoFit/>
          </a:bodyPr>
          <a:lstStyle/>
          <a:p>
            <a:pPr marL="342900" indent="-342900">
              <a:lnSpc>
                <a:spcPct val="150000"/>
              </a:lnSpc>
              <a:buFont typeface="Wingdings" pitchFamily="2" charset="2"/>
              <a:buChar char="Ø"/>
            </a:pPr>
            <a:r>
              <a:rPr lang="en-GB" sz="2400" dirty="0"/>
              <a:t>They also serve as basis for classifying algorithm according to underlying design idea. </a:t>
            </a:r>
          </a:p>
        </p:txBody>
      </p:sp>
      <p:sp>
        <p:nvSpPr>
          <p:cNvPr id="5" name="Rectangle 4"/>
          <p:cNvSpPr/>
          <p:nvPr/>
        </p:nvSpPr>
        <p:spPr>
          <a:xfrm>
            <a:off x="852282" y="1014688"/>
            <a:ext cx="4798241" cy="1200329"/>
          </a:xfrm>
          <a:prstGeom prst="rect">
            <a:avLst/>
          </a:prstGeom>
        </p:spPr>
        <p:txBody>
          <a:bodyPr wrap="square">
            <a:spAutoFit/>
          </a:bodyPr>
          <a:lstStyle/>
          <a:p>
            <a:pPr marL="342900" indent="-342900">
              <a:lnSpc>
                <a:spcPct val="150000"/>
              </a:lnSpc>
              <a:buFont typeface="Wingdings" pitchFamily="2" charset="2"/>
              <a:buChar char="Ø"/>
            </a:pPr>
            <a:r>
              <a:rPr lang="en-GB" sz="2400" dirty="0"/>
              <a:t>Some common algorithm design technique include:</a:t>
            </a:r>
          </a:p>
        </p:txBody>
      </p:sp>
    </p:spTree>
    <p:extLst>
      <p:ext uri="{BB962C8B-B14F-4D97-AF65-F5344CB8AC3E}">
        <p14:creationId xmlns:p14="http://schemas.microsoft.com/office/powerpoint/2010/main" val="417076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30000"/>
                                  </p:iterate>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15725" y="814503"/>
            <a:ext cx="5050536"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Each </a:t>
            </a:r>
            <a:r>
              <a:rPr lang="en-US" sz="2400" dirty="0" smtClean="0"/>
              <a:t>algorithm design technique </a:t>
            </a:r>
            <a:r>
              <a:rPr lang="en-US" sz="2400" dirty="0"/>
              <a:t>has special properties that make them appropriate for </a:t>
            </a:r>
            <a:r>
              <a:rPr lang="en-US" sz="2400" dirty="0" smtClean="0"/>
              <a:t>solving certain </a:t>
            </a:r>
            <a:r>
              <a:rPr lang="en-US" sz="2400" dirty="0"/>
              <a:t>types of </a:t>
            </a:r>
            <a:r>
              <a:rPr lang="en-US" sz="2400" dirty="0" smtClean="0"/>
              <a:t>problems. In </a:t>
            </a:r>
            <a:r>
              <a:rPr lang="en-US" sz="2400" dirty="0"/>
              <a:t>most cases, the structure of the problem </a:t>
            </a:r>
            <a:r>
              <a:rPr lang="en-US" sz="2400" dirty="0" smtClean="0"/>
              <a:t>usually determines </a:t>
            </a:r>
            <a:r>
              <a:rPr lang="en-US" sz="2400" dirty="0"/>
              <a:t>the applicability of a specific technique. </a:t>
            </a:r>
            <a:endParaRPr lang="en-US" dirty="0"/>
          </a:p>
        </p:txBody>
      </p:sp>
      <p:sp>
        <p:nvSpPr>
          <p:cNvPr id="3" name="Rectangle 2"/>
          <p:cNvSpPr/>
          <p:nvPr/>
        </p:nvSpPr>
        <p:spPr>
          <a:xfrm>
            <a:off x="6256712" y="762262"/>
            <a:ext cx="5090160" cy="2308324"/>
          </a:xfrm>
          <a:prstGeom prst="rect">
            <a:avLst/>
          </a:prstGeom>
        </p:spPr>
        <p:txBody>
          <a:bodyPr wrap="square">
            <a:spAutoFit/>
          </a:bodyPr>
          <a:lstStyle/>
          <a:p>
            <a:pPr marL="342900" indent="-342900">
              <a:lnSpc>
                <a:spcPct val="150000"/>
              </a:lnSpc>
              <a:buFont typeface="Wingdings" pitchFamily="2" charset="2"/>
              <a:buChar char="Ø"/>
            </a:pPr>
            <a:r>
              <a:rPr lang="en-US" sz="2400" dirty="0"/>
              <a:t>We begin by considering </a:t>
            </a:r>
            <a:r>
              <a:rPr lang="en-US" sz="2400" u="sng" dirty="0"/>
              <a:t>brute-force</a:t>
            </a:r>
            <a:r>
              <a:rPr lang="en-US" sz="2400" dirty="0"/>
              <a:t> technique followed by other important techniques like </a:t>
            </a:r>
            <a:r>
              <a:rPr lang="en-US" sz="2400" u="sng" dirty="0"/>
              <a:t>divide and conquer. </a:t>
            </a:r>
          </a:p>
        </p:txBody>
      </p:sp>
      <p:sp>
        <p:nvSpPr>
          <p:cNvPr id="2" name="Rectangle 1"/>
          <p:cNvSpPr/>
          <p:nvPr/>
        </p:nvSpPr>
        <p:spPr>
          <a:xfrm>
            <a:off x="6256711" y="3042902"/>
            <a:ext cx="5290520" cy="3416320"/>
          </a:xfrm>
          <a:prstGeom prst="rect">
            <a:avLst/>
          </a:prstGeom>
        </p:spPr>
        <p:txBody>
          <a:bodyPr wrap="square">
            <a:spAutoFit/>
          </a:bodyPr>
          <a:lstStyle/>
          <a:p>
            <a:pPr marL="342900" indent="-342900">
              <a:lnSpc>
                <a:spcPct val="150000"/>
              </a:lnSpc>
              <a:buFont typeface="Wingdings" pitchFamily="2" charset="2"/>
              <a:buChar char="Ø"/>
            </a:pPr>
            <a:r>
              <a:rPr lang="en-GB" sz="2400" dirty="0"/>
              <a:t>We shall focus mainly on the brute force and the divide and conquer technique since it’s an introductory course to algorithms. Other techniques will be explored in a higher level course.</a:t>
            </a:r>
          </a:p>
        </p:txBody>
      </p:sp>
    </p:spTree>
    <p:extLst>
      <p:ext uri="{BB962C8B-B14F-4D97-AF65-F5344CB8AC3E}">
        <p14:creationId xmlns:p14="http://schemas.microsoft.com/office/powerpoint/2010/main" val="3800110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5D45BD-5B25-B32E-F712-18F18E7168E7}"/>
              </a:ext>
            </a:extLst>
          </p:cNvPr>
          <p:cNvSpPr txBox="1">
            <a:spLocks/>
          </p:cNvSpPr>
          <p:nvPr/>
        </p:nvSpPr>
        <p:spPr>
          <a:xfrm>
            <a:off x="776686" y="795546"/>
            <a:ext cx="4576710" cy="5021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latin typeface="+mn-lt"/>
              </a:rPr>
              <a:t>Brute Force Concept</a:t>
            </a:r>
            <a:endParaRPr lang="en-ZA" sz="3200" b="1" dirty="0">
              <a:latin typeface="+mn-lt"/>
            </a:endParaRPr>
          </a:p>
        </p:txBody>
      </p:sp>
      <p:sp>
        <p:nvSpPr>
          <p:cNvPr id="6" name="Rectangle 5"/>
          <p:cNvSpPr/>
          <p:nvPr/>
        </p:nvSpPr>
        <p:spPr>
          <a:xfrm>
            <a:off x="776686" y="1518458"/>
            <a:ext cx="5108725" cy="3359061"/>
          </a:xfrm>
          <a:prstGeom prst="rect">
            <a:avLst/>
          </a:prstGeom>
        </p:spPr>
        <p:txBody>
          <a:bodyPr wrap="square">
            <a:spAutoFit/>
          </a:bodyPr>
          <a:lstStyle/>
          <a:p>
            <a:pPr marL="342900" indent="-342900">
              <a:lnSpc>
                <a:spcPct val="150000"/>
              </a:lnSpc>
              <a:buFont typeface="Wingdings" pitchFamily="2" charset="2"/>
              <a:buChar char="Ø"/>
            </a:pPr>
            <a:r>
              <a:rPr lang="en-US" sz="2400" dirty="0">
                <a:cs typeface="Times New Roman" panose="02020603050405020304" pitchFamily="18" charset="0"/>
              </a:rPr>
              <a:t>The concept of brute force </a:t>
            </a:r>
            <a:r>
              <a:rPr lang="en-US" sz="2400" dirty="0" smtClean="0">
                <a:cs typeface="Times New Roman" panose="02020603050405020304" pitchFamily="18" charset="0"/>
              </a:rPr>
              <a:t>in computer </a:t>
            </a:r>
            <a:r>
              <a:rPr lang="en-US" sz="2400" dirty="0">
                <a:cs typeface="Times New Roman" panose="02020603050405020304" pitchFamily="18" charset="0"/>
              </a:rPr>
              <a:t>science refers to </a:t>
            </a:r>
            <a:r>
              <a:rPr lang="en-US" sz="2400" dirty="0" smtClean="0">
                <a:cs typeface="Times New Roman" panose="02020603050405020304" pitchFamily="18" charset="0"/>
              </a:rPr>
              <a:t>a straightforward </a:t>
            </a:r>
            <a:r>
              <a:rPr lang="en-US" sz="2400" dirty="0">
                <a:cs typeface="Times New Roman" panose="02020603050405020304" pitchFamily="18" charset="0"/>
              </a:rPr>
              <a:t>approach to solving a problem, typically by trying </a:t>
            </a:r>
            <a:r>
              <a:rPr lang="en-US" sz="2400" dirty="0" smtClean="0">
                <a:cs typeface="Times New Roman" panose="02020603050405020304" pitchFamily="18" charset="0"/>
              </a:rPr>
              <a:t>all possible </a:t>
            </a:r>
            <a:r>
              <a:rPr lang="en-US" sz="2400" dirty="0">
                <a:cs typeface="Times New Roman" panose="02020603050405020304" pitchFamily="18" charset="0"/>
              </a:rPr>
              <a:t>solutions and selecting the best one. </a:t>
            </a:r>
          </a:p>
        </p:txBody>
      </p:sp>
      <p:sp>
        <p:nvSpPr>
          <p:cNvPr id="4" name="Rectangle 3"/>
          <p:cNvSpPr/>
          <p:nvPr/>
        </p:nvSpPr>
        <p:spPr>
          <a:xfrm>
            <a:off x="6331528" y="825173"/>
            <a:ext cx="5231476" cy="2308324"/>
          </a:xfrm>
          <a:prstGeom prst="rect">
            <a:avLst/>
          </a:prstGeom>
        </p:spPr>
        <p:txBody>
          <a:bodyPr wrap="square">
            <a:spAutoFit/>
          </a:bodyPr>
          <a:lstStyle/>
          <a:p>
            <a:pPr marL="342900" indent="-342900">
              <a:lnSpc>
                <a:spcPct val="150000"/>
              </a:lnSpc>
              <a:buFont typeface="Wingdings" pitchFamily="2" charset="2"/>
              <a:buChar char="Ø"/>
            </a:pPr>
            <a:r>
              <a:rPr lang="en-US" sz="2400" dirty="0" smtClean="0">
                <a:cs typeface="Times New Roman" panose="02020603050405020304" pitchFamily="18" charset="0"/>
              </a:rPr>
              <a:t>Brute </a:t>
            </a:r>
            <a:r>
              <a:rPr lang="en-US" sz="2400" dirty="0">
                <a:cs typeface="Times New Roman" panose="02020603050405020304" pitchFamily="18" charset="0"/>
              </a:rPr>
              <a:t>force technique </a:t>
            </a:r>
            <a:r>
              <a:rPr lang="en-US" sz="2400" dirty="0" smtClean="0">
                <a:cs typeface="Times New Roman" panose="02020603050405020304" pitchFamily="18" charset="0"/>
              </a:rPr>
              <a:t>is </a:t>
            </a:r>
            <a:r>
              <a:rPr lang="en-US" sz="2400" dirty="0">
                <a:cs typeface="Times New Roman" panose="02020603050405020304" pitchFamily="18" charset="0"/>
              </a:rPr>
              <a:t>often easy </a:t>
            </a:r>
            <a:r>
              <a:rPr lang="en-US" sz="2400" dirty="0" smtClean="0">
                <a:cs typeface="Times New Roman" panose="02020603050405020304" pitchFamily="18" charset="0"/>
              </a:rPr>
              <a:t>to implement </a:t>
            </a:r>
            <a:r>
              <a:rPr lang="en-US" sz="2400" dirty="0">
                <a:cs typeface="Times New Roman" panose="02020603050405020304" pitchFamily="18" charset="0"/>
              </a:rPr>
              <a:t>but may not be efficient for large problems due to its exhaustive nature.</a:t>
            </a:r>
          </a:p>
        </p:txBody>
      </p:sp>
      <p:sp>
        <p:nvSpPr>
          <p:cNvPr id="3" name="Rectangle 2"/>
          <p:cNvSpPr/>
          <p:nvPr/>
        </p:nvSpPr>
        <p:spPr>
          <a:xfrm>
            <a:off x="6331528" y="3133497"/>
            <a:ext cx="5231476" cy="2308324"/>
          </a:xfrm>
          <a:prstGeom prst="rect">
            <a:avLst/>
          </a:prstGeom>
        </p:spPr>
        <p:txBody>
          <a:bodyPr wrap="square">
            <a:spAutoFit/>
          </a:bodyPr>
          <a:lstStyle/>
          <a:p>
            <a:pPr marL="285750" indent="-285750">
              <a:lnSpc>
                <a:spcPct val="150000"/>
              </a:lnSpc>
              <a:buFont typeface="Wingdings" pitchFamily="2" charset="2"/>
              <a:buChar char="Ø"/>
            </a:pPr>
            <a:r>
              <a:rPr lang="en-US" sz="2400" dirty="0" smtClean="0">
                <a:cs typeface="Times New Roman" panose="02020603050405020304" pitchFamily="18" charset="0"/>
              </a:rPr>
              <a:t>Brute </a:t>
            </a:r>
            <a:r>
              <a:rPr lang="en-US" sz="2400" dirty="0">
                <a:cs typeface="Times New Roman" panose="02020603050405020304" pitchFamily="18" charset="0"/>
              </a:rPr>
              <a:t>force </a:t>
            </a:r>
            <a:r>
              <a:rPr lang="en-US" sz="2400" dirty="0" smtClean="0">
                <a:cs typeface="Times New Roman" panose="02020603050405020304" pitchFamily="18" charset="0"/>
              </a:rPr>
              <a:t>technique </a:t>
            </a:r>
            <a:r>
              <a:rPr lang="en-GB" sz="2400" dirty="0" smtClean="0"/>
              <a:t>entails </a:t>
            </a:r>
            <a:r>
              <a:rPr lang="en-GB" sz="2400" dirty="0"/>
              <a:t>a direct approach to problem solving based on the problem’s statement and definitions of the problem.</a:t>
            </a:r>
          </a:p>
        </p:txBody>
      </p:sp>
    </p:spTree>
    <p:extLst>
      <p:ext uri="{BB962C8B-B14F-4D97-AF65-F5344CB8AC3E}">
        <p14:creationId xmlns:p14="http://schemas.microsoft.com/office/powerpoint/2010/main" val="1543355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
                                  </p:iterate>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1801" y="748145"/>
            <a:ext cx="5183540" cy="2862322"/>
          </a:xfrm>
          <a:prstGeom prst="rect">
            <a:avLst/>
          </a:prstGeom>
        </p:spPr>
        <p:txBody>
          <a:bodyPr wrap="square">
            <a:spAutoFit/>
          </a:bodyPr>
          <a:lstStyle/>
          <a:p>
            <a:pPr marL="342900" indent="-342900">
              <a:lnSpc>
                <a:spcPct val="150000"/>
              </a:lnSpc>
              <a:buFont typeface="Wingdings" pitchFamily="2" charset="2"/>
              <a:buChar char="Ø"/>
            </a:pPr>
            <a:r>
              <a:rPr lang="en-US" sz="2400" dirty="0" smtClean="0"/>
              <a:t>It </a:t>
            </a:r>
            <a:r>
              <a:rPr lang="en-US" sz="2400" dirty="0"/>
              <a:t>implies taking a direct or </a:t>
            </a:r>
            <a:r>
              <a:rPr lang="en-US" sz="2400" dirty="0" smtClean="0"/>
              <a:t>clear approach </a:t>
            </a:r>
            <a:r>
              <a:rPr lang="en-US" sz="2400" dirty="0"/>
              <a:t>without attempting to minimize the number of operations </a:t>
            </a:r>
            <a:r>
              <a:rPr lang="en-US" sz="2400" dirty="0" smtClean="0"/>
              <a:t>required to </a:t>
            </a:r>
            <a:r>
              <a:rPr lang="en-US" sz="2400" dirty="0"/>
              <a:t>compute the </a:t>
            </a:r>
            <a:r>
              <a:rPr lang="en-US" sz="2400" dirty="0" smtClean="0"/>
              <a:t>solution as shown in figure 1.</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301" y="1712920"/>
            <a:ext cx="3924045" cy="2994630"/>
          </a:xfrm>
          <a:prstGeom prst="rect">
            <a:avLst/>
          </a:prstGeom>
        </p:spPr>
      </p:pic>
      <p:sp>
        <p:nvSpPr>
          <p:cNvPr id="5" name="Title 1">
            <a:extLst>
              <a:ext uri="{FF2B5EF4-FFF2-40B4-BE49-F238E27FC236}">
                <a16:creationId xmlns="" xmlns:a16="http://schemas.microsoft.com/office/drawing/2014/main" id="{C05D45BD-5B25-B32E-F712-18F18E7168E7}"/>
              </a:ext>
            </a:extLst>
          </p:cNvPr>
          <p:cNvSpPr txBox="1">
            <a:spLocks/>
          </p:cNvSpPr>
          <p:nvPr/>
        </p:nvSpPr>
        <p:spPr>
          <a:xfrm>
            <a:off x="6717301" y="4456480"/>
            <a:ext cx="4724422" cy="50214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smtClean="0">
                <a:latin typeface="+mn-lt"/>
              </a:rPr>
              <a:t>Fig.1 Shows the brute force concept</a:t>
            </a:r>
            <a:endParaRPr lang="en-ZA" sz="2400" dirty="0">
              <a:latin typeface="+mn-lt"/>
            </a:endParaRPr>
          </a:p>
        </p:txBody>
      </p:sp>
    </p:spTree>
    <p:extLst>
      <p:ext uri="{BB962C8B-B14F-4D97-AF65-F5344CB8AC3E}">
        <p14:creationId xmlns:p14="http://schemas.microsoft.com/office/powerpoint/2010/main" val="2528135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 xmlns:a16="http://schemas.microsoft.com/office/drawing/2014/main" id="{C05D45BD-5B25-B32E-F712-18F18E7168E7}"/>
              </a:ext>
            </a:extLst>
          </p:cNvPr>
          <p:cNvSpPr txBox="1">
            <a:spLocks/>
          </p:cNvSpPr>
          <p:nvPr/>
        </p:nvSpPr>
        <p:spPr>
          <a:xfrm>
            <a:off x="783504" y="886937"/>
            <a:ext cx="4972951" cy="7764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smtClean="0">
                <a:latin typeface="+mn-lt"/>
              </a:rPr>
              <a:t>Key characteristics of Brute </a:t>
            </a:r>
            <a:r>
              <a:rPr lang="en-US" sz="3200" dirty="0" smtClean="0">
                <a:latin typeface="+mn-lt"/>
              </a:rPr>
              <a:t>Force Technique</a:t>
            </a:r>
            <a:endParaRPr lang="en-ZA" sz="3200" dirty="0">
              <a:latin typeface="+mn-lt"/>
            </a:endParaRPr>
          </a:p>
        </p:txBody>
      </p:sp>
      <p:sp>
        <p:nvSpPr>
          <p:cNvPr id="8" name="Rectangle 7"/>
          <p:cNvSpPr/>
          <p:nvPr/>
        </p:nvSpPr>
        <p:spPr>
          <a:xfrm>
            <a:off x="895002" y="2027453"/>
            <a:ext cx="4990408" cy="3913059"/>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b="1" dirty="0"/>
              <a:t>Simplicity</a:t>
            </a:r>
            <a:r>
              <a:rPr lang="en-US" sz="2400" dirty="0"/>
              <a:t>: Brute force algorithms are typically simple and straightforward to implement. They require no special insight or complex strategies, just a systematic approach to exploring all possible </a:t>
            </a:r>
            <a:r>
              <a:rPr lang="en-US" sz="2400" dirty="0" smtClean="0"/>
              <a:t>solutions</a:t>
            </a:r>
          </a:p>
        </p:txBody>
      </p:sp>
      <p:sp>
        <p:nvSpPr>
          <p:cNvPr id="2" name="Rectangle 1"/>
          <p:cNvSpPr/>
          <p:nvPr/>
        </p:nvSpPr>
        <p:spPr>
          <a:xfrm>
            <a:off x="6314902" y="886937"/>
            <a:ext cx="4973782" cy="3416320"/>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b="1" dirty="0"/>
              <a:t>Exhaustive Search</a:t>
            </a:r>
            <a:r>
              <a:rPr lang="en-US" sz="2400" dirty="0"/>
              <a:t>: A brute force algorithm systematically enumerates all possible candidates for the solution and checks each one to see if it satisfies the problem's requirements.</a:t>
            </a:r>
          </a:p>
        </p:txBody>
      </p:sp>
    </p:spTree>
    <p:extLst>
      <p:ext uri="{BB962C8B-B14F-4D97-AF65-F5344CB8AC3E}">
        <p14:creationId xmlns:p14="http://schemas.microsoft.com/office/powerpoint/2010/main" val="550542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30000"/>
                                  </p:iterate>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5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30000"/>
                                  </p:iterate>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1" y="819949"/>
            <a:ext cx="5173287" cy="335906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b="1" dirty="0"/>
              <a:t>Generality</a:t>
            </a:r>
            <a:r>
              <a:rPr lang="en-US" sz="2400" dirty="0"/>
              <a:t>: Brute force can be applied to a wide range of problems. Since it doesn't rely on problem-specific heuristics or optimizations, it can be used as a baseline approach for many different types of problems</a:t>
            </a:r>
            <a:r>
              <a:rPr lang="en-US" sz="2400" dirty="0" smtClean="0"/>
              <a:t>.</a:t>
            </a:r>
            <a:endParaRPr lang="en-US" sz="2400" dirty="0"/>
          </a:p>
        </p:txBody>
      </p:sp>
      <p:sp>
        <p:nvSpPr>
          <p:cNvPr id="3" name="Rectangle 2"/>
          <p:cNvSpPr/>
          <p:nvPr/>
        </p:nvSpPr>
        <p:spPr>
          <a:xfrm>
            <a:off x="6439593" y="819949"/>
            <a:ext cx="4849091" cy="3359061"/>
          </a:xfrm>
          <a:prstGeom prst="rect">
            <a:avLst/>
          </a:prstGeom>
        </p:spPr>
        <p:txBody>
          <a:bodyPr wrap="square">
            <a:spAutoFit/>
          </a:bodyPr>
          <a:lstStyle/>
          <a:p>
            <a:pPr marL="342900" indent="-342900">
              <a:lnSpc>
                <a:spcPct val="150000"/>
              </a:lnSpc>
              <a:buFont typeface="Wingdings" panose="05000000000000000000" pitchFamily="2" charset="2"/>
              <a:buChar char="Ø"/>
            </a:pPr>
            <a:r>
              <a:rPr lang="en-US" sz="2400" b="1" dirty="0"/>
              <a:t>Guaranteed Solution</a:t>
            </a:r>
            <a:r>
              <a:rPr lang="en-US" sz="2400" dirty="0"/>
              <a:t>: If a solution exists, a brute force algorithm will find it, given enough time and resources. This makes it a reliable method, especially for small problem sizes.</a:t>
            </a:r>
          </a:p>
        </p:txBody>
      </p:sp>
    </p:spTree>
    <p:extLst>
      <p:ext uri="{BB962C8B-B14F-4D97-AF65-F5344CB8AC3E}">
        <p14:creationId xmlns:p14="http://schemas.microsoft.com/office/powerpoint/2010/main" val="3917222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30000"/>
                                  </p:iterate>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86938" y="742757"/>
            <a:ext cx="5109770" cy="5632311"/>
          </a:xfrm>
          <a:prstGeom prst="rect">
            <a:avLst/>
          </a:prstGeom>
        </p:spPr>
        <p:txBody>
          <a:bodyPr wrap="square">
            <a:spAutoFit/>
          </a:bodyPr>
          <a:lstStyle/>
          <a:p>
            <a:pPr marL="342900" indent="-342900">
              <a:lnSpc>
                <a:spcPct val="150000"/>
              </a:lnSpc>
              <a:buFont typeface="Wingdings" pitchFamily="2" charset="2"/>
              <a:buChar char="Ø"/>
            </a:pPr>
            <a:r>
              <a:rPr lang="en-US" sz="2400" b="1" dirty="0"/>
              <a:t>Inefficiency</a:t>
            </a:r>
            <a:r>
              <a:rPr lang="en-US" sz="2400" dirty="0"/>
              <a:t>: The major drawback of brute force </a:t>
            </a:r>
            <a:r>
              <a:rPr lang="en-US" sz="2400" dirty="0" smtClean="0"/>
              <a:t>technique is </a:t>
            </a:r>
            <a:r>
              <a:rPr lang="en-US" sz="2400" dirty="0"/>
              <a:t>their inefficiency. For problems with large input sizes or many possible solutions, the time required to check all possible solutions can be prohibitively long. This is especially true for problems with exponential or factorial growth in the number of possibilities.</a:t>
            </a:r>
          </a:p>
        </p:txBody>
      </p:sp>
      <p:sp>
        <p:nvSpPr>
          <p:cNvPr id="6" name="Rectangle 5"/>
          <p:cNvSpPr/>
          <p:nvPr/>
        </p:nvSpPr>
        <p:spPr>
          <a:xfrm>
            <a:off x="6354335" y="742757"/>
            <a:ext cx="4915592" cy="2308324"/>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sz="2400" b="1" dirty="0"/>
              <a:t>Understanding the Problem</a:t>
            </a:r>
            <a:r>
              <a:rPr lang="en-US" sz="2400" dirty="0"/>
              <a:t>: When you are trying to understand the problem better and want a simple solution before optimizing.</a:t>
            </a:r>
          </a:p>
        </p:txBody>
      </p:sp>
    </p:spTree>
    <p:extLst>
      <p:ext uri="{BB962C8B-B14F-4D97-AF65-F5344CB8AC3E}">
        <p14:creationId xmlns:p14="http://schemas.microsoft.com/office/powerpoint/2010/main" val="365413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30000"/>
                                  </p:iterate>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30000"/>
                                  </p:iterate>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15366</TotalTime>
  <Words>858</Words>
  <Application>Microsoft Office PowerPoint</Application>
  <PresentationFormat>Custom</PresentationFormat>
  <Paragraphs>51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MY PC</cp:lastModifiedBy>
  <cp:revision>1042</cp:revision>
  <dcterms:created xsi:type="dcterms:W3CDTF">2020-02-15T19:14:01Z</dcterms:created>
  <dcterms:modified xsi:type="dcterms:W3CDTF">2024-07-24T17:17:42Z</dcterms:modified>
</cp:coreProperties>
</file>