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56" r:id="rId5"/>
    <p:sldId id="259" r:id="rId6"/>
    <p:sldId id="263" r:id="rId7"/>
    <p:sldId id="266" r:id="rId8"/>
    <p:sldId id="264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99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6408" autoAdjust="0"/>
  </p:normalViewPr>
  <p:slideViewPr>
    <p:cSldViewPr snapToGrid="0">
      <p:cViewPr>
        <p:scale>
          <a:sx n="78" d="100"/>
          <a:sy n="78" d="100"/>
        </p:scale>
        <p:origin x="-558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4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5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3"/>
          <p:cNvSpPr>
            <a:spLocks noChangeArrowheads="1"/>
          </p:cNvSpPr>
          <p:nvPr userDrawn="1"/>
        </p:nvSpPr>
        <p:spPr bwMode="auto">
          <a:xfrm>
            <a:off x="0" y="0"/>
            <a:ext cx="117094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9" name="Rectangle 23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1" name="Rectangle 25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2" name="Rectangle 26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3" name="Rectangle 27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C7B90198-69D8-4F49-83EE-A57A0EDAD8AC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24" name="Rectangle 28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5" name="Rectangle 29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6" name="Rectangle 30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15862DC-CC8C-4D94-8D61-E16A602E1EC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27" name="Rectangle 31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8" name="Rectangle 32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9" name="Rectangle 33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86CF24D-2277-483A-BE08-9911BA0ADFF7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0" name="Rectangle 34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1" name="Rectangle 35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2" name="Rectangle 36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42BF55A2-5223-4DA4-A4FE-C14B73F1C384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3" name="Rectangle 37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4" name="Rectangle 38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5" name="Rectangle 39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2F8E192-18F5-4FA1-BE66-85915A3C37A4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6" name="Rectangle 4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7" name="Rectangle 4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8" name="Rectangle 42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EED75E7-3A0E-486B-864C-68B15890C99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9" name="Rectangle 43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0" name="Rectangle 44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41" name="Rectangle 45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73F8C70C-01D6-4C7E-A080-DF17943D7F63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42" name="Rectangle 46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3" name="Rectangle 47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44" name="Rectangle 48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10812500-48C3-4E6D-A2D7-BA9A73B846A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45" name="Rectangle 49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6" name="Rectangle 50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47" name="Rectangle 51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D10FB084-845A-4137-960A-482D644B545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48" name="Rectangle 5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9" name="Rectangle 53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0" name="Rectangle 54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66D7ECB3-6B50-4CCF-8C82-D0C09F09D8C8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1" name="Rectangle 55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2" name="Rectangle 56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C00B68F-BC7D-4672-9A63-CA5EAC39243E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C93C9AEF-C041-4DE4-8A5B-338345688778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8" name="Rectangle 62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1CCC3BBA-04F8-4B21-8673-0DCEA679AF85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2" name="Rectangle 66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50ACCB5-6B53-4142-A129-5A0B945648D0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3" name="Rectangle 67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4" name="Rectangle 68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5" name="Rectangle 69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615282AA-2BB0-4883-9F11-6E536F169F13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6" name="Rectangle 7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7" name="Rectangle 7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8" name="Rectangle 72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AA28BD5-A2AE-4AC8-85AD-5EFE48A456AF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76" name="Rectangle 8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7" name="Rectangle 8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78" name="Rectangle 82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9" name="Rectangle 83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0" name="Rectangle 84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81" name="Rectangle 85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82" name="Rectangle 86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9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1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DCF9-07C5-47C7-9895-A5E7066295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89561" y="508462"/>
            <a:ext cx="12879" cy="58281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4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759" y="2164074"/>
            <a:ext cx="5098472" cy="249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cs typeface="Times New Roman" panose="02020603050405020304" pitchFamily="18" charset="0"/>
              </a:rPr>
              <a:t>COS 102: </a:t>
            </a:r>
            <a:r>
              <a:rPr lang="en-US" sz="3600" dirty="0">
                <a:cs typeface="Times New Roman" panose="02020603050405020304" pitchFamily="18" charset="0"/>
              </a:rPr>
              <a:t>INTRODUCTION TO PROBLEM SOLVING 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 smtClean="0">
                <a:cs typeface="Times New Roman" panose="02020603050405020304" pitchFamily="18" charset="0"/>
              </a:rPr>
              <a:t>(</a:t>
            </a:r>
            <a:r>
              <a:rPr lang="en-US" sz="3600" dirty="0">
                <a:cs typeface="Times New Roman" panose="02020603050405020304" pitchFamily="18" charset="0"/>
              </a:rPr>
              <a:t>3 UNITS</a:t>
            </a:r>
            <a:r>
              <a:rPr lang="en-US" sz="3600" dirty="0" smtClean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209607" y="2310378"/>
            <a:ext cx="509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/>
              <a:t>Module 2 : </a:t>
            </a:r>
            <a:r>
              <a:rPr lang="en-US" sz="2400" dirty="0" smtClean="0"/>
              <a:t>Basic Techniques  For Algorithm Design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/>
              <a:t>Unit 2: </a:t>
            </a:r>
            <a:r>
              <a:rPr lang="en-US" sz="2400" dirty="0" smtClean="0"/>
              <a:t>Divide and conquer technique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9878" y="1816062"/>
            <a:ext cx="48065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Overhead</a:t>
            </a:r>
            <a:r>
              <a:rPr lang="en-US" sz="2400" b="1" dirty="0"/>
              <a:t>:</a:t>
            </a:r>
            <a:r>
              <a:rPr lang="en-US" sz="2400" dirty="0"/>
              <a:t> The recursive nature of divide and conquer can lead to overhead from repeated function calls and the need to combine </a:t>
            </a:r>
            <a:r>
              <a:rPr lang="en-US" sz="2400" dirty="0" smtClean="0"/>
              <a:t>sub-problems‘ solutions.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5D45BD-5B25-B32E-F712-18F18E7168E7}"/>
              </a:ext>
            </a:extLst>
          </p:cNvPr>
          <p:cNvSpPr txBox="1">
            <a:spLocks/>
          </p:cNvSpPr>
          <p:nvPr/>
        </p:nvSpPr>
        <p:spPr>
          <a:xfrm>
            <a:off x="729878" y="730673"/>
            <a:ext cx="5317354" cy="6839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Disadvantages Of Divide </a:t>
            </a:r>
            <a:r>
              <a:rPr lang="en-US" sz="2800" dirty="0" smtClean="0">
                <a:latin typeface="+mn-lt"/>
              </a:rPr>
              <a:t>and </a:t>
            </a:r>
            <a:r>
              <a:rPr lang="en-US" sz="2800" dirty="0" smtClean="0">
                <a:latin typeface="+mn-lt"/>
              </a:rPr>
              <a:t>Conquer</a:t>
            </a:r>
            <a:endParaRPr lang="en-ZA" sz="28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1986" y="730673"/>
            <a:ext cx="49228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Space Complexity: </a:t>
            </a:r>
            <a:r>
              <a:rPr lang="en-US" sz="2400" dirty="0"/>
              <a:t>Some divide and conquer algorithms, like merge sort, require additional space to store the divided sub-problems and their solutions.</a:t>
            </a:r>
          </a:p>
        </p:txBody>
      </p:sp>
    </p:spTree>
    <p:extLst>
      <p:ext uri="{BB962C8B-B14F-4D97-AF65-F5344CB8AC3E}">
        <p14:creationId xmlns:p14="http://schemas.microsoft.com/office/powerpoint/2010/main" val="270930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372" y="1685840"/>
            <a:ext cx="4724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Demonstrate </a:t>
            </a:r>
            <a:r>
              <a:rPr lang="en-US" sz="2400" dirty="0">
                <a:cs typeface="Times New Roman" panose="02020603050405020304" pitchFamily="18" charset="0"/>
              </a:rPr>
              <a:t>an understanding of </a:t>
            </a:r>
            <a:r>
              <a:rPr lang="en-US" sz="2400" dirty="0" smtClean="0">
                <a:cs typeface="Times New Roman" panose="02020603050405020304" pitchFamily="18" charset="0"/>
              </a:rPr>
              <a:t>divide and conquer in </a:t>
            </a:r>
            <a:r>
              <a:rPr lang="en-US" sz="2400" dirty="0">
                <a:cs typeface="Times New Roman" panose="02020603050405020304" pitchFamily="18" charset="0"/>
              </a:rPr>
              <a:t>algorithm design</a:t>
            </a:r>
          </a:p>
          <a:p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5D45BD-5B25-B32E-F712-18F18E7168E7}"/>
              </a:ext>
            </a:extLst>
          </p:cNvPr>
          <p:cNvSpPr txBox="1">
            <a:spLocks/>
          </p:cNvSpPr>
          <p:nvPr/>
        </p:nvSpPr>
        <p:spPr>
          <a:xfrm>
            <a:off x="6458466" y="978228"/>
            <a:ext cx="4776215" cy="4927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Divide </a:t>
            </a:r>
            <a:r>
              <a:rPr lang="en-US" sz="2800" dirty="0" smtClean="0">
                <a:latin typeface="+mn-lt"/>
              </a:rPr>
              <a:t>and </a:t>
            </a:r>
            <a:r>
              <a:rPr lang="en-US" sz="2800" dirty="0" smtClean="0">
                <a:latin typeface="+mn-lt"/>
              </a:rPr>
              <a:t>Conquer</a:t>
            </a:r>
            <a:endParaRPr lang="en-ZA" sz="2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3231" y="1685840"/>
            <a:ext cx="4946684" cy="28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It is based on the principle of dividing </a:t>
            </a:r>
            <a:r>
              <a:rPr lang="en-US" sz="2400" dirty="0" smtClean="0"/>
              <a:t>a big </a:t>
            </a:r>
            <a:r>
              <a:rPr lang="en-US" sz="2400" dirty="0"/>
              <a:t>problem into two or more sub-problems of the same sizes, and </a:t>
            </a:r>
            <a:r>
              <a:rPr lang="en-US" sz="2400" dirty="0" smtClean="0"/>
              <a:t>solves each </a:t>
            </a:r>
            <a:r>
              <a:rPr lang="en-US" sz="2400" dirty="0"/>
              <a:t>sub problems </a:t>
            </a:r>
            <a:r>
              <a:rPr lang="en-US" sz="2400" b="1" i="1" dirty="0"/>
              <a:t>recursively</a:t>
            </a:r>
            <a:r>
              <a:rPr lang="en-US" sz="2400" dirty="0"/>
              <a:t>. 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3372" y="1062366"/>
            <a:ext cx="3209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Learning Objectives: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373232" y="4488980"/>
            <a:ext cx="48614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The solutions are then combined to yield solution to the original problem. </a:t>
            </a:r>
          </a:p>
        </p:txBody>
      </p:sp>
    </p:spTree>
    <p:extLst>
      <p:ext uri="{BB962C8B-B14F-4D97-AF65-F5344CB8AC3E}">
        <p14:creationId xmlns:p14="http://schemas.microsoft.com/office/powerpoint/2010/main" val="8805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880" y="1051556"/>
            <a:ext cx="50435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Divide </a:t>
            </a:r>
            <a:r>
              <a:rPr lang="en-US" sz="2400" dirty="0"/>
              <a:t>and </a:t>
            </a:r>
            <a:r>
              <a:rPr lang="en-US" sz="2400" dirty="0" smtClean="0"/>
              <a:t>Conquer technique </a:t>
            </a:r>
            <a:r>
              <a:rPr lang="en-US" sz="2400" dirty="0"/>
              <a:t>is the basis of efficient algorithms for some kinds of problems, like sorting (Quick Sort and Merge Sort), searching (binary search).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7878" y="3913878"/>
            <a:ext cx="4879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In general, a divide and Conquer technique involves </a:t>
            </a:r>
            <a:r>
              <a:rPr lang="en-US" sz="2400" u="sng" dirty="0"/>
              <a:t>3 Steps </a:t>
            </a:r>
            <a:r>
              <a:rPr lang="en-US" sz="2400" dirty="0"/>
              <a:t>at each level of recursion: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5728" y="1051554"/>
            <a:ext cx="5198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Step 1:</a:t>
            </a:r>
            <a:r>
              <a:rPr lang="en-US" sz="2400" dirty="0"/>
              <a:t> divide the given big problem into a number of sub-problems that are similar to the original problem but smaller in size.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2844" y="3262342"/>
            <a:ext cx="5498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A sub-problem may be further divided into its sub-problems. A Boundary stage reaches when either a direct solution of a sub-problem at some stage is available or it is not further sub-divided. </a:t>
            </a:r>
          </a:p>
        </p:txBody>
      </p:sp>
    </p:spTree>
    <p:extLst>
      <p:ext uri="{BB962C8B-B14F-4D97-AF65-F5344CB8AC3E}">
        <p14:creationId xmlns:p14="http://schemas.microsoft.com/office/powerpoint/2010/main" val="446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076" y="1132046"/>
            <a:ext cx="48822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When </a:t>
            </a:r>
            <a:r>
              <a:rPr lang="en-US" sz="2400" dirty="0"/>
              <a:t>no further sub-division is possible, we have </a:t>
            </a:r>
            <a:r>
              <a:rPr lang="en-US" sz="2400" dirty="0" smtClean="0"/>
              <a:t>a direct </a:t>
            </a:r>
            <a:r>
              <a:rPr lang="en-US" sz="2400" dirty="0"/>
              <a:t>solution for the sub-problem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316230" y="1132046"/>
            <a:ext cx="52612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Step </a:t>
            </a:r>
            <a:r>
              <a:rPr lang="en-US" sz="2400" b="1" dirty="0"/>
              <a:t>3:</a:t>
            </a:r>
            <a:r>
              <a:rPr lang="en-US" sz="2400" dirty="0"/>
              <a:t> </a:t>
            </a:r>
            <a:r>
              <a:rPr lang="en-US" sz="2400" dirty="0" smtClean="0"/>
              <a:t>combine</a:t>
            </a:r>
            <a:r>
              <a:rPr lang="en-US" sz="2400" b="1" dirty="0" smtClean="0"/>
              <a:t> </a:t>
            </a:r>
            <a:r>
              <a:rPr lang="en-US" sz="2400" dirty="0"/>
              <a:t>the solutions of each sub-problems to generate the solutions of original problem.</a:t>
            </a:r>
          </a:p>
        </p:txBody>
      </p:sp>
      <p:sp>
        <p:nvSpPr>
          <p:cNvPr id="2" name="Rectangle 1"/>
          <p:cNvSpPr/>
          <p:nvPr/>
        </p:nvSpPr>
        <p:spPr>
          <a:xfrm>
            <a:off x="823571" y="3232510"/>
            <a:ext cx="5040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Step 2: </a:t>
            </a:r>
            <a:r>
              <a:rPr lang="en-US" sz="2400" dirty="0"/>
              <a:t>conquer (Solve) each solutions of each sub-problem (independently) by recursive calls; and then</a:t>
            </a:r>
          </a:p>
        </p:txBody>
      </p:sp>
    </p:spTree>
    <p:extLst>
      <p:ext uri="{BB962C8B-B14F-4D97-AF65-F5344CB8AC3E}">
        <p14:creationId xmlns:p14="http://schemas.microsoft.com/office/powerpoint/2010/main" val="546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" y="792480"/>
            <a:ext cx="10245020" cy="53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6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402" y="1906933"/>
            <a:ext cx="50688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Recursion: </a:t>
            </a:r>
            <a:r>
              <a:rPr lang="en-US" sz="2400" dirty="0"/>
              <a:t>Divide and conquer algorithms are often implemented using </a:t>
            </a:r>
            <a:r>
              <a:rPr lang="en-US" sz="2400" u="sng" dirty="0"/>
              <a:t>recursive function calls</a:t>
            </a:r>
            <a:r>
              <a:rPr lang="en-US" sz="2400" dirty="0"/>
              <a:t>, where each function call handles a smaller portion of the problem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5D45BD-5B25-B32E-F712-18F18E7168E7}"/>
              </a:ext>
            </a:extLst>
          </p:cNvPr>
          <p:cNvSpPr txBox="1">
            <a:spLocks/>
          </p:cNvSpPr>
          <p:nvPr/>
        </p:nvSpPr>
        <p:spPr>
          <a:xfrm>
            <a:off x="792402" y="877936"/>
            <a:ext cx="5068823" cy="6839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Key Characteristics of </a:t>
            </a:r>
            <a:r>
              <a:rPr lang="en-US" sz="2800" dirty="0" smtClean="0">
                <a:latin typeface="+mn-lt"/>
              </a:rPr>
              <a:t>Divide </a:t>
            </a:r>
            <a:r>
              <a:rPr lang="en-US" sz="2800" dirty="0" smtClean="0">
                <a:latin typeface="+mn-lt"/>
              </a:rPr>
              <a:t>and Conquer Technique</a:t>
            </a:r>
            <a:endParaRPr lang="en-ZA" sz="28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64224" y="1002344"/>
            <a:ext cx="51328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Efficiency:</a:t>
            </a:r>
            <a:r>
              <a:rPr lang="en-US" sz="2400" dirty="0"/>
              <a:t> By reducing the size of the problem at each step, divide and conquer can significantly improve time complexity, especially for problems that have optimal substructure and overlapping sub-problems</a:t>
            </a:r>
          </a:p>
        </p:txBody>
      </p:sp>
    </p:spTree>
    <p:extLst>
      <p:ext uri="{BB962C8B-B14F-4D97-AF65-F5344CB8AC3E}">
        <p14:creationId xmlns:p14="http://schemas.microsoft.com/office/powerpoint/2010/main" val="35313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748" y="995461"/>
            <a:ext cx="51683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Parallelism:</a:t>
            </a:r>
            <a:r>
              <a:rPr lang="en-US" sz="2400" dirty="0"/>
              <a:t> The independent nature of sub-problems in the conquer step makes divide and conquer algorithms well-suited for parallel computing, where sub-problems can be solved simultaneously on different processors.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9149" y="859595"/>
            <a:ext cx="53710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Scenarios for divide </a:t>
            </a:r>
            <a:r>
              <a:rPr lang="en-US" sz="3200" dirty="0" smtClean="0"/>
              <a:t>and </a:t>
            </a:r>
            <a:r>
              <a:rPr lang="en-US" sz="3200" dirty="0" smtClean="0"/>
              <a:t>conquer Technique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300158" y="2224658"/>
            <a:ext cx="51725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Merge Sort:</a:t>
            </a:r>
            <a:r>
              <a:rPr lang="en-US" sz="2400" dirty="0"/>
              <a:t> A classic sorting algorithm that divides the list into two halves, recursively sorts each half, and then merges the sorted halves to produce the final sorted list.</a:t>
            </a:r>
          </a:p>
        </p:txBody>
      </p:sp>
    </p:spTree>
    <p:extLst>
      <p:ext uri="{BB962C8B-B14F-4D97-AF65-F5344CB8AC3E}">
        <p14:creationId xmlns:p14="http://schemas.microsoft.com/office/powerpoint/2010/main" val="353076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9770" y="918159"/>
            <a:ext cx="51411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Quick </a:t>
            </a:r>
            <a:r>
              <a:rPr lang="en-US" sz="2400" b="1" dirty="0"/>
              <a:t>Sort: </a:t>
            </a:r>
            <a:r>
              <a:rPr lang="en-US" sz="2400" dirty="0"/>
              <a:t>A sorting algorithm that selects a 'pivot' element, partitions the array into elements less than and greater than the pivot, and then recursively sorts the partitions.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264" y="3805826"/>
            <a:ext cx="4968170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Binary Search:</a:t>
            </a:r>
            <a:r>
              <a:rPr lang="en-US" sz="2400" dirty="0"/>
              <a:t> An efficient algorithm for finding an element in a sorted array by repeatedly dividing the search interval in half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327648" y="892860"/>
            <a:ext cx="50840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b="1" dirty="0" err="1"/>
              <a:t>Karatsuba</a:t>
            </a:r>
            <a:r>
              <a:rPr lang="en-GB" sz="2400" b="1" dirty="0"/>
              <a:t> Algorithm:</a:t>
            </a:r>
            <a:r>
              <a:rPr lang="en-GB" sz="2400" dirty="0"/>
              <a:t> An efficient algorithm for multiplying large integers by breaking the numbers into smaller parts.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5184" y="3218642"/>
            <a:ext cx="50901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Strassen's Algorithm:</a:t>
            </a:r>
            <a:r>
              <a:rPr lang="en-US" sz="2400" dirty="0"/>
              <a:t> An algorithm for matrix multiplication that reduces the number of multiplicative operations compared to the standard approach.</a:t>
            </a:r>
          </a:p>
        </p:txBody>
      </p:sp>
    </p:spTree>
    <p:extLst>
      <p:ext uri="{BB962C8B-B14F-4D97-AF65-F5344CB8AC3E}">
        <p14:creationId xmlns:p14="http://schemas.microsoft.com/office/powerpoint/2010/main" val="228283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C05D45BD-5B25-B32E-F712-18F18E7168E7}"/>
              </a:ext>
            </a:extLst>
          </p:cNvPr>
          <p:cNvSpPr txBox="1">
            <a:spLocks/>
          </p:cNvSpPr>
          <p:nvPr/>
        </p:nvSpPr>
        <p:spPr>
          <a:xfrm>
            <a:off x="638010" y="854815"/>
            <a:ext cx="5287303" cy="6839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Advantages Of Divide </a:t>
            </a:r>
            <a:r>
              <a:rPr lang="en-US" sz="2800" dirty="0" smtClean="0">
                <a:latin typeface="+mn-lt"/>
              </a:rPr>
              <a:t>and </a:t>
            </a:r>
            <a:r>
              <a:rPr lang="en-US" sz="2800" dirty="0" smtClean="0">
                <a:latin typeface="+mn-lt"/>
              </a:rPr>
              <a:t>Conquer</a:t>
            </a:r>
            <a:endParaRPr lang="en-ZA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1053" y="1542478"/>
            <a:ext cx="51212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Improved Efficiency: </a:t>
            </a:r>
            <a:r>
              <a:rPr lang="en-US" sz="2400" dirty="0"/>
              <a:t>Many divide and conquer algorithms have better time complexity than their iterative counterparts.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008" y="3850802"/>
            <a:ext cx="5409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b="1" dirty="0"/>
              <a:t>Simplicity:</a:t>
            </a:r>
            <a:r>
              <a:rPr lang="en-GB" sz="2400" dirty="0"/>
              <a:t> Breaking a complex problem into simpler sub-problems can make the algorithm easier to design and understand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0567" y="863659"/>
            <a:ext cx="47762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Parallelization</a:t>
            </a:r>
            <a:r>
              <a:rPr lang="en-US" sz="2400" b="1" dirty="0"/>
              <a:t>:</a:t>
            </a:r>
            <a:r>
              <a:rPr lang="en-US" sz="2400" dirty="0"/>
              <a:t> The independent nature of sub-problems allows for easy parallelization, making divide and conquer algorithms well-suited for multi-core and distributed computing environments.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2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14882</TotalTime>
  <Words>594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MY PC</cp:lastModifiedBy>
  <cp:revision>1008</cp:revision>
  <dcterms:created xsi:type="dcterms:W3CDTF">2020-02-15T19:14:01Z</dcterms:created>
  <dcterms:modified xsi:type="dcterms:W3CDTF">2024-07-24T17:44:14Z</dcterms:modified>
</cp:coreProperties>
</file>