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99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4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3"/>
          <p:cNvSpPr>
            <a:spLocks noChangeArrowheads="1"/>
          </p:cNvSpPr>
          <p:nvPr userDrawn="1"/>
        </p:nvSpPr>
        <p:spPr bwMode="auto">
          <a:xfrm>
            <a:off x="0" y="0"/>
            <a:ext cx="117094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9" name="Rectangle 2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1" name="Rectangle 2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3" name="Rectangle 2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7B90198-69D8-4F49-83EE-A57A0EDAD8AC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4" name="Rectangle 2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5" name="Rectangle 2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6" name="Rectangle 3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15862DC-CC8C-4D94-8D61-E16A602E1EC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7" name="Rectangle 3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8" name="Rectangle 3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9" name="Rectangle 3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86CF24D-2277-483A-BE08-9911BA0ADFF7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" name="Rectangle 3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2" name="Rectangle 3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42BF55A2-5223-4DA4-A4FE-C14B73F1C38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3" name="Rectangle 3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4" name="Rectangle 3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5" name="Rectangle 3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2F8E192-18F5-4FA1-BE66-85915A3C37A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6" name="Rectangle 4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7" name="Rectangle 4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8" name="Rectangle 4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EED75E7-3A0E-486B-864C-68B15890C99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9" name="Rectangle 4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Rectangle 4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73F8C70C-01D6-4C7E-A080-DF17943D7F63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2" name="Rectangle 4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Rectangle 4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4" name="Rectangle 48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0812500-48C3-4E6D-A2D7-BA9A73B846A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5" name="Rectangle 4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Rectangle 5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7" name="Rectangle 51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D10FB084-845A-4137-960A-482D644B545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8" name="Rectangle 5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9" name="Rectangle 5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6D7ECB3-6B50-4CCF-8C82-D0C09F09D8C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1" name="Rectangle 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C00B68F-BC7D-4672-9A63-CA5EAC39243E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93C9AEF-C041-4DE4-8A5B-33834568877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CCC3BBA-04F8-4B21-8673-0DCEA679AF85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2" name="Rectangle 6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50ACCB5-6B53-4142-A129-5A0B945648D0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3" name="Rectangle 6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4" name="Rectangle 6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15282AA-2BB0-4883-9F11-6E536F169F13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7" name="Rectangle 7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8" name="Rectangle 7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AA28BD5-A2AE-4AC8-85AD-5EFE48A456AF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6" name="Rectangle 8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" name="Rectangle 8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Rectangle 8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0" name="Rectangle 8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9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89561" y="508462"/>
            <a:ext cx="12879" cy="58281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2566" y="2009527"/>
            <a:ext cx="5256904" cy="9044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Module 3:</a:t>
            </a:r>
            <a:r>
              <a:rPr lang="en-US" sz="2400" dirty="0"/>
              <a:t> </a:t>
            </a:r>
            <a:r>
              <a:rPr lang="en-US" sz="2400" dirty="0" smtClean="0"/>
              <a:t>Basic Algorithm Implementation Strategies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05759" y="1893617"/>
            <a:ext cx="5098472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COS 102: </a:t>
            </a:r>
            <a:r>
              <a:rPr lang="en-US" sz="3600" dirty="0">
                <a:cs typeface="Times New Roman" panose="02020603050405020304" pitchFamily="18" charset="0"/>
              </a:rPr>
              <a:t>INTRODUCTION TO PROBLEM SOLVING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cs typeface="Times New Roman" panose="02020603050405020304" pitchFamily="18" charset="0"/>
              </a:rPr>
              <a:t>(</a:t>
            </a:r>
            <a:r>
              <a:rPr lang="en-US" sz="3600" dirty="0">
                <a:cs typeface="Times New Roman" panose="02020603050405020304" pitchFamily="18" charset="0"/>
              </a:rPr>
              <a:t>3 UNITS</a:t>
            </a:r>
            <a:r>
              <a:rPr lang="en-US" sz="3600" dirty="0" smtClean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306178" y="3346784"/>
            <a:ext cx="5282662" cy="9044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Unit 1:</a:t>
            </a:r>
            <a:r>
              <a:rPr lang="en-US" sz="2400" dirty="0" smtClean="0"/>
              <a:t> </a:t>
            </a:r>
            <a:r>
              <a:rPr lang="en-GB" sz="2400" dirty="0"/>
              <a:t>Flow charts, </a:t>
            </a:r>
            <a:r>
              <a:rPr lang="en-GB" sz="2400" dirty="0" smtClean="0"/>
              <a:t>and Pseudo codes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738555"/>
            <a:ext cx="5311775" cy="112834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2: </a:t>
            </a:r>
            <a:r>
              <a:rPr lang="en-US" dirty="0"/>
              <a:t>Find the largest of three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861646"/>
            <a:ext cx="5183188" cy="53280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lowchart: Terminator 1"/>
          <p:cNvSpPr/>
          <p:nvPr/>
        </p:nvSpPr>
        <p:spPr>
          <a:xfrm>
            <a:off x="8001000" y="861646"/>
            <a:ext cx="1143794" cy="34485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560594" y="1206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Data 115"/>
          <p:cNvSpPr/>
          <p:nvPr/>
        </p:nvSpPr>
        <p:spPr>
          <a:xfrm>
            <a:off x="7518400" y="1638300"/>
            <a:ext cx="1854200" cy="4572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a, b, c</a:t>
            </a:r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8446294" y="2095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Flowchart: Decision 117"/>
          <p:cNvSpPr/>
          <p:nvPr/>
        </p:nvSpPr>
        <p:spPr>
          <a:xfrm>
            <a:off x="7937103" y="2523331"/>
            <a:ext cx="1016794" cy="698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a&gt;b</a:t>
            </a:r>
            <a:endParaRPr lang="en-US" sz="1600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8953897" y="2872581"/>
            <a:ext cx="1295003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lowchart: Decision 123"/>
          <p:cNvSpPr/>
          <p:nvPr/>
        </p:nvSpPr>
        <p:spPr>
          <a:xfrm>
            <a:off x="6616303" y="3475220"/>
            <a:ext cx="1016794" cy="698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b&gt;c</a:t>
            </a:r>
            <a:endParaRPr lang="en-US" sz="1600"/>
          </a:p>
        </p:txBody>
      </p:sp>
      <p:sp>
        <p:nvSpPr>
          <p:cNvPr id="125" name="Flowchart: Decision 124"/>
          <p:cNvSpPr/>
          <p:nvPr/>
        </p:nvSpPr>
        <p:spPr>
          <a:xfrm>
            <a:off x="9740503" y="3382962"/>
            <a:ext cx="1016794" cy="6985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a&gt;c</a:t>
            </a:r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124700" y="2887662"/>
            <a:ext cx="8124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5" idx="0"/>
          </p:cNvCxnSpPr>
          <p:nvPr/>
        </p:nvCxnSpPr>
        <p:spPr>
          <a:xfrm>
            <a:off x="10248900" y="2887662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24" idx="0"/>
          </p:cNvCxnSpPr>
          <p:nvPr/>
        </p:nvCxnSpPr>
        <p:spPr>
          <a:xfrm>
            <a:off x="7124700" y="2887662"/>
            <a:ext cx="0" cy="58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Flowchart: Data 131"/>
          <p:cNvSpPr/>
          <p:nvPr/>
        </p:nvSpPr>
        <p:spPr>
          <a:xfrm>
            <a:off x="6298705" y="4376766"/>
            <a:ext cx="1498997" cy="4980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Data 132"/>
          <p:cNvSpPr/>
          <p:nvPr/>
        </p:nvSpPr>
        <p:spPr>
          <a:xfrm>
            <a:off x="7914681" y="4324716"/>
            <a:ext cx="1382513" cy="4572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Data 133"/>
          <p:cNvSpPr/>
          <p:nvPr/>
        </p:nvSpPr>
        <p:spPr>
          <a:xfrm>
            <a:off x="9531151" y="4386262"/>
            <a:ext cx="1435497" cy="3048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/>
              <a:t>a is largest</a:t>
            </a:r>
            <a:endParaRPr lang="en-US" sz="1200" b="1"/>
          </a:p>
        </p:txBody>
      </p:sp>
      <p:sp>
        <p:nvSpPr>
          <p:cNvPr id="135" name="Flowchart: Terminator 134"/>
          <p:cNvSpPr/>
          <p:nvPr/>
        </p:nvSpPr>
        <p:spPr>
          <a:xfrm>
            <a:off x="7976394" y="5884801"/>
            <a:ext cx="1447998" cy="291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124700" y="4159066"/>
            <a:ext cx="0" cy="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8445500" y="5194300"/>
            <a:ext cx="508397" cy="469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8699698" y="5664200"/>
            <a:ext cx="0" cy="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699698" y="4781916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4" idx="4"/>
          </p:cNvCxnSpPr>
          <p:nvPr/>
        </p:nvCxnSpPr>
        <p:spPr>
          <a:xfrm>
            <a:off x="10248900" y="4691062"/>
            <a:ext cx="0" cy="769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248900" y="4056764"/>
            <a:ext cx="793" cy="3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928100" y="3738485"/>
            <a:ext cx="8124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928100" y="3737158"/>
            <a:ext cx="0" cy="58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633096" y="3820074"/>
            <a:ext cx="8124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433593" y="3840864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949280" y="4874814"/>
            <a:ext cx="1" cy="64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949280" y="5524439"/>
            <a:ext cx="1516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0" idx="6"/>
          </p:cNvCxnSpPr>
          <p:nvPr/>
        </p:nvCxnSpPr>
        <p:spPr>
          <a:xfrm flipH="1">
            <a:off x="8953897" y="5429250"/>
            <a:ext cx="1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345513" y="2495612"/>
            <a:ext cx="53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7309049" y="2517382"/>
            <a:ext cx="4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10382846" y="4007434"/>
            <a:ext cx="66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048700" y="3416932"/>
            <a:ext cx="56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8069979" y="4462056"/>
            <a:ext cx="1670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 is the largest</a:t>
            </a:r>
            <a:endParaRPr lang="en-US" sz="1200"/>
          </a:p>
        </p:txBody>
      </p:sp>
      <p:sp>
        <p:nvSpPr>
          <p:cNvPr id="171" name="TextBox 170"/>
          <p:cNvSpPr txBox="1"/>
          <p:nvPr/>
        </p:nvSpPr>
        <p:spPr>
          <a:xfrm>
            <a:off x="6626719" y="4036401"/>
            <a:ext cx="6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6475609" y="4487591"/>
            <a:ext cx="12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 is largest</a:t>
            </a:r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7773246" y="351839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8471642" y="5826564"/>
            <a:ext cx="7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stop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5106" y="1830589"/>
            <a:ext cx="5289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Algorithm: </a:t>
            </a:r>
            <a:r>
              <a:rPr lang="en-US" sz="2400" dirty="0"/>
              <a:t>let’s represent the algorithm instruction in a flow chart and we can name it </a:t>
            </a:r>
            <a:r>
              <a:rPr lang="en-US" sz="2400" i="1" dirty="0"/>
              <a:t>algorithm for finding the largest of three numbers.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8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116" grpId="0" animBg="1"/>
      <p:bldP spid="118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40" grpId="0" animBg="1"/>
      <p:bldP spid="172" grpId="0"/>
      <p:bldP spid="17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678840"/>
            <a:ext cx="5157787" cy="823912"/>
          </a:xfrm>
        </p:spPr>
        <p:txBody>
          <a:bodyPr/>
          <a:lstStyle/>
          <a:p>
            <a:r>
              <a:rPr lang="en-US" sz="3200" dirty="0" smtClean="0"/>
              <a:t> Problem 2: Continued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02752"/>
            <a:ext cx="5157787" cy="28923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dirty="0" smtClean="0"/>
              <a:t>Alternatively </a:t>
            </a:r>
            <a:r>
              <a:rPr lang="en-US" sz="2400" dirty="0"/>
              <a:t>we can make use of logical operators (logical AND(&amp;&amp;), logical OR ( || ) and the logical </a:t>
            </a:r>
            <a:r>
              <a:rPr lang="en-US" sz="2400" dirty="0" smtClean="0"/>
              <a:t>NOT(!)) </a:t>
            </a:r>
            <a:r>
              <a:rPr lang="en-US" sz="2400" dirty="0"/>
              <a:t>to enable us compare more input value in a condition for the same problem in </a:t>
            </a:r>
            <a:r>
              <a:rPr lang="en-US" sz="2400" dirty="0" smtClean="0"/>
              <a:t>2.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78840"/>
            <a:ext cx="5183188" cy="5510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99200" y="733285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9200" y="1225666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9200" y="1473388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99200" y="1719578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99200" y="1965768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200" y="2211959"/>
            <a:ext cx="1529758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72945" y="2132048"/>
            <a:ext cx="491388" cy="2781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alse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41367" y="2211959"/>
            <a:ext cx="3602681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13395" y="2152857"/>
            <a:ext cx="489971" cy="2700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b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rue</a:t>
            </a:r>
            <a:endParaRPr lang="en-US" sz="16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17394" y="2211959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99200" y="2459375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9200" y="2705565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9200" y="2951756"/>
            <a:ext cx="2024218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1838" y="2866428"/>
            <a:ext cx="451966" cy="2452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600" b="1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rue</a:t>
            </a:r>
            <a:endParaRPr lang="en-US" sz="16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6555" y="2951756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99200" y="3198151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9200" y="3444341"/>
            <a:ext cx="689811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4283" y="3346044"/>
            <a:ext cx="580594" cy="30928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alse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09266" y="3444341"/>
            <a:ext cx="1577301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6726" y="3444341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9200" y="3691757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99200" y="3937946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9200" y="4184138"/>
            <a:ext cx="49552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9200" y="4430328"/>
            <a:ext cx="49552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99200" y="4677744"/>
            <a:ext cx="49552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9200" y="4924240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99200" y="5170431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99200" y="5416622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Shape 1605"/>
          <p:cNvSpPr/>
          <p:nvPr/>
        </p:nvSpPr>
        <p:spPr>
          <a:xfrm>
            <a:off x="7127418" y="2409561"/>
            <a:ext cx="63688" cy="478704"/>
          </a:xfrm>
          <a:custGeom>
            <a:avLst/>
            <a:gdLst/>
            <a:ahLst/>
            <a:cxnLst/>
            <a:rect l="0" t="0" r="0" b="0"/>
            <a:pathLst>
              <a:path w="76200" h="595630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519430"/>
                </a:lnTo>
                <a:lnTo>
                  <a:pt x="76200" y="519430"/>
                </a:lnTo>
                <a:lnTo>
                  <a:pt x="38100" y="595630"/>
                </a:lnTo>
                <a:lnTo>
                  <a:pt x="0" y="519430"/>
                </a:lnTo>
                <a:lnTo>
                  <a:pt x="31750" y="519430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38" name="Shape 1607"/>
          <p:cNvSpPr/>
          <p:nvPr/>
        </p:nvSpPr>
        <p:spPr>
          <a:xfrm>
            <a:off x="8319441" y="707049"/>
            <a:ext cx="1090123" cy="416952"/>
          </a:xfrm>
          <a:custGeom>
            <a:avLst/>
            <a:gdLst/>
            <a:ahLst/>
            <a:cxnLst/>
            <a:rect l="0" t="0" r="0" b="0"/>
            <a:pathLst>
              <a:path w="1304290" h="518795">
                <a:moveTo>
                  <a:pt x="209804" y="0"/>
                </a:moveTo>
                <a:cubicBezTo>
                  <a:pt x="93980" y="0"/>
                  <a:pt x="0" y="116078"/>
                  <a:pt x="0" y="259334"/>
                </a:cubicBezTo>
                <a:cubicBezTo>
                  <a:pt x="0" y="402717"/>
                  <a:pt x="93980" y="518795"/>
                  <a:pt x="209804" y="518795"/>
                </a:cubicBezTo>
                <a:lnTo>
                  <a:pt x="1094486" y="518795"/>
                </a:lnTo>
                <a:cubicBezTo>
                  <a:pt x="1210310" y="518795"/>
                  <a:pt x="1304290" y="402717"/>
                  <a:pt x="1304290" y="259334"/>
                </a:cubicBezTo>
                <a:cubicBezTo>
                  <a:pt x="1304290" y="116078"/>
                  <a:pt x="1210310" y="0"/>
                  <a:pt x="1094486" y="0"/>
                </a:cubicBez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44482" y="799425"/>
            <a:ext cx="344325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71538" y="789443"/>
            <a:ext cx="474021" cy="2209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2" name="Shape 1611"/>
          <p:cNvSpPr/>
          <p:nvPr/>
        </p:nvSpPr>
        <p:spPr>
          <a:xfrm>
            <a:off x="8833189" y="1118898"/>
            <a:ext cx="63688" cy="363876"/>
          </a:xfrm>
          <a:custGeom>
            <a:avLst/>
            <a:gdLst/>
            <a:ahLst/>
            <a:cxnLst/>
            <a:rect l="0" t="0" r="0" b="0"/>
            <a:pathLst>
              <a:path w="76200" h="452755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376555"/>
                </a:lnTo>
                <a:lnTo>
                  <a:pt x="76200" y="376555"/>
                </a:lnTo>
                <a:lnTo>
                  <a:pt x="38100" y="452755"/>
                </a:lnTo>
                <a:lnTo>
                  <a:pt x="0" y="376555"/>
                </a:lnTo>
                <a:lnTo>
                  <a:pt x="31750" y="376555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43" name="Shape 1612"/>
          <p:cNvSpPr/>
          <p:nvPr/>
        </p:nvSpPr>
        <p:spPr>
          <a:xfrm>
            <a:off x="9641493" y="1010268"/>
            <a:ext cx="1616609" cy="400621"/>
          </a:xfrm>
          <a:custGeom>
            <a:avLst/>
            <a:gdLst/>
            <a:ahLst/>
            <a:cxnLst/>
            <a:rect l="0" t="0" r="0" b="0"/>
            <a:pathLst>
              <a:path w="1934210" h="498475">
                <a:moveTo>
                  <a:pt x="483489" y="0"/>
                </a:moveTo>
                <a:lnTo>
                  <a:pt x="1934210" y="0"/>
                </a:lnTo>
                <a:lnTo>
                  <a:pt x="1450594" y="498475"/>
                </a:lnTo>
                <a:lnTo>
                  <a:pt x="0" y="498475"/>
                </a:lnTo>
                <a:lnTo>
                  <a:pt x="483489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44" name="Shape 1613"/>
          <p:cNvSpPr/>
          <p:nvPr/>
        </p:nvSpPr>
        <p:spPr>
          <a:xfrm>
            <a:off x="8038153" y="1482774"/>
            <a:ext cx="1616609" cy="400621"/>
          </a:xfrm>
          <a:custGeom>
            <a:avLst/>
            <a:gdLst/>
            <a:ahLst/>
            <a:cxnLst/>
            <a:rect l="0" t="0" r="0" b="0"/>
            <a:pathLst>
              <a:path w="1934210" h="498475">
                <a:moveTo>
                  <a:pt x="483489" y="0"/>
                </a:moveTo>
                <a:lnTo>
                  <a:pt x="0" y="498475"/>
                </a:lnTo>
                <a:lnTo>
                  <a:pt x="1450594" y="498475"/>
                </a:lnTo>
                <a:lnTo>
                  <a:pt x="1934210" y="0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53397" y="1599545"/>
            <a:ext cx="137645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6572" y="1548880"/>
            <a:ext cx="852992" cy="2420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b, c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Shape 1620"/>
          <p:cNvSpPr/>
          <p:nvPr/>
        </p:nvSpPr>
        <p:spPr>
          <a:xfrm>
            <a:off x="8833189" y="1878291"/>
            <a:ext cx="63688" cy="274566"/>
          </a:xfrm>
          <a:custGeom>
            <a:avLst/>
            <a:gdLst/>
            <a:ahLst/>
            <a:cxnLst/>
            <a:rect l="0" t="0" r="0" b="0"/>
            <a:pathLst>
              <a:path w="76200" h="341630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265430"/>
                </a:lnTo>
                <a:lnTo>
                  <a:pt x="76200" y="265430"/>
                </a:lnTo>
                <a:lnTo>
                  <a:pt x="38100" y="341630"/>
                </a:lnTo>
                <a:lnTo>
                  <a:pt x="0" y="265430"/>
                </a:lnTo>
                <a:lnTo>
                  <a:pt x="31750" y="265430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2" name="Shape 1621"/>
          <p:cNvSpPr/>
          <p:nvPr/>
        </p:nvSpPr>
        <p:spPr>
          <a:xfrm>
            <a:off x="7774910" y="2152857"/>
            <a:ext cx="2273124" cy="514938"/>
          </a:xfrm>
          <a:custGeom>
            <a:avLst/>
            <a:gdLst/>
            <a:ahLst/>
            <a:cxnLst/>
            <a:rect l="0" t="0" r="0" b="0"/>
            <a:pathLst>
              <a:path w="2719705" h="640715">
                <a:moveTo>
                  <a:pt x="1359916" y="0"/>
                </a:moveTo>
                <a:lnTo>
                  <a:pt x="2719705" y="320294"/>
                </a:lnTo>
                <a:lnTo>
                  <a:pt x="1359916" y="640715"/>
                </a:lnTo>
                <a:lnTo>
                  <a:pt x="0" y="320294"/>
                </a:lnTo>
                <a:lnTo>
                  <a:pt x="1359916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3" name="Shape 1622"/>
          <p:cNvSpPr/>
          <p:nvPr/>
        </p:nvSpPr>
        <p:spPr>
          <a:xfrm>
            <a:off x="7774910" y="2152856"/>
            <a:ext cx="2273124" cy="514938"/>
          </a:xfrm>
          <a:custGeom>
            <a:avLst/>
            <a:gdLst/>
            <a:ahLst/>
            <a:cxnLst/>
            <a:rect l="0" t="0" r="0" b="0"/>
            <a:pathLst>
              <a:path w="2719705" h="640715">
                <a:moveTo>
                  <a:pt x="1359916" y="0"/>
                </a:moveTo>
                <a:lnTo>
                  <a:pt x="0" y="320294"/>
                </a:lnTo>
                <a:lnTo>
                  <a:pt x="1359916" y="640715"/>
                </a:lnTo>
                <a:lnTo>
                  <a:pt x="2719705" y="320294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84615" y="2305046"/>
            <a:ext cx="295197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38664" y="2305044"/>
            <a:ext cx="467820" cy="21099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&gt;b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68642" y="2305046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05581" y="2305046"/>
            <a:ext cx="645735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a&gt;c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89822" y="2305046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Shape 1628"/>
          <p:cNvSpPr/>
          <p:nvPr/>
        </p:nvSpPr>
        <p:spPr>
          <a:xfrm>
            <a:off x="7159261" y="2414663"/>
            <a:ext cx="615649" cy="0"/>
          </a:xfrm>
          <a:custGeom>
            <a:avLst/>
            <a:gdLst/>
            <a:ahLst/>
            <a:cxnLst/>
            <a:rect l="0" t="0" r="0" b="0"/>
            <a:pathLst>
              <a:path w="736600">
                <a:moveTo>
                  <a:pt x="736600" y="0"/>
                </a:moveTo>
                <a:lnTo>
                  <a:pt x="0" y="0"/>
                </a:lnTo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0" name="Shape 1629"/>
          <p:cNvSpPr/>
          <p:nvPr/>
        </p:nvSpPr>
        <p:spPr>
          <a:xfrm>
            <a:off x="6543613" y="2888264"/>
            <a:ext cx="1178224" cy="448594"/>
          </a:xfrm>
          <a:custGeom>
            <a:avLst/>
            <a:gdLst/>
            <a:ahLst/>
            <a:cxnLst/>
            <a:rect l="0" t="0" r="0" b="0"/>
            <a:pathLst>
              <a:path w="1409700" h="558165">
                <a:moveTo>
                  <a:pt x="704850" y="0"/>
                </a:moveTo>
                <a:lnTo>
                  <a:pt x="1409700" y="279019"/>
                </a:lnTo>
                <a:lnTo>
                  <a:pt x="704850" y="558165"/>
                </a:lnTo>
                <a:lnTo>
                  <a:pt x="0" y="279019"/>
                </a:lnTo>
                <a:lnTo>
                  <a:pt x="704850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1" name="Shape 1630"/>
          <p:cNvSpPr/>
          <p:nvPr/>
        </p:nvSpPr>
        <p:spPr>
          <a:xfrm>
            <a:off x="6543613" y="2888264"/>
            <a:ext cx="1178224" cy="448594"/>
          </a:xfrm>
          <a:custGeom>
            <a:avLst/>
            <a:gdLst/>
            <a:ahLst/>
            <a:cxnLst/>
            <a:rect l="0" t="0" r="0" b="0"/>
            <a:pathLst>
              <a:path w="1409700" h="558165">
                <a:moveTo>
                  <a:pt x="704850" y="0"/>
                </a:moveTo>
                <a:lnTo>
                  <a:pt x="0" y="279019"/>
                </a:lnTo>
                <a:lnTo>
                  <a:pt x="704850" y="558165"/>
                </a:lnTo>
                <a:lnTo>
                  <a:pt x="1409700" y="279019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78716" y="3009900"/>
            <a:ext cx="398383" cy="2251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&gt; 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76775" y="3024020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4" name="Shape 1634"/>
          <p:cNvSpPr/>
          <p:nvPr/>
        </p:nvSpPr>
        <p:spPr>
          <a:xfrm>
            <a:off x="6367940" y="3794637"/>
            <a:ext cx="1538591" cy="400111"/>
          </a:xfrm>
          <a:custGeom>
            <a:avLst/>
            <a:gdLst/>
            <a:ahLst/>
            <a:cxnLst/>
            <a:rect l="0" t="0" r="0" b="0"/>
            <a:pathLst>
              <a:path w="1840865" h="497840">
                <a:moveTo>
                  <a:pt x="460248" y="0"/>
                </a:moveTo>
                <a:lnTo>
                  <a:pt x="0" y="497840"/>
                </a:lnTo>
                <a:lnTo>
                  <a:pt x="1380617" y="497840"/>
                </a:lnTo>
                <a:lnTo>
                  <a:pt x="1840865" y="0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0314" y="3911000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689118" y="3865665"/>
            <a:ext cx="981322" cy="2782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largest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99683" y="3911000"/>
            <a:ext cx="49552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Shape 1639"/>
          <p:cNvSpPr/>
          <p:nvPr/>
        </p:nvSpPr>
        <p:spPr>
          <a:xfrm>
            <a:off x="7127418" y="3331755"/>
            <a:ext cx="63688" cy="462883"/>
          </a:xfrm>
          <a:custGeom>
            <a:avLst/>
            <a:gdLst/>
            <a:ahLst/>
            <a:cxnLst/>
            <a:rect l="0" t="0" r="0" b="0"/>
            <a:pathLst>
              <a:path w="76200" h="575945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499745"/>
                </a:lnTo>
                <a:lnTo>
                  <a:pt x="76200" y="499745"/>
                </a:lnTo>
                <a:lnTo>
                  <a:pt x="38100" y="575945"/>
                </a:lnTo>
                <a:lnTo>
                  <a:pt x="0" y="499745"/>
                </a:lnTo>
                <a:lnTo>
                  <a:pt x="31750" y="499745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0" name="Shape 1641"/>
          <p:cNvSpPr/>
          <p:nvPr/>
        </p:nvSpPr>
        <p:spPr>
          <a:xfrm>
            <a:off x="8002594" y="3794637"/>
            <a:ext cx="1539122" cy="400111"/>
          </a:xfrm>
          <a:custGeom>
            <a:avLst/>
            <a:gdLst/>
            <a:ahLst/>
            <a:cxnLst/>
            <a:rect l="0" t="0" r="0" b="0"/>
            <a:pathLst>
              <a:path w="1841500" h="497840">
                <a:moveTo>
                  <a:pt x="460375" y="0"/>
                </a:moveTo>
                <a:lnTo>
                  <a:pt x="0" y="497840"/>
                </a:lnTo>
                <a:lnTo>
                  <a:pt x="1381125" y="497840"/>
                </a:lnTo>
                <a:lnTo>
                  <a:pt x="1841500" y="0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75052" y="3911000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6279" y="3896158"/>
            <a:ext cx="926004" cy="26829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largest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044633" y="3911000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5" name="Shape 1646"/>
          <p:cNvSpPr/>
          <p:nvPr/>
        </p:nvSpPr>
        <p:spPr>
          <a:xfrm>
            <a:off x="7721837" y="3124043"/>
            <a:ext cx="817857" cy="0"/>
          </a:xfrm>
          <a:custGeom>
            <a:avLst/>
            <a:gdLst/>
            <a:ahLst/>
            <a:cxnLst/>
            <a:rect l="0" t="0" r="0" b="0"/>
            <a:pathLst>
              <a:path w="978535">
                <a:moveTo>
                  <a:pt x="0" y="0"/>
                </a:moveTo>
                <a:lnTo>
                  <a:pt x="978535" y="0"/>
                </a:lnTo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6" name="Shape 1647"/>
          <p:cNvSpPr/>
          <p:nvPr/>
        </p:nvSpPr>
        <p:spPr>
          <a:xfrm>
            <a:off x="8507850" y="3118940"/>
            <a:ext cx="63688" cy="675187"/>
          </a:xfrm>
          <a:custGeom>
            <a:avLst/>
            <a:gdLst/>
            <a:ahLst/>
            <a:cxnLst/>
            <a:rect l="0" t="0" r="0" b="0"/>
            <a:pathLst>
              <a:path w="76200" h="840105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763905"/>
                </a:lnTo>
                <a:lnTo>
                  <a:pt x="76200" y="763905"/>
                </a:lnTo>
                <a:lnTo>
                  <a:pt x="38100" y="840105"/>
                </a:lnTo>
                <a:lnTo>
                  <a:pt x="0" y="763905"/>
                </a:lnTo>
                <a:lnTo>
                  <a:pt x="31750" y="763905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7" name="Shape 1648"/>
          <p:cNvSpPr/>
          <p:nvPr/>
        </p:nvSpPr>
        <p:spPr>
          <a:xfrm>
            <a:off x="10048035" y="2414663"/>
            <a:ext cx="587520" cy="0"/>
          </a:xfrm>
          <a:custGeom>
            <a:avLst/>
            <a:gdLst/>
            <a:ahLst/>
            <a:cxnLst/>
            <a:rect l="0" t="0" r="0" b="0"/>
            <a:pathLst>
              <a:path w="702945">
                <a:moveTo>
                  <a:pt x="0" y="0"/>
                </a:moveTo>
                <a:lnTo>
                  <a:pt x="702945" y="0"/>
                </a:lnTo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78" name="Shape 1650"/>
          <p:cNvSpPr/>
          <p:nvPr/>
        </p:nvSpPr>
        <p:spPr>
          <a:xfrm>
            <a:off x="9763561" y="3140885"/>
            <a:ext cx="1538591" cy="400111"/>
          </a:xfrm>
          <a:custGeom>
            <a:avLst/>
            <a:gdLst/>
            <a:ahLst/>
            <a:cxnLst/>
            <a:rect l="0" t="0" r="0" b="0"/>
            <a:pathLst>
              <a:path w="1840865" h="497840">
                <a:moveTo>
                  <a:pt x="460248" y="0"/>
                </a:moveTo>
                <a:lnTo>
                  <a:pt x="0" y="497840"/>
                </a:lnTo>
                <a:lnTo>
                  <a:pt x="1380617" y="497840"/>
                </a:lnTo>
                <a:lnTo>
                  <a:pt x="1840865" y="0"/>
                </a:ln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226678" y="3258166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70154" y="3246187"/>
            <a:ext cx="994485" cy="25271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largest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796366" y="3258166"/>
            <a:ext cx="49553" cy="2109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" name="Shape 1655"/>
          <p:cNvSpPr/>
          <p:nvPr/>
        </p:nvSpPr>
        <p:spPr>
          <a:xfrm>
            <a:off x="10603709" y="2409560"/>
            <a:ext cx="63688" cy="731835"/>
          </a:xfrm>
          <a:custGeom>
            <a:avLst/>
            <a:gdLst/>
            <a:ahLst/>
            <a:cxnLst/>
            <a:rect l="0" t="0" r="0" b="0"/>
            <a:pathLst>
              <a:path w="76200" h="910590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834390"/>
                </a:lnTo>
                <a:lnTo>
                  <a:pt x="76200" y="834390"/>
                </a:lnTo>
                <a:lnTo>
                  <a:pt x="38100" y="910590"/>
                </a:lnTo>
                <a:lnTo>
                  <a:pt x="0" y="834390"/>
                </a:lnTo>
                <a:lnTo>
                  <a:pt x="31750" y="834390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4" name="Shape 1657"/>
          <p:cNvSpPr/>
          <p:nvPr/>
        </p:nvSpPr>
        <p:spPr>
          <a:xfrm>
            <a:off x="8319441" y="5392528"/>
            <a:ext cx="861377" cy="416952"/>
          </a:xfrm>
          <a:custGeom>
            <a:avLst/>
            <a:gdLst/>
            <a:ahLst/>
            <a:cxnLst/>
            <a:rect l="0" t="0" r="0" b="0"/>
            <a:pathLst>
              <a:path w="1030605" h="518795">
                <a:moveTo>
                  <a:pt x="165862" y="0"/>
                </a:moveTo>
                <a:cubicBezTo>
                  <a:pt x="74295" y="0"/>
                  <a:pt x="0" y="116078"/>
                  <a:pt x="0" y="259334"/>
                </a:cubicBezTo>
                <a:cubicBezTo>
                  <a:pt x="0" y="402717"/>
                  <a:pt x="74295" y="518795"/>
                  <a:pt x="165862" y="518795"/>
                </a:cubicBezTo>
                <a:lnTo>
                  <a:pt x="864743" y="518795"/>
                </a:lnTo>
                <a:cubicBezTo>
                  <a:pt x="956310" y="518795"/>
                  <a:pt x="1030605" y="402717"/>
                  <a:pt x="1030605" y="259334"/>
                </a:cubicBezTo>
                <a:cubicBezTo>
                  <a:pt x="1030605" y="116078"/>
                  <a:pt x="956310" y="0"/>
                  <a:pt x="864743" y="0"/>
                </a:cubicBez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33017" y="5486436"/>
            <a:ext cx="196939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580773" y="5486436"/>
            <a:ext cx="49553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520430" y="5486436"/>
            <a:ext cx="472883" cy="2109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866094" y="5486436"/>
            <a:ext cx="49553" cy="2109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9" name="Shape 1663"/>
          <p:cNvSpPr/>
          <p:nvPr/>
        </p:nvSpPr>
        <p:spPr>
          <a:xfrm>
            <a:off x="7106189" y="4194748"/>
            <a:ext cx="0" cy="939546"/>
          </a:xfrm>
          <a:custGeom>
            <a:avLst/>
            <a:gdLst/>
            <a:ahLst/>
            <a:cxnLst/>
            <a:rect l="0" t="0" r="0" b="0"/>
            <a:pathLst>
              <a:path h="1169035">
                <a:moveTo>
                  <a:pt x="0" y="0"/>
                </a:moveTo>
                <a:lnTo>
                  <a:pt x="0" y="1169035"/>
                </a:lnTo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0" name="Shape 1664"/>
          <p:cNvSpPr/>
          <p:nvPr/>
        </p:nvSpPr>
        <p:spPr>
          <a:xfrm>
            <a:off x="7100881" y="5103673"/>
            <a:ext cx="1500909" cy="61241"/>
          </a:xfrm>
          <a:custGeom>
            <a:avLst/>
            <a:gdLst/>
            <a:ahLst/>
            <a:cxnLst/>
            <a:rect l="0" t="0" r="0" b="0"/>
            <a:pathLst>
              <a:path w="1795780" h="76200">
                <a:moveTo>
                  <a:pt x="1719580" y="0"/>
                </a:moveTo>
                <a:lnTo>
                  <a:pt x="1795780" y="38100"/>
                </a:lnTo>
                <a:lnTo>
                  <a:pt x="1719580" y="76200"/>
                </a:lnTo>
                <a:lnTo>
                  <a:pt x="1719580" y="44450"/>
                </a:lnTo>
                <a:lnTo>
                  <a:pt x="6350" y="44450"/>
                </a:lnTo>
                <a:cubicBezTo>
                  <a:pt x="2794" y="44450"/>
                  <a:pt x="0" y="41656"/>
                  <a:pt x="0" y="38100"/>
                </a:cubicBezTo>
                <a:cubicBezTo>
                  <a:pt x="0" y="34544"/>
                  <a:pt x="2794" y="31750"/>
                  <a:pt x="6350" y="31750"/>
                </a:cubicBezTo>
                <a:lnTo>
                  <a:pt x="1719580" y="31750"/>
                </a:lnTo>
                <a:lnTo>
                  <a:pt x="1719580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1" name="Shape 1665"/>
          <p:cNvSpPr/>
          <p:nvPr/>
        </p:nvSpPr>
        <p:spPr>
          <a:xfrm>
            <a:off x="8718551" y="4189644"/>
            <a:ext cx="63688" cy="740511"/>
          </a:xfrm>
          <a:custGeom>
            <a:avLst/>
            <a:gdLst/>
            <a:ahLst/>
            <a:cxnLst/>
            <a:rect l="0" t="0" r="0" b="0"/>
            <a:pathLst>
              <a:path w="76200" h="921385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845185"/>
                </a:lnTo>
                <a:lnTo>
                  <a:pt x="76200" y="845185"/>
                </a:lnTo>
                <a:lnTo>
                  <a:pt x="38100" y="921385"/>
                </a:lnTo>
                <a:lnTo>
                  <a:pt x="0" y="845185"/>
                </a:lnTo>
                <a:lnTo>
                  <a:pt x="31750" y="845185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2" name="Shape 1666"/>
          <p:cNvSpPr/>
          <p:nvPr/>
        </p:nvSpPr>
        <p:spPr>
          <a:xfrm>
            <a:off x="10455104" y="3541505"/>
            <a:ext cx="0" cy="1545326"/>
          </a:xfrm>
          <a:custGeom>
            <a:avLst/>
            <a:gdLst/>
            <a:ahLst/>
            <a:cxnLst/>
            <a:rect l="0" t="0" r="0" b="0"/>
            <a:pathLst>
              <a:path h="1922780">
                <a:moveTo>
                  <a:pt x="0" y="0"/>
                </a:moveTo>
                <a:lnTo>
                  <a:pt x="0" y="1922780"/>
                </a:lnTo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3" name="Shape 1667"/>
          <p:cNvSpPr/>
          <p:nvPr/>
        </p:nvSpPr>
        <p:spPr>
          <a:xfrm>
            <a:off x="8865033" y="5056210"/>
            <a:ext cx="1594849" cy="61241"/>
          </a:xfrm>
          <a:custGeom>
            <a:avLst/>
            <a:gdLst/>
            <a:ahLst/>
            <a:cxnLst/>
            <a:rect l="0" t="0" r="0" b="0"/>
            <a:pathLst>
              <a:path w="1908175" h="76200">
                <a:moveTo>
                  <a:pt x="76200" y="0"/>
                </a:moveTo>
                <a:lnTo>
                  <a:pt x="76200" y="31750"/>
                </a:lnTo>
                <a:lnTo>
                  <a:pt x="1901825" y="31750"/>
                </a:lnTo>
                <a:cubicBezTo>
                  <a:pt x="1905381" y="31750"/>
                  <a:pt x="1908175" y="34544"/>
                  <a:pt x="1908175" y="38100"/>
                </a:cubicBezTo>
                <a:cubicBezTo>
                  <a:pt x="1908175" y="41656"/>
                  <a:pt x="1905381" y="44450"/>
                  <a:pt x="1901825" y="44450"/>
                </a:cubicBezTo>
                <a:lnTo>
                  <a:pt x="76200" y="44450"/>
                </a:lnTo>
                <a:lnTo>
                  <a:pt x="76200" y="76200"/>
                </a:lnTo>
                <a:lnTo>
                  <a:pt x="0" y="38100"/>
                </a:lnTo>
                <a:lnTo>
                  <a:pt x="76200" y="0"/>
                </a:ln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4" name="Shape 1668"/>
          <p:cNvSpPr/>
          <p:nvPr/>
        </p:nvSpPr>
        <p:spPr>
          <a:xfrm>
            <a:off x="8601790" y="4930156"/>
            <a:ext cx="263243" cy="314373"/>
          </a:xfrm>
          <a:custGeom>
            <a:avLst/>
            <a:gdLst/>
            <a:ahLst/>
            <a:cxnLst/>
            <a:rect l="0" t="0" r="0" b="0"/>
            <a:pathLst>
              <a:path w="314960" h="391160">
                <a:moveTo>
                  <a:pt x="157480" y="0"/>
                </a:moveTo>
                <a:cubicBezTo>
                  <a:pt x="244475" y="0"/>
                  <a:pt x="314960" y="87503"/>
                  <a:pt x="314960" y="195580"/>
                </a:cubicBezTo>
                <a:cubicBezTo>
                  <a:pt x="314960" y="303657"/>
                  <a:pt x="244475" y="391160"/>
                  <a:pt x="157480" y="391160"/>
                </a:cubicBezTo>
                <a:cubicBezTo>
                  <a:pt x="70485" y="391160"/>
                  <a:pt x="0" y="303657"/>
                  <a:pt x="0" y="195580"/>
                </a:cubicBezTo>
                <a:cubicBezTo>
                  <a:pt x="0" y="87503"/>
                  <a:pt x="70485" y="0"/>
                  <a:pt x="15748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5" name="Shape 1669"/>
          <p:cNvSpPr/>
          <p:nvPr/>
        </p:nvSpPr>
        <p:spPr>
          <a:xfrm>
            <a:off x="8601790" y="4930158"/>
            <a:ext cx="263243" cy="314373"/>
          </a:xfrm>
          <a:custGeom>
            <a:avLst/>
            <a:gdLst/>
            <a:ahLst/>
            <a:cxnLst/>
            <a:rect l="0" t="0" r="0" b="0"/>
            <a:pathLst>
              <a:path w="314960" h="391160">
                <a:moveTo>
                  <a:pt x="157480" y="0"/>
                </a:moveTo>
                <a:cubicBezTo>
                  <a:pt x="70485" y="0"/>
                  <a:pt x="0" y="87503"/>
                  <a:pt x="0" y="195580"/>
                </a:cubicBezTo>
                <a:cubicBezTo>
                  <a:pt x="0" y="303657"/>
                  <a:pt x="70485" y="391160"/>
                  <a:pt x="157480" y="391160"/>
                </a:cubicBezTo>
                <a:cubicBezTo>
                  <a:pt x="244475" y="391160"/>
                  <a:pt x="314960" y="303657"/>
                  <a:pt x="314960" y="195580"/>
                </a:cubicBezTo>
                <a:cubicBezTo>
                  <a:pt x="314960" y="87503"/>
                  <a:pt x="244475" y="0"/>
                  <a:pt x="157480" y="0"/>
                </a:cubicBez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6" name="Shape 1670"/>
          <p:cNvSpPr/>
          <p:nvPr/>
        </p:nvSpPr>
        <p:spPr>
          <a:xfrm>
            <a:off x="8718551" y="5239427"/>
            <a:ext cx="63688" cy="153104"/>
          </a:xfrm>
          <a:custGeom>
            <a:avLst/>
            <a:gdLst/>
            <a:ahLst/>
            <a:cxnLst/>
            <a:rect l="0" t="0" r="0" b="0"/>
            <a:pathLst>
              <a:path w="76200" h="190500">
                <a:moveTo>
                  <a:pt x="38100" y="0"/>
                </a:moveTo>
                <a:cubicBezTo>
                  <a:pt x="41656" y="0"/>
                  <a:pt x="44450" y="2794"/>
                  <a:pt x="44450" y="6350"/>
                </a:cubicBezTo>
                <a:lnTo>
                  <a:pt x="44450" y="114300"/>
                </a:lnTo>
                <a:lnTo>
                  <a:pt x="76200" y="114300"/>
                </a:lnTo>
                <a:lnTo>
                  <a:pt x="38100" y="190500"/>
                </a:lnTo>
                <a:lnTo>
                  <a:pt x="0" y="114300"/>
                </a:lnTo>
                <a:lnTo>
                  <a:pt x="31750" y="114300"/>
                </a:lnTo>
                <a:lnTo>
                  <a:pt x="31750" y="6350"/>
                </a:lnTo>
                <a:cubicBezTo>
                  <a:pt x="31750" y="2794"/>
                  <a:pt x="34544" y="0"/>
                  <a:pt x="38100" y="0"/>
                </a:cubicBezTo>
                <a:close/>
              </a:path>
            </a:pathLst>
          </a:custGeom>
          <a:ln w="0" cap="rnd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106946" y="5716886"/>
            <a:ext cx="42352" cy="1803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928840" y="5927560"/>
            <a:ext cx="42352" cy="1803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4" grpId="0" animBg="1"/>
      <p:bldP spid="46" grpId="0"/>
      <p:bldP spid="51" grpId="0" animBg="1"/>
      <p:bldP spid="53" grpId="0" animBg="1"/>
      <p:bldP spid="59" grpId="0" animBg="1"/>
      <p:bldP spid="61" grpId="0" animBg="1"/>
      <p:bldP spid="64" grpId="0" animBg="1"/>
      <p:bldP spid="69" grpId="0" animBg="1"/>
      <p:bldP spid="70" grpId="0" animBg="1"/>
      <p:bldP spid="73" grpId="0"/>
      <p:bldP spid="75" grpId="0" animBg="1"/>
      <p:bldP spid="76" grpId="0" animBg="1"/>
      <p:bldP spid="77" grpId="0" animBg="1"/>
      <p:bldP spid="78" grpId="0" animBg="1"/>
      <p:bldP spid="81" grpId="0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626086"/>
            <a:ext cx="5157787" cy="718620"/>
          </a:xfrm>
        </p:spPr>
        <p:txBody>
          <a:bodyPr/>
          <a:lstStyle/>
          <a:p>
            <a:r>
              <a:rPr lang="en-US" sz="3200" dirty="0"/>
              <a:t>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765" y="1479177"/>
            <a:ext cx="5157787" cy="364415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A </a:t>
            </a:r>
            <a:r>
              <a:rPr lang="en-US" sz="2400" dirty="0"/>
              <a:t>pseudo-code is typically written as a combination of English words with minimal programming syntax, it cannot be compiled because it does not fully obey a correct syntax of any computer </a:t>
            </a:r>
            <a:r>
              <a:rPr lang="en-US" sz="2400" dirty="0" smtClean="0"/>
              <a:t>programming language.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5071" y="1855693"/>
            <a:ext cx="5075612" cy="162709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 Algorithm</a:t>
            </a:r>
            <a:r>
              <a:rPr lang="en-US" sz="2400" b="1" dirty="0"/>
              <a:t>: </a:t>
            </a:r>
            <a:r>
              <a:rPr lang="en-US" sz="2400" i="1" dirty="0"/>
              <a:t>Sequential search algorithm </a:t>
            </a:r>
            <a:r>
              <a:rPr lang="en-US" sz="2400" dirty="0"/>
              <a:t>instruction representation in pseudo-code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54716" y="929696"/>
            <a:ext cx="5255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Problem 3: </a:t>
            </a:r>
            <a:r>
              <a:rPr lang="en-US" sz="2400" dirty="0"/>
              <a:t>Searching for an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30017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615462"/>
            <a:ext cx="5157787" cy="557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/>
              <a:t>Search (</a:t>
            </a:r>
            <a:r>
              <a:rPr lang="en-US" dirty="0" smtClean="0"/>
              <a:t>List, </a:t>
            </a:r>
            <a:r>
              <a:rPr lang="en-US" dirty="0" err="1" smtClean="0"/>
              <a:t>TargetValue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(List empty)</a:t>
            </a:r>
          </a:p>
          <a:p>
            <a:pPr marL="0" indent="0">
              <a:buNone/>
            </a:pPr>
            <a:r>
              <a:rPr lang="en-US" b="1" dirty="0"/>
              <a:t>then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(Declare search a failure)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(Search the first entry in List to be </a:t>
            </a:r>
            <a:r>
              <a:rPr lang="en-US" dirty="0" err="1"/>
              <a:t>TestEntry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TargetValue</a:t>
            </a:r>
            <a:r>
              <a:rPr lang="en-US" dirty="0"/>
              <a:t> &gt; </a:t>
            </a:r>
            <a:r>
              <a:rPr lang="en-US" dirty="0" err="1"/>
              <a:t>TestEntry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there remain entries to be considered)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15462"/>
            <a:ext cx="5183188" cy="557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</a:t>
            </a:r>
            <a:r>
              <a:rPr lang="en-US" dirty="0"/>
              <a:t>(Select the next entry in List as </a:t>
            </a:r>
            <a:r>
              <a:rPr lang="en-US" dirty="0" err="1"/>
              <a:t>TestEntry</a:t>
            </a:r>
            <a:r>
              <a:rPr lang="en-US" dirty="0"/>
              <a:t>.);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TargetValue</a:t>
            </a:r>
            <a:r>
              <a:rPr lang="en-US" dirty="0"/>
              <a:t> = </a:t>
            </a:r>
            <a:r>
              <a:rPr lang="en-US" dirty="0" err="1"/>
              <a:t>TestEntry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then</a:t>
            </a:r>
            <a:r>
              <a:rPr lang="en-US" dirty="0"/>
              <a:t>(Declare search a success)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(Declare search a failure)</a:t>
            </a:r>
          </a:p>
          <a:p>
            <a:pPr marL="0" indent="0">
              <a:buNone/>
            </a:pPr>
            <a:r>
              <a:rPr lang="en-US" dirty="0"/>
              <a:t>)</a:t>
            </a:r>
            <a:r>
              <a:rPr lang="en-US" b="1" dirty="0"/>
              <a:t>end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8775"/>
            <a:ext cx="2418567" cy="630779"/>
          </a:xfrm>
        </p:spPr>
        <p:txBody>
          <a:bodyPr/>
          <a:lstStyle/>
          <a:p>
            <a:r>
              <a:rPr lang="en-US" sz="2800" dirty="0" smtClean="0"/>
              <a:t>Quiz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546" y="1664703"/>
            <a:ext cx="5157787" cy="169668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Use </a:t>
            </a:r>
            <a:r>
              <a:rPr lang="en-US" dirty="0"/>
              <a:t>the combination of flow chart symbols to develop a flow chart </a:t>
            </a:r>
            <a:r>
              <a:rPr lang="en-US" dirty="0" smtClean="0"/>
              <a:t>of multiplication of four (4) numbers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558" y="4581401"/>
            <a:ext cx="5121088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Use </a:t>
            </a:r>
            <a:r>
              <a:rPr lang="en-US" sz="2400" dirty="0" smtClean="0"/>
              <a:t>a pseudo code </a:t>
            </a:r>
            <a:r>
              <a:rPr lang="en-US" sz="2400" dirty="0"/>
              <a:t>to solve multiplication of four (4) numbers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23156" y="870131"/>
            <a:ext cx="5157787" cy="623819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81859" y="1489243"/>
            <a:ext cx="5293217" cy="437844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Both flowcharts and pseudocode are invaluable tools in the development of algorithms. Flowcharts provide a clear visual guide to the flow of an algorithm, while pseudocode offers a structured, language-agnostic way to detail the logic.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999" y="727790"/>
            <a:ext cx="5157787" cy="36845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Understanding </a:t>
            </a:r>
            <a:r>
              <a:rPr lang="en-US" sz="2400" dirty="0"/>
              <a:t>and utilizing these tools effectively can significantly enhance the clarity, efficiency, and accuracy of algorithm development.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405" y="1553864"/>
            <a:ext cx="5534696" cy="2502981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Students </a:t>
            </a:r>
            <a:r>
              <a:rPr lang="en-US" sz="2400" dirty="0"/>
              <a:t>will be able to develop improved problem-solving and analytical skills by breaking down complex problems into manageable steps and creating structured representations of their solutions using flowcharts and pseudocode.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2882" y="887501"/>
            <a:ext cx="3209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Learning </a:t>
            </a:r>
            <a:r>
              <a:rPr lang="en-US" sz="2800" b="1" dirty="0" smtClean="0"/>
              <a:t>Objectives: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229282" y="887501"/>
            <a:ext cx="5168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Students </a:t>
            </a:r>
            <a:r>
              <a:rPr lang="en-US" sz="2400" dirty="0"/>
              <a:t>will be able to create clear and accurate flowcharts and </a:t>
            </a:r>
            <a:r>
              <a:rPr lang="en-US" sz="2400" dirty="0" smtClean="0"/>
              <a:t>pseudo code </a:t>
            </a:r>
            <a:r>
              <a:rPr lang="en-US" sz="2400" dirty="0"/>
              <a:t>for given algorithms.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9281" y="2745226"/>
            <a:ext cx="5168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Students will be prepared to translate flowcharts and </a:t>
            </a:r>
            <a:r>
              <a:rPr lang="en-US" sz="2400" dirty="0" smtClean="0"/>
              <a:t>pseudo code </a:t>
            </a:r>
            <a:r>
              <a:rPr lang="en-US" sz="2400" dirty="0"/>
              <a:t>into actual programming </a:t>
            </a:r>
            <a:r>
              <a:rPr lang="en-US" sz="2400" dirty="0" smtClean="0"/>
              <a:t>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0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728" y="668559"/>
            <a:ext cx="5232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Methods of implementing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28" y="3520758"/>
            <a:ext cx="5232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Methods of </a:t>
            </a:r>
            <a:r>
              <a:rPr lang="en-US" sz="2400" u="sng" dirty="0"/>
              <a:t>implementing</a:t>
            </a:r>
            <a:r>
              <a:rPr lang="en-US" sz="2400" i="1" dirty="0"/>
              <a:t> </a:t>
            </a:r>
            <a:r>
              <a:rPr lang="en-US" sz="2400" dirty="0"/>
              <a:t>algorithms </a:t>
            </a:r>
            <a:r>
              <a:rPr lang="en-US" sz="2400" dirty="0" smtClean="0"/>
              <a:t>mean the </a:t>
            </a:r>
            <a:r>
              <a:rPr lang="en-US" sz="2400" dirty="0"/>
              <a:t>same as methods of </a:t>
            </a:r>
            <a:r>
              <a:rPr lang="en-US" sz="2400" u="sng" dirty="0"/>
              <a:t>representing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u="sng" dirty="0"/>
              <a:t>specifying</a:t>
            </a:r>
            <a:r>
              <a:rPr lang="en-US" sz="2400" i="1" dirty="0"/>
              <a:t> </a:t>
            </a:r>
            <a:r>
              <a:rPr lang="en-US" sz="2400" dirty="0"/>
              <a:t>algorithms. It means those methods an algorithm </a:t>
            </a:r>
            <a:r>
              <a:rPr lang="en-US" sz="2400" dirty="0" smtClean="0"/>
              <a:t> can </a:t>
            </a:r>
            <a:r>
              <a:rPr lang="en-US" sz="2400" dirty="0"/>
              <a:t>be presented in. </a:t>
            </a:r>
            <a:r>
              <a:rPr lang="en-US" sz="2400" dirty="0" smtClean="0"/>
              <a:t> They include: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79212" y="1676208"/>
            <a:ext cx="5335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smtClean="0"/>
              <a:t>development </a:t>
            </a:r>
            <a:r>
              <a:rPr lang="en-US" sz="2400" dirty="0"/>
              <a:t>of algorithms is critical in both problem solving and software development.</a:t>
            </a:r>
            <a:endParaRPr lang="en-GB" sz="240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252786" y="1145612"/>
            <a:ext cx="5338199" cy="76254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 Mathematical formulas: </a:t>
            </a:r>
            <a:r>
              <a:rPr lang="en-GB" sz="2400" dirty="0"/>
              <a:t>a fact or a rule written with mathematical symbols</a:t>
            </a:r>
            <a:endParaRPr lang="en-US" sz="2400" b="1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254840" y="2417856"/>
            <a:ext cx="52459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Natural language: </a:t>
            </a:r>
            <a:r>
              <a:rPr lang="en-US" sz="2400" dirty="0"/>
              <a:t>E.g. English representation of instruction. May also be in other spoken languages (can be in structured or unstructured sentences)</a:t>
            </a:r>
          </a:p>
        </p:txBody>
      </p:sp>
    </p:spTree>
    <p:extLst>
      <p:ext uri="{BB962C8B-B14F-4D97-AF65-F5344CB8AC3E}">
        <p14:creationId xmlns:p14="http://schemas.microsoft.com/office/powerpoint/2010/main" val="6790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5937" y="741171"/>
            <a:ext cx="5503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Flow </a:t>
            </a:r>
            <a:r>
              <a:rPr lang="en-US" sz="2400" b="1" dirty="0"/>
              <a:t>Charts: </a:t>
            </a:r>
            <a:r>
              <a:rPr lang="en-US" sz="2400" dirty="0"/>
              <a:t>A graphical representation of instruction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5937" y="1966950"/>
            <a:ext cx="53168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Pseudo-code: </a:t>
            </a:r>
            <a:r>
              <a:rPr lang="en-US" sz="2400" dirty="0" smtClean="0"/>
              <a:t>Not </a:t>
            </a:r>
            <a:r>
              <a:rPr lang="en-US" sz="2400" dirty="0"/>
              <a:t>executable because it does not follow appropriate syntax of any programming language. Written in mixture of commands and </a:t>
            </a:r>
            <a:r>
              <a:rPr lang="en-US" sz="2400" dirty="0" smtClean="0"/>
              <a:t>words </a:t>
            </a:r>
            <a:endParaRPr lang="en-US" sz="2400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62610"/>
            <a:ext cx="5183188" cy="40381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 Computer </a:t>
            </a:r>
            <a:r>
              <a:rPr lang="en-US" sz="2400" b="1" dirty="0"/>
              <a:t>program</a:t>
            </a:r>
            <a:r>
              <a:rPr lang="en-US" sz="2400" b="1" dirty="0" smtClean="0"/>
              <a:t>: </a:t>
            </a:r>
            <a:r>
              <a:rPr lang="en-US" sz="2400" dirty="0"/>
              <a:t>Could be written in any programming language </a:t>
            </a:r>
            <a:r>
              <a:rPr lang="en-US" sz="2400" dirty="0" smtClean="0"/>
              <a:t>like java</a:t>
            </a:r>
            <a:r>
              <a:rPr lang="en-US" sz="2400" dirty="0"/>
              <a:t>, C++, VB, PHP…and so on. The instruction is executable because an instruction written in a computer program follows certain programming language syntax.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55937" y="4328816"/>
            <a:ext cx="5406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Decision table and tree: </a:t>
            </a:r>
            <a:r>
              <a:rPr lang="en-US" sz="2400" dirty="0"/>
              <a:t>A graphical representation of instruction</a:t>
            </a:r>
          </a:p>
        </p:txBody>
      </p:sp>
    </p:spTree>
    <p:extLst>
      <p:ext uri="{BB962C8B-B14F-4D97-AF65-F5344CB8AC3E}">
        <p14:creationId xmlns:p14="http://schemas.microsoft.com/office/powerpoint/2010/main" val="12206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13893" y="862276"/>
            <a:ext cx="5534807" cy="135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u="sng" dirty="0" smtClean="0"/>
              <a:t>Flowcharts</a:t>
            </a:r>
            <a:r>
              <a:rPr lang="en-US" sz="2400" dirty="0" smtClean="0"/>
              <a:t> and </a:t>
            </a:r>
            <a:r>
              <a:rPr lang="en-US" sz="2400" u="sng" dirty="0" err="1" smtClean="0"/>
              <a:t>pseudocode</a:t>
            </a:r>
            <a:r>
              <a:rPr lang="en-US" sz="2400" dirty="0" smtClean="0"/>
              <a:t> are two popular ways for  representing algorithms prior to coding them.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3893" y="2686914"/>
            <a:ext cx="5220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This unit provides a thorough understanding of these strategies and their application in algorithm building.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148700" y="715134"/>
            <a:ext cx="5157787" cy="823912"/>
          </a:xfrm>
        </p:spPr>
        <p:txBody>
          <a:bodyPr/>
          <a:lstStyle/>
          <a:p>
            <a:r>
              <a:rPr lang="en-US" sz="2800" dirty="0"/>
              <a:t>Flow Chart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48700" y="1682543"/>
            <a:ext cx="5290309" cy="287657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A </a:t>
            </a:r>
            <a:r>
              <a:rPr lang="en-US" sz="2400" dirty="0"/>
              <a:t>flowchart is a graphical representation of an algorithm or procedure. It employs a variety of symbols to represent different types of activities, as well as arrows to depict control flow.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4378644"/>
              </p:ext>
            </p:extLst>
          </p:nvPr>
        </p:nvGraphicFramePr>
        <p:xfrm>
          <a:off x="634284" y="649981"/>
          <a:ext cx="5183188" cy="5206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767091046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3263930346"/>
                    </a:ext>
                  </a:extLst>
                </a:gridCol>
              </a:tblGrid>
              <a:tr h="45181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Representation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98997"/>
                  </a:ext>
                </a:extLst>
              </a:tr>
              <a:tr h="1095058">
                <a:tc>
                  <a:txBody>
                    <a:bodyPr/>
                    <a:lstStyle/>
                    <a:p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Process block: It contains computational procedures and analysis 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97436"/>
                  </a:ext>
                </a:extLst>
              </a:tr>
              <a:tr h="1095058">
                <a:tc>
                  <a:txBody>
                    <a:bodyPr/>
                    <a:lstStyle/>
                    <a:p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Condition: Condition that results in yes or no are put inside it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2695"/>
                  </a:ext>
                </a:extLst>
              </a:tr>
              <a:tr h="1095058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Input/output: Used when input is read in or output is produced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23710"/>
                  </a:ext>
                </a:extLst>
              </a:tr>
              <a:tr h="1095058">
                <a:tc>
                  <a:txBody>
                    <a:bodyPr/>
                    <a:lstStyle/>
                    <a:p>
                      <a:r>
                        <a:rPr lang="en-US" dirty="0" smtClean="0"/>
                        <a:t>Oval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Terminal: used to indicate start and stop of the chart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773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8322" y="1542746"/>
            <a:ext cx="1784201" cy="64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57266" y="2484209"/>
            <a:ext cx="1723403" cy="883188"/>
            <a:chOff x="0" y="0"/>
            <a:chExt cx="956945" cy="386080"/>
          </a:xfrm>
        </p:grpSpPr>
        <p:sp>
          <p:nvSpPr>
            <p:cNvPr id="12" name="Shape 1172"/>
            <p:cNvSpPr/>
            <p:nvPr/>
          </p:nvSpPr>
          <p:spPr>
            <a:xfrm>
              <a:off x="0" y="0"/>
              <a:ext cx="956945" cy="386080"/>
            </a:xfrm>
            <a:custGeom>
              <a:avLst/>
              <a:gdLst/>
              <a:ahLst/>
              <a:cxnLst/>
              <a:rect l="0" t="0" r="0" b="0"/>
              <a:pathLst>
                <a:path w="956945" h="386080">
                  <a:moveTo>
                    <a:pt x="478536" y="0"/>
                  </a:moveTo>
                  <a:lnTo>
                    <a:pt x="0" y="193040"/>
                  </a:lnTo>
                  <a:lnTo>
                    <a:pt x="478536" y="386080"/>
                  </a:lnTo>
                  <a:lnTo>
                    <a:pt x="956945" y="193040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0317" y="3982011"/>
            <a:ext cx="2280352" cy="503746"/>
            <a:chOff x="0" y="0"/>
            <a:chExt cx="1286510" cy="340995"/>
          </a:xfrm>
        </p:grpSpPr>
        <p:sp>
          <p:nvSpPr>
            <p:cNvPr id="14" name="Shape 1174"/>
            <p:cNvSpPr/>
            <p:nvPr/>
          </p:nvSpPr>
          <p:spPr>
            <a:xfrm>
              <a:off x="0" y="0"/>
              <a:ext cx="1286510" cy="340995"/>
            </a:xfrm>
            <a:custGeom>
              <a:avLst/>
              <a:gdLst/>
              <a:ahLst/>
              <a:cxnLst/>
              <a:rect l="0" t="0" r="0" b="0"/>
              <a:pathLst>
                <a:path w="1286510" h="340995">
                  <a:moveTo>
                    <a:pt x="257302" y="0"/>
                  </a:moveTo>
                  <a:lnTo>
                    <a:pt x="1286510" y="0"/>
                  </a:lnTo>
                  <a:lnTo>
                    <a:pt x="1024636" y="340995"/>
                  </a:lnTo>
                  <a:lnTo>
                    <a:pt x="0" y="340995"/>
                  </a:ln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7345" y="4989940"/>
            <a:ext cx="1585178" cy="625444"/>
            <a:chOff x="0" y="0"/>
            <a:chExt cx="680720" cy="266065"/>
          </a:xfrm>
        </p:grpSpPr>
        <p:sp>
          <p:nvSpPr>
            <p:cNvPr id="16" name="Shape 1176"/>
            <p:cNvSpPr/>
            <p:nvPr/>
          </p:nvSpPr>
          <p:spPr>
            <a:xfrm>
              <a:off x="0" y="0"/>
              <a:ext cx="680720" cy="266065"/>
            </a:xfrm>
            <a:custGeom>
              <a:avLst/>
              <a:gdLst/>
              <a:ahLst/>
              <a:cxnLst/>
              <a:rect l="0" t="0" r="0" b="0"/>
              <a:pathLst>
                <a:path w="680720" h="266065">
                  <a:moveTo>
                    <a:pt x="109474" y="0"/>
                  </a:moveTo>
                  <a:cubicBezTo>
                    <a:pt x="49022" y="0"/>
                    <a:pt x="0" y="59563"/>
                    <a:pt x="0" y="133096"/>
                  </a:cubicBezTo>
                  <a:cubicBezTo>
                    <a:pt x="0" y="206502"/>
                    <a:pt x="49022" y="266065"/>
                    <a:pt x="109474" y="266065"/>
                  </a:cubicBezTo>
                  <a:lnTo>
                    <a:pt x="571246" y="266065"/>
                  </a:lnTo>
                  <a:cubicBezTo>
                    <a:pt x="631698" y="266065"/>
                    <a:pt x="680720" y="206502"/>
                    <a:pt x="680720" y="133096"/>
                  </a:cubicBezTo>
                  <a:cubicBezTo>
                    <a:pt x="680720" y="59563"/>
                    <a:pt x="631698" y="0"/>
                    <a:pt x="571246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906652"/>
              </p:ext>
            </p:extLst>
          </p:nvPr>
        </p:nvGraphicFramePr>
        <p:xfrm>
          <a:off x="6250712" y="781611"/>
          <a:ext cx="525902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9511">
                  <a:extLst>
                    <a:ext uri="{9D8B030D-6E8A-4147-A177-3AD203B41FA5}">
                      <a16:colId xmlns:a16="http://schemas.microsoft.com/office/drawing/2014/main" val="179140237"/>
                    </a:ext>
                  </a:extLst>
                </a:gridCol>
                <a:gridCol w="2629511">
                  <a:extLst>
                    <a:ext uri="{9D8B030D-6E8A-4147-A177-3AD203B41FA5}">
                      <a16:colId xmlns:a16="http://schemas.microsoft.com/office/drawing/2014/main" val="3927625333"/>
                    </a:ext>
                  </a:extLst>
                </a:gridCol>
              </a:tblGrid>
              <a:tr h="976007">
                <a:tc>
                  <a:txBody>
                    <a:bodyPr/>
                    <a:lstStyle/>
                    <a:p>
                      <a:r>
                        <a:rPr lang="en-US" dirty="0" smtClean="0"/>
                        <a:t>circle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Connector: Used to connect flowchart spread over several   pages or even a page.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288"/>
                  </a:ext>
                </a:extLst>
              </a:tr>
              <a:tr h="976007">
                <a:tc>
                  <a:txBody>
                    <a:bodyPr/>
                    <a:lstStyle/>
                    <a:p>
                      <a:r>
                        <a:rPr lang="en-US" dirty="0" smtClean="0"/>
                        <a:t>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Flow arrow or line: indicates the sequence in which the steps described by the flowchart should be carried out.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04617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191860" y="1147168"/>
            <a:ext cx="987626" cy="791156"/>
            <a:chOff x="0" y="0"/>
            <a:chExt cx="393700" cy="393700"/>
          </a:xfrm>
        </p:grpSpPr>
        <p:sp>
          <p:nvSpPr>
            <p:cNvPr id="19" name="Shape 1178"/>
            <p:cNvSpPr/>
            <p:nvPr/>
          </p:nvSpPr>
          <p:spPr>
            <a:xfrm>
              <a:off x="0" y="0"/>
              <a:ext cx="393700" cy="393700"/>
            </a:xfrm>
            <a:custGeom>
              <a:avLst/>
              <a:gdLst/>
              <a:ahLst/>
              <a:cxnLst/>
              <a:rect l="0" t="0" r="0" b="0"/>
              <a:pathLst>
                <a:path w="393700" h="393700">
                  <a:moveTo>
                    <a:pt x="196850" y="0"/>
                  </a:moveTo>
                  <a:cubicBezTo>
                    <a:pt x="88138" y="0"/>
                    <a:pt x="0" y="88138"/>
                    <a:pt x="0" y="196850"/>
                  </a:cubicBezTo>
                  <a:cubicBezTo>
                    <a:pt x="0" y="305562"/>
                    <a:pt x="88138" y="393700"/>
                    <a:pt x="196850" y="393700"/>
                  </a:cubicBezTo>
                  <a:cubicBezTo>
                    <a:pt x="305562" y="393700"/>
                    <a:pt x="393700" y="305562"/>
                    <a:pt x="393700" y="196850"/>
                  </a:cubicBezTo>
                  <a:cubicBezTo>
                    <a:pt x="393700" y="88138"/>
                    <a:pt x="305562" y="0"/>
                    <a:pt x="196850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39411" y="2925803"/>
            <a:ext cx="1897478" cy="112464"/>
            <a:chOff x="0" y="0"/>
            <a:chExt cx="1069340" cy="76200"/>
          </a:xfrm>
        </p:grpSpPr>
        <p:sp>
          <p:nvSpPr>
            <p:cNvPr id="21" name="Shape 1179"/>
            <p:cNvSpPr/>
            <p:nvPr/>
          </p:nvSpPr>
          <p:spPr>
            <a:xfrm>
              <a:off x="0" y="0"/>
              <a:ext cx="1069340" cy="76200"/>
            </a:xfrm>
            <a:custGeom>
              <a:avLst/>
              <a:gdLst/>
              <a:ahLst/>
              <a:cxnLst/>
              <a:rect l="0" t="0" r="0" b="0"/>
              <a:pathLst>
                <a:path w="1069340" h="76200">
                  <a:moveTo>
                    <a:pt x="993140" y="0"/>
                  </a:moveTo>
                  <a:lnTo>
                    <a:pt x="1069340" y="38100"/>
                  </a:lnTo>
                  <a:lnTo>
                    <a:pt x="993140" y="76200"/>
                  </a:lnTo>
                  <a:lnTo>
                    <a:pt x="993140" y="44450"/>
                  </a:lnTo>
                  <a:lnTo>
                    <a:pt x="6350" y="44450"/>
                  </a:lnTo>
                  <a:cubicBezTo>
                    <a:pt x="2794" y="44450"/>
                    <a:pt x="0" y="41656"/>
                    <a:pt x="0" y="38100"/>
                  </a:cubicBezTo>
                  <a:cubicBezTo>
                    <a:pt x="0" y="34544"/>
                    <a:pt x="2794" y="31750"/>
                    <a:pt x="6350" y="31750"/>
                  </a:cubicBezTo>
                  <a:lnTo>
                    <a:pt x="993140" y="31750"/>
                  </a:lnTo>
                  <a:lnTo>
                    <a:pt x="99314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37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163" y="779929"/>
            <a:ext cx="5183188" cy="556600"/>
          </a:xfrm>
        </p:spPr>
        <p:txBody>
          <a:bodyPr/>
          <a:lstStyle/>
          <a:p>
            <a:r>
              <a:rPr lang="en-US" sz="3200" dirty="0"/>
              <a:t>Rules of Flowcharting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821" y="1446061"/>
            <a:ext cx="5417461" cy="27090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 number of rules recommended by the </a:t>
            </a:r>
            <a:r>
              <a:rPr lang="en-US" u="sng" dirty="0"/>
              <a:t>American National Standards Institute (ANSI) </a:t>
            </a:r>
            <a:r>
              <a:rPr lang="en-US" dirty="0"/>
              <a:t>that need to be followed when drawing flowcharts are stated as </a:t>
            </a:r>
            <a:r>
              <a:rPr lang="en-US" dirty="0" smtClean="0"/>
              <a:t>follows: 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56378" y="1151844"/>
            <a:ext cx="5364530" cy="1376204"/>
          </a:xfrm>
        </p:spPr>
        <p:txBody>
          <a:bodyPr/>
          <a:lstStyle/>
          <a:p>
            <a:pPr lvl="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Every aspect of the flowchart should be represented using the standard symbols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230470" y="2523582"/>
            <a:ext cx="5307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Flowcharts must have only one starting and ending point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0470" y="3845424"/>
            <a:ext cx="5307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Steps in a flowchart should follow top-to-bottom or left-to-right approach</a:t>
            </a:r>
          </a:p>
        </p:txBody>
      </p:sp>
    </p:spTree>
    <p:extLst>
      <p:ext uri="{BB962C8B-B14F-4D97-AF65-F5344CB8AC3E}">
        <p14:creationId xmlns:p14="http://schemas.microsoft.com/office/powerpoint/2010/main" val="32566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764" y="1057146"/>
            <a:ext cx="5275729" cy="1739843"/>
          </a:xfrm>
        </p:spPr>
        <p:txBody>
          <a:bodyPr/>
          <a:lstStyle/>
          <a:p>
            <a:pPr lvl="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The </a:t>
            </a:r>
            <a:r>
              <a:rPr lang="en-US" sz="2400" dirty="0"/>
              <a:t>inputs, process, output symbols should have two flow lines connecting to the previous symbol and to the next </a:t>
            </a:r>
            <a:r>
              <a:rPr lang="en-US" sz="2400" dirty="0" smtClean="0"/>
              <a:t>symbol. 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94765" y="3374341"/>
            <a:ext cx="52488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decision symbol should have flow lines for each possible solution such as yes/no or true/false.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9741" y="2903258"/>
            <a:ext cx="437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Let’s take a look at some problem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772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16" y="826477"/>
            <a:ext cx="5329360" cy="13116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1:</a:t>
            </a:r>
            <a:r>
              <a:rPr lang="en-US" dirty="0"/>
              <a:t> Computing the sum of two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826477"/>
            <a:ext cx="5183188" cy="53631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420100" y="15367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Data 39"/>
          <p:cNvSpPr/>
          <p:nvPr/>
        </p:nvSpPr>
        <p:spPr>
          <a:xfrm>
            <a:off x="6686550" y="1987034"/>
            <a:ext cx="3467100" cy="7747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A, B, Sum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276590" y="274607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6724650" y="3496316"/>
            <a:ext cx="3467100" cy="6184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A + 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285480" y="41148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6724650" y="4622800"/>
            <a:ext cx="3467100" cy="3683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Sum</a:t>
            </a:r>
            <a:endParaRPr lang="en-US"/>
          </a:p>
        </p:txBody>
      </p:sp>
      <p:sp>
        <p:nvSpPr>
          <p:cNvPr id="52" name="Flowchart: Terminator 51"/>
          <p:cNvSpPr/>
          <p:nvPr/>
        </p:nvSpPr>
        <p:spPr>
          <a:xfrm>
            <a:off x="7326630" y="5381730"/>
            <a:ext cx="1917700" cy="482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53" name="Flowchart: Terminator 52"/>
          <p:cNvSpPr/>
          <p:nvPr/>
        </p:nvSpPr>
        <p:spPr>
          <a:xfrm>
            <a:off x="7461250" y="1059418"/>
            <a:ext cx="1917700" cy="482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276590" y="49911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6567" y="2065563"/>
            <a:ext cx="4992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Algorithm: </a:t>
            </a:r>
            <a:r>
              <a:rPr lang="en-US" sz="2400" dirty="0"/>
              <a:t>let’s represent the algorithm instruction in a flow chart and we can call it </a:t>
            </a:r>
            <a:r>
              <a:rPr lang="en-US" sz="2400" i="1" dirty="0"/>
              <a:t>algorithm to sum two numbers.</a:t>
            </a: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874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2" grpId="0" animBg="1"/>
      <p:bldP spid="5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18644</TotalTime>
  <Words>970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saidu</cp:lastModifiedBy>
  <cp:revision>1025</cp:revision>
  <dcterms:created xsi:type="dcterms:W3CDTF">2020-02-15T19:14:01Z</dcterms:created>
  <dcterms:modified xsi:type="dcterms:W3CDTF">2024-07-27T06:54:45Z</dcterms:modified>
</cp:coreProperties>
</file>