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00"/>
    <a:srgbClr val="000099"/>
    <a:srgbClr val="CC33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46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3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3"/>
          <p:cNvSpPr>
            <a:spLocks noChangeArrowheads="1"/>
          </p:cNvSpPr>
          <p:nvPr userDrawn="1"/>
        </p:nvSpPr>
        <p:spPr bwMode="auto">
          <a:xfrm>
            <a:off x="0" y="0"/>
            <a:ext cx="117094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2" name="Rectangle 16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5" name="Rectangle 19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18" name="Rectangle 2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9" name="Rectangle 23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1" name="Rectangle 2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2" name="Rectangle 2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3" name="Rectangle 27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C7B90198-69D8-4F49-83EE-A57A0EDAD8AC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24" name="Rectangle 28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5" name="Rectangle 29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6" name="Rectangle 30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15862DC-CC8C-4D94-8D61-E16A602E1EC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27" name="Rectangle 31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28" name="Rectangle 32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9" name="Rectangle 33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86CF24D-2277-483A-BE08-9911BA0ADFF7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0" name="Rectangle 34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1" name="Rectangle 35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2" name="Rectangle 36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42BF55A2-5223-4DA4-A4FE-C14B73F1C384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3" name="Rectangle 37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4" name="Rectangle 38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5" name="Rectangle 39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2F8E192-18F5-4FA1-BE66-85915A3C37A4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6" name="Rectangle 4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7" name="Rectangle 4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8" name="Rectangle 4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EED75E7-3A0E-486B-864C-68B15890C99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39" name="Rectangle 4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0" name="Rectangle 4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1" name="Rectangle 45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73F8C70C-01D6-4C7E-A080-DF17943D7F63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2" name="Rectangle 46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3" name="Rectangle 47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4" name="Rectangle 48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10812500-48C3-4E6D-A2D7-BA9A73B846A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5" name="Rectangle 49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6" name="Rectangle 50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47" name="Rectangle 51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D10FB084-845A-4137-960A-482D644B545F}" type="slidenum">
              <a:rPr lang="en-US" sz="1400"/>
              <a:pPr algn="r"/>
              <a:t>‹#›</a:t>
            </a:fld>
            <a:endParaRPr lang="en-US" sz="1400"/>
          </a:p>
        </p:txBody>
      </p:sp>
      <p:sp>
        <p:nvSpPr>
          <p:cNvPr id="48" name="Rectangle 52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49" name="Rectangle 53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0" name="Rectangle 54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66D7ECB3-6B50-4CCF-8C82-D0C09F09D8C8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1" name="Rectangle 55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2" name="Rectangle 5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C00B68F-BC7D-4672-9A63-CA5EAC39243E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5" name="Rectangle 59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6" name="Rectangle 60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C93C9AEF-C041-4DE4-8A5B-338345688778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7" name="Rectangle 61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8" name="Rectangle 62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59" name="Rectangle 63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1CCC3BBA-04F8-4B21-8673-0DCEA679AF85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0" name="Rectangle 64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1" name="Rectangle 65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2" name="Rectangle 66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A50ACCB5-6B53-4142-A129-5A0B945648D0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3" name="Rectangle 67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4" name="Rectangle 68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5" name="Rectangle 69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615282AA-2BB0-4883-9F11-6E536F169F13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6" name="Rectangle 7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7" name="Rectangle 7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68" name="Rectangle 7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fld id="{FAA28BD5-A2AE-4AC8-85AD-5EFE48A456AF}" type="slidenum">
              <a:rPr lang="en-US" sz="1400">
                <a:cs typeface="Arial" panose="020B0604020202020204" pitchFamily="34" charset="0"/>
              </a:rPr>
              <a:pPr algn="r"/>
              <a:t>‹#›</a:t>
            </a:fld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76" name="Rectangle 80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7" name="Rectangle 81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78" name="Rectangle 82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Rectangle 83"/>
          <p:cNvSpPr>
            <a:spLocks noChangeArrowheads="1"/>
          </p:cNvSpPr>
          <p:nvPr userDrawn="1"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80" name="Rectangle 84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81" name="Rectangle 85"/>
          <p:cNvSpPr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>
              <a:cs typeface="Arial" panose="020B0604020202020204" pitchFamily="34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 userDrawn="1"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140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9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4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1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DCF9-07C5-47C7-9895-A5E706629594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0541F-0911-422E-B331-63BDA0DA87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7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10795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6089561" y="508462"/>
            <a:ext cx="12879" cy="5828120"/>
          </a:xfrm>
          <a:prstGeom prst="line">
            <a:avLst/>
          </a:prstGeom>
          <a:ln w="76200">
            <a:solidFill>
              <a:srgbClr val="0000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74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5759" y="1933158"/>
            <a:ext cx="5098472" cy="249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smtClean="0">
                <a:cs typeface="Times New Roman" panose="02020603050405020304" pitchFamily="18" charset="0"/>
              </a:rPr>
              <a:t>COS 102: </a:t>
            </a:r>
            <a:r>
              <a:rPr lang="en-US" sz="3600" dirty="0">
                <a:cs typeface="Times New Roman" panose="02020603050405020304" pitchFamily="18" charset="0"/>
              </a:rPr>
              <a:t>INTRODUCTION TO PROBLEM SOLVING 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dirty="0" smtClean="0">
                <a:cs typeface="Times New Roman" panose="02020603050405020304" pitchFamily="18" charset="0"/>
              </a:rPr>
              <a:t>(</a:t>
            </a:r>
            <a:r>
              <a:rPr lang="en-US" sz="3600" dirty="0">
                <a:cs typeface="Times New Roman" panose="02020603050405020304" pitchFamily="18" charset="0"/>
              </a:rPr>
              <a:t>3 UNITS</a:t>
            </a:r>
            <a:r>
              <a:rPr lang="en-US" sz="3600" dirty="0" smtClean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82566" y="2009527"/>
            <a:ext cx="5256904" cy="9044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Module 3:</a:t>
            </a:r>
            <a:r>
              <a:rPr lang="en-US" sz="2400" dirty="0"/>
              <a:t> </a:t>
            </a:r>
            <a:r>
              <a:rPr lang="en-US" sz="2400" dirty="0" smtClean="0"/>
              <a:t>Basic Algorithm Implementation Strategies 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06178" y="3346784"/>
            <a:ext cx="5282662" cy="9044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Unit 1:</a:t>
            </a:r>
            <a:r>
              <a:rPr lang="en-US" sz="2400" dirty="0" smtClean="0"/>
              <a:t> </a:t>
            </a:r>
            <a:r>
              <a:rPr lang="en-GB" sz="2400" dirty="0"/>
              <a:t>Decision </a:t>
            </a:r>
            <a:r>
              <a:rPr lang="en-GB" sz="2400" dirty="0" smtClean="0"/>
              <a:t>table, </a:t>
            </a:r>
            <a:r>
              <a:rPr lang="en-GB" sz="2400" dirty="0"/>
              <a:t>and Decision tree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92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799" y="1061278"/>
            <a:ext cx="5220354" cy="13498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Problem 2: </a:t>
            </a:r>
            <a:r>
              <a:rPr lang="en-US" dirty="0"/>
              <a:t>let’s represent an instruction for an assumed </a:t>
            </a:r>
            <a:r>
              <a:rPr lang="en-US" u="sng" dirty="0"/>
              <a:t>loan payment defaulting</a:t>
            </a:r>
            <a:r>
              <a:rPr lang="en-US" b="1" u="sng" dirty="0"/>
              <a:t> 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39900"/>
            <a:ext cx="4521200" cy="444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61074" y="1986791"/>
            <a:ext cx="1611854" cy="4219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85745" y="1986791"/>
            <a:ext cx="59908" cy="4219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46965" y="2479130"/>
            <a:ext cx="59907" cy="4219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Shape 2796"/>
          <p:cNvSpPr/>
          <p:nvPr/>
        </p:nvSpPr>
        <p:spPr>
          <a:xfrm>
            <a:off x="7403718" y="1158875"/>
            <a:ext cx="1751035" cy="751161"/>
          </a:xfrm>
          <a:custGeom>
            <a:avLst/>
            <a:gdLst/>
            <a:ahLst/>
            <a:cxnLst/>
            <a:rect l="0" t="0" r="0" b="0"/>
            <a:pathLst>
              <a:path w="1732915" h="467360">
                <a:moveTo>
                  <a:pt x="866521" y="0"/>
                </a:moveTo>
                <a:cubicBezTo>
                  <a:pt x="387858" y="0"/>
                  <a:pt x="0" y="104648"/>
                  <a:pt x="0" y="233680"/>
                </a:cubicBezTo>
                <a:cubicBezTo>
                  <a:pt x="0" y="362712"/>
                  <a:pt x="387858" y="467360"/>
                  <a:pt x="866521" y="467360"/>
                </a:cubicBezTo>
                <a:cubicBezTo>
                  <a:pt x="1345057" y="467360"/>
                  <a:pt x="1732915" y="362712"/>
                  <a:pt x="1732915" y="233680"/>
                </a:cubicBezTo>
                <a:cubicBezTo>
                  <a:pt x="1732915" y="104648"/>
                  <a:pt x="1345057" y="0"/>
                  <a:pt x="866521" y="0"/>
                </a:cubicBez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7672928" y="1372588"/>
            <a:ext cx="1229942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owner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4659" y="1372588"/>
            <a:ext cx="42584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hape 2800"/>
          <p:cNvSpPr/>
          <p:nvPr/>
        </p:nvSpPr>
        <p:spPr>
          <a:xfrm>
            <a:off x="6232725" y="2798978"/>
            <a:ext cx="1762639" cy="906292"/>
          </a:xfrm>
          <a:custGeom>
            <a:avLst/>
            <a:gdLst/>
            <a:ahLst/>
            <a:cxnLst/>
            <a:rect l="0" t="0" r="0" b="0"/>
            <a:pathLst>
              <a:path w="1307465" h="563880">
                <a:moveTo>
                  <a:pt x="0" y="563880"/>
                </a:moveTo>
                <a:lnTo>
                  <a:pt x="1307465" y="563880"/>
                </a:lnTo>
                <a:lnTo>
                  <a:pt x="1307465" y="0"/>
                </a:lnTo>
                <a:lnTo>
                  <a:pt x="0" y="0"/>
                </a:lnTo>
                <a:close/>
              </a:path>
            </a:pathLst>
          </a:custGeom>
          <a:ln w="9525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6330563" y="2923081"/>
            <a:ext cx="1342365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not default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6446" y="3253933"/>
            <a:ext cx="1502461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payback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82000" y="3241509"/>
            <a:ext cx="42585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Shape 2805"/>
          <p:cNvSpPr/>
          <p:nvPr/>
        </p:nvSpPr>
        <p:spPr>
          <a:xfrm>
            <a:off x="8481673" y="2798978"/>
            <a:ext cx="1751034" cy="751161"/>
          </a:xfrm>
          <a:custGeom>
            <a:avLst/>
            <a:gdLst/>
            <a:ahLst/>
            <a:cxnLst/>
            <a:rect l="0" t="0" r="0" b="0"/>
            <a:pathLst>
              <a:path w="1732915" h="467360">
                <a:moveTo>
                  <a:pt x="866521" y="0"/>
                </a:moveTo>
                <a:cubicBezTo>
                  <a:pt x="387858" y="0"/>
                  <a:pt x="0" y="104648"/>
                  <a:pt x="0" y="233680"/>
                </a:cubicBezTo>
                <a:cubicBezTo>
                  <a:pt x="0" y="362712"/>
                  <a:pt x="387858" y="467360"/>
                  <a:pt x="866521" y="467360"/>
                </a:cubicBezTo>
                <a:cubicBezTo>
                  <a:pt x="1345057" y="467360"/>
                  <a:pt x="1732915" y="362712"/>
                  <a:pt x="1732915" y="233680"/>
                </a:cubicBezTo>
                <a:cubicBezTo>
                  <a:pt x="1732915" y="104648"/>
                  <a:pt x="1345057" y="0"/>
                  <a:pt x="866521" y="0"/>
                </a:cubicBezTo>
                <a:close/>
              </a:path>
            </a:pathLst>
          </a:custGeom>
          <a:ln w="9525" cap="rnd">
            <a:round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9045652" y="3011261"/>
            <a:ext cx="700747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Married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91196" y="3011261"/>
            <a:ext cx="42584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Shape 2809"/>
          <p:cNvSpPr/>
          <p:nvPr/>
        </p:nvSpPr>
        <p:spPr>
          <a:xfrm>
            <a:off x="7868908" y="4866711"/>
            <a:ext cx="1468069" cy="906292"/>
          </a:xfrm>
          <a:custGeom>
            <a:avLst/>
            <a:gdLst/>
            <a:ahLst/>
            <a:cxnLst/>
            <a:rect l="0" t="0" r="0" b="0"/>
            <a:pathLst>
              <a:path w="1307465" h="563880">
                <a:moveTo>
                  <a:pt x="0" y="563880"/>
                </a:moveTo>
                <a:lnTo>
                  <a:pt x="1307465" y="563880"/>
                </a:lnTo>
                <a:lnTo>
                  <a:pt x="1307465" y="0"/>
                </a:lnTo>
                <a:lnTo>
                  <a:pt x="0" y="0"/>
                </a:lnTo>
                <a:close/>
              </a:path>
            </a:pathLst>
          </a:custGeom>
          <a:ln w="9525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7995365" y="4991020"/>
            <a:ext cx="1418731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default loan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907789" y="5309447"/>
            <a:ext cx="834942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payback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585361" y="5309447"/>
            <a:ext cx="42584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Shape 2814"/>
          <p:cNvSpPr/>
          <p:nvPr/>
        </p:nvSpPr>
        <p:spPr>
          <a:xfrm>
            <a:off x="9619943" y="4866711"/>
            <a:ext cx="1536083" cy="906292"/>
          </a:xfrm>
          <a:custGeom>
            <a:avLst/>
            <a:gdLst/>
            <a:ahLst/>
            <a:cxnLst/>
            <a:rect l="0" t="0" r="0" b="0"/>
            <a:pathLst>
              <a:path w="1307465" h="563880">
                <a:moveTo>
                  <a:pt x="0" y="563880"/>
                </a:moveTo>
                <a:lnTo>
                  <a:pt x="1307465" y="563880"/>
                </a:lnTo>
                <a:lnTo>
                  <a:pt x="1307465" y="0"/>
                </a:lnTo>
                <a:lnTo>
                  <a:pt x="0" y="0"/>
                </a:lnTo>
                <a:close/>
              </a:path>
            </a:pathLst>
          </a:custGeom>
          <a:ln w="9525" cap="rnd">
            <a:miter lim="101600"/>
          </a:ln>
        </p:spPr>
        <p:style>
          <a:lnRef idx="1">
            <a:srgbClr val="000000"/>
          </a:lnRef>
          <a:fillRef idx="0">
            <a:srgbClr val="000000">
              <a:alpha val="0"/>
            </a:srgbClr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27" name="Rectangle 26"/>
          <p:cNvSpPr/>
          <p:nvPr/>
        </p:nvSpPr>
        <p:spPr>
          <a:xfrm>
            <a:off x="9746399" y="4991020"/>
            <a:ext cx="1416899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not default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746399" y="5309447"/>
            <a:ext cx="1187771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payback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684550" y="5309447"/>
            <a:ext cx="42584" cy="3052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Shape 2818"/>
          <p:cNvSpPr/>
          <p:nvPr/>
        </p:nvSpPr>
        <p:spPr>
          <a:xfrm>
            <a:off x="6926338" y="1898401"/>
            <a:ext cx="1354757" cy="910170"/>
          </a:xfrm>
          <a:custGeom>
            <a:avLst/>
            <a:gdLst/>
            <a:ahLst/>
            <a:cxnLst/>
            <a:rect l="0" t="0" r="0" b="0"/>
            <a:pathLst>
              <a:path w="1340739" h="566293">
                <a:moveTo>
                  <a:pt x="1331087" y="1397"/>
                </a:moveTo>
                <a:cubicBezTo>
                  <a:pt x="1334262" y="0"/>
                  <a:pt x="1338072" y="1524"/>
                  <a:pt x="1339342" y="4826"/>
                </a:cubicBezTo>
                <a:cubicBezTo>
                  <a:pt x="1340739" y="8001"/>
                  <a:pt x="1339215" y="11811"/>
                  <a:pt x="1335913" y="13081"/>
                </a:cubicBezTo>
                <a:lnTo>
                  <a:pt x="72819" y="537042"/>
                </a:lnTo>
                <a:lnTo>
                  <a:pt x="84963" y="566293"/>
                </a:lnTo>
                <a:lnTo>
                  <a:pt x="0" y="560324"/>
                </a:lnTo>
                <a:lnTo>
                  <a:pt x="55753" y="495935"/>
                </a:lnTo>
                <a:lnTo>
                  <a:pt x="67928" y="525260"/>
                </a:lnTo>
                <a:lnTo>
                  <a:pt x="1331087" y="1397"/>
                </a:lnTo>
                <a:close/>
              </a:path>
            </a:pathLst>
          </a:custGeom>
          <a:ln w="0" cap="rnd">
            <a:miter lim="1016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31" name="Shape 2819"/>
          <p:cNvSpPr/>
          <p:nvPr/>
        </p:nvSpPr>
        <p:spPr>
          <a:xfrm>
            <a:off x="8266467" y="1898401"/>
            <a:ext cx="1006990" cy="900577"/>
          </a:xfrm>
          <a:custGeom>
            <a:avLst/>
            <a:gdLst/>
            <a:ahLst/>
            <a:cxnLst/>
            <a:rect l="0" t="0" r="0" b="0"/>
            <a:pathLst>
              <a:path w="996569" h="560324">
                <a:moveTo>
                  <a:pt x="10287" y="1651"/>
                </a:moveTo>
                <a:lnTo>
                  <a:pt x="933186" y="517566"/>
                </a:lnTo>
                <a:lnTo>
                  <a:pt x="948690" y="489839"/>
                </a:lnTo>
                <a:lnTo>
                  <a:pt x="996569" y="560324"/>
                </a:lnTo>
                <a:lnTo>
                  <a:pt x="911479" y="556387"/>
                </a:lnTo>
                <a:lnTo>
                  <a:pt x="926943" y="528730"/>
                </a:lnTo>
                <a:lnTo>
                  <a:pt x="4191" y="12827"/>
                </a:lnTo>
                <a:cubicBezTo>
                  <a:pt x="1016" y="11049"/>
                  <a:pt x="0" y="7239"/>
                  <a:pt x="1651" y="4191"/>
                </a:cubicBezTo>
                <a:cubicBezTo>
                  <a:pt x="3429" y="1016"/>
                  <a:pt x="7239" y="0"/>
                  <a:pt x="10287" y="1651"/>
                </a:cubicBezTo>
                <a:close/>
              </a:path>
            </a:pathLst>
          </a:custGeom>
          <a:ln w="0" cap="rnd">
            <a:miter lim="1016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32" name="Shape 2820"/>
          <p:cNvSpPr/>
          <p:nvPr/>
        </p:nvSpPr>
        <p:spPr>
          <a:xfrm>
            <a:off x="8649781" y="3538913"/>
            <a:ext cx="802049" cy="1327799"/>
          </a:xfrm>
          <a:custGeom>
            <a:avLst/>
            <a:gdLst/>
            <a:ahLst/>
            <a:cxnLst/>
            <a:rect l="0" t="0" r="0" b="0"/>
            <a:pathLst>
              <a:path w="793750" h="826135">
                <a:moveTo>
                  <a:pt x="791210" y="2413"/>
                </a:moveTo>
                <a:cubicBezTo>
                  <a:pt x="793750" y="4826"/>
                  <a:pt x="793750" y="8890"/>
                  <a:pt x="791337" y="11430"/>
                </a:cubicBezTo>
                <a:lnTo>
                  <a:pt x="57345" y="775540"/>
                </a:lnTo>
                <a:lnTo>
                  <a:pt x="80264" y="797560"/>
                </a:lnTo>
                <a:lnTo>
                  <a:pt x="0" y="826135"/>
                </a:lnTo>
                <a:lnTo>
                  <a:pt x="25273" y="744728"/>
                </a:lnTo>
                <a:lnTo>
                  <a:pt x="48211" y="766765"/>
                </a:lnTo>
                <a:lnTo>
                  <a:pt x="782193" y="2540"/>
                </a:lnTo>
                <a:cubicBezTo>
                  <a:pt x="784606" y="0"/>
                  <a:pt x="788670" y="0"/>
                  <a:pt x="791210" y="2413"/>
                </a:cubicBezTo>
                <a:close/>
              </a:path>
            </a:pathLst>
          </a:custGeom>
          <a:ln w="0" cap="rnd">
            <a:miter lim="1016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33" name="Shape 2821"/>
          <p:cNvSpPr/>
          <p:nvPr/>
        </p:nvSpPr>
        <p:spPr>
          <a:xfrm>
            <a:off x="9437586" y="3538708"/>
            <a:ext cx="1038942" cy="1328003"/>
          </a:xfrm>
          <a:custGeom>
            <a:avLst/>
            <a:gdLst/>
            <a:ahLst/>
            <a:cxnLst/>
            <a:rect l="0" t="0" r="0" b="0"/>
            <a:pathLst>
              <a:path w="1028192" h="826262">
                <a:moveTo>
                  <a:pt x="11049" y="2159"/>
                </a:moveTo>
                <a:lnTo>
                  <a:pt x="972754" y="773661"/>
                </a:lnTo>
                <a:lnTo>
                  <a:pt x="992632" y="748919"/>
                </a:lnTo>
                <a:lnTo>
                  <a:pt x="1028192" y="826262"/>
                </a:lnTo>
                <a:lnTo>
                  <a:pt x="944880" y="808355"/>
                </a:lnTo>
                <a:lnTo>
                  <a:pt x="964829" y="783525"/>
                </a:lnTo>
                <a:lnTo>
                  <a:pt x="3175" y="12065"/>
                </a:lnTo>
                <a:cubicBezTo>
                  <a:pt x="381" y="9906"/>
                  <a:pt x="0" y="5842"/>
                  <a:pt x="2159" y="3175"/>
                </a:cubicBezTo>
                <a:cubicBezTo>
                  <a:pt x="4318" y="381"/>
                  <a:pt x="8382" y="0"/>
                  <a:pt x="11049" y="2159"/>
                </a:cubicBezTo>
                <a:close/>
              </a:path>
            </a:pathLst>
          </a:custGeom>
          <a:ln w="0" cap="rnd">
            <a:miter lim="1016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8631882" y="3977769"/>
            <a:ext cx="2275760" cy="4219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                          No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296628" y="2086816"/>
            <a:ext cx="2275760" cy="4219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                           No</a:t>
            </a:r>
          </a:p>
        </p:txBody>
      </p:sp>
    </p:spTree>
    <p:extLst>
      <p:ext uri="{BB962C8B-B14F-4D97-AF65-F5344CB8AC3E}">
        <p14:creationId xmlns:p14="http://schemas.microsoft.com/office/powerpoint/2010/main" val="106017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6" grpId="0"/>
      <p:bldP spid="17" grpId="0"/>
      <p:bldP spid="19" grpId="0" animBg="1"/>
      <p:bldP spid="20" grpId="0"/>
      <p:bldP spid="22" grpId="0" animBg="1"/>
      <p:bldP spid="23" grpId="0"/>
      <p:bldP spid="24" grpId="0"/>
      <p:bldP spid="26" grpId="0" animBg="1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483" y="693873"/>
            <a:ext cx="4711007" cy="619772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976" y="1467477"/>
            <a:ext cx="5250600" cy="228027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Both decision tables and decision trees are powerful tools in computer science for modeling and analyzing decision processes.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03323" y="1135161"/>
            <a:ext cx="53747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Understanding their structure, uses, and advantages enables better decision-making, clearer communication of complex logic, and more efficient design of systems and algorithms.</a:t>
            </a:r>
          </a:p>
        </p:txBody>
      </p:sp>
    </p:spTree>
    <p:extLst>
      <p:ext uri="{BB962C8B-B14F-4D97-AF65-F5344CB8AC3E}">
        <p14:creationId xmlns:p14="http://schemas.microsoft.com/office/powerpoint/2010/main" val="336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857251"/>
            <a:ext cx="4376157" cy="559425"/>
          </a:xfrm>
        </p:spPr>
        <p:txBody>
          <a:bodyPr/>
          <a:lstStyle/>
          <a:p>
            <a:r>
              <a:rPr lang="en-US" sz="2800" dirty="0"/>
              <a:t>Learning </a:t>
            </a:r>
            <a:r>
              <a:rPr lang="en-US" sz="2800" dirty="0" smtClean="0"/>
              <a:t>Objectives: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31692"/>
            <a:ext cx="5157787" cy="2744094"/>
          </a:xfrm>
        </p:spPr>
        <p:txBody>
          <a:bodyPr/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Students </a:t>
            </a:r>
            <a:r>
              <a:rPr lang="en-US" sz="2400" dirty="0"/>
              <a:t>can list and explain the components of a decision table, including conditions, actions, rules, condition stubs, and action stubs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0597" y="921310"/>
            <a:ext cx="5183188" cy="211810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Students </a:t>
            </a:r>
            <a:r>
              <a:rPr lang="en-US" sz="2400" dirty="0"/>
              <a:t>can build a decision tree that correctly represents a sequence of decisions and their possible outcomes for a given problem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280596" y="3393584"/>
            <a:ext cx="51300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Students </a:t>
            </a:r>
            <a:r>
              <a:rPr lang="en-US" sz="2400" dirty="0"/>
              <a:t>can select the appropriate method (decision table or decision tree) for different types of decision-making </a:t>
            </a:r>
            <a:r>
              <a:rPr lang="en-US" sz="2400" dirty="0" smtClean="0"/>
              <a:t> scenarios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8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488" y="703263"/>
            <a:ext cx="5157787" cy="823912"/>
          </a:xfrm>
        </p:spPr>
        <p:txBody>
          <a:bodyPr/>
          <a:lstStyle/>
          <a:p>
            <a:r>
              <a:rPr lang="en-US" sz="2800" dirty="0"/>
              <a:t>Decision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81163"/>
            <a:ext cx="5148888" cy="45085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Decision tables critical </a:t>
            </a:r>
            <a:r>
              <a:rPr lang="en-US" sz="2400" dirty="0"/>
              <a:t>tools in computer science, particularly for </a:t>
            </a:r>
            <a:r>
              <a:rPr lang="en-US" sz="2400" dirty="0" smtClean="0"/>
              <a:t>problem solving. </a:t>
            </a:r>
            <a:r>
              <a:rPr lang="en-US" sz="2400" dirty="0"/>
              <a:t>They contribute to representing complex decision-making processes and making them more understandable and manageable.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6236595" y="1084821"/>
            <a:ext cx="5183188" cy="302354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Decision table is a graphical representation of an algorithm for making some simple and complex decision. A decision table consists of four components as shown on the next slide: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64327506"/>
              </p:ext>
            </p:extLst>
          </p:nvPr>
        </p:nvGraphicFramePr>
        <p:xfrm>
          <a:off x="814387" y="1333497"/>
          <a:ext cx="5183188" cy="23063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1406574223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3363573106"/>
                    </a:ext>
                  </a:extLst>
                </a:gridCol>
              </a:tblGrid>
              <a:tr h="111760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Condition/Attribute Component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Condition/Rule Applied Component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528822"/>
                  </a:ext>
                </a:extLst>
              </a:tr>
              <a:tr h="1117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Action/Conclusion Component:  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Action/Conclusion/Decision 	Taken Component: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67131"/>
                  </a:ext>
                </a:extLst>
              </a:tr>
            </a:tbl>
          </a:graphicData>
        </a:graphic>
      </p:graphicFrame>
      <p:sp>
        <p:nvSpPr>
          <p:cNvPr id="8" name="Content Placeholder 3"/>
          <p:cNvSpPr txBox="1">
            <a:spLocks/>
          </p:cNvSpPr>
          <p:nvPr/>
        </p:nvSpPr>
        <p:spPr>
          <a:xfrm>
            <a:off x="6453188" y="723899"/>
            <a:ext cx="5157787" cy="5465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6800" y="1097386"/>
            <a:ext cx="5349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Condition/Attribute Component:</a:t>
            </a:r>
            <a:r>
              <a:rPr lang="en-US" sz="2400" dirty="0"/>
              <a:t> This component consists of the conditions or attributes based on which a decision or conclusion is made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31831" y="3944884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Component of Decision table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6267719" y="3604684"/>
            <a:ext cx="52289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Condition/Rule Applied Component:</a:t>
            </a:r>
            <a:r>
              <a:rPr lang="en-US" sz="2400" dirty="0"/>
              <a:t> This component contains the rules or condition alternatives</a:t>
            </a:r>
          </a:p>
        </p:txBody>
      </p:sp>
    </p:spTree>
    <p:extLst>
      <p:ext uri="{BB962C8B-B14F-4D97-AF65-F5344CB8AC3E}">
        <p14:creationId xmlns:p14="http://schemas.microsoft.com/office/powerpoint/2010/main" val="14128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4045" y="1109403"/>
            <a:ext cx="50141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Action/Conclusion Component:</a:t>
            </a:r>
            <a:r>
              <a:rPr lang="en-US" sz="2400" dirty="0"/>
              <a:t> This component contains the actions to be taken for the combination of conditions specified in the rule applied </a:t>
            </a:r>
            <a:r>
              <a:rPr lang="en-US" sz="2400" dirty="0" smtClean="0"/>
              <a:t>component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241960" y="1212434"/>
            <a:ext cx="50141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Action/Conclusion/Decision Taken Component:</a:t>
            </a:r>
            <a:r>
              <a:rPr lang="en-US" sz="2400" dirty="0"/>
              <a:t> This component contains conclusion or decision selection from set of possible conclusions or decisions</a:t>
            </a:r>
          </a:p>
        </p:txBody>
      </p:sp>
    </p:spTree>
    <p:extLst>
      <p:ext uri="{BB962C8B-B14F-4D97-AF65-F5344CB8AC3E}">
        <p14:creationId xmlns:p14="http://schemas.microsoft.com/office/powerpoint/2010/main" val="257397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916" y="1100079"/>
            <a:ext cx="5318974" cy="181574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To understand each component of a decision table, let’s consider the following problem as </a:t>
            </a:r>
            <a:r>
              <a:rPr lang="en-US" sz="2400" dirty="0" smtClean="0"/>
              <a:t>example: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840" y="1325743"/>
            <a:ext cx="5183188" cy="43288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Candidate </a:t>
            </a:r>
            <a:r>
              <a:rPr lang="en-US" sz="2400" dirty="0"/>
              <a:t>can be a male or female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716922" y="3044608"/>
            <a:ext cx="51429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Problem 1: </a:t>
            </a:r>
            <a:r>
              <a:rPr lang="en-US" sz="2400" dirty="0"/>
              <a:t>let’s represent </a:t>
            </a:r>
            <a:r>
              <a:rPr lang="en-US" sz="2400" i="1" u="sng" dirty="0"/>
              <a:t>eligibility of admission into an anonymous University </a:t>
            </a:r>
            <a:r>
              <a:rPr lang="en-US" sz="2400" dirty="0"/>
              <a:t>with the following eligibility instruction in a decision </a:t>
            </a:r>
            <a:r>
              <a:rPr lang="en-US" sz="2400" dirty="0" smtClean="0"/>
              <a:t>table: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254840" y="1884316"/>
            <a:ext cx="53361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Female candidates should be married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54840" y="2453441"/>
            <a:ext cx="53361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Candidates should possess minimum of five (5) credit in five </a:t>
            </a:r>
            <a:r>
              <a:rPr lang="en-US" sz="2400" dirty="0" err="1" smtClean="0"/>
              <a:t>O’level</a:t>
            </a:r>
            <a:r>
              <a:rPr lang="en-US" sz="2400" dirty="0" smtClean="0"/>
              <a:t> subjects </a:t>
            </a:r>
            <a:r>
              <a:rPr lang="en-US" sz="2400" dirty="0"/>
              <a:t>including English and Mathematics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254840" y="4161600"/>
            <a:ext cx="5155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Candidates should not be less than 16years of age (for both gender)</a:t>
            </a:r>
          </a:p>
        </p:txBody>
      </p:sp>
    </p:spTree>
    <p:extLst>
      <p:ext uri="{BB962C8B-B14F-4D97-AF65-F5344CB8AC3E}">
        <p14:creationId xmlns:p14="http://schemas.microsoft.com/office/powerpoint/2010/main" val="1353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43070703"/>
              </p:ext>
            </p:extLst>
          </p:nvPr>
        </p:nvGraphicFramePr>
        <p:xfrm>
          <a:off x="1045977" y="2100058"/>
          <a:ext cx="4601788" cy="2066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894">
                  <a:extLst>
                    <a:ext uri="{9D8B030D-6E8A-4147-A177-3AD203B41FA5}">
                      <a16:colId xmlns:a16="http://schemas.microsoft.com/office/drawing/2014/main" val="3391877876"/>
                    </a:ext>
                  </a:extLst>
                </a:gridCol>
                <a:gridCol w="2300894">
                  <a:extLst>
                    <a:ext uri="{9D8B030D-6E8A-4147-A177-3AD203B41FA5}">
                      <a16:colId xmlns:a16="http://schemas.microsoft.com/office/drawing/2014/main" val="3306232962"/>
                    </a:ext>
                  </a:extLst>
                </a:gridCol>
              </a:tblGrid>
              <a:tr h="4753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Legend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7799"/>
                  </a:ext>
                </a:extLst>
              </a:tr>
              <a:tr h="475392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45423"/>
                  </a:ext>
                </a:extLst>
              </a:tr>
              <a:tr h="475392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68435"/>
                  </a:ext>
                </a:extLst>
              </a:tr>
              <a:tr h="615504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or Conclusion taken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36981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95619"/>
            <a:ext cx="5183188" cy="89871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given admissions eligibility instruction </a:t>
            </a:r>
            <a:r>
              <a:rPr lang="en-US" sz="2400" dirty="0" smtClean="0"/>
              <a:t>is represented </a:t>
            </a:r>
            <a:r>
              <a:rPr lang="en-US" sz="2400" dirty="0"/>
              <a:t>in </a:t>
            </a:r>
            <a:r>
              <a:rPr lang="en-US" sz="2400" dirty="0" smtClean="0"/>
              <a:t>the decision </a:t>
            </a:r>
            <a:r>
              <a:rPr lang="en-US" sz="2400" dirty="0"/>
              <a:t>tables shown </a:t>
            </a:r>
            <a:r>
              <a:rPr lang="en-US" sz="2400" dirty="0" smtClean="0"/>
              <a:t>below: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6432" t="34722" r="12225" b="20312"/>
          <a:stretch/>
        </p:blipFill>
        <p:spPr>
          <a:xfrm>
            <a:off x="6347012" y="2550240"/>
            <a:ext cx="5008376" cy="36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4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17" y="682440"/>
            <a:ext cx="5157787" cy="648819"/>
          </a:xfrm>
        </p:spPr>
        <p:txBody>
          <a:bodyPr/>
          <a:lstStyle/>
          <a:p>
            <a:r>
              <a:rPr lang="en-US" sz="3600" dirty="0"/>
              <a:t>Decision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290659"/>
            <a:ext cx="5244539" cy="438374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 decision tree is another graphical way of representing instruction. It’s quite similar to a flow chart but has it unique symbols. The basic symbols used in representing instruction in a decision tree are shown in the table </a:t>
            </a:r>
            <a:r>
              <a:rPr lang="en-US" dirty="0" smtClean="0"/>
              <a:t>below: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69302353"/>
              </p:ext>
            </p:extLst>
          </p:nvPr>
        </p:nvGraphicFramePr>
        <p:xfrm>
          <a:off x="6333564" y="1702334"/>
          <a:ext cx="5021823" cy="30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521">
                  <a:extLst>
                    <a:ext uri="{9D8B030D-6E8A-4147-A177-3AD203B41FA5}">
                      <a16:colId xmlns:a16="http://schemas.microsoft.com/office/drawing/2014/main" val="1072516297"/>
                    </a:ext>
                  </a:extLst>
                </a:gridCol>
                <a:gridCol w="3102302">
                  <a:extLst>
                    <a:ext uri="{9D8B030D-6E8A-4147-A177-3AD203B41FA5}">
                      <a16:colId xmlns:a16="http://schemas.microsoft.com/office/drawing/2014/main" val="2059746512"/>
                    </a:ext>
                  </a:extLst>
                </a:gridCol>
              </a:tblGrid>
              <a:tr h="4070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effectLst/>
                        </a:rPr>
                        <a:t>Symbols </a:t>
                      </a:r>
                      <a:endParaRPr lang="en-US" sz="1800" b="1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Represents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72299"/>
                  </a:ext>
                </a:extLst>
              </a:tr>
              <a:tr h="769189">
                <a:tc>
                  <a:txBody>
                    <a:bodyPr/>
                    <a:lstStyle/>
                    <a:p>
                      <a:r>
                        <a:rPr lang="en-US" dirty="0" smtClean="0"/>
                        <a:t>oval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31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The symbol represents a condition or attributes  node 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57748"/>
                  </a:ext>
                </a:extLst>
              </a:tr>
              <a:tr h="898232">
                <a:tc>
                  <a:txBody>
                    <a:bodyPr/>
                    <a:lstStyle/>
                    <a:p>
                      <a:r>
                        <a:rPr lang="en-US" dirty="0" smtClean="0"/>
                        <a:t>rectangle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The symbol represents a decision, conclusion or leaf node  </a:t>
                      </a:r>
                      <a:endParaRPr lang="en-US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48237"/>
                  </a:ext>
                </a:extLst>
              </a:tr>
              <a:tr h="898232">
                <a:tc>
                  <a:txBody>
                    <a:bodyPr/>
                    <a:lstStyle/>
                    <a:p>
                      <a:r>
                        <a:rPr lang="en-US" dirty="0" smtClean="0"/>
                        <a:t>arrow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The symbol represents a direction flow or indicates a branch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3253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844731" y="2304458"/>
            <a:ext cx="914400" cy="466725"/>
            <a:chOff x="0" y="0"/>
            <a:chExt cx="914400" cy="467360"/>
          </a:xfrm>
        </p:grpSpPr>
        <p:sp>
          <p:nvSpPr>
            <p:cNvPr id="11" name="Shape 2640"/>
            <p:cNvSpPr/>
            <p:nvPr/>
          </p:nvSpPr>
          <p:spPr>
            <a:xfrm>
              <a:off x="0" y="0"/>
              <a:ext cx="914400" cy="467360"/>
            </a:xfrm>
            <a:custGeom>
              <a:avLst/>
              <a:gdLst/>
              <a:ahLst/>
              <a:cxnLst/>
              <a:rect l="0" t="0" r="0" b="0"/>
              <a:pathLst>
                <a:path w="914400" h="467360">
                  <a:moveTo>
                    <a:pt x="457200" y="0"/>
                  </a:moveTo>
                  <a:cubicBezTo>
                    <a:pt x="204724" y="0"/>
                    <a:pt x="0" y="104648"/>
                    <a:pt x="0" y="233680"/>
                  </a:cubicBezTo>
                  <a:cubicBezTo>
                    <a:pt x="0" y="362712"/>
                    <a:pt x="204724" y="467360"/>
                    <a:pt x="457200" y="467360"/>
                  </a:cubicBezTo>
                  <a:cubicBezTo>
                    <a:pt x="709676" y="467360"/>
                    <a:pt x="914400" y="362712"/>
                    <a:pt x="914400" y="233680"/>
                  </a:cubicBezTo>
                  <a:cubicBezTo>
                    <a:pt x="914400" y="104648"/>
                    <a:pt x="709676" y="0"/>
                    <a:pt x="457200" y="0"/>
                  </a:cubicBezTo>
                  <a:close/>
                </a:path>
              </a:pathLst>
            </a:custGeom>
            <a:ln w="9525" cap="rnd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2819" y="132080"/>
              <a:ext cx="42144" cy="18993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844731" y="3225800"/>
            <a:ext cx="914400" cy="51345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689156" y="4304803"/>
            <a:ext cx="1069975" cy="76200"/>
            <a:chOff x="0" y="0"/>
            <a:chExt cx="1069340" cy="76200"/>
          </a:xfrm>
        </p:grpSpPr>
        <p:sp>
          <p:nvSpPr>
            <p:cNvPr id="15" name="Shape 2636"/>
            <p:cNvSpPr/>
            <p:nvPr/>
          </p:nvSpPr>
          <p:spPr>
            <a:xfrm>
              <a:off x="0" y="0"/>
              <a:ext cx="1069340" cy="76200"/>
            </a:xfrm>
            <a:custGeom>
              <a:avLst/>
              <a:gdLst/>
              <a:ahLst/>
              <a:cxnLst/>
              <a:rect l="0" t="0" r="0" b="0"/>
              <a:pathLst>
                <a:path w="1069340" h="76200">
                  <a:moveTo>
                    <a:pt x="993140" y="0"/>
                  </a:moveTo>
                  <a:lnTo>
                    <a:pt x="1069340" y="38100"/>
                  </a:lnTo>
                  <a:lnTo>
                    <a:pt x="993140" y="76200"/>
                  </a:lnTo>
                  <a:lnTo>
                    <a:pt x="993140" y="44450"/>
                  </a:lnTo>
                  <a:lnTo>
                    <a:pt x="6350" y="44450"/>
                  </a:lnTo>
                  <a:cubicBezTo>
                    <a:pt x="2794" y="44450"/>
                    <a:pt x="0" y="41656"/>
                    <a:pt x="0" y="38100"/>
                  </a:cubicBezTo>
                  <a:cubicBezTo>
                    <a:pt x="0" y="34544"/>
                    <a:pt x="2794" y="31750"/>
                    <a:pt x="6350" y="31750"/>
                  </a:cubicBezTo>
                  <a:lnTo>
                    <a:pt x="993140" y="31750"/>
                  </a:lnTo>
                  <a:lnTo>
                    <a:pt x="9931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0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965200"/>
            <a:ext cx="5157787" cy="52244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In a decision tree, </a:t>
            </a:r>
            <a:r>
              <a:rPr lang="en-US" sz="2400" dirty="0"/>
              <a:t>decision starts from a root node (the first condition or attribute node) to the leaf node in traverse.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7076" y="996296"/>
            <a:ext cx="5270500" cy="338744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To understand traverse movement between attribute nodes to a leaf node, let’s consider the following problems as an </a:t>
            </a:r>
            <a:r>
              <a:rPr lang="en-US" sz="2400" dirty="0" smtClean="0"/>
              <a:t>example: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48551" y="3249723"/>
            <a:ext cx="52219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It starts from the root node, testing the attribute specified by this node and then moving down the tree branch according to the attribute value in the given set. </a:t>
            </a:r>
          </a:p>
        </p:txBody>
      </p:sp>
    </p:spTree>
    <p:extLst>
      <p:ext uri="{BB962C8B-B14F-4D97-AF65-F5344CB8AC3E}">
        <p14:creationId xmlns:p14="http://schemas.microsoft.com/office/powerpoint/2010/main" val="38147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14824</TotalTime>
  <Words>604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saidu</cp:lastModifiedBy>
  <cp:revision>1002</cp:revision>
  <dcterms:created xsi:type="dcterms:W3CDTF">2020-02-15T19:14:01Z</dcterms:created>
  <dcterms:modified xsi:type="dcterms:W3CDTF">2024-07-27T06:55:42Z</dcterms:modified>
</cp:coreProperties>
</file>