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9" r:id="rId6"/>
    <p:sldId id="260" r:id="rId7"/>
    <p:sldId id="261" r:id="rId8"/>
    <p:sldId id="265" r:id="rId9"/>
    <p:sldId id="262" r:id="rId10"/>
    <p:sldId id="266" r:id="rId11"/>
    <p:sldId id="270"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6600"/>
    <a:srgbClr val="000099"/>
    <a:srgbClr val="CC33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56" autoAdjust="0"/>
    <p:restoredTop sz="94660"/>
  </p:normalViewPr>
  <p:slideViewPr>
    <p:cSldViewPr snapToGrid="0">
      <p:cViewPr varScale="1">
        <p:scale>
          <a:sx n="75" d="100"/>
          <a:sy n="75" d="100"/>
        </p:scale>
        <p:origin x="702"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39A3A8-9E64-4A53-8EB7-BA415CC3028E}" type="doc">
      <dgm:prSet loTypeId="urn:microsoft.com/office/officeart/2005/8/layout/matrix1" loCatId="matrix" qsTypeId="urn:microsoft.com/office/officeart/2005/8/quickstyle/3d1" qsCatId="3D" csTypeId="urn:microsoft.com/office/officeart/2005/8/colors/colorful1" csCatId="colorful" phldr="1"/>
      <dgm:spPr/>
      <dgm:t>
        <a:bodyPr/>
        <a:lstStyle/>
        <a:p>
          <a:endParaRPr lang="en-US"/>
        </a:p>
      </dgm:t>
    </dgm:pt>
    <dgm:pt modelId="{27D08251-D522-4E68-A3B4-A75E5B4C54A8}">
      <dgm:prSet phldrT="[Text]"/>
      <dgm:spPr/>
      <dgm:t>
        <a:bodyPr/>
        <a:lstStyle/>
        <a:p>
          <a:r>
            <a:rPr lang="en-US" dirty="0" smtClean="0"/>
            <a:t>SOLVE A COMPUTER PROGRAM</a:t>
          </a:r>
          <a:endParaRPr lang="en-US" dirty="0"/>
        </a:p>
      </dgm:t>
    </dgm:pt>
    <dgm:pt modelId="{C7033DDA-1B22-4905-9385-FCF50A7F94AB}" type="parTrans" cxnId="{037C0B3A-8B59-46E4-A6BD-5F44FAE148F6}">
      <dgm:prSet/>
      <dgm:spPr/>
      <dgm:t>
        <a:bodyPr/>
        <a:lstStyle/>
        <a:p>
          <a:endParaRPr lang="en-US"/>
        </a:p>
      </dgm:t>
    </dgm:pt>
    <dgm:pt modelId="{16890F62-D530-4E8A-B1DF-96DAF783F4CA}" type="sibTrans" cxnId="{037C0B3A-8B59-46E4-A6BD-5F44FAE148F6}">
      <dgm:prSet/>
      <dgm:spPr/>
      <dgm:t>
        <a:bodyPr/>
        <a:lstStyle/>
        <a:p>
          <a:endParaRPr lang="en-US"/>
        </a:p>
      </dgm:t>
    </dgm:pt>
    <dgm:pt modelId="{F0A8EE34-43EE-4946-BD21-70DAF59E4E9D}">
      <dgm:prSet phldrT="[Text]"/>
      <dgm:spPr>
        <a:solidFill>
          <a:srgbClr val="FF0000"/>
        </a:solidFill>
        <a:ln>
          <a:solidFill>
            <a:srgbClr val="FF0000"/>
          </a:solidFill>
        </a:ln>
      </dgm:spPr>
      <dgm:t>
        <a:bodyPr/>
        <a:lstStyle/>
        <a:p>
          <a:r>
            <a:rPr lang="en-US" dirty="0" smtClean="0"/>
            <a:t>UNDERSTAND THE PROBLEM</a:t>
          </a:r>
          <a:endParaRPr lang="en-US" dirty="0"/>
        </a:p>
      </dgm:t>
    </dgm:pt>
    <dgm:pt modelId="{30BD71E2-7829-4F12-957C-4BFE77FBD386}" type="parTrans" cxnId="{08E52B0E-7E4F-488B-9A7F-A4608E8EE1CB}">
      <dgm:prSet/>
      <dgm:spPr/>
      <dgm:t>
        <a:bodyPr/>
        <a:lstStyle/>
        <a:p>
          <a:endParaRPr lang="en-US"/>
        </a:p>
      </dgm:t>
    </dgm:pt>
    <dgm:pt modelId="{CCFDA196-9537-486E-873A-B06FCBB2F4CD}" type="sibTrans" cxnId="{08E52B0E-7E4F-488B-9A7F-A4608E8EE1CB}">
      <dgm:prSet/>
      <dgm:spPr/>
      <dgm:t>
        <a:bodyPr/>
        <a:lstStyle/>
        <a:p>
          <a:endParaRPr lang="en-US"/>
        </a:p>
      </dgm:t>
    </dgm:pt>
    <dgm:pt modelId="{91DF205C-1E39-4300-83BD-E995460B1A1C}">
      <dgm:prSet phldrT="[Text]"/>
      <dgm:spPr>
        <a:solidFill>
          <a:srgbClr val="00B0F0"/>
        </a:solidFill>
      </dgm:spPr>
      <dgm:t>
        <a:bodyPr/>
        <a:lstStyle/>
        <a:p>
          <a:r>
            <a:rPr lang="en-US" dirty="0" smtClean="0"/>
            <a:t>ANALYZE THE PROBLEM</a:t>
          </a:r>
          <a:endParaRPr lang="en-US" dirty="0"/>
        </a:p>
      </dgm:t>
    </dgm:pt>
    <dgm:pt modelId="{E82780CC-888F-4456-B924-985C386E68CE}" type="parTrans" cxnId="{87E1C1B3-208F-4CCA-B920-924FB71D810E}">
      <dgm:prSet/>
      <dgm:spPr/>
      <dgm:t>
        <a:bodyPr/>
        <a:lstStyle/>
        <a:p>
          <a:endParaRPr lang="en-US"/>
        </a:p>
      </dgm:t>
    </dgm:pt>
    <dgm:pt modelId="{3ACAF7E2-891A-4EAF-84C2-FB02FABCAFCF}" type="sibTrans" cxnId="{87E1C1B3-208F-4CCA-B920-924FB71D810E}">
      <dgm:prSet/>
      <dgm:spPr/>
      <dgm:t>
        <a:bodyPr/>
        <a:lstStyle/>
        <a:p>
          <a:endParaRPr lang="en-US"/>
        </a:p>
      </dgm:t>
    </dgm:pt>
    <dgm:pt modelId="{BA85F28D-43E2-43CC-BBDA-309DF560C997}">
      <dgm:prSet phldrT="[Text]"/>
      <dgm:spPr>
        <a:solidFill>
          <a:schemeClr val="accent5">
            <a:lumMod val="50000"/>
          </a:schemeClr>
        </a:solidFill>
      </dgm:spPr>
      <dgm:t>
        <a:bodyPr/>
        <a:lstStyle/>
        <a:p>
          <a:r>
            <a:rPr lang="en-US" dirty="0" smtClean="0"/>
            <a:t>DEVELOPING THE SOLUTION</a:t>
          </a:r>
          <a:endParaRPr lang="en-US" dirty="0"/>
        </a:p>
      </dgm:t>
    </dgm:pt>
    <dgm:pt modelId="{18D26C28-0A50-43B4-BBD5-F84636EE2B8A}" type="parTrans" cxnId="{0D58F6AF-95CD-42AC-811D-ADE0B57FC02E}">
      <dgm:prSet/>
      <dgm:spPr/>
      <dgm:t>
        <a:bodyPr/>
        <a:lstStyle/>
        <a:p>
          <a:endParaRPr lang="en-US"/>
        </a:p>
      </dgm:t>
    </dgm:pt>
    <dgm:pt modelId="{CC255D9D-A60A-443B-96C5-F4C8112FA363}" type="sibTrans" cxnId="{0D58F6AF-95CD-42AC-811D-ADE0B57FC02E}">
      <dgm:prSet/>
      <dgm:spPr/>
      <dgm:t>
        <a:bodyPr/>
        <a:lstStyle/>
        <a:p>
          <a:endParaRPr lang="en-US"/>
        </a:p>
      </dgm:t>
    </dgm:pt>
    <dgm:pt modelId="{FD31A3FA-8B67-43E5-9660-84C6937DAC30}">
      <dgm:prSet phldrT="[Text]"/>
      <dgm:spPr/>
      <dgm:t>
        <a:bodyPr/>
        <a:lstStyle/>
        <a:p>
          <a:r>
            <a:rPr lang="en-US" dirty="0" smtClean="0"/>
            <a:t>CODING AND IMPLEMENTATION</a:t>
          </a:r>
          <a:endParaRPr lang="en-US" dirty="0"/>
        </a:p>
      </dgm:t>
    </dgm:pt>
    <dgm:pt modelId="{23249D96-53B1-4A00-8483-5FC4B5F6873B}" type="parTrans" cxnId="{89D5A9DB-CA3E-4A80-A113-138DA69745C5}">
      <dgm:prSet/>
      <dgm:spPr/>
      <dgm:t>
        <a:bodyPr/>
        <a:lstStyle/>
        <a:p>
          <a:endParaRPr lang="en-US"/>
        </a:p>
      </dgm:t>
    </dgm:pt>
    <dgm:pt modelId="{5D504BCD-609A-4C4F-89DF-F115CE4C9B23}" type="sibTrans" cxnId="{89D5A9DB-CA3E-4A80-A113-138DA69745C5}">
      <dgm:prSet/>
      <dgm:spPr/>
      <dgm:t>
        <a:bodyPr/>
        <a:lstStyle/>
        <a:p>
          <a:endParaRPr lang="en-US"/>
        </a:p>
      </dgm:t>
    </dgm:pt>
    <dgm:pt modelId="{AF93BF21-E6AF-460D-9128-5C3B2DF4ECFF}" type="pres">
      <dgm:prSet presAssocID="{DC39A3A8-9E64-4A53-8EB7-BA415CC3028E}" presName="diagram" presStyleCnt="0">
        <dgm:presLayoutVars>
          <dgm:chMax val="1"/>
          <dgm:dir/>
          <dgm:animLvl val="ctr"/>
          <dgm:resizeHandles val="exact"/>
        </dgm:presLayoutVars>
      </dgm:prSet>
      <dgm:spPr/>
      <dgm:t>
        <a:bodyPr/>
        <a:lstStyle/>
        <a:p>
          <a:endParaRPr lang=""/>
        </a:p>
      </dgm:t>
    </dgm:pt>
    <dgm:pt modelId="{5404C323-97EC-4F49-B7F3-FC98464101D8}" type="pres">
      <dgm:prSet presAssocID="{DC39A3A8-9E64-4A53-8EB7-BA415CC3028E}" presName="matrix" presStyleCnt="0"/>
      <dgm:spPr/>
    </dgm:pt>
    <dgm:pt modelId="{AD077CB6-FA43-4288-8F0D-A149B2CA4912}" type="pres">
      <dgm:prSet presAssocID="{DC39A3A8-9E64-4A53-8EB7-BA415CC3028E}" presName="tile1" presStyleLbl="node1" presStyleIdx="0" presStyleCnt="4" custLinFactNeighborX="-15658" custLinFactNeighborY="-34943"/>
      <dgm:spPr/>
      <dgm:t>
        <a:bodyPr/>
        <a:lstStyle/>
        <a:p>
          <a:endParaRPr lang=""/>
        </a:p>
      </dgm:t>
    </dgm:pt>
    <dgm:pt modelId="{31EEBF98-E481-4605-B4EB-BA78506B4F1E}" type="pres">
      <dgm:prSet presAssocID="{DC39A3A8-9E64-4A53-8EB7-BA415CC3028E}" presName="tile1text" presStyleLbl="node1" presStyleIdx="0" presStyleCnt="4">
        <dgm:presLayoutVars>
          <dgm:chMax val="0"/>
          <dgm:chPref val="0"/>
          <dgm:bulletEnabled val="1"/>
        </dgm:presLayoutVars>
      </dgm:prSet>
      <dgm:spPr/>
      <dgm:t>
        <a:bodyPr/>
        <a:lstStyle/>
        <a:p>
          <a:endParaRPr lang=""/>
        </a:p>
      </dgm:t>
    </dgm:pt>
    <dgm:pt modelId="{8DECBF02-5A3A-480C-906A-66A79D668CCA}" type="pres">
      <dgm:prSet presAssocID="{DC39A3A8-9E64-4A53-8EB7-BA415CC3028E}" presName="tile2" presStyleLbl="node1" presStyleIdx="1" presStyleCnt="4"/>
      <dgm:spPr/>
      <dgm:t>
        <a:bodyPr/>
        <a:lstStyle/>
        <a:p>
          <a:endParaRPr lang=""/>
        </a:p>
      </dgm:t>
    </dgm:pt>
    <dgm:pt modelId="{D4F91E4A-E7CB-4621-9FA3-134128D0C077}" type="pres">
      <dgm:prSet presAssocID="{DC39A3A8-9E64-4A53-8EB7-BA415CC3028E}" presName="tile2text" presStyleLbl="node1" presStyleIdx="1" presStyleCnt="4">
        <dgm:presLayoutVars>
          <dgm:chMax val="0"/>
          <dgm:chPref val="0"/>
          <dgm:bulletEnabled val="1"/>
        </dgm:presLayoutVars>
      </dgm:prSet>
      <dgm:spPr/>
      <dgm:t>
        <a:bodyPr/>
        <a:lstStyle/>
        <a:p>
          <a:endParaRPr lang=""/>
        </a:p>
      </dgm:t>
    </dgm:pt>
    <dgm:pt modelId="{36DAE2FA-D3A2-4163-BD1F-E4D1B84575E0}" type="pres">
      <dgm:prSet presAssocID="{DC39A3A8-9E64-4A53-8EB7-BA415CC3028E}" presName="tile3" presStyleLbl="node1" presStyleIdx="2" presStyleCnt="4"/>
      <dgm:spPr/>
      <dgm:t>
        <a:bodyPr/>
        <a:lstStyle/>
        <a:p>
          <a:endParaRPr lang=""/>
        </a:p>
      </dgm:t>
    </dgm:pt>
    <dgm:pt modelId="{CDC564B9-ACFA-4DF0-9EB5-71325CD9B16E}" type="pres">
      <dgm:prSet presAssocID="{DC39A3A8-9E64-4A53-8EB7-BA415CC3028E}" presName="tile3text" presStyleLbl="node1" presStyleIdx="2" presStyleCnt="4">
        <dgm:presLayoutVars>
          <dgm:chMax val="0"/>
          <dgm:chPref val="0"/>
          <dgm:bulletEnabled val="1"/>
        </dgm:presLayoutVars>
      </dgm:prSet>
      <dgm:spPr/>
      <dgm:t>
        <a:bodyPr/>
        <a:lstStyle/>
        <a:p>
          <a:endParaRPr lang=""/>
        </a:p>
      </dgm:t>
    </dgm:pt>
    <dgm:pt modelId="{57EA7888-EA61-4877-90D1-FC65B18D9A1C}" type="pres">
      <dgm:prSet presAssocID="{DC39A3A8-9E64-4A53-8EB7-BA415CC3028E}" presName="tile4" presStyleLbl="node1" presStyleIdx="3" presStyleCnt="4"/>
      <dgm:spPr/>
      <dgm:t>
        <a:bodyPr/>
        <a:lstStyle/>
        <a:p>
          <a:endParaRPr lang=""/>
        </a:p>
      </dgm:t>
    </dgm:pt>
    <dgm:pt modelId="{2B58BC3B-A14C-4ED2-AAC2-A93CCC28D895}" type="pres">
      <dgm:prSet presAssocID="{DC39A3A8-9E64-4A53-8EB7-BA415CC3028E}" presName="tile4text" presStyleLbl="node1" presStyleIdx="3" presStyleCnt="4">
        <dgm:presLayoutVars>
          <dgm:chMax val="0"/>
          <dgm:chPref val="0"/>
          <dgm:bulletEnabled val="1"/>
        </dgm:presLayoutVars>
      </dgm:prSet>
      <dgm:spPr/>
      <dgm:t>
        <a:bodyPr/>
        <a:lstStyle/>
        <a:p>
          <a:endParaRPr lang=""/>
        </a:p>
      </dgm:t>
    </dgm:pt>
    <dgm:pt modelId="{AEE70026-2590-4B3F-9DAA-357ED3ABD0C8}" type="pres">
      <dgm:prSet presAssocID="{DC39A3A8-9E64-4A53-8EB7-BA415CC3028E}" presName="centerTile" presStyleLbl="fgShp" presStyleIdx="0" presStyleCnt="1">
        <dgm:presLayoutVars>
          <dgm:chMax val="0"/>
          <dgm:chPref val="0"/>
        </dgm:presLayoutVars>
      </dgm:prSet>
      <dgm:spPr/>
      <dgm:t>
        <a:bodyPr/>
        <a:lstStyle/>
        <a:p>
          <a:endParaRPr lang=""/>
        </a:p>
      </dgm:t>
    </dgm:pt>
  </dgm:ptLst>
  <dgm:cxnLst>
    <dgm:cxn modelId="{5759FB6F-CDF1-4C23-B7B1-9D3C2A8E3DED}" type="presOf" srcId="{FD31A3FA-8B67-43E5-9660-84C6937DAC30}" destId="{2B58BC3B-A14C-4ED2-AAC2-A93CCC28D895}" srcOrd="1" destOrd="0" presId="urn:microsoft.com/office/officeart/2005/8/layout/matrix1"/>
    <dgm:cxn modelId="{87E1C1B3-208F-4CCA-B920-924FB71D810E}" srcId="{27D08251-D522-4E68-A3B4-A75E5B4C54A8}" destId="{91DF205C-1E39-4300-83BD-E995460B1A1C}" srcOrd="1" destOrd="0" parTransId="{E82780CC-888F-4456-B924-985C386E68CE}" sibTransId="{3ACAF7E2-891A-4EAF-84C2-FB02FABCAFCF}"/>
    <dgm:cxn modelId="{08E52B0E-7E4F-488B-9A7F-A4608E8EE1CB}" srcId="{27D08251-D522-4E68-A3B4-A75E5B4C54A8}" destId="{F0A8EE34-43EE-4946-BD21-70DAF59E4E9D}" srcOrd="0" destOrd="0" parTransId="{30BD71E2-7829-4F12-957C-4BFE77FBD386}" sibTransId="{CCFDA196-9537-486E-873A-B06FCBB2F4CD}"/>
    <dgm:cxn modelId="{34DB8C2E-2E03-4C39-ABFE-7D07F2B26A1B}" type="presOf" srcId="{91DF205C-1E39-4300-83BD-E995460B1A1C}" destId="{8DECBF02-5A3A-480C-906A-66A79D668CCA}" srcOrd="0" destOrd="0" presId="urn:microsoft.com/office/officeart/2005/8/layout/matrix1"/>
    <dgm:cxn modelId="{0D58F6AF-95CD-42AC-811D-ADE0B57FC02E}" srcId="{27D08251-D522-4E68-A3B4-A75E5B4C54A8}" destId="{BA85F28D-43E2-43CC-BBDA-309DF560C997}" srcOrd="2" destOrd="0" parTransId="{18D26C28-0A50-43B4-BBD5-F84636EE2B8A}" sibTransId="{CC255D9D-A60A-443B-96C5-F4C8112FA363}"/>
    <dgm:cxn modelId="{89D5A9DB-CA3E-4A80-A113-138DA69745C5}" srcId="{27D08251-D522-4E68-A3B4-A75E5B4C54A8}" destId="{FD31A3FA-8B67-43E5-9660-84C6937DAC30}" srcOrd="3" destOrd="0" parTransId="{23249D96-53B1-4A00-8483-5FC4B5F6873B}" sibTransId="{5D504BCD-609A-4C4F-89DF-F115CE4C9B23}"/>
    <dgm:cxn modelId="{9CBDAB2B-01F2-4A78-9172-6A12FCF45740}" type="presOf" srcId="{BA85F28D-43E2-43CC-BBDA-309DF560C997}" destId="{36DAE2FA-D3A2-4163-BD1F-E4D1B84575E0}" srcOrd="0" destOrd="0" presId="urn:microsoft.com/office/officeart/2005/8/layout/matrix1"/>
    <dgm:cxn modelId="{F48607A8-FC7B-4738-A0B3-B5762BAB50A8}" type="presOf" srcId="{FD31A3FA-8B67-43E5-9660-84C6937DAC30}" destId="{57EA7888-EA61-4877-90D1-FC65B18D9A1C}" srcOrd="0" destOrd="0" presId="urn:microsoft.com/office/officeart/2005/8/layout/matrix1"/>
    <dgm:cxn modelId="{9C6F3CB7-4FE7-45D3-AA07-F39CD6D9D40C}" type="presOf" srcId="{DC39A3A8-9E64-4A53-8EB7-BA415CC3028E}" destId="{AF93BF21-E6AF-460D-9128-5C3B2DF4ECFF}" srcOrd="0" destOrd="0" presId="urn:microsoft.com/office/officeart/2005/8/layout/matrix1"/>
    <dgm:cxn modelId="{037C0B3A-8B59-46E4-A6BD-5F44FAE148F6}" srcId="{DC39A3A8-9E64-4A53-8EB7-BA415CC3028E}" destId="{27D08251-D522-4E68-A3B4-A75E5B4C54A8}" srcOrd="0" destOrd="0" parTransId="{C7033DDA-1B22-4905-9385-FCF50A7F94AB}" sibTransId="{16890F62-D530-4E8A-B1DF-96DAF783F4CA}"/>
    <dgm:cxn modelId="{D87BFCE5-EEE5-404E-8A8B-580BBB83130E}" type="presOf" srcId="{91DF205C-1E39-4300-83BD-E995460B1A1C}" destId="{D4F91E4A-E7CB-4621-9FA3-134128D0C077}" srcOrd="1" destOrd="0" presId="urn:microsoft.com/office/officeart/2005/8/layout/matrix1"/>
    <dgm:cxn modelId="{26E9E5FF-51E5-4CD9-B9EF-968A6AE8DBF6}" type="presOf" srcId="{F0A8EE34-43EE-4946-BD21-70DAF59E4E9D}" destId="{31EEBF98-E481-4605-B4EB-BA78506B4F1E}" srcOrd="1" destOrd="0" presId="urn:microsoft.com/office/officeart/2005/8/layout/matrix1"/>
    <dgm:cxn modelId="{6C39DFB0-EE52-41C9-99BE-4644E3513529}" type="presOf" srcId="{F0A8EE34-43EE-4946-BD21-70DAF59E4E9D}" destId="{AD077CB6-FA43-4288-8F0D-A149B2CA4912}" srcOrd="0" destOrd="0" presId="urn:microsoft.com/office/officeart/2005/8/layout/matrix1"/>
    <dgm:cxn modelId="{2DA35DEB-1C16-444B-B4BA-55BD3111D17E}" type="presOf" srcId="{27D08251-D522-4E68-A3B4-A75E5B4C54A8}" destId="{AEE70026-2590-4B3F-9DAA-357ED3ABD0C8}" srcOrd="0" destOrd="0" presId="urn:microsoft.com/office/officeart/2005/8/layout/matrix1"/>
    <dgm:cxn modelId="{338EC5E8-D9BA-42D4-A6B3-CA07680E7218}" type="presOf" srcId="{BA85F28D-43E2-43CC-BBDA-309DF560C997}" destId="{CDC564B9-ACFA-4DF0-9EB5-71325CD9B16E}" srcOrd="1" destOrd="0" presId="urn:microsoft.com/office/officeart/2005/8/layout/matrix1"/>
    <dgm:cxn modelId="{CF5EA55E-1870-4949-8574-470035685989}" type="presParOf" srcId="{AF93BF21-E6AF-460D-9128-5C3B2DF4ECFF}" destId="{5404C323-97EC-4F49-B7F3-FC98464101D8}" srcOrd="0" destOrd="0" presId="urn:microsoft.com/office/officeart/2005/8/layout/matrix1"/>
    <dgm:cxn modelId="{13383A52-BC50-4BF5-83A7-4C68131EB00B}" type="presParOf" srcId="{5404C323-97EC-4F49-B7F3-FC98464101D8}" destId="{AD077CB6-FA43-4288-8F0D-A149B2CA4912}" srcOrd="0" destOrd="0" presId="urn:microsoft.com/office/officeart/2005/8/layout/matrix1"/>
    <dgm:cxn modelId="{D62B5A88-D237-4AD3-B35C-24C4F1F2950B}" type="presParOf" srcId="{5404C323-97EC-4F49-B7F3-FC98464101D8}" destId="{31EEBF98-E481-4605-B4EB-BA78506B4F1E}" srcOrd="1" destOrd="0" presId="urn:microsoft.com/office/officeart/2005/8/layout/matrix1"/>
    <dgm:cxn modelId="{FC904D17-5AFD-4E65-B283-351100CB90FF}" type="presParOf" srcId="{5404C323-97EC-4F49-B7F3-FC98464101D8}" destId="{8DECBF02-5A3A-480C-906A-66A79D668CCA}" srcOrd="2" destOrd="0" presId="urn:microsoft.com/office/officeart/2005/8/layout/matrix1"/>
    <dgm:cxn modelId="{F78E3626-53D5-4E6F-9E46-60F5F593CE55}" type="presParOf" srcId="{5404C323-97EC-4F49-B7F3-FC98464101D8}" destId="{D4F91E4A-E7CB-4621-9FA3-134128D0C077}" srcOrd="3" destOrd="0" presId="urn:microsoft.com/office/officeart/2005/8/layout/matrix1"/>
    <dgm:cxn modelId="{43D924D0-ECB4-44FB-880C-8974367C302F}" type="presParOf" srcId="{5404C323-97EC-4F49-B7F3-FC98464101D8}" destId="{36DAE2FA-D3A2-4163-BD1F-E4D1B84575E0}" srcOrd="4" destOrd="0" presId="urn:microsoft.com/office/officeart/2005/8/layout/matrix1"/>
    <dgm:cxn modelId="{12D52E88-09A8-4934-8D0A-2EAE332C98B5}" type="presParOf" srcId="{5404C323-97EC-4F49-B7F3-FC98464101D8}" destId="{CDC564B9-ACFA-4DF0-9EB5-71325CD9B16E}" srcOrd="5" destOrd="0" presId="urn:microsoft.com/office/officeart/2005/8/layout/matrix1"/>
    <dgm:cxn modelId="{844B9043-323A-4E8E-B63A-E89D8847DA2A}" type="presParOf" srcId="{5404C323-97EC-4F49-B7F3-FC98464101D8}" destId="{57EA7888-EA61-4877-90D1-FC65B18D9A1C}" srcOrd="6" destOrd="0" presId="urn:microsoft.com/office/officeart/2005/8/layout/matrix1"/>
    <dgm:cxn modelId="{05B201BB-A26C-46F1-B02F-9E09606316E8}" type="presParOf" srcId="{5404C323-97EC-4F49-B7F3-FC98464101D8}" destId="{2B58BC3B-A14C-4ED2-AAC2-A93CCC28D895}" srcOrd="7" destOrd="0" presId="urn:microsoft.com/office/officeart/2005/8/layout/matrix1"/>
    <dgm:cxn modelId="{06166FC7-04B3-4679-A53B-ABCFCA423922}" type="presParOf" srcId="{AF93BF21-E6AF-460D-9128-5C3B2DF4ECFF}" destId="{AEE70026-2590-4B3F-9DAA-357ED3ABD0C8}"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077CB6-FA43-4288-8F0D-A149B2CA4912}">
      <dsp:nvSpPr>
        <dsp:cNvPr id="0" name=""/>
        <dsp:cNvSpPr/>
      </dsp:nvSpPr>
      <dsp:spPr>
        <a:xfrm rot="16200000">
          <a:off x="317037" y="-317037"/>
          <a:ext cx="1808018" cy="2442093"/>
        </a:xfrm>
        <a:prstGeom prst="round1Rect">
          <a:avLst/>
        </a:prstGeom>
        <a:solidFill>
          <a:srgbClr val="FF0000"/>
        </a:solidFill>
        <a:ln>
          <a:solidFill>
            <a:srgbClr val="FF0000"/>
          </a:solid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UNDERSTAND THE PROBLEM</a:t>
          </a:r>
          <a:endParaRPr lang="en-US" sz="1600" kern="1200" dirty="0"/>
        </a:p>
      </dsp:txBody>
      <dsp:txXfrm rot="5400000">
        <a:off x="-1" y="1"/>
        <a:ext cx="2442093" cy="1356013"/>
      </dsp:txXfrm>
    </dsp:sp>
    <dsp:sp modelId="{8DECBF02-5A3A-480C-906A-66A79D668CCA}">
      <dsp:nvSpPr>
        <dsp:cNvPr id="0" name=""/>
        <dsp:cNvSpPr/>
      </dsp:nvSpPr>
      <dsp:spPr>
        <a:xfrm>
          <a:off x="2442093" y="0"/>
          <a:ext cx="2442093" cy="1808018"/>
        </a:xfrm>
        <a:prstGeom prst="round1Rect">
          <a:avLst/>
        </a:prstGeom>
        <a:solidFill>
          <a:srgbClr val="00B0F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ANALYZE THE PROBLEM</a:t>
          </a:r>
          <a:endParaRPr lang="en-US" sz="1600" kern="1200" dirty="0"/>
        </a:p>
      </dsp:txBody>
      <dsp:txXfrm>
        <a:off x="2442093" y="0"/>
        <a:ext cx="2442093" cy="1356013"/>
      </dsp:txXfrm>
    </dsp:sp>
    <dsp:sp modelId="{36DAE2FA-D3A2-4163-BD1F-E4D1B84575E0}">
      <dsp:nvSpPr>
        <dsp:cNvPr id="0" name=""/>
        <dsp:cNvSpPr/>
      </dsp:nvSpPr>
      <dsp:spPr>
        <a:xfrm rot="10800000">
          <a:off x="0" y="1808018"/>
          <a:ext cx="2442093" cy="1808018"/>
        </a:xfrm>
        <a:prstGeom prst="round1Rect">
          <a:avLst/>
        </a:prstGeom>
        <a:solidFill>
          <a:schemeClr val="accent5">
            <a:lumMod val="50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DEVELOPING THE SOLUTION</a:t>
          </a:r>
          <a:endParaRPr lang="en-US" sz="1600" kern="1200" dirty="0"/>
        </a:p>
      </dsp:txBody>
      <dsp:txXfrm rot="10800000">
        <a:off x="0" y="2260022"/>
        <a:ext cx="2442093" cy="1356013"/>
      </dsp:txXfrm>
    </dsp:sp>
    <dsp:sp modelId="{57EA7888-EA61-4877-90D1-FC65B18D9A1C}">
      <dsp:nvSpPr>
        <dsp:cNvPr id="0" name=""/>
        <dsp:cNvSpPr/>
      </dsp:nvSpPr>
      <dsp:spPr>
        <a:xfrm rot="5400000">
          <a:off x="2759131" y="1490980"/>
          <a:ext cx="1808018" cy="2442093"/>
        </a:xfrm>
        <a:prstGeom prst="round1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lvl="0" algn="ctr" defTabSz="711200">
            <a:lnSpc>
              <a:spcPct val="90000"/>
            </a:lnSpc>
            <a:spcBef>
              <a:spcPct val="0"/>
            </a:spcBef>
            <a:spcAft>
              <a:spcPct val="35000"/>
            </a:spcAft>
          </a:pPr>
          <a:r>
            <a:rPr lang="en-US" sz="1600" kern="1200" dirty="0" smtClean="0"/>
            <a:t>CODING AND IMPLEMENTATION</a:t>
          </a:r>
          <a:endParaRPr lang="en-US" sz="1600" kern="1200" dirty="0"/>
        </a:p>
      </dsp:txBody>
      <dsp:txXfrm rot="-5400000">
        <a:off x="2442093" y="2260022"/>
        <a:ext cx="2442093" cy="1356013"/>
      </dsp:txXfrm>
    </dsp:sp>
    <dsp:sp modelId="{AEE70026-2590-4B3F-9DAA-357ED3ABD0C8}">
      <dsp:nvSpPr>
        <dsp:cNvPr id="0" name=""/>
        <dsp:cNvSpPr/>
      </dsp:nvSpPr>
      <dsp:spPr>
        <a:xfrm>
          <a:off x="1709465" y="1356013"/>
          <a:ext cx="1465256" cy="904009"/>
        </a:xfrm>
        <a:prstGeom prst="roundRect">
          <a:avLst/>
        </a:prstGeom>
        <a:solidFill>
          <a:schemeClr val="accent2">
            <a:tint val="40000"/>
            <a:hueOff val="0"/>
            <a:satOff val="0"/>
            <a:lumOff val="0"/>
            <a:alphaOff val="0"/>
          </a:schemeClr>
        </a:solidFill>
        <a:ln>
          <a:noFill/>
        </a:ln>
        <a:effectLst>
          <a:outerShdw blurRad="57150" dist="19050" dir="5400000" algn="ctr" rotWithShape="0">
            <a:srgbClr val="000000">
              <a:alpha val="63000"/>
            </a:srgbClr>
          </a:outerShdw>
        </a:effectLst>
        <a:scene3d>
          <a:camera prst="orthographicFront"/>
          <a:lightRig rig="flat" dir="t"/>
        </a:scene3d>
        <a:sp3d z="190500" prstMaterial="plastic">
          <a:bevelT w="120900" h="88900"/>
          <a:bevelB w="88900" h="31750" prst="angle"/>
        </a:sp3d>
      </dsp:spPr>
      <dsp:style>
        <a:lnRef idx="0">
          <a:scrgbClr r="0" g="0" b="0"/>
        </a:lnRef>
        <a:fillRef idx="1">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SOLVE A COMPUTER PROGRAM</a:t>
          </a:r>
          <a:endParaRPr lang="en-US" sz="1600" kern="1200" dirty="0"/>
        </a:p>
      </dsp:txBody>
      <dsp:txXfrm>
        <a:off x="1753595" y="1400143"/>
        <a:ext cx="1376996" cy="815749"/>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9460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C9DCF9-07C5-47C7-9895-A5E706629594}" type="datetimeFigureOut">
              <a:rPr lang="en-US" smtClean="0"/>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C0541F-0911-422E-B331-63BDA0DA8795}" type="slidenum">
              <a:rPr lang="en-US" smtClean="0"/>
              <a:t>‹#›</a:t>
            </a:fld>
            <a:endParaRPr lang="en-US"/>
          </a:p>
        </p:txBody>
      </p:sp>
      <p:sp>
        <p:nvSpPr>
          <p:cNvPr id="7" name="Rectangle 73"/>
          <p:cNvSpPr>
            <a:spLocks noChangeArrowheads="1"/>
          </p:cNvSpPr>
          <p:nvPr userDrawn="1"/>
        </p:nvSpPr>
        <p:spPr bwMode="auto">
          <a:xfrm>
            <a:off x="0" y="0"/>
            <a:ext cx="12192000" cy="6858000"/>
          </a:xfrm>
          <a:prstGeom prst="rect">
            <a:avLst/>
          </a:prstGeom>
          <a:noFill/>
          <a:ln w="1079500">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582167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C9DCF9-07C5-47C7-9895-A5E706629594}" type="datetimeFigureOut">
              <a:rPr lang="en-US" smtClean="0"/>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C0541F-0911-422E-B331-63BDA0DA8795}" type="slidenum">
              <a:rPr lang="en-US" smtClean="0"/>
              <a:t>‹#›</a:t>
            </a:fld>
            <a:endParaRPr lang="en-US"/>
          </a:p>
        </p:txBody>
      </p:sp>
      <p:sp>
        <p:nvSpPr>
          <p:cNvPr id="7" name="Rectangle 73"/>
          <p:cNvSpPr>
            <a:spLocks noChangeArrowheads="1"/>
          </p:cNvSpPr>
          <p:nvPr userDrawn="1"/>
        </p:nvSpPr>
        <p:spPr bwMode="auto">
          <a:xfrm>
            <a:off x="0" y="0"/>
            <a:ext cx="12192000" cy="6858000"/>
          </a:xfrm>
          <a:prstGeom prst="rect">
            <a:avLst/>
          </a:prstGeom>
          <a:noFill/>
          <a:ln w="1079500">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9173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4539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73"/>
          <p:cNvSpPr>
            <a:spLocks noChangeArrowheads="1"/>
          </p:cNvSpPr>
          <p:nvPr userDrawn="1"/>
        </p:nvSpPr>
        <p:spPr bwMode="auto">
          <a:xfrm>
            <a:off x="0" y="0"/>
            <a:ext cx="12192000" cy="6858000"/>
          </a:xfrm>
          <a:prstGeom prst="rect">
            <a:avLst/>
          </a:prstGeom>
          <a:noFill/>
          <a:ln w="1079500">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448388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Rectangle 73"/>
          <p:cNvSpPr>
            <a:spLocks noChangeArrowheads="1"/>
          </p:cNvSpPr>
          <p:nvPr userDrawn="1"/>
        </p:nvSpPr>
        <p:spPr bwMode="auto">
          <a:xfrm>
            <a:off x="0" y="0"/>
            <a:ext cx="12192000" cy="6858000"/>
          </a:xfrm>
          <a:prstGeom prst="rect">
            <a:avLst/>
          </a:prstGeom>
          <a:noFill/>
          <a:ln w="1079500">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479866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C9DCF9-07C5-47C7-9895-A5E706629594}" type="datetimeFigureOut">
              <a:rPr lang="en-US" smtClean="0"/>
              <a:t>8/12/2024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C0541F-0911-422E-B331-63BDA0DA8795}" type="slidenum">
              <a:rPr lang="en-US" smtClean="0"/>
              <a:t>‹#›</a:t>
            </a:fld>
            <a:endParaRPr lang="en-US"/>
          </a:p>
        </p:txBody>
      </p:sp>
      <p:sp>
        <p:nvSpPr>
          <p:cNvPr id="10" name="Rectangle 73"/>
          <p:cNvSpPr>
            <a:spLocks noChangeArrowheads="1"/>
          </p:cNvSpPr>
          <p:nvPr userDrawn="1"/>
        </p:nvSpPr>
        <p:spPr bwMode="auto">
          <a:xfrm>
            <a:off x="0" y="0"/>
            <a:ext cx="12192000" cy="6858000"/>
          </a:xfrm>
          <a:prstGeom prst="rect">
            <a:avLst/>
          </a:prstGeom>
          <a:noFill/>
          <a:ln w="1079500">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136613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C9DCF9-07C5-47C7-9895-A5E706629594}" type="datetimeFigureOut">
              <a:rPr lang="en-US" smtClean="0"/>
              <a:t>8/12/2024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C0541F-0911-422E-B331-63BDA0DA8795}" type="slidenum">
              <a:rPr lang="en-US" smtClean="0"/>
              <a:t>‹#›</a:t>
            </a:fld>
            <a:endParaRPr lang="en-US"/>
          </a:p>
        </p:txBody>
      </p:sp>
      <p:sp>
        <p:nvSpPr>
          <p:cNvPr id="6" name="Rectangle 73"/>
          <p:cNvSpPr>
            <a:spLocks noChangeArrowheads="1"/>
          </p:cNvSpPr>
          <p:nvPr userDrawn="1"/>
        </p:nvSpPr>
        <p:spPr bwMode="auto">
          <a:xfrm>
            <a:off x="0" y="0"/>
            <a:ext cx="11709400" cy="6858000"/>
          </a:xfrm>
          <a:prstGeom prst="rect">
            <a:avLst/>
          </a:prstGeom>
          <a:noFill/>
          <a:ln w="1079500">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Rectangle 73"/>
          <p:cNvSpPr>
            <a:spLocks noChangeArrowheads="1"/>
          </p:cNvSpPr>
          <p:nvPr userDrawn="1"/>
        </p:nvSpPr>
        <p:spPr bwMode="auto">
          <a:xfrm>
            <a:off x="0" y="0"/>
            <a:ext cx="12192000" cy="6858000"/>
          </a:xfrm>
          <a:prstGeom prst="rect">
            <a:avLst/>
          </a:prstGeom>
          <a:noFill/>
          <a:ln w="1079500">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753455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C9DCF9-07C5-47C7-9895-A5E706629594}" type="datetimeFigureOut">
              <a:rPr lang="en-US" smtClean="0"/>
              <a:t>8/12/2024</a:t>
            </a:fld>
            <a:endParaRPr lang="en-US"/>
          </a:p>
        </p:txBody>
      </p:sp>
      <p:sp>
        <p:nvSpPr>
          <p:cNvPr id="4" name="Slide Number Placeholder 3"/>
          <p:cNvSpPr>
            <a:spLocks noGrp="1"/>
          </p:cNvSpPr>
          <p:nvPr>
            <p:ph type="sldNum" sz="quarter" idx="12"/>
          </p:nvPr>
        </p:nvSpPr>
        <p:spPr/>
        <p:txBody>
          <a:bodyPr/>
          <a:lstStyle/>
          <a:p>
            <a:fld id="{55C0541F-0911-422E-B331-63BDA0DA8795}" type="slidenum">
              <a:rPr lang="en-US" smtClean="0"/>
              <a:t>‹#›</a:t>
            </a:fld>
            <a:endParaRPr lang="en-US"/>
          </a:p>
        </p:txBody>
      </p:sp>
      <p:sp>
        <p:nvSpPr>
          <p:cNvPr id="6" name="Rectangle 10"/>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7" name="Rectangle 11"/>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p>
        </p:txBody>
      </p:sp>
      <p:sp>
        <p:nvSpPr>
          <p:cNvPr id="9" name="Rectangle 13"/>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10" name="Rectangle 14"/>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p>
        </p:txBody>
      </p:sp>
      <p:sp>
        <p:nvSpPr>
          <p:cNvPr id="12" name="Rectangle 16"/>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13" name="Rectangle 17"/>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p>
        </p:txBody>
      </p:sp>
      <p:sp>
        <p:nvSpPr>
          <p:cNvPr id="15" name="Rectangle 19"/>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16" name="Rectangle 20"/>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p>
        </p:txBody>
      </p:sp>
      <p:sp>
        <p:nvSpPr>
          <p:cNvPr id="18" name="Rectangle 22"/>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19" name="Rectangle 23"/>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p>
        </p:txBody>
      </p:sp>
      <p:sp>
        <p:nvSpPr>
          <p:cNvPr id="21" name="Rectangle 25"/>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22" name="Rectangle 26"/>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p>
        </p:txBody>
      </p:sp>
      <p:sp>
        <p:nvSpPr>
          <p:cNvPr id="23" name="Rectangle 27"/>
          <p:cNvSpPr>
            <a:spLocks noChangeArrowheads="1"/>
          </p:cNvSpPr>
          <p:nvPr userDrawn="1"/>
        </p:nvSpPr>
        <p:spPr bwMode="auto">
          <a:xfrm>
            <a:off x="6553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C7B90198-69D8-4F49-83EE-A57A0EDAD8AC}" type="slidenum">
              <a:rPr lang="en-US" sz="1400"/>
              <a:pPr algn="r"/>
              <a:t>‹#›</a:t>
            </a:fld>
            <a:endParaRPr lang="en-US" sz="1400"/>
          </a:p>
        </p:txBody>
      </p:sp>
      <p:sp>
        <p:nvSpPr>
          <p:cNvPr id="24" name="Rectangle 28"/>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25" name="Rectangle 29"/>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p>
        </p:txBody>
      </p:sp>
      <p:sp>
        <p:nvSpPr>
          <p:cNvPr id="26" name="Rectangle 30"/>
          <p:cNvSpPr>
            <a:spLocks noChangeArrowheads="1"/>
          </p:cNvSpPr>
          <p:nvPr userDrawn="1"/>
        </p:nvSpPr>
        <p:spPr bwMode="auto">
          <a:xfrm>
            <a:off x="6553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F15862DC-CC8C-4D94-8D61-E16A602E1ECF}" type="slidenum">
              <a:rPr lang="en-US" sz="1400"/>
              <a:pPr algn="r"/>
              <a:t>‹#›</a:t>
            </a:fld>
            <a:endParaRPr lang="en-US" sz="1400"/>
          </a:p>
        </p:txBody>
      </p:sp>
      <p:sp>
        <p:nvSpPr>
          <p:cNvPr id="27" name="Rectangle 31"/>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28" name="Rectangle 32"/>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p>
        </p:txBody>
      </p:sp>
      <p:sp>
        <p:nvSpPr>
          <p:cNvPr id="29" name="Rectangle 33"/>
          <p:cNvSpPr>
            <a:spLocks noChangeArrowheads="1"/>
          </p:cNvSpPr>
          <p:nvPr userDrawn="1"/>
        </p:nvSpPr>
        <p:spPr bwMode="auto">
          <a:xfrm>
            <a:off x="6553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F86CF24D-2277-483A-BE08-9911BA0ADFF7}" type="slidenum">
              <a:rPr lang="en-US" sz="1400"/>
              <a:pPr algn="r"/>
              <a:t>‹#›</a:t>
            </a:fld>
            <a:endParaRPr lang="en-US" sz="1400"/>
          </a:p>
        </p:txBody>
      </p:sp>
      <p:sp>
        <p:nvSpPr>
          <p:cNvPr id="30" name="Rectangle 34"/>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31" name="Rectangle 35"/>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p>
        </p:txBody>
      </p:sp>
      <p:sp>
        <p:nvSpPr>
          <p:cNvPr id="32" name="Rectangle 36"/>
          <p:cNvSpPr>
            <a:spLocks noChangeArrowheads="1"/>
          </p:cNvSpPr>
          <p:nvPr userDrawn="1"/>
        </p:nvSpPr>
        <p:spPr bwMode="auto">
          <a:xfrm>
            <a:off x="6553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42BF55A2-5223-4DA4-A4FE-C14B73F1C384}" type="slidenum">
              <a:rPr lang="en-US" sz="1400"/>
              <a:pPr algn="r"/>
              <a:t>‹#›</a:t>
            </a:fld>
            <a:endParaRPr lang="en-US" sz="1400"/>
          </a:p>
        </p:txBody>
      </p:sp>
      <p:sp>
        <p:nvSpPr>
          <p:cNvPr id="33" name="Rectangle 37"/>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34" name="Rectangle 38"/>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p>
        </p:txBody>
      </p:sp>
      <p:sp>
        <p:nvSpPr>
          <p:cNvPr id="35" name="Rectangle 39"/>
          <p:cNvSpPr>
            <a:spLocks noChangeArrowheads="1"/>
          </p:cNvSpPr>
          <p:nvPr userDrawn="1"/>
        </p:nvSpPr>
        <p:spPr bwMode="auto">
          <a:xfrm>
            <a:off x="6553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A2F8E192-18F5-4FA1-BE66-85915A3C37A4}" type="slidenum">
              <a:rPr lang="en-US" sz="1400"/>
              <a:pPr algn="r"/>
              <a:t>‹#›</a:t>
            </a:fld>
            <a:endParaRPr lang="en-US" sz="1400"/>
          </a:p>
        </p:txBody>
      </p:sp>
      <p:sp>
        <p:nvSpPr>
          <p:cNvPr id="36" name="Rectangle 40"/>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37" name="Rectangle 41"/>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p>
        </p:txBody>
      </p:sp>
      <p:sp>
        <p:nvSpPr>
          <p:cNvPr id="38" name="Rectangle 42"/>
          <p:cNvSpPr>
            <a:spLocks noChangeArrowheads="1"/>
          </p:cNvSpPr>
          <p:nvPr userDrawn="1"/>
        </p:nvSpPr>
        <p:spPr bwMode="auto">
          <a:xfrm>
            <a:off x="6553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AEED75E7-3A0E-486B-864C-68B15890C99F}" type="slidenum">
              <a:rPr lang="en-US" sz="1400"/>
              <a:pPr algn="r"/>
              <a:t>‹#›</a:t>
            </a:fld>
            <a:endParaRPr lang="en-US" sz="1400"/>
          </a:p>
        </p:txBody>
      </p:sp>
      <p:sp>
        <p:nvSpPr>
          <p:cNvPr id="39" name="Rectangle 43"/>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40" name="Rectangle 44"/>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p>
        </p:txBody>
      </p:sp>
      <p:sp>
        <p:nvSpPr>
          <p:cNvPr id="41" name="Rectangle 45"/>
          <p:cNvSpPr>
            <a:spLocks noChangeArrowheads="1"/>
          </p:cNvSpPr>
          <p:nvPr userDrawn="1"/>
        </p:nvSpPr>
        <p:spPr bwMode="auto">
          <a:xfrm>
            <a:off x="6553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73F8C70C-01D6-4C7E-A080-DF17943D7F63}" type="slidenum">
              <a:rPr lang="en-US" sz="1400"/>
              <a:pPr algn="r"/>
              <a:t>‹#›</a:t>
            </a:fld>
            <a:endParaRPr lang="en-US" sz="1400"/>
          </a:p>
        </p:txBody>
      </p:sp>
      <p:sp>
        <p:nvSpPr>
          <p:cNvPr id="42" name="Rectangle 46"/>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43" name="Rectangle 47"/>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p>
        </p:txBody>
      </p:sp>
      <p:sp>
        <p:nvSpPr>
          <p:cNvPr id="44" name="Rectangle 48"/>
          <p:cNvSpPr>
            <a:spLocks noChangeArrowheads="1"/>
          </p:cNvSpPr>
          <p:nvPr userDrawn="1"/>
        </p:nvSpPr>
        <p:spPr bwMode="auto">
          <a:xfrm>
            <a:off x="6553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10812500-48C3-4E6D-A2D7-BA9A73B846AF}" type="slidenum">
              <a:rPr lang="en-US" sz="1400"/>
              <a:pPr algn="r"/>
              <a:t>‹#›</a:t>
            </a:fld>
            <a:endParaRPr lang="en-US" sz="1400"/>
          </a:p>
        </p:txBody>
      </p:sp>
      <p:sp>
        <p:nvSpPr>
          <p:cNvPr id="45" name="Rectangle 49"/>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46" name="Rectangle 50"/>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p>
        </p:txBody>
      </p:sp>
      <p:sp>
        <p:nvSpPr>
          <p:cNvPr id="47" name="Rectangle 51"/>
          <p:cNvSpPr>
            <a:spLocks noChangeArrowheads="1"/>
          </p:cNvSpPr>
          <p:nvPr userDrawn="1"/>
        </p:nvSpPr>
        <p:spPr bwMode="auto">
          <a:xfrm>
            <a:off x="6553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D10FB084-845A-4137-960A-482D644B545F}" type="slidenum">
              <a:rPr lang="en-US" sz="1400"/>
              <a:pPr algn="r"/>
              <a:t>‹#›</a:t>
            </a:fld>
            <a:endParaRPr lang="en-US" sz="1400"/>
          </a:p>
        </p:txBody>
      </p:sp>
      <p:sp>
        <p:nvSpPr>
          <p:cNvPr id="48" name="Rectangle 52"/>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cs typeface="Arial" panose="020B0604020202020204" pitchFamily="34" charset="0"/>
            </a:endParaRPr>
          </a:p>
        </p:txBody>
      </p:sp>
      <p:sp>
        <p:nvSpPr>
          <p:cNvPr id="49" name="Rectangle 53"/>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cs typeface="Arial" panose="020B0604020202020204" pitchFamily="34" charset="0"/>
            </a:endParaRPr>
          </a:p>
        </p:txBody>
      </p:sp>
      <p:sp>
        <p:nvSpPr>
          <p:cNvPr id="50" name="Rectangle 54"/>
          <p:cNvSpPr>
            <a:spLocks noChangeArrowheads="1"/>
          </p:cNvSpPr>
          <p:nvPr userDrawn="1"/>
        </p:nvSpPr>
        <p:spPr bwMode="auto">
          <a:xfrm>
            <a:off x="6553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66D7ECB3-6B50-4CCF-8C82-D0C09F09D8C8}" type="slidenum">
              <a:rPr lang="en-US" sz="1400">
                <a:cs typeface="Arial" panose="020B0604020202020204" pitchFamily="34" charset="0"/>
              </a:rPr>
              <a:pPr algn="r"/>
              <a:t>‹#›</a:t>
            </a:fld>
            <a:endParaRPr lang="en-US" sz="1400">
              <a:cs typeface="Arial" panose="020B0604020202020204" pitchFamily="34" charset="0"/>
            </a:endParaRPr>
          </a:p>
        </p:txBody>
      </p:sp>
      <p:sp>
        <p:nvSpPr>
          <p:cNvPr id="51" name="Rectangle 55"/>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cs typeface="Arial" panose="020B0604020202020204" pitchFamily="34" charset="0"/>
            </a:endParaRPr>
          </a:p>
        </p:txBody>
      </p:sp>
      <p:sp>
        <p:nvSpPr>
          <p:cNvPr id="52" name="Rectangle 56"/>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cs typeface="Arial" panose="020B0604020202020204" pitchFamily="34" charset="0"/>
            </a:endParaRPr>
          </a:p>
        </p:txBody>
      </p:sp>
      <p:sp>
        <p:nvSpPr>
          <p:cNvPr id="53" name="Rectangle 57"/>
          <p:cNvSpPr>
            <a:spLocks noChangeArrowheads="1"/>
          </p:cNvSpPr>
          <p:nvPr userDrawn="1"/>
        </p:nvSpPr>
        <p:spPr bwMode="auto">
          <a:xfrm>
            <a:off x="6553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FC00B68F-BC7D-4672-9A63-CA5EAC39243E}" type="slidenum">
              <a:rPr lang="en-US" sz="1400">
                <a:cs typeface="Arial" panose="020B0604020202020204" pitchFamily="34" charset="0"/>
              </a:rPr>
              <a:pPr algn="r"/>
              <a:t>‹#›</a:t>
            </a:fld>
            <a:endParaRPr lang="en-US" sz="1400">
              <a:cs typeface="Arial" panose="020B0604020202020204" pitchFamily="34" charset="0"/>
            </a:endParaRPr>
          </a:p>
        </p:txBody>
      </p:sp>
      <p:sp>
        <p:nvSpPr>
          <p:cNvPr id="54" name="Rectangle 58"/>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cs typeface="Arial" panose="020B0604020202020204" pitchFamily="34" charset="0"/>
            </a:endParaRPr>
          </a:p>
        </p:txBody>
      </p:sp>
      <p:sp>
        <p:nvSpPr>
          <p:cNvPr id="55" name="Rectangle 59"/>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cs typeface="Arial" panose="020B0604020202020204" pitchFamily="34" charset="0"/>
            </a:endParaRPr>
          </a:p>
        </p:txBody>
      </p:sp>
      <p:sp>
        <p:nvSpPr>
          <p:cNvPr id="56" name="Rectangle 60"/>
          <p:cNvSpPr>
            <a:spLocks noChangeArrowheads="1"/>
          </p:cNvSpPr>
          <p:nvPr userDrawn="1"/>
        </p:nvSpPr>
        <p:spPr bwMode="auto">
          <a:xfrm>
            <a:off x="6553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C93C9AEF-C041-4DE4-8A5B-338345688778}" type="slidenum">
              <a:rPr lang="en-US" sz="1400">
                <a:cs typeface="Arial" panose="020B0604020202020204" pitchFamily="34" charset="0"/>
              </a:rPr>
              <a:pPr algn="r"/>
              <a:t>‹#›</a:t>
            </a:fld>
            <a:endParaRPr lang="en-US" sz="1400">
              <a:cs typeface="Arial" panose="020B0604020202020204" pitchFamily="34" charset="0"/>
            </a:endParaRPr>
          </a:p>
        </p:txBody>
      </p:sp>
      <p:sp>
        <p:nvSpPr>
          <p:cNvPr id="57" name="Rectangle 61"/>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cs typeface="Arial" panose="020B0604020202020204" pitchFamily="34" charset="0"/>
            </a:endParaRPr>
          </a:p>
        </p:txBody>
      </p:sp>
      <p:sp>
        <p:nvSpPr>
          <p:cNvPr id="58" name="Rectangle 62"/>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cs typeface="Arial" panose="020B0604020202020204" pitchFamily="34" charset="0"/>
            </a:endParaRPr>
          </a:p>
        </p:txBody>
      </p:sp>
      <p:sp>
        <p:nvSpPr>
          <p:cNvPr id="59" name="Rectangle 63"/>
          <p:cNvSpPr>
            <a:spLocks noChangeArrowheads="1"/>
          </p:cNvSpPr>
          <p:nvPr userDrawn="1"/>
        </p:nvSpPr>
        <p:spPr bwMode="auto">
          <a:xfrm>
            <a:off x="6553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1CCC3BBA-04F8-4B21-8673-0DCEA679AF85}" type="slidenum">
              <a:rPr lang="en-US" sz="1400">
                <a:cs typeface="Arial" panose="020B0604020202020204" pitchFamily="34" charset="0"/>
              </a:rPr>
              <a:pPr algn="r"/>
              <a:t>‹#›</a:t>
            </a:fld>
            <a:endParaRPr lang="en-US" sz="1400">
              <a:cs typeface="Arial" panose="020B0604020202020204" pitchFamily="34" charset="0"/>
            </a:endParaRPr>
          </a:p>
        </p:txBody>
      </p:sp>
      <p:sp>
        <p:nvSpPr>
          <p:cNvPr id="60" name="Rectangle 64"/>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cs typeface="Arial" panose="020B0604020202020204" pitchFamily="34" charset="0"/>
            </a:endParaRPr>
          </a:p>
        </p:txBody>
      </p:sp>
      <p:sp>
        <p:nvSpPr>
          <p:cNvPr id="61" name="Rectangle 65"/>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cs typeface="Arial" panose="020B0604020202020204" pitchFamily="34" charset="0"/>
            </a:endParaRPr>
          </a:p>
        </p:txBody>
      </p:sp>
      <p:sp>
        <p:nvSpPr>
          <p:cNvPr id="62" name="Rectangle 66"/>
          <p:cNvSpPr>
            <a:spLocks noChangeArrowheads="1"/>
          </p:cNvSpPr>
          <p:nvPr userDrawn="1"/>
        </p:nvSpPr>
        <p:spPr bwMode="auto">
          <a:xfrm>
            <a:off x="6553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A50ACCB5-6B53-4142-A129-5A0B945648D0}" type="slidenum">
              <a:rPr lang="en-US" sz="1400">
                <a:cs typeface="Arial" panose="020B0604020202020204" pitchFamily="34" charset="0"/>
              </a:rPr>
              <a:pPr algn="r"/>
              <a:t>‹#›</a:t>
            </a:fld>
            <a:endParaRPr lang="en-US" sz="1400">
              <a:cs typeface="Arial" panose="020B0604020202020204" pitchFamily="34" charset="0"/>
            </a:endParaRPr>
          </a:p>
        </p:txBody>
      </p:sp>
      <p:sp>
        <p:nvSpPr>
          <p:cNvPr id="63" name="Rectangle 67"/>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cs typeface="Arial" panose="020B0604020202020204" pitchFamily="34" charset="0"/>
            </a:endParaRPr>
          </a:p>
        </p:txBody>
      </p:sp>
      <p:sp>
        <p:nvSpPr>
          <p:cNvPr id="64" name="Rectangle 68"/>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cs typeface="Arial" panose="020B0604020202020204" pitchFamily="34" charset="0"/>
            </a:endParaRPr>
          </a:p>
        </p:txBody>
      </p:sp>
      <p:sp>
        <p:nvSpPr>
          <p:cNvPr id="65" name="Rectangle 69"/>
          <p:cNvSpPr>
            <a:spLocks noChangeArrowheads="1"/>
          </p:cNvSpPr>
          <p:nvPr userDrawn="1"/>
        </p:nvSpPr>
        <p:spPr bwMode="auto">
          <a:xfrm>
            <a:off x="6553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615282AA-2BB0-4883-9F11-6E536F169F13}" type="slidenum">
              <a:rPr lang="en-US" sz="1400">
                <a:cs typeface="Arial" panose="020B0604020202020204" pitchFamily="34" charset="0"/>
              </a:rPr>
              <a:pPr algn="r"/>
              <a:t>‹#›</a:t>
            </a:fld>
            <a:endParaRPr lang="en-US" sz="1400">
              <a:cs typeface="Arial" panose="020B0604020202020204" pitchFamily="34" charset="0"/>
            </a:endParaRPr>
          </a:p>
        </p:txBody>
      </p:sp>
      <p:sp>
        <p:nvSpPr>
          <p:cNvPr id="66" name="Rectangle 70"/>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cs typeface="Arial" panose="020B0604020202020204" pitchFamily="34" charset="0"/>
            </a:endParaRPr>
          </a:p>
        </p:txBody>
      </p:sp>
      <p:sp>
        <p:nvSpPr>
          <p:cNvPr id="67" name="Rectangle 71"/>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cs typeface="Arial" panose="020B0604020202020204" pitchFamily="34" charset="0"/>
            </a:endParaRPr>
          </a:p>
        </p:txBody>
      </p:sp>
      <p:sp>
        <p:nvSpPr>
          <p:cNvPr id="68" name="Rectangle 72"/>
          <p:cNvSpPr>
            <a:spLocks noChangeArrowheads="1"/>
          </p:cNvSpPr>
          <p:nvPr userDrawn="1"/>
        </p:nvSpPr>
        <p:spPr bwMode="auto">
          <a:xfrm>
            <a:off x="6553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FAA28BD5-A2AE-4AC8-85AD-5EFE48A456AF}" type="slidenum">
              <a:rPr lang="en-US" sz="1400">
                <a:cs typeface="Arial" panose="020B0604020202020204" pitchFamily="34" charset="0"/>
              </a:rPr>
              <a:pPr algn="r"/>
              <a:t>‹#›</a:t>
            </a:fld>
            <a:endParaRPr lang="en-US" sz="1400">
              <a:cs typeface="Arial" panose="020B0604020202020204" pitchFamily="34" charset="0"/>
            </a:endParaRPr>
          </a:p>
        </p:txBody>
      </p:sp>
      <p:sp>
        <p:nvSpPr>
          <p:cNvPr id="76" name="Rectangle 80"/>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cs typeface="Arial" panose="020B0604020202020204" pitchFamily="34" charset="0"/>
              </a:rPr>
              <a:t> </a:t>
            </a:r>
          </a:p>
        </p:txBody>
      </p:sp>
      <p:sp>
        <p:nvSpPr>
          <p:cNvPr id="77" name="Rectangle 81"/>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cs typeface="Arial" panose="020B0604020202020204" pitchFamily="34" charset="0"/>
            </a:endParaRPr>
          </a:p>
        </p:txBody>
      </p:sp>
      <p:sp>
        <p:nvSpPr>
          <p:cNvPr id="78" name="Rectangle 82"/>
          <p:cNvSpPr>
            <a:spLocks noChangeArrowheads="1"/>
          </p:cNvSpPr>
          <p:nvPr userDrawn="1"/>
        </p:nvSpPr>
        <p:spPr bwMode="auto">
          <a:xfrm>
            <a:off x="6553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r>
              <a:rPr lang="en-US" sz="1400">
                <a:cs typeface="Arial" panose="020B0604020202020204" pitchFamily="34" charset="0"/>
              </a:rPr>
              <a:t> </a:t>
            </a:r>
          </a:p>
        </p:txBody>
      </p:sp>
      <p:sp>
        <p:nvSpPr>
          <p:cNvPr id="79" name="Rectangle 83"/>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cs typeface="Arial" panose="020B0604020202020204" pitchFamily="34" charset="0"/>
              </a:rPr>
              <a:t> </a:t>
            </a:r>
          </a:p>
        </p:txBody>
      </p:sp>
      <p:sp>
        <p:nvSpPr>
          <p:cNvPr id="80" name="Rectangle 84"/>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cs typeface="Arial" panose="020B0604020202020204" pitchFamily="34" charset="0"/>
            </a:endParaRPr>
          </a:p>
        </p:txBody>
      </p:sp>
      <p:sp>
        <p:nvSpPr>
          <p:cNvPr id="81" name="Rectangle 85"/>
          <p:cNvSpPr>
            <a:spLocks noChangeArrowheads="1"/>
          </p:cNvSpPr>
          <p:nvPr userDrawn="1"/>
        </p:nvSpPr>
        <p:spPr bwMode="auto">
          <a:xfrm>
            <a:off x="6553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sz="1400">
              <a:cs typeface="Arial" panose="020B0604020202020204" pitchFamily="34" charset="0"/>
            </a:endParaRPr>
          </a:p>
        </p:txBody>
      </p:sp>
      <p:sp>
        <p:nvSpPr>
          <p:cNvPr id="82" name="Rectangle 86"/>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400">
                <a:cs typeface="Arial" panose="020B0604020202020204" pitchFamily="34" charset="0"/>
              </a:rPr>
              <a:t> </a:t>
            </a:r>
          </a:p>
        </p:txBody>
      </p:sp>
      <p:sp>
        <p:nvSpPr>
          <p:cNvPr id="69" name="Rectangle 73"/>
          <p:cNvSpPr>
            <a:spLocks noChangeArrowheads="1"/>
          </p:cNvSpPr>
          <p:nvPr userDrawn="1"/>
        </p:nvSpPr>
        <p:spPr bwMode="auto">
          <a:xfrm>
            <a:off x="0" y="0"/>
            <a:ext cx="12192000" cy="6858000"/>
          </a:xfrm>
          <a:prstGeom prst="rect">
            <a:avLst/>
          </a:prstGeom>
          <a:noFill/>
          <a:ln w="1079500">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420348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C9DCF9-07C5-47C7-9895-A5E706629594}" type="datetimeFigureOut">
              <a:rPr lang="en-US" smtClean="0"/>
              <a:t>8/12/2024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C0541F-0911-422E-B331-63BDA0DA8795}" type="slidenum">
              <a:rPr lang="en-US" smtClean="0"/>
              <a:t>‹#›</a:t>
            </a:fld>
            <a:endParaRPr lang="en-US"/>
          </a:p>
        </p:txBody>
      </p:sp>
      <p:sp>
        <p:nvSpPr>
          <p:cNvPr id="8" name="Rectangle 73"/>
          <p:cNvSpPr>
            <a:spLocks noChangeArrowheads="1"/>
          </p:cNvSpPr>
          <p:nvPr userDrawn="1"/>
        </p:nvSpPr>
        <p:spPr bwMode="auto">
          <a:xfrm>
            <a:off x="0" y="0"/>
            <a:ext cx="12192000" cy="6858000"/>
          </a:xfrm>
          <a:prstGeom prst="rect">
            <a:avLst/>
          </a:prstGeom>
          <a:noFill/>
          <a:ln w="1079500">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536813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C9DCF9-07C5-47C7-9895-A5E706629594}" type="datetimeFigureOut">
              <a:rPr lang="en-US" smtClean="0"/>
              <a:t>8/12/2024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C0541F-0911-422E-B331-63BDA0DA8795}" type="slidenum">
              <a:rPr lang="en-US" smtClean="0"/>
              <a:t>‹#›</a:t>
            </a:fld>
            <a:endParaRPr lang="en-US"/>
          </a:p>
        </p:txBody>
      </p:sp>
      <p:sp>
        <p:nvSpPr>
          <p:cNvPr id="8" name="Rectangle 73"/>
          <p:cNvSpPr>
            <a:spLocks noChangeArrowheads="1"/>
          </p:cNvSpPr>
          <p:nvPr userDrawn="1"/>
        </p:nvSpPr>
        <p:spPr bwMode="auto">
          <a:xfrm>
            <a:off x="0" y="0"/>
            <a:ext cx="12192000" cy="6858000"/>
          </a:xfrm>
          <a:prstGeom prst="rect">
            <a:avLst/>
          </a:prstGeom>
          <a:noFill/>
          <a:ln w="1079500">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464359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C9DCF9-07C5-47C7-9895-A5E706629594}" type="datetimeFigureOut">
              <a:rPr lang="en-US" smtClean="0"/>
              <a:t>8/12/2024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C0541F-0911-422E-B331-63BDA0DA8795}" type="slidenum">
              <a:rPr lang="en-US" smtClean="0"/>
              <a:t>‹#›</a:t>
            </a:fld>
            <a:endParaRPr lang="en-US"/>
          </a:p>
        </p:txBody>
      </p:sp>
      <p:sp>
        <p:nvSpPr>
          <p:cNvPr id="7" name="Rectangle 73"/>
          <p:cNvSpPr>
            <a:spLocks noChangeArrowheads="1"/>
          </p:cNvSpPr>
          <p:nvPr userDrawn="1"/>
        </p:nvSpPr>
        <p:spPr bwMode="auto">
          <a:xfrm>
            <a:off x="0" y="0"/>
            <a:ext cx="12192000" cy="6858000"/>
          </a:xfrm>
          <a:prstGeom prst="rect">
            <a:avLst/>
          </a:prstGeom>
          <a:noFill/>
          <a:ln w="1079500">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9" name="Straight Connector 8"/>
          <p:cNvCxnSpPr/>
          <p:nvPr userDrawn="1"/>
        </p:nvCxnSpPr>
        <p:spPr>
          <a:xfrm flipH="1">
            <a:off x="6089561" y="508462"/>
            <a:ext cx="12879" cy="5828120"/>
          </a:xfrm>
          <a:prstGeom prst="line">
            <a:avLst/>
          </a:prstGeom>
          <a:ln w="76200">
            <a:solidFill>
              <a:srgbClr val="000099"/>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947486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2BE0BCE3-7A85-71CE-E027-A8E454AF1454}"/>
              </a:ext>
            </a:extLst>
          </p:cNvPr>
          <p:cNvSpPr txBox="1">
            <a:spLocks/>
          </p:cNvSpPr>
          <p:nvPr/>
        </p:nvSpPr>
        <p:spPr>
          <a:xfrm>
            <a:off x="706579" y="968630"/>
            <a:ext cx="5054141" cy="4542708"/>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50000"/>
              </a:lnSpc>
            </a:pPr>
            <a:r>
              <a:rPr lang="en-US" sz="3600" dirty="0" smtClean="0">
                <a:latin typeface="Avenir Next LT Pro Light (Body)"/>
                <a:cs typeface="Times New Roman" panose="02020603050405020304" pitchFamily="18" charset="0"/>
              </a:rPr>
              <a:t>COS 102: INTRODUCTION TO PROBLEM SOLVING </a:t>
            </a:r>
            <a:br>
              <a:rPr lang="en-US" sz="3600" dirty="0" smtClean="0">
                <a:latin typeface="Avenir Next LT Pro Light (Body)"/>
                <a:cs typeface="Times New Roman" panose="02020603050405020304" pitchFamily="18" charset="0"/>
              </a:rPr>
            </a:br>
            <a:r>
              <a:rPr lang="en-US" sz="3600" dirty="0" smtClean="0">
                <a:latin typeface="Avenir Next LT Pro Light (Body)"/>
                <a:cs typeface="Times New Roman" panose="02020603050405020304" pitchFamily="18" charset="0"/>
              </a:rPr>
              <a:t>(UNIT 1)</a:t>
            </a:r>
            <a:r>
              <a:rPr lang="en-US" sz="1800" dirty="0" smtClean="0">
                <a:latin typeface="Avenir Next LT Pro Light (Body)"/>
                <a:cs typeface="Times New Roman" panose="02020603050405020304" pitchFamily="18" charset="0"/>
              </a:rPr>
              <a:t/>
            </a:r>
            <a:br>
              <a:rPr lang="en-US" sz="1800" dirty="0" smtClean="0">
                <a:latin typeface="Avenir Next LT Pro Light (Body)"/>
                <a:cs typeface="Times New Roman" panose="02020603050405020304" pitchFamily="18" charset="0"/>
              </a:rPr>
            </a:br>
            <a:r>
              <a:rPr lang="en-US" sz="2200" dirty="0" smtClean="0">
                <a:latin typeface="Avenir Next LT Pro Light (Body)"/>
                <a:cs typeface="Times New Roman" panose="02020603050405020304" pitchFamily="18" charset="0"/>
              </a:rPr>
              <a:t/>
            </a:r>
            <a:br>
              <a:rPr lang="en-US" sz="2200" dirty="0" smtClean="0">
                <a:latin typeface="Avenir Next LT Pro Light (Body)"/>
                <a:cs typeface="Times New Roman" panose="02020603050405020304" pitchFamily="18" charset="0"/>
              </a:rPr>
            </a:br>
            <a:endParaRPr lang="en-US" dirty="0">
              <a:latin typeface="Avenir Next LT Pro Light (Body)"/>
            </a:endParaRPr>
          </a:p>
        </p:txBody>
      </p:sp>
      <p:sp>
        <p:nvSpPr>
          <p:cNvPr id="3" name="Text Placeholder 6">
            <a:extLst>
              <a:ext uri="{FF2B5EF4-FFF2-40B4-BE49-F238E27FC236}">
                <a16:creationId xmlns:a16="http://schemas.microsoft.com/office/drawing/2014/main" id="{70B4EC43-20C2-1DA5-646B-B8D26CF7D003}"/>
              </a:ext>
            </a:extLst>
          </p:cNvPr>
          <p:cNvSpPr txBox="1">
            <a:spLocks/>
          </p:cNvSpPr>
          <p:nvPr/>
        </p:nvSpPr>
        <p:spPr>
          <a:xfrm>
            <a:off x="6370853" y="1177504"/>
            <a:ext cx="5057186" cy="402335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en-US" sz="3200" b="1" dirty="0" smtClean="0">
                <a:latin typeface="Avenir Next LT Pro Light (Body)"/>
              </a:rPr>
              <a:t>MODULE 4 : </a:t>
            </a:r>
            <a:r>
              <a:rPr lang="en-US" sz="3200" dirty="0"/>
              <a:t>COMPUTING AREAS OF PROBLEM</a:t>
            </a:r>
            <a:endParaRPr lang="en-US" sz="3200" dirty="0" smtClean="0">
              <a:latin typeface="Avenir Next LT Pro Light (Body)"/>
            </a:endParaRPr>
          </a:p>
          <a:p>
            <a:pPr marL="0" indent="0">
              <a:buNone/>
            </a:pPr>
            <a:r>
              <a:rPr lang="en-US" sz="2400" b="1" dirty="0" smtClean="0">
                <a:latin typeface="Avenir Next LT Pro Light (Body)"/>
              </a:rPr>
              <a:t>UNIT 1: </a:t>
            </a:r>
            <a:r>
              <a:rPr lang="en-US" sz="2400" dirty="0"/>
              <a:t>BASIC COMPUTING AREAS OF PROBLEM.</a:t>
            </a:r>
            <a:endParaRPr lang="en-NG" sz="2400"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5464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30000"/>
                                  </p:iterate>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5000"/>
                                  </p:iterate>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iterate type="lt">
                                    <p:tmPct val="30000"/>
                                  </p:iterate>
                                  <p:childTnLst>
                                    <p:set>
                                      <p:cBhvr>
                                        <p:cTn id="16" dur="1" fill="hold">
                                          <p:stCondLst>
                                            <p:cond delay="0"/>
                                          </p:stCondLst>
                                        </p:cTn>
                                        <p:tgtEl>
                                          <p:spTgt spid="2">
                                            <p:txEl>
                                              <p:pRg st="0" end="0"/>
                                            </p:txEl>
                                          </p:spTgt>
                                        </p:tgtEl>
                                        <p:attrNameLst>
                                          <p:attrName>style.visibility</p:attrName>
                                        </p:attrNameLst>
                                      </p:cBhvr>
                                      <p:to>
                                        <p:strVal val="visible"/>
                                      </p:to>
                                    </p:set>
                                    <p:animEffect transition="in" filter="wipe(left)">
                                      <p:cBhvr>
                                        <p:cTn id="17" dur="500"/>
                                        <p:tgtEl>
                                          <p:spTgt spid="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iterate type="lt">
                                    <p:tmPct val="33000"/>
                                  </p:iterate>
                                  <p:childTnLst>
                                    <p:set>
                                      <p:cBhvr>
                                        <p:cTn id="21" dur="1" fill="hold">
                                          <p:stCondLst>
                                            <p:cond delay="0"/>
                                          </p:stCondLst>
                                        </p:cTn>
                                        <p:tgtEl>
                                          <p:spTgt spid="3">
                                            <p:txEl>
                                              <p:pRg st="0" end="0"/>
                                            </p:txEl>
                                          </p:spTgt>
                                        </p:tgtEl>
                                        <p:attrNameLst>
                                          <p:attrName>style.visibility</p:attrName>
                                        </p:attrNameLst>
                                      </p:cBhvr>
                                      <p:to>
                                        <p:strVal val="visible"/>
                                      </p:to>
                                    </p:set>
                                    <p:animEffect transition="in" filter="wipe(left)">
                                      <p:cBhvr>
                                        <p:cTn id="22" dur="500"/>
                                        <p:tgtEl>
                                          <p:spTgt spid="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iterate type="lt">
                                    <p:tmPct val="30000"/>
                                  </p:iterate>
                                  <p:childTnLst>
                                    <p:set>
                                      <p:cBhvr>
                                        <p:cTn id="26" dur="1" fill="hold">
                                          <p:stCondLst>
                                            <p:cond delay="0"/>
                                          </p:stCondLst>
                                        </p:cTn>
                                        <p:tgtEl>
                                          <p:spTgt spid="3">
                                            <p:txEl>
                                              <p:pRg st="1" end="1"/>
                                            </p:txEl>
                                          </p:spTgt>
                                        </p:tgtEl>
                                        <p:attrNameLst>
                                          <p:attrName>style.visibility</p:attrName>
                                        </p:attrNameLst>
                                      </p:cBhvr>
                                      <p:to>
                                        <p:strVal val="visible"/>
                                      </p:to>
                                    </p:set>
                                    <p:animEffect transition="in" filter="wipe(left)">
                                      <p:cBhvr>
                                        <p:cTn id="2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93064" y="1413164"/>
            <a:ext cx="4585023" cy="2495876"/>
          </a:xfrm>
          <a:prstGeom prst="rect">
            <a:avLst/>
          </a:prstGeom>
        </p:spPr>
        <p:txBody>
          <a:bodyPr wrap="square">
            <a:spAutoFit/>
          </a:bodyPr>
          <a:lstStyle/>
          <a:p>
            <a:pPr>
              <a:lnSpc>
                <a:spcPct val="150000"/>
              </a:lnSpc>
            </a:pPr>
            <a:r>
              <a:rPr lang="en-US" sz="3600" b="1" dirty="0" smtClean="0">
                <a:latin typeface="Avenir Next LT Pro Light (Body)"/>
              </a:rPr>
              <a:t>CLASSICAL EXAMPLE OF SEARCHING</a:t>
            </a:r>
            <a:endParaRPr lang="en-US" sz="28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2320" y="762104"/>
            <a:ext cx="3645608" cy="1898998"/>
          </a:xfrm>
          <a:prstGeom prst="rect">
            <a:avLst/>
          </a:prstGeom>
        </p:spPr>
      </p:pic>
      <p:sp>
        <p:nvSpPr>
          <p:cNvPr id="5" name="Rectangle 4"/>
          <p:cNvSpPr/>
          <p:nvPr/>
        </p:nvSpPr>
        <p:spPr>
          <a:xfrm>
            <a:off x="6431280" y="2772572"/>
            <a:ext cx="4585023" cy="3262432"/>
          </a:xfrm>
          <a:prstGeom prst="rect">
            <a:avLst/>
          </a:prstGeom>
        </p:spPr>
        <p:txBody>
          <a:bodyPr wrap="square">
            <a:spAutoFit/>
          </a:bodyPr>
          <a:lstStyle/>
          <a:p>
            <a:pPr algn="just"/>
            <a:r>
              <a:rPr lang="en-US" sz="1400" b="1" dirty="0"/>
              <a:t>Binary Search (for sorted data):</a:t>
            </a:r>
          </a:p>
          <a:p>
            <a:pPr algn="just"/>
            <a:r>
              <a:rPr lang="en-US" sz="1400" b="1" dirty="0"/>
              <a:t>Algorithm</a:t>
            </a:r>
            <a:r>
              <a:rPr lang="en-US" sz="1400" dirty="0"/>
              <a:t>: Binary search is used on sorted data. It divides the search interval in half repeatedly until the target element is found or determined to be absent.</a:t>
            </a:r>
          </a:p>
          <a:p>
            <a:pPr algn="just"/>
            <a:r>
              <a:rPr lang="en-US" sz="1400" b="1" dirty="0"/>
              <a:t>Application</a:t>
            </a:r>
            <a:r>
              <a:rPr lang="en-US" sz="1400" dirty="0"/>
              <a:t>: If your list of images is sorted (e.g., alphabetically by filename), you can use binary search for faster retrieval</a:t>
            </a:r>
            <a:r>
              <a:rPr lang="en-US" sz="1400" dirty="0" smtClean="0"/>
              <a:t>.</a:t>
            </a:r>
          </a:p>
          <a:p>
            <a:pPr algn="just"/>
            <a:r>
              <a:rPr lang="en-US" sz="1400" b="1" dirty="0"/>
              <a:t>Example</a:t>
            </a:r>
            <a:r>
              <a:rPr lang="en-US" sz="1400" dirty="0"/>
              <a:t>: Consider a sorted list of filenames</a:t>
            </a:r>
            <a:r>
              <a:rPr lang="en-US" sz="800" dirty="0"/>
              <a:t>:</a:t>
            </a:r>
            <a:endParaRPr lang="en-US" sz="800" b="1" dirty="0">
              <a:solidFill>
                <a:srgbClr val="FF0000"/>
              </a:solidFill>
            </a:endParaRPr>
          </a:p>
          <a:p>
            <a:pPr algn="just"/>
            <a:r>
              <a:rPr lang="en-US" sz="1200" b="1" dirty="0" err="1">
                <a:solidFill>
                  <a:srgbClr val="FF0000"/>
                </a:solidFill>
              </a:rPr>
              <a:t>sorted_image_files</a:t>
            </a:r>
            <a:r>
              <a:rPr lang="en-US" sz="1200" b="1" dirty="0">
                <a:solidFill>
                  <a:srgbClr val="FF0000"/>
                </a:solidFill>
              </a:rPr>
              <a:t> = ["beach.png", "cat.jpg", "dog.png", "family_photo.jpg", "landscape.jpg"]</a:t>
            </a:r>
          </a:p>
          <a:p>
            <a:pPr algn="just"/>
            <a:r>
              <a:rPr lang="en-US" sz="1400" dirty="0"/>
              <a:t>You want to find "family_photo.jpg". Binary search would start in the middle ("dog.png"), compare it with the target ("family_photo.jpg"), and decide to search the left or right half based on alphabetical order, significantly reducing the number of comparisons needed compared to linear search.</a:t>
            </a:r>
          </a:p>
        </p:txBody>
      </p:sp>
    </p:spTree>
    <p:extLst>
      <p:ext uri="{BB962C8B-B14F-4D97-AF65-F5344CB8AC3E}">
        <p14:creationId xmlns:p14="http://schemas.microsoft.com/office/powerpoint/2010/main" val="1367226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iterate type="lt">
                                    <p:tmPct val="3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iterate type="lt">
                                    <p:tmPct val="15000"/>
                                  </p:iterate>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iterate type="lt">
                                    <p:tmPct val="15000"/>
                                  </p:iterate>
                                  <p:childTnLst>
                                    <p:set>
                                      <p:cBhvr>
                                        <p:cTn id="16" dur="1" fill="hold">
                                          <p:stCondLst>
                                            <p:cond delay="0"/>
                                          </p:stCondLst>
                                        </p:cTn>
                                        <p:tgtEl>
                                          <p:spTgt spid="5">
                                            <p:txEl>
                                              <p:pRg st="1" end="1"/>
                                            </p:txEl>
                                          </p:spTgt>
                                        </p:tgtEl>
                                        <p:attrNameLst>
                                          <p:attrName>style.visibility</p:attrName>
                                        </p:attrNameLst>
                                      </p:cBhvr>
                                      <p:to>
                                        <p:strVal val="visible"/>
                                      </p:to>
                                    </p:set>
                                    <p:animEffect transition="in" filter="wipe(left)">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iterate type="lt">
                                    <p:tmPct val="15000"/>
                                  </p:iterate>
                                  <p:childTnLst>
                                    <p:set>
                                      <p:cBhvr>
                                        <p:cTn id="21" dur="1" fill="hold">
                                          <p:stCondLst>
                                            <p:cond delay="0"/>
                                          </p:stCondLst>
                                        </p:cTn>
                                        <p:tgtEl>
                                          <p:spTgt spid="5">
                                            <p:txEl>
                                              <p:pRg st="2" end="2"/>
                                            </p:txEl>
                                          </p:spTgt>
                                        </p:tgtEl>
                                        <p:attrNameLst>
                                          <p:attrName>style.visibility</p:attrName>
                                        </p:attrNameLst>
                                      </p:cBhvr>
                                      <p:to>
                                        <p:strVal val="visible"/>
                                      </p:to>
                                    </p:set>
                                    <p:animEffect transition="in" filter="wipe(left)">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iterate type="lt">
                                    <p:tmPct val="15000"/>
                                  </p:iterate>
                                  <p:childTnLst>
                                    <p:set>
                                      <p:cBhvr>
                                        <p:cTn id="26" dur="1" fill="hold">
                                          <p:stCondLst>
                                            <p:cond delay="0"/>
                                          </p:stCondLst>
                                        </p:cTn>
                                        <p:tgtEl>
                                          <p:spTgt spid="5">
                                            <p:txEl>
                                              <p:pRg st="3" end="3"/>
                                            </p:txEl>
                                          </p:spTgt>
                                        </p:tgtEl>
                                        <p:attrNameLst>
                                          <p:attrName>style.visibility</p:attrName>
                                        </p:attrNameLst>
                                      </p:cBhvr>
                                      <p:to>
                                        <p:strVal val="visible"/>
                                      </p:to>
                                    </p:set>
                                    <p:animEffect transition="in" filter="wipe(left)">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iterate type="lt">
                                    <p:tmPct val="15000"/>
                                  </p:iterate>
                                  <p:childTnLst>
                                    <p:set>
                                      <p:cBhvr>
                                        <p:cTn id="31" dur="1" fill="hold">
                                          <p:stCondLst>
                                            <p:cond delay="0"/>
                                          </p:stCondLst>
                                        </p:cTn>
                                        <p:tgtEl>
                                          <p:spTgt spid="5">
                                            <p:txEl>
                                              <p:pRg st="4" end="4"/>
                                            </p:txEl>
                                          </p:spTgt>
                                        </p:tgtEl>
                                        <p:attrNameLst>
                                          <p:attrName>style.visibility</p:attrName>
                                        </p:attrNameLst>
                                      </p:cBhvr>
                                      <p:to>
                                        <p:strVal val="visible"/>
                                      </p:to>
                                    </p:set>
                                    <p:animEffect transition="in" filter="wipe(left)">
                                      <p:cBhvr>
                                        <p:cTn id="32" dur="50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iterate type="lt">
                                    <p:tmPct val="15000"/>
                                  </p:iterate>
                                  <p:childTnLst>
                                    <p:set>
                                      <p:cBhvr>
                                        <p:cTn id="36" dur="1" fill="hold">
                                          <p:stCondLst>
                                            <p:cond delay="0"/>
                                          </p:stCondLst>
                                        </p:cTn>
                                        <p:tgtEl>
                                          <p:spTgt spid="5">
                                            <p:txEl>
                                              <p:pRg st="5" end="5"/>
                                            </p:txEl>
                                          </p:spTgt>
                                        </p:tgtEl>
                                        <p:attrNameLst>
                                          <p:attrName>style.visibility</p:attrName>
                                        </p:attrNameLst>
                                      </p:cBhvr>
                                      <p:to>
                                        <p:strVal val="visible"/>
                                      </p:to>
                                    </p:set>
                                    <p:animEffect transition="in" filter="wipe(left)">
                                      <p:cBhvr>
                                        <p:cTn id="3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93064" y="1413164"/>
            <a:ext cx="4585023" cy="1569660"/>
          </a:xfrm>
          <a:prstGeom prst="rect">
            <a:avLst/>
          </a:prstGeom>
        </p:spPr>
        <p:txBody>
          <a:bodyPr wrap="square">
            <a:spAutoFit/>
          </a:bodyPr>
          <a:lstStyle/>
          <a:p>
            <a:pPr algn="just"/>
            <a:r>
              <a:rPr lang="en-US" sz="2400" b="1" dirty="0"/>
              <a:t>Application</a:t>
            </a:r>
            <a:r>
              <a:rPr lang="en-US" sz="2400" dirty="0"/>
              <a:t>: If your list of images is sorted (e.g., alphabetically by filename), you can use binary search for faster retrieval.</a:t>
            </a:r>
          </a:p>
        </p:txBody>
      </p:sp>
      <p:sp>
        <p:nvSpPr>
          <p:cNvPr id="5" name="Rectangle 4"/>
          <p:cNvSpPr/>
          <p:nvPr/>
        </p:nvSpPr>
        <p:spPr>
          <a:xfrm>
            <a:off x="6405880" y="574964"/>
            <a:ext cx="4585023" cy="5632311"/>
          </a:xfrm>
          <a:prstGeom prst="rect">
            <a:avLst/>
          </a:prstGeom>
        </p:spPr>
        <p:txBody>
          <a:bodyPr wrap="square">
            <a:spAutoFit/>
          </a:bodyPr>
          <a:lstStyle/>
          <a:p>
            <a:pPr algn="just">
              <a:lnSpc>
                <a:spcPct val="150000"/>
              </a:lnSpc>
            </a:pPr>
            <a:r>
              <a:rPr lang="en-US" sz="2000" b="1" dirty="0" smtClean="0"/>
              <a:t>Example</a:t>
            </a:r>
            <a:r>
              <a:rPr lang="en-US" sz="2000" dirty="0"/>
              <a:t>: Consider a sorted list of filenames:</a:t>
            </a:r>
            <a:endParaRPr lang="en-US" sz="2000" b="1" dirty="0">
              <a:solidFill>
                <a:srgbClr val="FF0000"/>
              </a:solidFill>
            </a:endParaRPr>
          </a:p>
          <a:p>
            <a:pPr algn="just"/>
            <a:r>
              <a:rPr lang="en-US" sz="2000" b="1" dirty="0" err="1">
                <a:solidFill>
                  <a:srgbClr val="FF0000"/>
                </a:solidFill>
              </a:rPr>
              <a:t>sorted_image_files</a:t>
            </a:r>
            <a:r>
              <a:rPr lang="en-US" sz="2000" b="1" dirty="0">
                <a:solidFill>
                  <a:srgbClr val="FF0000"/>
                </a:solidFill>
              </a:rPr>
              <a:t> = ["beach.png", "cat.jpg", "dog.png", "family_photo.jpg", "landscape.jpg"]</a:t>
            </a:r>
          </a:p>
          <a:p>
            <a:pPr algn="just">
              <a:lnSpc>
                <a:spcPct val="150000"/>
              </a:lnSpc>
            </a:pPr>
            <a:r>
              <a:rPr lang="en-US" sz="2000" dirty="0"/>
              <a:t>You want to find "family_photo.jpg". Binary search would start in the middle ("dog.png"), compare it with the target ("family_photo.jpg"), and decide to search the left or right half based on alphabetical order, significantly reducing the number of comparisons needed compared to linear search.</a:t>
            </a:r>
          </a:p>
        </p:txBody>
      </p:sp>
    </p:spTree>
    <p:extLst>
      <p:ext uri="{BB962C8B-B14F-4D97-AF65-F5344CB8AC3E}">
        <p14:creationId xmlns:p14="http://schemas.microsoft.com/office/powerpoint/2010/main" val="2840900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iterate type="lt">
                                    <p:tmPct val="3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iterate type="lt">
                                    <p:tmPct val="15000"/>
                                  </p:iterate>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iterate type="lt">
                                    <p:tmPct val="15000"/>
                                  </p:iterate>
                                  <p:childTnLst>
                                    <p:set>
                                      <p:cBhvr>
                                        <p:cTn id="16" dur="1" fill="hold">
                                          <p:stCondLst>
                                            <p:cond delay="0"/>
                                          </p:stCondLst>
                                        </p:cTn>
                                        <p:tgtEl>
                                          <p:spTgt spid="5">
                                            <p:txEl>
                                              <p:pRg st="1" end="1"/>
                                            </p:txEl>
                                          </p:spTgt>
                                        </p:tgtEl>
                                        <p:attrNameLst>
                                          <p:attrName>style.visibility</p:attrName>
                                        </p:attrNameLst>
                                      </p:cBhvr>
                                      <p:to>
                                        <p:strVal val="visible"/>
                                      </p:to>
                                    </p:set>
                                    <p:animEffect transition="in" filter="wipe(left)">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iterate type="lt">
                                    <p:tmPct val="15000"/>
                                  </p:iterate>
                                  <p:childTnLst>
                                    <p:set>
                                      <p:cBhvr>
                                        <p:cTn id="21" dur="1" fill="hold">
                                          <p:stCondLst>
                                            <p:cond delay="0"/>
                                          </p:stCondLst>
                                        </p:cTn>
                                        <p:tgtEl>
                                          <p:spTgt spid="5">
                                            <p:txEl>
                                              <p:pRg st="2" end="2"/>
                                            </p:txEl>
                                          </p:spTgt>
                                        </p:tgtEl>
                                        <p:attrNameLst>
                                          <p:attrName>style.visibility</p:attrName>
                                        </p:attrNameLst>
                                      </p:cBhvr>
                                      <p:to>
                                        <p:strVal val="visible"/>
                                      </p:to>
                                    </p:set>
                                    <p:animEffect transition="in" filter="wipe(left)">
                                      <p:cBhvr>
                                        <p:cTn id="2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57656" y="2181937"/>
            <a:ext cx="4585023" cy="2495876"/>
          </a:xfrm>
          <a:prstGeom prst="rect">
            <a:avLst/>
          </a:prstGeom>
        </p:spPr>
        <p:txBody>
          <a:bodyPr wrap="square">
            <a:spAutoFit/>
          </a:bodyPr>
          <a:lstStyle/>
          <a:p>
            <a:pPr>
              <a:lnSpc>
                <a:spcPct val="150000"/>
              </a:lnSpc>
            </a:pPr>
            <a:r>
              <a:rPr lang="en-US" sz="3600" b="1" dirty="0" smtClean="0">
                <a:latin typeface="Avenir Next LT Pro Light (Body)"/>
              </a:rPr>
              <a:t>CLASSICAL EXAMPLE OF SEARCHING</a:t>
            </a:r>
            <a:endParaRPr lang="en-US" sz="2800" dirty="0"/>
          </a:p>
        </p:txBody>
      </p:sp>
      <p:sp>
        <p:nvSpPr>
          <p:cNvPr id="5" name="Rectangle 4"/>
          <p:cNvSpPr/>
          <p:nvPr/>
        </p:nvSpPr>
        <p:spPr>
          <a:xfrm>
            <a:off x="6327140" y="1351581"/>
            <a:ext cx="5007864" cy="4156587"/>
          </a:xfrm>
          <a:prstGeom prst="rect">
            <a:avLst/>
          </a:prstGeom>
        </p:spPr>
        <p:txBody>
          <a:bodyPr wrap="square" anchor="b">
            <a:spAutoFit/>
          </a:bodyPr>
          <a:lstStyle/>
          <a:p>
            <a:pPr algn="just">
              <a:lnSpc>
                <a:spcPct val="150000"/>
              </a:lnSpc>
            </a:pPr>
            <a:r>
              <a:rPr lang="en-US" sz="1400" dirty="0"/>
              <a:t>Searching algorithms are typically used to find a specific item or element within a collection of data. While searching algorithms themselves don't deal directly with images (since images are usually composed of pixels and represented in a different format), they can be applied in scenarios where images are stored or indexed in a structured manner</a:t>
            </a:r>
            <a:r>
              <a:rPr lang="en-US" sz="1400" dirty="0" smtClean="0"/>
              <a:t>.</a:t>
            </a:r>
          </a:p>
          <a:p>
            <a:pPr algn="just">
              <a:lnSpc>
                <a:spcPct val="150000"/>
              </a:lnSpc>
            </a:pPr>
            <a:r>
              <a:rPr lang="en-US" sz="1400" b="1" dirty="0"/>
              <a:t>Example</a:t>
            </a:r>
            <a:r>
              <a:rPr lang="en-US" sz="1400" dirty="0"/>
              <a:t>: Suppose you have a list of image filenames or tags:</a:t>
            </a:r>
            <a:endParaRPr lang="en-US" sz="1400" dirty="0" smtClean="0"/>
          </a:p>
          <a:p>
            <a:pPr algn="just">
              <a:lnSpc>
                <a:spcPct val="150000"/>
              </a:lnSpc>
            </a:pPr>
            <a:r>
              <a:rPr lang="en-US" sz="1400" b="1" dirty="0" err="1">
                <a:solidFill>
                  <a:srgbClr val="FF0000"/>
                </a:solidFill>
              </a:rPr>
              <a:t>image_files</a:t>
            </a:r>
            <a:r>
              <a:rPr lang="en-US" sz="1400" b="1" dirty="0">
                <a:solidFill>
                  <a:srgbClr val="FF0000"/>
                </a:solidFill>
              </a:rPr>
              <a:t> = ["cat.jpg", "dog.png", "landscape.jpg", "family_photo.jpg", "beach.png</a:t>
            </a:r>
            <a:r>
              <a:rPr lang="en-US" sz="1400" b="1" dirty="0" smtClean="0">
                <a:solidFill>
                  <a:srgbClr val="FF0000"/>
                </a:solidFill>
              </a:rPr>
              <a:t>"]</a:t>
            </a:r>
          </a:p>
          <a:p>
            <a:pPr algn="just">
              <a:lnSpc>
                <a:spcPct val="150000"/>
              </a:lnSpc>
            </a:pPr>
            <a:r>
              <a:rPr lang="en-US" sz="1400" dirty="0"/>
              <a:t>You want to find if the image "family_photo.jpg" exists in this list. Linear search would iterate through the list until it finds "family_photo.jpg" or determines it's not present.</a:t>
            </a:r>
            <a:endParaRPr lang="en-US" sz="1400" b="1" dirty="0">
              <a:solidFill>
                <a:srgbClr val="FF0000"/>
              </a:solidFill>
            </a:endParaRPr>
          </a:p>
          <a:p>
            <a:pPr>
              <a:lnSpc>
                <a:spcPct val="150000"/>
              </a:lnSpc>
            </a:pPr>
            <a:endParaRPr lang="en-US" sz="900" b="1" dirty="0">
              <a:solidFill>
                <a:srgbClr val="FF0000"/>
              </a:solidFill>
            </a:endParaRPr>
          </a:p>
        </p:txBody>
      </p:sp>
    </p:spTree>
    <p:extLst>
      <p:ext uri="{BB962C8B-B14F-4D97-AF65-F5344CB8AC3E}">
        <p14:creationId xmlns:p14="http://schemas.microsoft.com/office/powerpoint/2010/main" val="354691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iterate type="lt">
                                    <p:tmPct val="3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iterate type="lt">
                                    <p:tmPct val="15000"/>
                                  </p:iterate>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iterate type="lt">
                                    <p:tmPct val="15000"/>
                                  </p:iterate>
                                  <p:childTnLst>
                                    <p:set>
                                      <p:cBhvr>
                                        <p:cTn id="16" dur="1" fill="hold">
                                          <p:stCondLst>
                                            <p:cond delay="0"/>
                                          </p:stCondLst>
                                        </p:cTn>
                                        <p:tgtEl>
                                          <p:spTgt spid="5">
                                            <p:txEl>
                                              <p:pRg st="1" end="1"/>
                                            </p:txEl>
                                          </p:spTgt>
                                        </p:tgtEl>
                                        <p:attrNameLst>
                                          <p:attrName>style.visibility</p:attrName>
                                        </p:attrNameLst>
                                      </p:cBhvr>
                                      <p:to>
                                        <p:strVal val="visible"/>
                                      </p:to>
                                    </p:set>
                                    <p:animEffect transition="in" filter="wipe(left)">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iterate type="lt">
                                    <p:tmPct val="15000"/>
                                  </p:iterate>
                                  <p:childTnLst>
                                    <p:set>
                                      <p:cBhvr>
                                        <p:cTn id="21" dur="1" fill="hold">
                                          <p:stCondLst>
                                            <p:cond delay="0"/>
                                          </p:stCondLst>
                                        </p:cTn>
                                        <p:tgtEl>
                                          <p:spTgt spid="5">
                                            <p:txEl>
                                              <p:pRg st="2" end="2"/>
                                            </p:txEl>
                                          </p:spTgt>
                                        </p:tgtEl>
                                        <p:attrNameLst>
                                          <p:attrName>style.visibility</p:attrName>
                                        </p:attrNameLst>
                                      </p:cBhvr>
                                      <p:to>
                                        <p:strVal val="visible"/>
                                      </p:to>
                                    </p:set>
                                    <p:animEffect transition="in" filter="wipe(left)">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iterate type="lt">
                                    <p:tmPct val="15000"/>
                                  </p:iterate>
                                  <p:childTnLst>
                                    <p:set>
                                      <p:cBhvr>
                                        <p:cTn id="26" dur="1" fill="hold">
                                          <p:stCondLst>
                                            <p:cond delay="0"/>
                                          </p:stCondLst>
                                        </p:cTn>
                                        <p:tgtEl>
                                          <p:spTgt spid="5">
                                            <p:txEl>
                                              <p:pRg st="3" end="3"/>
                                            </p:txEl>
                                          </p:spTgt>
                                        </p:tgtEl>
                                        <p:attrNameLst>
                                          <p:attrName>style.visibility</p:attrName>
                                        </p:attrNameLst>
                                      </p:cBhvr>
                                      <p:to>
                                        <p:strVal val="visible"/>
                                      </p:to>
                                    </p:set>
                                    <p:animEffect transition="in" filter="wipe(left)">
                                      <p:cBhvr>
                                        <p:cTn id="2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93064" y="1413164"/>
            <a:ext cx="4585023" cy="671851"/>
          </a:xfrm>
          <a:prstGeom prst="rect">
            <a:avLst/>
          </a:prstGeom>
        </p:spPr>
        <p:txBody>
          <a:bodyPr wrap="square">
            <a:spAutoFit/>
          </a:bodyPr>
          <a:lstStyle/>
          <a:p>
            <a:pPr>
              <a:lnSpc>
                <a:spcPct val="150000"/>
              </a:lnSpc>
            </a:pPr>
            <a:endParaRPr lang="en-US" sz="2800" dirty="0"/>
          </a:p>
        </p:txBody>
      </p:sp>
      <p:sp>
        <p:nvSpPr>
          <p:cNvPr id="6" name="Rectangle 5"/>
          <p:cNvSpPr/>
          <p:nvPr/>
        </p:nvSpPr>
        <p:spPr>
          <a:xfrm>
            <a:off x="901100" y="2129197"/>
            <a:ext cx="5007864" cy="1697068"/>
          </a:xfrm>
          <a:prstGeom prst="rect">
            <a:avLst/>
          </a:prstGeom>
        </p:spPr>
        <p:txBody>
          <a:bodyPr wrap="square" anchor="b">
            <a:spAutoFit/>
          </a:bodyPr>
          <a:lstStyle/>
          <a:p>
            <a:pPr>
              <a:lnSpc>
                <a:spcPct val="150000"/>
              </a:lnSpc>
            </a:pPr>
            <a:r>
              <a:rPr lang="en-US" sz="2400" b="1" dirty="0" smtClean="0"/>
              <a:t>THE CLASSIFICATION OF ALGORITHMS TO DESIGN TECHNIQUE AND COMPUTING PROBLEM AREAS</a:t>
            </a:r>
            <a:endParaRPr lang="en-US" sz="2400" b="1" dirty="0">
              <a:solidFill>
                <a:srgbClr val="FF0000"/>
              </a:solidFill>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458" t="8211" r="3587" b="7357"/>
          <a:stretch/>
        </p:blipFill>
        <p:spPr>
          <a:xfrm>
            <a:off x="6148929" y="1413164"/>
            <a:ext cx="5496971" cy="3603336"/>
          </a:xfrm>
          <a:prstGeom prst="rect">
            <a:avLst/>
          </a:prstGeom>
        </p:spPr>
      </p:pic>
    </p:spTree>
    <p:extLst>
      <p:ext uri="{BB962C8B-B14F-4D97-AF65-F5344CB8AC3E}">
        <p14:creationId xmlns:p14="http://schemas.microsoft.com/office/powerpoint/2010/main" val="3162123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nodePh="1">
                                  <p:stCondLst>
                                    <p:cond delay="0"/>
                                  </p:stCondLst>
                                  <p:endCondLst>
                                    <p:cond evt="begin" delay="0">
                                      <p:tn val="5"/>
                                    </p:cond>
                                  </p:endCondLst>
                                  <p:iterate type="lt">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iterate type="lt">
                                    <p:tmPct val="30000"/>
                                  </p:iterate>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373312" y="1012547"/>
            <a:ext cx="4914540" cy="5170646"/>
          </a:xfrm>
          <a:prstGeom prst="rect">
            <a:avLst/>
          </a:prstGeom>
        </p:spPr>
        <p:txBody>
          <a:bodyPr wrap="square">
            <a:spAutoFit/>
          </a:bodyPr>
          <a:lstStyle/>
          <a:p>
            <a:r>
              <a:rPr lang="en-US" sz="1200" dirty="0">
                <a:latin typeface="Avenir Next LT Pro Light (Body)"/>
                <a:cs typeface="Times New Roman" panose="02020603050405020304" pitchFamily="18" charset="0"/>
              </a:rPr>
              <a:t>Learning  Objectives </a:t>
            </a:r>
            <a:r>
              <a:rPr lang="en-US" sz="1200" dirty="0" smtClean="0">
                <a:latin typeface="Times New Roman" panose="02020603050405020304" pitchFamily="18" charset="0"/>
                <a:cs typeface="Times New Roman" panose="02020603050405020304" pitchFamily="18" charset="0"/>
              </a:rPr>
              <a:t>:</a:t>
            </a:r>
          </a:p>
          <a:p>
            <a:pPr>
              <a:lnSpc>
                <a:spcPct val="150000"/>
              </a:lnSpc>
            </a:pPr>
            <a:endParaRPr lang="en-US" sz="1200" dirty="0">
              <a:latin typeface="Times New Roman" panose="02020603050405020304" pitchFamily="18" charset="0"/>
              <a:cs typeface="Times New Roman" panose="02020603050405020304" pitchFamily="18" charset="0"/>
            </a:endParaRPr>
          </a:p>
          <a:p>
            <a:r>
              <a:rPr lang="en-US" sz="1200" dirty="0"/>
              <a:t>The learning objectives of studying basic computing areas related to search and sorting algorithms typically encompass several key goals:</a:t>
            </a:r>
          </a:p>
          <a:p>
            <a:r>
              <a:rPr lang="en-US" sz="1200" b="1" dirty="0"/>
              <a:t>Understanding Algorithms</a:t>
            </a:r>
            <a:r>
              <a:rPr lang="en-US" sz="1200" dirty="0"/>
              <a:t>: Gain familiarity with various search and sorting algorithms, including their principles, advantages, and limitations. Algorithms like linear search, binary search, bubble sort, insertion sort, selection sort, merge sort, and quick sort are commonly studied at this level.</a:t>
            </a:r>
          </a:p>
          <a:p>
            <a:r>
              <a:rPr lang="en-US" sz="1200" b="1" dirty="0"/>
              <a:t>Algorithm Analysis</a:t>
            </a:r>
            <a:r>
              <a:rPr lang="en-US" sz="1200" dirty="0"/>
              <a:t>: Learn how to analyze algorithms in terms of time complexity (Big O notation) and space complexity. Understand the implications of different complexities on algorithm performance and scalability.</a:t>
            </a:r>
          </a:p>
          <a:p>
            <a:r>
              <a:rPr lang="en-US" sz="1200" b="1" dirty="0"/>
              <a:t>Implementation Skills</a:t>
            </a:r>
            <a:r>
              <a:rPr lang="en-US" sz="1200" dirty="0"/>
              <a:t>: Develop the ability to implement search and sorting algorithms in programming languages of choice. Practice translating algorithmic descriptions into executable code, paying attention to correctness and efficiency.</a:t>
            </a:r>
          </a:p>
          <a:p>
            <a:r>
              <a:rPr lang="en-US" sz="1200" b="1" dirty="0"/>
              <a:t>Comparative Analysis</a:t>
            </a:r>
            <a:r>
              <a:rPr lang="en-US" sz="1200" dirty="0"/>
              <a:t>: Compare and contrast different search and sorting algorithms based on their performance metrics (e.g., average-case, best-case, worst-case scenarios). Understand when and why certain algorithms are preferred over others in specific contexts.</a:t>
            </a:r>
          </a:p>
          <a:p>
            <a:r>
              <a:rPr lang="en-US" sz="1200" b="1" dirty="0"/>
              <a:t>Problem Solving Application</a:t>
            </a:r>
            <a:r>
              <a:rPr lang="en-US" sz="1200" dirty="0"/>
              <a:t>: Apply search algorithms to find elements in data structures (e.g., arrays, lists, trees) efficiently. Apply sorting algorithms to organize data in ascending or descending order for easier retrieval and manipulation.</a:t>
            </a:r>
          </a:p>
          <a:p>
            <a:endParaRPr lang="en-US" sz="1200" dirty="0" smtClean="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cs typeface="Times New Roman" panose="02020603050405020304" pitchFamily="18" charset="0"/>
            </a:endParaRPr>
          </a:p>
          <a:p>
            <a:endParaRPr lang="en-US" sz="1200" dirty="0"/>
          </a:p>
        </p:txBody>
      </p:sp>
      <p:sp>
        <p:nvSpPr>
          <p:cNvPr id="6" name="Rectangle 5"/>
          <p:cNvSpPr/>
          <p:nvPr/>
        </p:nvSpPr>
        <p:spPr>
          <a:xfrm>
            <a:off x="569413" y="2298700"/>
            <a:ext cx="5473699" cy="1140697"/>
          </a:xfrm>
          <a:prstGeom prst="rect">
            <a:avLst/>
          </a:prstGeom>
        </p:spPr>
        <p:txBody>
          <a:bodyPr wrap="square">
            <a:spAutoFit/>
          </a:bodyPr>
          <a:lstStyle/>
          <a:p>
            <a:pPr algn="just">
              <a:lnSpc>
                <a:spcPct val="150000"/>
              </a:lnSpc>
            </a:pPr>
            <a:r>
              <a:rPr lang="en-US" sz="2400" b="1" dirty="0" smtClean="0">
                <a:latin typeface="Avenir Next LT Pro Light (Body)"/>
              </a:rPr>
              <a:t>WHAT IS SORTING AND SEARCHING ALGORITHMS</a:t>
            </a:r>
            <a:endParaRPr lang="en-US" sz="2400" b="1" dirty="0"/>
          </a:p>
        </p:txBody>
      </p:sp>
    </p:spTree>
    <p:extLst>
      <p:ext uri="{BB962C8B-B14F-4D97-AF65-F5344CB8AC3E}">
        <p14:creationId xmlns:p14="http://schemas.microsoft.com/office/powerpoint/2010/main" val="2537602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iterate type="lt">
                                    <p:tmPct val="15000"/>
                                  </p:iterate>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2274727593"/>
              </p:ext>
            </p:extLst>
          </p:nvPr>
        </p:nvGraphicFramePr>
        <p:xfrm>
          <a:off x="6479311" y="1687484"/>
          <a:ext cx="4884187" cy="36160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p:cNvSpPr/>
          <p:nvPr/>
        </p:nvSpPr>
        <p:spPr>
          <a:xfrm>
            <a:off x="670560" y="1590587"/>
            <a:ext cx="5123411" cy="4154984"/>
          </a:xfrm>
          <a:prstGeom prst="rect">
            <a:avLst/>
          </a:prstGeom>
        </p:spPr>
        <p:txBody>
          <a:bodyPr wrap="square">
            <a:spAutoFit/>
          </a:bodyPr>
          <a:lstStyle/>
          <a:p>
            <a:pPr algn="just">
              <a:lnSpc>
                <a:spcPct val="150000"/>
              </a:lnSpc>
            </a:pPr>
            <a:r>
              <a:rPr lang="en-US" sz="1600" dirty="0"/>
              <a:t>There are many problems we encounter in computing (</a:t>
            </a:r>
            <a:r>
              <a:rPr lang="en-US" sz="1600" dirty="0" err="1"/>
              <a:t>i.e</a:t>
            </a:r>
            <a:r>
              <a:rPr lang="en-US" sz="1600" dirty="0"/>
              <a:t> sorting, searching, string processing, graph, combinatorial, geometric and numeric </a:t>
            </a:r>
            <a:r>
              <a:rPr lang="en-US" sz="1600" dirty="0" err="1"/>
              <a:t>e.t.c</a:t>
            </a:r>
            <a:r>
              <a:rPr lang="en-US" sz="1600" dirty="0"/>
              <a:t>). Out of these problems, some have attracted particular attention from researchers. The interest has been motivated either by the problem's practical importance or by some specific characteristics making the problem an interesting research subject. In this section, we look at most important and common computing problem types in computing which is Sorting and  Searching</a:t>
            </a:r>
            <a:endParaRPr lang="en-NG" sz="1600" dirty="0"/>
          </a:p>
          <a:p>
            <a:pPr>
              <a:lnSpc>
                <a:spcPct val="150000"/>
              </a:lnSpc>
            </a:pPr>
            <a:endParaRPr lang="en-US" sz="1600" dirty="0"/>
          </a:p>
        </p:txBody>
      </p:sp>
      <p:sp>
        <p:nvSpPr>
          <p:cNvPr id="8" name="Title 1">
            <a:extLst>
              <a:ext uri="{FF2B5EF4-FFF2-40B4-BE49-F238E27FC236}">
                <a16:creationId xmlns:a16="http://schemas.microsoft.com/office/drawing/2014/main" id="{C05D45BD-5B25-B32E-F712-18F18E7168E7}"/>
              </a:ext>
            </a:extLst>
          </p:cNvPr>
          <p:cNvSpPr txBox="1">
            <a:spLocks/>
          </p:cNvSpPr>
          <p:nvPr/>
        </p:nvSpPr>
        <p:spPr>
          <a:xfrm>
            <a:off x="6346214" y="1052901"/>
            <a:ext cx="4718027" cy="78654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smtClean="0">
                <a:latin typeface="Avenir Next LT Pro Light (Body)"/>
              </a:rPr>
              <a:t>PROBLEM SOLVING</a:t>
            </a:r>
            <a:endParaRPr lang="en-ZA" sz="2800" dirty="0">
              <a:latin typeface="Avenir Next LT Pro Light (Body)"/>
            </a:endParaRPr>
          </a:p>
        </p:txBody>
      </p:sp>
      <p:sp>
        <p:nvSpPr>
          <p:cNvPr id="10" name="Title 1">
            <a:extLst>
              <a:ext uri="{FF2B5EF4-FFF2-40B4-BE49-F238E27FC236}">
                <a16:creationId xmlns:a16="http://schemas.microsoft.com/office/drawing/2014/main" id="{C05D45BD-5B25-B32E-F712-18F18E7168E7}"/>
              </a:ext>
            </a:extLst>
          </p:cNvPr>
          <p:cNvSpPr txBox="1">
            <a:spLocks/>
          </p:cNvSpPr>
          <p:nvPr/>
        </p:nvSpPr>
        <p:spPr>
          <a:xfrm>
            <a:off x="786938" y="1052901"/>
            <a:ext cx="4718027" cy="78654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smtClean="0">
                <a:latin typeface="Avenir Next LT Pro Light (Body)"/>
              </a:rPr>
              <a:t>Overview:</a:t>
            </a:r>
            <a:endParaRPr lang="en-ZA" sz="2800" dirty="0">
              <a:latin typeface="Avenir Next LT Pro Light (Body)"/>
            </a:endParaRPr>
          </a:p>
        </p:txBody>
      </p:sp>
    </p:spTree>
    <p:extLst>
      <p:ext uri="{BB962C8B-B14F-4D97-AF65-F5344CB8AC3E}">
        <p14:creationId xmlns:p14="http://schemas.microsoft.com/office/powerpoint/2010/main" val="3286517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graphicEl>
                                              <a:dgm id="{AEE70026-2590-4B3F-9DAA-357ED3ABD0C8}"/>
                                            </p:graphicEl>
                                          </p:spTgt>
                                        </p:tgtEl>
                                        <p:attrNameLst>
                                          <p:attrName>style.visibility</p:attrName>
                                        </p:attrNameLst>
                                      </p:cBhvr>
                                      <p:to>
                                        <p:strVal val="visible"/>
                                      </p:to>
                                    </p:set>
                                    <p:animEffect transition="in" filter="fade">
                                      <p:cBhvr>
                                        <p:cTn id="7" dur="500"/>
                                        <p:tgtEl>
                                          <p:spTgt spid="6">
                                            <p:graphicEl>
                                              <a:dgm id="{AEE70026-2590-4B3F-9DAA-357ED3ABD0C8}"/>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graphicEl>
                                              <a:dgm id="{AD077CB6-FA43-4288-8F0D-A149B2CA4912}"/>
                                            </p:graphicEl>
                                          </p:spTgt>
                                        </p:tgtEl>
                                        <p:attrNameLst>
                                          <p:attrName>style.visibility</p:attrName>
                                        </p:attrNameLst>
                                      </p:cBhvr>
                                      <p:to>
                                        <p:strVal val="visible"/>
                                      </p:to>
                                    </p:set>
                                    <p:animEffect transition="in" filter="fade">
                                      <p:cBhvr>
                                        <p:cTn id="12" dur="500"/>
                                        <p:tgtEl>
                                          <p:spTgt spid="6">
                                            <p:graphicEl>
                                              <a:dgm id="{AD077CB6-FA43-4288-8F0D-A149B2CA4912}"/>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graphicEl>
                                              <a:dgm id="{8DECBF02-5A3A-480C-906A-66A79D668CCA}"/>
                                            </p:graphicEl>
                                          </p:spTgt>
                                        </p:tgtEl>
                                        <p:attrNameLst>
                                          <p:attrName>style.visibility</p:attrName>
                                        </p:attrNameLst>
                                      </p:cBhvr>
                                      <p:to>
                                        <p:strVal val="visible"/>
                                      </p:to>
                                    </p:set>
                                    <p:animEffect transition="in" filter="fade">
                                      <p:cBhvr>
                                        <p:cTn id="17" dur="500"/>
                                        <p:tgtEl>
                                          <p:spTgt spid="6">
                                            <p:graphicEl>
                                              <a:dgm id="{8DECBF02-5A3A-480C-906A-66A79D668CCA}"/>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graphicEl>
                                              <a:dgm id="{36DAE2FA-D3A2-4163-BD1F-E4D1B84575E0}"/>
                                            </p:graphicEl>
                                          </p:spTgt>
                                        </p:tgtEl>
                                        <p:attrNameLst>
                                          <p:attrName>style.visibility</p:attrName>
                                        </p:attrNameLst>
                                      </p:cBhvr>
                                      <p:to>
                                        <p:strVal val="visible"/>
                                      </p:to>
                                    </p:set>
                                    <p:animEffect transition="in" filter="fade">
                                      <p:cBhvr>
                                        <p:cTn id="22" dur="500"/>
                                        <p:tgtEl>
                                          <p:spTgt spid="6">
                                            <p:graphicEl>
                                              <a:dgm id="{36DAE2FA-D3A2-4163-BD1F-E4D1B84575E0}"/>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graphicEl>
                                              <a:dgm id="{57EA7888-EA61-4877-90D1-FC65B18D9A1C}"/>
                                            </p:graphicEl>
                                          </p:spTgt>
                                        </p:tgtEl>
                                        <p:attrNameLst>
                                          <p:attrName>style.visibility</p:attrName>
                                        </p:attrNameLst>
                                      </p:cBhvr>
                                      <p:to>
                                        <p:strVal val="visible"/>
                                      </p:to>
                                    </p:set>
                                    <p:animEffect transition="in" filter="fade">
                                      <p:cBhvr>
                                        <p:cTn id="27" dur="500"/>
                                        <p:tgtEl>
                                          <p:spTgt spid="6">
                                            <p:graphicEl>
                                              <a:dgm id="{57EA7888-EA61-4877-90D1-FC65B18D9A1C}"/>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iterate type="lt">
                                    <p:tmPct val="30000"/>
                                  </p:iterate>
                                  <p:childTnLst>
                                    <p:set>
                                      <p:cBhvr>
                                        <p:cTn id="31" dur="1" fill="hold">
                                          <p:stCondLst>
                                            <p:cond delay="0"/>
                                          </p:stCondLst>
                                        </p:cTn>
                                        <p:tgtEl>
                                          <p:spTgt spid="10">
                                            <p:txEl>
                                              <p:pRg st="0" end="0"/>
                                            </p:txEl>
                                          </p:spTgt>
                                        </p:tgtEl>
                                        <p:attrNameLst>
                                          <p:attrName>style.visibility</p:attrName>
                                        </p:attrNameLst>
                                      </p:cBhvr>
                                      <p:to>
                                        <p:strVal val="visible"/>
                                      </p:to>
                                    </p:set>
                                    <p:animEffect transition="in" filter="wipe(left)">
                                      <p:cBhvr>
                                        <p:cTn id="32"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BF9F0-B02C-F479-3755-F41439C1E147}"/>
              </a:ext>
            </a:extLst>
          </p:cNvPr>
          <p:cNvSpPr txBox="1">
            <a:spLocks/>
          </p:cNvSpPr>
          <p:nvPr/>
        </p:nvSpPr>
        <p:spPr>
          <a:xfrm>
            <a:off x="817417" y="2811086"/>
            <a:ext cx="5192685" cy="88807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What is a sorting ?</a:t>
            </a:r>
            <a:endParaRPr lang="en-ZA" dirty="0"/>
          </a:p>
        </p:txBody>
      </p:sp>
      <p:sp>
        <p:nvSpPr>
          <p:cNvPr id="4" name="Rectangle 3"/>
          <p:cNvSpPr/>
          <p:nvPr/>
        </p:nvSpPr>
        <p:spPr>
          <a:xfrm>
            <a:off x="6240110" y="769742"/>
            <a:ext cx="5240689" cy="5196166"/>
          </a:xfrm>
          <a:prstGeom prst="rect">
            <a:avLst/>
          </a:prstGeom>
        </p:spPr>
        <p:txBody>
          <a:bodyPr wrap="square">
            <a:spAutoFit/>
          </a:bodyPr>
          <a:lstStyle/>
          <a:p>
            <a:pPr algn="just">
              <a:lnSpc>
                <a:spcPct val="150000"/>
              </a:lnSpc>
            </a:pPr>
            <a:r>
              <a:rPr lang="en-US" sz="2800" b="1" dirty="0">
                <a:solidFill>
                  <a:srgbClr val="FF0000"/>
                </a:solidFill>
              </a:rPr>
              <a:t>Sorting: </a:t>
            </a:r>
            <a:r>
              <a:rPr lang="en-US" sz="2800" dirty="0"/>
              <a:t>Sorting problem involves rearranging the items of a given list in ascending or descending order. Such sorting can be carried out on lists of numbers, characters from an alphabet, character strings, and most importantly records. </a:t>
            </a:r>
          </a:p>
        </p:txBody>
      </p:sp>
    </p:spTree>
    <p:extLst>
      <p:ext uri="{BB962C8B-B14F-4D97-AF65-F5344CB8AC3E}">
        <p14:creationId xmlns:p14="http://schemas.microsoft.com/office/powerpoint/2010/main" val="52695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iterate type="lt">
                                    <p:tmPct val="30000"/>
                                  </p:iterate>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iterate type="lt">
                                    <p:tmPct val="30000"/>
                                  </p:iterate>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left)">
                                      <p:cBhvr>
                                        <p:cTn id="12"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BF9F0-B02C-F479-3755-F41439C1E147}"/>
              </a:ext>
            </a:extLst>
          </p:cNvPr>
          <p:cNvSpPr txBox="1">
            <a:spLocks/>
          </p:cNvSpPr>
          <p:nvPr/>
        </p:nvSpPr>
        <p:spPr>
          <a:xfrm>
            <a:off x="817417" y="1155700"/>
            <a:ext cx="4859483" cy="40894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ct val="150000"/>
              </a:lnSpc>
            </a:pPr>
            <a:r>
              <a:rPr lang="en-US" sz="2000" dirty="0">
                <a:latin typeface="+mn-lt"/>
              </a:rPr>
              <a:t>Examples of records include student records, library user records, employee records etc. Over the years, large number of sorting algorithms has been invented by different researchers. Some of them we shall encounter in future modules include </a:t>
            </a:r>
            <a:r>
              <a:rPr lang="en-US" sz="2000" dirty="0" err="1">
                <a:latin typeface="+mn-lt"/>
              </a:rPr>
              <a:t>mergesort</a:t>
            </a:r>
            <a:r>
              <a:rPr lang="en-US" sz="2000" dirty="0">
                <a:latin typeface="+mn-lt"/>
              </a:rPr>
              <a:t>, bubble sort, insertion sort etc.</a:t>
            </a:r>
            <a:endParaRPr lang="en-ZA" sz="2000" dirty="0">
              <a:latin typeface="+mn-lt"/>
            </a:endParaRPr>
          </a:p>
        </p:txBody>
      </p:sp>
      <p:sp>
        <p:nvSpPr>
          <p:cNvPr id="4" name="Rectangle 3"/>
          <p:cNvSpPr/>
          <p:nvPr/>
        </p:nvSpPr>
        <p:spPr>
          <a:xfrm>
            <a:off x="6176610" y="1155700"/>
            <a:ext cx="5240689" cy="2270109"/>
          </a:xfrm>
          <a:prstGeom prst="rect">
            <a:avLst/>
          </a:prstGeom>
        </p:spPr>
        <p:txBody>
          <a:bodyPr wrap="square">
            <a:spAutoFit/>
          </a:bodyPr>
          <a:lstStyle/>
          <a:p>
            <a:pPr algn="just">
              <a:lnSpc>
                <a:spcPct val="150000"/>
              </a:lnSpc>
            </a:pPr>
            <a:r>
              <a:rPr lang="en-US" sz="2000" dirty="0" smtClean="0"/>
              <a:t>The </a:t>
            </a:r>
            <a:r>
              <a:rPr lang="en-US" sz="2000" dirty="0"/>
              <a:t>importance of sorting is that it enables faster solution to some other problems like searching. It also enables user to analyze their data.</a:t>
            </a:r>
            <a:endParaRPr lang="en-NG" sz="2000" dirty="0"/>
          </a:p>
          <a:p>
            <a:pPr>
              <a:lnSpc>
                <a:spcPct val="150000"/>
              </a:lnSpc>
            </a:pPr>
            <a:endParaRPr lang="en-US" sz="1600" dirty="0"/>
          </a:p>
        </p:txBody>
      </p:sp>
    </p:spTree>
    <p:extLst>
      <p:ext uri="{BB962C8B-B14F-4D97-AF65-F5344CB8AC3E}">
        <p14:creationId xmlns:p14="http://schemas.microsoft.com/office/powerpoint/2010/main" val="798170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iterate type="lt">
                                    <p:tmPct val="30000"/>
                                  </p:iterate>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iterate type="lt">
                                    <p:tmPct val="30000"/>
                                  </p:iterate>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left)">
                                      <p:cBhvr>
                                        <p:cTn id="12"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05D45BD-5B25-B32E-F712-18F18E7168E7}"/>
              </a:ext>
            </a:extLst>
          </p:cNvPr>
          <p:cNvSpPr txBox="1">
            <a:spLocks/>
          </p:cNvSpPr>
          <p:nvPr/>
        </p:nvSpPr>
        <p:spPr>
          <a:xfrm>
            <a:off x="1230699" y="2695734"/>
            <a:ext cx="4202638" cy="184277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smtClean="0">
                <a:latin typeface="Avenir Next LT Pro Light (Body)"/>
              </a:rPr>
              <a:t>Classical example of sorting </a:t>
            </a:r>
            <a:endParaRPr lang="en-ZA" sz="4000" dirty="0">
              <a:latin typeface="Avenir Next LT Pro Light (Body)"/>
            </a:endParaRPr>
          </a:p>
        </p:txBody>
      </p:sp>
      <p:sp>
        <p:nvSpPr>
          <p:cNvPr id="5" name="Title 1">
            <a:extLst>
              <a:ext uri="{FF2B5EF4-FFF2-40B4-BE49-F238E27FC236}">
                <a16:creationId xmlns:a16="http://schemas.microsoft.com/office/drawing/2014/main" id="{C05D45BD-5B25-B32E-F712-18F18E7168E7}"/>
              </a:ext>
            </a:extLst>
          </p:cNvPr>
          <p:cNvSpPr txBox="1">
            <a:spLocks/>
          </p:cNvSpPr>
          <p:nvPr/>
        </p:nvSpPr>
        <p:spPr>
          <a:xfrm>
            <a:off x="6468135" y="875844"/>
            <a:ext cx="3606891" cy="66184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smtClean="0">
                <a:latin typeface="Avenir Next LT Pro Light (Body)"/>
              </a:rPr>
              <a:t>A</a:t>
            </a:r>
            <a:endParaRPr lang="en-ZA" sz="2800" dirty="0">
              <a:latin typeface="Avenir Next LT Pro Light (Body)"/>
            </a:endParaRPr>
          </a:p>
        </p:txBody>
      </p:sp>
      <p:grpSp>
        <p:nvGrpSpPr>
          <p:cNvPr id="14" name="Group 13"/>
          <p:cNvGrpSpPr/>
          <p:nvPr/>
        </p:nvGrpSpPr>
        <p:grpSpPr>
          <a:xfrm>
            <a:off x="6838950" y="1537684"/>
            <a:ext cx="3886200" cy="1247569"/>
            <a:chOff x="6838950" y="1537684"/>
            <a:chExt cx="3886200" cy="1247569"/>
          </a:xfrm>
        </p:grpSpPr>
        <p:sp>
          <p:nvSpPr>
            <p:cNvPr id="6" name="Rectangle 5"/>
            <p:cNvSpPr/>
            <p:nvPr/>
          </p:nvSpPr>
          <p:spPr>
            <a:xfrm>
              <a:off x="6838950" y="1537684"/>
              <a:ext cx="876300" cy="82883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t>B</a:t>
              </a:r>
              <a:endParaRPr lang="en-US" sz="4800" dirty="0"/>
            </a:p>
          </p:txBody>
        </p:sp>
        <p:sp>
          <p:nvSpPr>
            <p:cNvPr id="10" name="Rectangle 9"/>
            <p:cNvSpPr/>
            <p:nvPr/>
          </p:nvSpPr>
          <p:spPr>
            <a:xfrm>
              <a:off x="7810500" y="1952101"/>
              <a:ext cx="876300" cy="828834"/>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t>D</a:t>
              </a:r>
              <a:endParaRPr lang="en-US" sz="4800" dirty="0"/>
            </a:p>
          </p:txBody>
        </p:sp>
        <p:sp>
          <p:nvSpPr>
            <p:cNvPr id="11" name="Rectangle 10"/>
            <p:cNvSpPr/>
            <p:nvPr/>
          </p:nvSpPr>
          <p:spPr>
            <a:xfrm>
              <a:off x="8782050" y="1723501"/>
              <a:ext cx="876300" cy="82883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t>A</a:t>
              </a:r>
              <a:endParaRPr lang="en-US" sz="4800" dirty="0"/>
            </a:p>
          </p:txBody>
        </p:sp>
        <p:sp>
          <p:nvSpPr>
            <p:cNvPr id="12" name="Rectangle 11"/>
            <p:cNvSpPr/>
            <p:nvPr/>
          </p:nvSpPr>
          <p:spPr>
            <a:xfrm>
              <a:off x="9848850" y="1956419"/>
              <a:ext cx="876300" cy="82883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t>C</a:t>
              </a:r>
              <a:endParaRPr lang="en-US" sz="4800" dirty="0"/>
            </a:p>
          </p:txBody>
        </p:sp>
      </p:grpSp>
      <p:sp>
        <p:nvSpPr>
          <p:cNvPr id="13" name="Down Arrow 12"/>
          <p:cNvSpPr/>
          <p:nvPr/>
        </p:nvSpPr>
        <p:spPr>
          <a:xfrm>
            <a:off x="8686800" y="3067050"/>
            <a:ext cx="533400" cy="1471455"/>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grpSp>
        <p:nvGrpSpPr>
          <p:cNvPr id="15" name="Group 14"/>
          <p:cNvGrpSpPr/>
          <p:nvPr/>
        </p:nvGrpSpPr>
        <p:grpSpPr>
          <a:xfrm>
            <a:off x="6838950" y="4790976"/>
            <a:ext cx="4112376" cy="1410078"/>
            <a:chOff x="6838950" y="1537684"/>
            <a:chExt cx="4112376" cy="1410078"/>
          </a:xfrm>
        </p:grpSpPr>
        <p:sp>
          <p:nvSpPr>
            <p:cNvPr id="16" name="Rectangle 15"/>
            <p:cNvSpPr/>
            <p:nvPr/>
          </p:nvSpPr>
          <p:spPr>
            <a:xfrm>
              <a:off x="6838950" y="1537684"/>
              <a:ext cx="876300" cy="82883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u="sng" dirty="0" smtClean="0"/>
                <a:t>A</a:t>
              </a:r>
              <a:endParaRPr lang="en-US" sz="4800" u="sng" dirty="0"/>
            </a:p>
          </p:txBody>
        </p:sp>
        <p:sp>
          <p:nvSpPr>
            <p:cNvPr id="17" name="Rectangle 16"/>
            <p:cNvSpPr/>
            <p:nvPr/>
          </p:nvSpPr>
          <p:spPr>
            <a:xfrm>
              <a:off x="7810500" y="1952101"/>
              <a:ext cx="876300" cy="828834"/>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u="sng" dirty="0" smtClean="0"/>
                <a:t>B</a:t>
              </a:r>
              <a:endParaRPr lang="en-US" sz="4800" u="sng" dirty="0"/>
            </a:p>
          </p:txBody>
        </p:sp>
        <p:sp>
          <p:nvSpPr>
            <p:cNvPr id="18" name="Rectangle 17"/>
            <p:cNvSpPr/>
            <p:nvPr/>
          </p:nvSpPr>
          <p:spPr>
            <a:xfrm>
              <a:off x="8782050" y="1723501"/>
              <a:ext cx="876300" cy="82883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u="sng" dirty="0" smtClean="0"/>
                <a:t>C</a:t>
              </a:r>
              <a:endParaRPr lang="en-US" sz="4800" u="sng" dirty="0"/>
            </a:p>
          </p:txBody>
        </p:sp>
        <p:sp>
          <p:nvSpPr>
            <p:cNvPr id="19" name="Rectangle 18"/>
            <p:cNvSpPr/>
            <p:nvPr/>
          </p:nvSpPr>
          <p:spPr>
            <a:xfrm>
              <a:off x="10075026" y="2118928"/>
              <a:ext cx="876300" cy="82883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u="sng" dirty="0" smtClean="0"/>
                <a:t>D</a:t>
              </a:r>
              <a:endParaRPr lang="en-US" sz="4800" u="sng" dirty="0"/>
            </a:p>
          </p:txBody>
        </p:sp>
      </p:grpSp>
    </p:spTree>
    <p:extLst>
      <p:ext uri="{BB962C8B-B14F-4D97-AF65-F5344CB8AC3E}">
        <p14:creationId xmlns:p14="http://schemas.microsoft.com/office/powerpoint/2010/main" val="608213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iterate type="lt">
                                    <p:tmPct val="30000"/>
                                  </p:iterate>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D45BD-5B25-B32E-F712-18F18E7168E7}"/>
              </a:ext>
            </a:extLst>
          </p:cNvPr>
          <p:cNvSpPr txBox="1">
            <a:spLocks/>
          </p:cNvSpPr>
          <p:nvPr/>
        </p:nvSpPr>
        <p:spPr>
          <a:xfrm>
            <a:off x="1041309" y="2258000"/>
            <a:ext cx="4202638" cy="27684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latin typeface="Avenir Next LT Pro Light (Body)"/>
              </a:rPr>
              <a:t>Classical example of sorting </a:t>
            </a:r>
            <a:endParaRPr lang="en-ZA" dirty="0">
              <a:latin typeface="Avenir Next LT Pro Light (Body)"/>
            </a:endParaRPr>
          </a:p>
        </p:txBody>
      </p:sp>
      <p:grpSp>
        <p:nvGrpSpPr>
          <p:cNvPr id="6" name="Group 5"/>
          <p:cNvGrpSpPr/>
          <p:nvPr/>
        </p:nvGrpSpPr>
        <p:grpSpPr>
          <a:xfrm>
            <a:off x="6781800" y="2060229"/>
            <a:ext cx="3695700" cy="611057"/>
            <a:chOff x="6838950" y="894664"/>
            <a:chExt cx="3695700" cy="828837"/>
          </a:xfrm>
        </p:grpSpPr>
        <p:sp>
          <p:nvSpPr>
            <p:cNvPr id="7" name="Rectangle 6"/>
            <p:cNvSpPr/>
            <p:nvPr/>
          </p:nvSpPr>
          <p:spPr>
            <a:xfrm>
              <a:off x="6838950" y="894667"/>
              <a:ext cx="876300" cy="82883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t>4</a:t>
              </a:r>
              <a:endParaRPr lang="en-US" sz="4800" dirty="0"/>
            </a:p>
          </p:txBody>
        </p:sp>
        <p:sp>
          <p:nvSpPr>
            <p:cNvPr id="8" name="Rectangle 7"/>
            <p:cNvSpPr/>
            <p:nvPr/>
          </p:nvSpPr>
          <p:spPr>
            <a:xfrm>
              <a:off x="7715250" y="894666"/>
              <a:ext cx="876300" cy="828834"/>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t>2</a:t>
              </a:r>
              <a:endParaRPr lang="en-US" sz="4800" dirty="0"/>
            </a:p>
          </p:txBody>
        </p:sp>
        <p:sp>
          <p:nvSpPr>
            <p:cNvPr id="9" name="Rectangle 8"/>
            <p:cNvSpPr/>
            <p:nvPr/>
          </p:nvSpPr>
          <p:spPr>
            <a:xfrm>
              <a:off x="8686800" y="894666"/>
              <a:ext cx="876300" cy="82883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t>3</a:t>
              </a:r>
              <a:endParaRPr lang="en-US" sz="4800" dirty="0"/>
            </a:p>
          </p:txBody>
        </p:sp>
        <p:sp>
          <p:nvSpPr>
            <p:cNvPr id="10" name="Rectangle 9"/>
            <p:cNvSpPr/>
            <p:nvPr/>
          </p:nvSpPr>
          <p:spPr>
            <a:xfrm>
              <a:off x="9658350" y="894664"/>
              <a:ext cx="876300" cy="82883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t>4</a:t>
              </a:r>
              <a:endParaRPr lang="en-US" sz="4800" dirty="0"/>
            </a:p>
          </p:txBody>
        </p:sp>
      </p:grpSp>
      <p:grpSp>
        <p:nvGrpSpPr>
          <p:cNvPr id="11" name="Group 10"/>
          <p:cNvGrpSpPr/>
          <p:nvPr/>
        </p:nvGrpSpPr>
        <p:grpSpPr>
          <a:xfrm>
            <a:off x="6781800" y="4387386"/>
            <a:ext cx="3781425" cy="611057"/>
            <a:chOff x="6848475" y="1952098"/>
            <a:chExt cx="3781425" cy="828837"/>
          </a:xfrm>
        </p:grpSpPr>
        <p:sp>
          <p:nvSpPr>
            <p:cNvPr id="12" name="Rectangle 11"/>
            <p:cNvSpPr/>
            <p:nvPr/>
          </p:nvSpPr>
          <p:spPr>
            <a:xfrm>
              <a:off x="6848475" y="1952100"/>
              <a:ext cx="876300" cy="82883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t>1</a:t>
              </a:r>
              <a:endParaRPr lang="en-US" sz="4800" dirty="0"/>
            </a:p>
          </p:txBody>
        </p:sp>
        <p:sp>
          <p:nvSpPr>
            <p:cNvPr id="13" name="Rectangle 12"/>
            <p:cNvSpPr/>
            <p:nvPr/>
          </p:nvSpPr>
          <p:spPr>
            <a:xfrm>
              <a:off x="7810500" y="1952101"/>
              <a:ext cx="876300" cy="828834"/>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t>2</a:t>
              </a:r>
              <a:endParaRPr lang="en-US" sz="4800" dirty="0"/>
            </a:p>
          </p:txBody>
        </p:sp>
        <p:sp>
          <p:nvSpPr>
            <p:cNvPr id="14" name="Rectangle 13"/>
            <p:cNvSpPr/>
            <p:nvPr/>
          </p:nvSpPr>
          <p:spPr>
            <a:xfrm>
              <a:off x="8791575" y="1952098"/>
              <a:ext cx="876300" cy="82883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t>3</a:t>
              </a:r>
              <a:endParaRPr lang="en-US" sz="4800" dirty="0"/>
            </a:p>
          </p:txBody>
        </p:sp>
        <p:sp>
          <p:nvSpPr>
            <p:cNvPr id="15" name="Rectangle 14"/>
            <p:cNvSpPr/>
            <p:nvPr/>
          </p:nvSpPr>
          <p:spPr>
            <a:xfrm>
              <a:off x="9753600" y="1952098"/>
              <a:ext cx="876300" cy="82883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t>4</a:t>
              </a:r>
              <a:endParaRPr lang="en-US" sz="4800" dirty="0"/>
            </a:p>
          </p:txBody>
        </p:sp>
      </p:grpSp>
      <p:sp>
        <p:nvSpPr>
          <p:cNvPr id="19" name="Rectangle 18"/>
          <p:cNvSpPr/>
          <p:nvPr/>
        </p:nvSpPr>
        <p:spPr>
          <a:xfrm>
            <a:off x="8534400" y="3064662"/>
            <a:ext cx="2819400" cy="5595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FF0000"/>
                </a:solidFill>
              </a:rPr>
              <a:t>ASCENDING</a:t>
            </a:r>
            <a:r>
              <a:rPr lang="en-US" sz="3200" dirty="0" smtClean="0"/>
              <a:t> </a:t>
            </a:r>
            <a:endParaRPr lang="en-US" sz="3200" dirty="0"/>
          </a:p>
        </p:txBody>
      </p:sp>
      <p:sp>
        <p:nvSpPr>
          <p:cNvPr id="23" name="Down Arrow 22"/>
          <p:cNvSpPr/>
          <p:nvPr/>
        </p:nvSpPr>
        <p:spPr>
          <a:xfrm>
            <a:off x="9505950" y="3777908"/>
            <a:ext cx="190500" cy="41910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Tree>
    <p:extLst>
      <p:ext uri="{BB962C8B-B14F-4D97-AF65-F5344CB8AC3E}">
        <p14:creationId xmlns:p14="http://schemas.microsoft.com/office/powerpoint/2010/main" val="2437699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iterate type="lt">
                                    <p:tmPct val="30000"/>
                                  </p:iterate>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30000"/>
                                  </p:iterate>
                                  <p:childTnLst>
                                    <p:set>
                                      <p:cBhvr>
                                        <p:cTn id="16" dur="1" fill="hold">
                                          <p:stCondLst>
                                            <p:cond delay="0"/>
                                          </p:stCondLst>
                                        </p:cTn>
                                        <p:tgtEl>
                                          <p:spTgt spid="19"/>
                                        </p:tgtEl>
                                        <p:attrNameLst>
                                          <p:attrName>style.visibility</p:attrName>
                                        </p:attrNameLst>
                                      </p:cBhvr>
                                      <p:to>
                                        <p:strVal val="visible"/>
                                      </p:to>
                                    </p:set>
                                    <p:animEffect transition="in" filter="wipe(left)">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left)">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D45BD-5B25-B32E-F712-18F18E7168E7}"/>
              </a:ext>
            </a:extLst>
          </p:cNvPr>
          <p:cNvSpPr txBox="1">
            <a:spLocks/>
          </p:cNvSpPr>
          <p:nvPr/>
        </p:nvSpPr>
        <p:spPr>
          <a:xfrm>
            <a:off x="1041309" y="2258000"/>
            <a:ext cx="4202638" cy="27684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latin typeface="Avenir Next LT Pro Light (Body)"/>
              </a:rPr>
              <a:t>Classical example of sorting </a:t>
            </a:r>
            <a:endParaRPr lang="en-ZA" dirty="0">
              <a:latin typeface="Avenir Next LT Pro Light (Body)"/>
            </a:endParaRPr>
          </a:p>
        </p:txBody>
      </p:sp>
      <p:grpSp>
        <p:nvGrpSpPr>
          <p:cNvPr id="6" name="Group 5"/>
          <p:cNvGrpSpPr/>
          <p:nvPr/>
        </p:nvGrpSpPr>
        <p:grpSpPr>
          <a:xfrm>
            <a:off x="6781800" y="2060229"/>
            <a:ext cx="3695700" cy="611057"/>
            <a:chOff x="6838950" y="894664"/>
            <a:chExt cx="3695700" cy="828837"/>
          </a:xfrm>
        </p:grpSpPr>
        <p:sp>
          <p:nvSpPr>
            <p:cNvPr id="7" name="Rectangle 6"/>
            <p:cNvSpPr/>
            <p:nvPr/>
          </p:nvSpPr>
          <p:spPr>
            <a:xfrm>
              <a:off x="6838950" y="894667"/>
              <a:ext cx="876300" cy="82883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t>4</a:t>
              </a:r>
              <a:endParaRPr lang="en-US" sz="4800" dirty="0"/>
            </a:p>
          </p:txBody>
        </p:sp>
        <p:sp>
          <p:nvSpPr>
            <p:cNvPr id="8" name="Rectangle 7"/>
            <p:cNvSpPr/>
            <p:nvPr/>
          </p:nvSpPr>
          <p:spPr>
            <a:xfrm>
              <a:off x="7715250" y="894666"/>
              <a:ext cx="876300" cy="828834"/>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t>2</a:t>
              </a:r>
              <a:endParaRPr lang="en-US" sz="4800" dirty="0"/>
            </a:p>
          </p:txBody>
        </p:sp>
        <p:sp>
          <p:nvSpPr>
            <p:cNvPr id="9" name="Rectangle 8"/>
            <p:cNvSpPr/>
            <p:nvPr/>
          </p:nvSpPr>
          <p:spPr>
            <a:xfrm>
              <a:off x="8686800" y="894666"/>
              <a:ext cx="876300" cy="82883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t>3</a:t>
              </a:r>
              <a:endParaRPr lang="en-US" sz="4800" dirty="0"/>
            </a:p>
          </p:txBody>
        </p:sp>
        <p:sp>
          <p:nvSpPr>
            <p:cNvPr id="10" name="Rectangle 9"/>
            <p:cNvSpPr/>
            <p:nvPr/>
          </p:nvSpPr>
          <p:spPr>
            <a:xfrm>
              <a:off x="9658350" y="894664"/>
              <a:ext cx="876300" cy="82883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t>4</a:t>
              </a:r>
              <a:endParaRPr lang="en-US" sz="4800" dirty="0"/>
            </a:p>
          </p:txBody>
        </p:sp>
      </p:grpSp>
      <p:grpSp>
        <p:nvGrpSpPr>
          <p:cNvPr id="11" name="Group 10"/>
          <p:cNvGrpSpPr/>
          <p:nvPr/>
        </p:nvGrpSpPr>
        <p:grpSpPr>
          <a:xfrm>
            <a:off x="6781800" y="4387386"/>
            <a:ext cx="3781425" cy="611057"/>
            <a:chOff x="6848475" y="1952098"/>
            <a:chExt cx="3781425" cy="828837"/>
          </a:xfrm>
        </p:grpSpPr>
        <p:sp>
          <p:nvSpPr>
            <p:cNvPr id="12" name="Rectangle 11"/>
            <p:cNvSpPr/>
            <p:nvPr/>
          </p:nvSpPr>
          <p:spPr>
            <a:xfrm>
              <a:off x="6848475" y="1952100"/>
              <a:ext cx="876300" cy="82883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t>4</a:t>
              </a:r>
              <a:endParaRPr lang="en-US" sz="4800" dirty="0"/>
            </a:p>
          </p:txBody>
        </p:sp>
        <p:sp>
          <p:nvSpPr>
            <p:cNvPr id="13" name="Rectangle 12"/>
            <p:cNvSpPr/>
            <p:nvPr/>
          </p:nvSpPr>
          <p:spPr>
            <a:xfrm>
              <a:off x="7810500" y="1952101"/>
              <a:ext cx="876300" cy="828834"/>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t>3</a:t>
              </a:r>
              <a:endParaRPr lang="en-US" sz="4800" dirty="0"/>
            </a:p>
          </p:txBody>
        </p:sp>
        <p:sp>
          <p:nvSpPr>
            <p:cNvPr id="14" name="Rectangle 13"/>
            <p:cNvSpPr/>
            <p:nvPr/>
          </p:nvSpPr>
          <p:spPr>
            <a:xfrm>
              <a:off x="8791575" y="1952098"/>
              <a:ext cx="876300" cy="828834"/>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t>2</a:t>
              </a:r>
              <a:endParaRPr lang="en-US" sz="4800" dirty="0"/>
            </a:p>
          </p:txBody>
        </p:sp>
        <p:sp>
          <p:nvSpPr>
            <p:cNvPr id="15" name="Rectangle 14"/>
            <p:cNvSpPr/>
            <p:nvPr/>
          </p:nvSpPr>
          <p:spPr>
            <a:xfrm>
              <a:off x="9753600" y="1952098"/>
              <a:ext cx="876300" cy="82883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smtClean="0"/>
                <a:t>1</a:t>
              </a:r>
              <a:endParaRPr lang="en-US" sz="4800" dirty="0"/>
            </a:p>
          </p:txBody>
        </p:sp>
      </p:grpSp>
      <p:sp>
        <p:nvSpPr>
          <p:cNvPr id="19" name="Rectangle 18"/>
          <p:cNvSpPr/>
          <p:nvPr/>
        </p:nvSpPr>
        <p:spPr>
          <a:xfrm>
            <a:off x="8534400" y="3070724"/>
            <a:ext cx="2819400" cy="5595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rgbClr val="FF0000"/>
                </a:solidFill>
              </a:rPr>
              <a:t>DESCENDING</a:t>
            </a:r>
            <a:r>
              <a:rPr lang="en-US" sz="3200" dirty="0" smtClean="0"/>
              <a:t> </a:t>
            </a:r>
            <a:endParaRPr lang="en-US" sz="3200" dirty="0"/>
          </a:p>
        </p:txBody>
      </p:sp>
      <p:sp>
        <p:nvSpPr>
          <p:cNvPr id="23" name="Down Arrow 22"/>
          <p:cNvSpPr/>
          <p:nvPr/>
        </p:nvSpPr>
        <p:spPr>
          <a:xfrm>
            <a:off x="9505950" y="3777908"/>
            <a:ext cx="190500" cy="41910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
          </a:p>
        </p:txBody>
      </p:sp>
    </p:spTree>
    <p:extLst>
      <p:ext uri="{BB962C8B-B14F-4D97-AF65-F5344CB8AC3E}">
        <p14:creationId xmlns:p14="http://schemas.microsoft.com/office/powerpoint/2010/main" val="3883107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iterate type="lt">
                                    <p:tmPct val="30000"/>
                                  </p:iterate>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30000"/>
                                  </p:iterate>
                                  <p:childTnLst>
                                    <p:set>
                                      <p:cBhvr>
                                        <p:cTn id="16" dur="1" fill="hold">
                                          <p:stCondLst>
                                            <p:cond delay="0"/>
                                          </p:stCondLst>
                                        </p:cTn>
                                        <p:tgtEl>
                                          <p:spTgt spid="19"/>
                                        </p:tgtEl>
                                        <p:attrNameLst>
                                          <p:attrName>style.visibility</p:attrName>
                                        </p:attrNameLst>
                                      </p:cBhvr>
                                      <p:to>
                                        <p:strVal val="visible"/>
                                      </p:to>
                                    </p:set>
                                    <p:animEffect transition="in" filter="wipe(left)">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left)">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93064" y="1413164"/>
            <a:ext cx="4585023" cy="2400657"/>
          </a:xfrm>
          <a:prstGeom prst="rect">
            <a:avLst/>
          </a:prstGeom>
        </p:spPr>
        <p:txBody>
          <a:bodyPr wrap="square">
            <a:spAutoFit/>
          </a:bodyPr>
          <a:lstStyle/>
          <a:p>
            <a:pPr>
              <a:lnSpc>
                <a:spcPct val="150000"/>
              </a:lnSpc>
            </a:pPr>
            <a:r>
              <a:rPr lang="en-US" sz="3600" b="1" dirty="0" smtClean="0">
                <a:latin typeface="Avenir Next LT Pro Light (Body)"/>
              </a:rPr>
              <a:t>WHAT IS SEARCHING?</a:t>
            </a:r>
            <a:endParaRPr lang="en-US" sz="3600" b="1" dirty="0">
              <a:latin typeface="Avenir Next LT Pro Light (Body)"/>
            </a:endParaRPr>
          </a:p>
          <a:p>
            <a:pPr>
              <a:lnSpc>
                <a:spcPct val="150000"/>
              </a:lnSpc>
            </a:pPr>
            <a:endParaRPr lang="en-US" sz="2800" dirty="0"/>
          </a:p>
        </p:txBody>
      </p:sp>
      <p:sp>
        <p:nvSpPr>
          <p:cNvPr id="4" name="Rectangle 3"/>
          <p:cNvSpPr/>
          <p:nvPr/>
        </p:nvSpPr>
        <p:spPr>
          <a:xfrm>
            <a:off x="6310746" y="1247152"/>
            <a:ext cx="5189912" cy="5078313"/>
          </a:xfrm>
          <a:prstGeom prst="rect">
            <a:avLst/>
          </a:prstGeom>
        </p:spPr>
        <p:txBody>
          <a:bodyPr wrap="square">
            <a:spAutoFit/>
          </a:bodyPr>
          <a:lstStyle/>
          <a:p>
            <a:pPr algn="just">
              <a:lnSpc>
                <a:spcPct val="150000"/>
              </a:lnSpc>
            </a:pPr>
            <a:r>
              <a:rPr lang="en-US" b="1" dirty="0">
                <a:solidFill>
                  <a:srgbClr val="FF0000"/>
                </a:solidFill>
              </a:rPr>
              <a:t>Searching: </a:t>
            </a:r>
            <a:r>
              <a:rPr lang="en-US" dirty="0"/>
              <a:t>Searching problem entails finding a given value, called a search key, in a given set. Just like sorting, many searching algorithms exit among which are: sequential search, binary search etc</a:t>
            </a:r>
            <a:r>
              <a:rPr lang="en-US" dirty="0" smtClean="0"/>
              <a:t>.</a:t>
            </a:r>
          </a:p>
          <a:p>
            <a:pPr algn="just">
              <a:lnSpc>
                <a:spcPct val="150000"/>
              </a:lnSpc>
            </a:pPr>
            <a:r>
              <a:rPr lang="en-US" dirty="0"/>
              <a:t>Searching algorithms are typically used to find a specific item or element within a collection of data. While searching algorithms themselves don't deal directly with images (since images are usually composed of pixels and represented in a different format), they can be applied in scenarios where images are stored or indexed in a structured manner.</a:t>
            </a:r>
            <a:endParaRPr lang="en-NG" dirty="0"/>
          </a:p>
          <a:p>
            <a:pPr>
              <a:lnSpc>
                <a:spcPct val="150000"/>
              </a:lnSpc>
            </a:pPr>
            <a:endParaRPr lang="en-US" dirty="0">
              <a:latin typeface="Avenir Next LT Pro Light (Body)"/>
            </a:endParaRPr>
          </a:p>
        </p:txBody>
      </p:sp>
    </p:spTree>
    <p:extLst>
      <p:ext uri="{BB962C8B-B14F-4D97-AF65-F5344CB8AC3E}">
        <p14:creationId xmlns:p14="http://schemas.microsoft.com/office/powerpoint/2010/main" val="4021916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iterate type="lt">
                                    <p:tmPct val="3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5000"/>
                                  </p:iterate>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28821</TotalTime>
  <Words>1002</Words>
  <Application>Microsoft Office PowerPoint</Application>
  <PresentationFormat>Widescreen</PresentationFormat>
  <Paragraphs>75</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Avenir Next LT Pro Light (Body)</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saidu</cp:lastModifiedBy>
  <cp:revision>989</cp:revision>
  <dcterms:created xsi:type="dcterms:W3CDTF">2020-02-15T19:14:01Z</dcterms:created>
  <dcterms:modified xsi:type="dcterms:W3CDTF">2024-08-12T19:38:41Z</dcterms:modified>
</cp:coreProperties>
</file>