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1"/>
  </p:notesMasterIdLst>
  <p:sldIdLst>
    <p:sldId id="306" r:id="rId5"/>
    <p:sldId id="307" r:id="rId6"/>
    <p:sldId id="308" r:id="rId7"/>
    <p:sldId id="309" r:id="rId8"/>
    <p:sldId id="304" r:id="rId9"/>
    <p:sldId id="318" r:id="rId10"/>
    <p:sldId id="314" r:id="rId11"/>
    <p:sldId id="319" r:id="rId12"/>
    <p:sldId id="315" r:id="rId13"/>
    <p:sldId id="320" r:id="rId14"/>
    <p:sldId id="316" r:id="rId15"/>
    <p:sldId id="321" r:id="rId16"/>
    <p:sldId id="295" r:id="rId17"/>
    <p:sldId id="311" r:id="rId18"/>
    <p:sldId id="312" r:id="rId19"/>
    <p:sldId id="31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4967" autoAdjust="0"/>
  </p:normalViewPr>
  <p:slideViewPr>
    <p:cSldViewPr snapToGrid="0">
      <p:cViewPr>
        <p:scale>
          <a:sx n="86" d="100"/>
          <a:sy n="86" d="100"/>
        </p:scale>
        <p:origin x="562" y="4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dbbind.org.cn/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778752" cy="2843784"/>
          </a:xfrm>
        </p:spPr>
        <p:txBody>
          <a:bodyPr>
            <a:normAutofit fontScale="90000"/>
          </a:bodyPr>
          <a:lstStyle/>
          <a:p>
            <a:r>
              <a:rPr lang="en-US" spc="400" dirty="0"/>
              <a:t>Protein-Ligand Binding Energy: A MTH 994 Final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Jacob Gloe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3DD1-0732-447C-B78D-22CD601B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E9C69-3625-40E3-A2DD-B2B64F8E2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1690688"/>
            <a:ext cx="9907460" cy="4498975"/>
          </a:xfrm>
        </p:spPr>
        <p:txBody>
          <a:bodyPr/>
          <a:lstStyle/>
          <a:p>
            <a:r>
              <a:rPr lang="en-US" dirty="0"/>
              <a:t>For the next method, I used a gradient boosting algorithm.</a:t>
            </a:r>
          </a:p>
          <a:p>
            <a:r>
              <a:rPr lang="en-US" dirty="0"/>
              <a:t>The number of estimators I used was 10 and my learning rate was 1.</a:t>
            </a:r>
          </a:p>
          <a:p>
            <a:r>
              <a:rPr lang="en-US" dirty="0"/>
              <a:t>For the results, I calculated an RMSE of 1.66 and a PCC of 0.66.</a:t>
            </a:r>
          </a:p>
          <a:p>
            <a:r>
              <a:rPr lang="en-US" dirty="0"/>
              <a:t>The CPU took 5 minutes 9 seconds to run this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2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9695-A655-4FAF-86F3-C30B618B2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55B2E-11F0-4C4D-8A8F-0F1684AF5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7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CB72-51F7-4374-83A8-CD940EA3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CC6C6-0984-4A17-8708-67E575A09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1690688"/>
            <a:ext cx="9907460" cy="4498975"/>
          </a:xfrm>
        </p:spPr>
        <p:txBody>
          <a:bodyPr/>
          <a:lstStyle/>
          <a:p>
            <a:r>
              <a:rPr lang="en-US" dirty="0"/>
              <a:t>For my last method, I used the Deep Learning method Artificial Neural Network Regressor (ANN).</a:t>
            </a:r>
          </a:p>
          <a:p>
            <a:r>
              <a:rPr lang="en-US" dirty="0"/>
              <a:t>I utilized the Python library </a:t>
            </a:r>
            <a:r>
              <a:rPr lang="en-US" dirty="0" err="1"/>
              <a:t>Pytorch</a:t>
            </a:r>
            <a:r>
              <a:rPr lang="en-US" dirty="0"/>
              <a:t> to assist with this method.</a:t>
            </a:r>
          </a:p>
          <a:p>
            <a:r>
              <a:rPr lang="en-US" dirty="0"/>
              <a:t>The training set was loaded in batches of 500 and the test set was loaded in batches of 16.</a:t>
            </a:r>
          </a:p>
          <a:p>
            <a:r>
              <a:rPr lang="en-US" dirty="0"/>
              <a:t>My loss function was a standard L1 loss function.</a:t>
            </a:r>
          </a:p>
          <a:p>
            <a:r>
              <a:rPr lang="en-US" dirty="0"/>
              <a:t>I used a learning rate of 0.01.</a:t>
            </a:r>
          </a:p>
          <a:p>
            <a:r>
              <a:rPr lang="en-US" dirty="0"/>
              <a:t>My model contained two hidden layers, the first of which had 64 nodes and the second of which had 32.</a:t>
            </a:r>
          </a:p>
          <a:p>
            <a:r>
              <a:rPr lang="en-US" dirty="0"/>
              <a:t>After 15 epochs, I calculated an RMSE of 1.89 and a PCC of 0.55. </a:t>
            </a:r>
          </a:p>
          <a:p>
            <a:r>
              <a:rPr lang="en-US" dirty="0"/>
              <a:t>This method was by far the best performance-wise, taking 0.8 seconds to run.</a:t>
            </a:r>
          </a:p>
        </p:txBody>
      </p:sp>
    </p:spTree>
    <p:extLst>
      <p:ext uri="{BB962C8B-B14F-4D97-AF65-F5344CB8AC3E}">
        <p14:creationId xmlns:p14="http://schemas.microsoft.com/office/powerpoint/2010/main" val="229594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548677"/>
              </p:ext>
            </p:extLst>
          </p:nvPr>
        </p:nvGraphicFramePr>
        <p:xfrm>
          <a:off x="1447800" y="2209798"/>
          <a:ext cx="8555181" cy="35259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51727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2851727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2851727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</a:tblGrid>
              <a:tr h="7813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Machine Learning 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PCC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78135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Random Forest 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9816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Gradient Boosting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9816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Artificial Neural Network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13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this project, I used Random Forest with 10 trees, Gradient Boosting with 10 estimators, and Artificial Neural Network using an L1 loss function and 2 layers to predict the protein-ligand binding energy given their interaction features with various atoms.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 methods were accurate with an average RMSE of 1.7 and an average PCC of 0.66.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CPU runtime varied from 0.8 seconds to 8 minutes 16 seconds.</a:t>
            </a:r>
          </a:p>
        </p:txBody>
      </p:sp>
      <p:pic>
        <p:nvPicPr>
          <p:cNvPr id="22" name="Picture Placeholder 21" descr="mountains under near dusk sky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63" b="63"/>
          <a:stretch/>
        </p:blipFill>
        <p:spPr/>
      </p:pic>
      <p:pic>
        <p:nvPicPr>
          <p:cNvPr id="18" name="Picture Placeholder 17" descr="mountains at sunset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77" b="177"/>
          <a:stretch/>
        </p:blipFill>
        <p:spPr/>
      </p:pic>
      <p:pic>
        <p:nvPicPr>
          <p:cNvPr id="20" name="Picture Placeholder 19" descr="mountains at sunset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209" b="209"/>
          <a:stretch/>
        </p:blipFill>
        <p:spPr/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Protein-Ligand Binding Energy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4/29/2022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Protein-Ligand Binding Energy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>
          <a:xfrm>
            <a:off x="1777111" y="379790"/>
            <a:ext cx="1952279" cy="1952279"/>
          </a:xfrm>
        </p:spPr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>
          <a:xfrm>
            <a:off x="3528345" y="2000290"/>
            <a:ext cx="2290065" cy="227350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Jacob Gloe</a:t>
            </a:r>
          </a:p>
          <a:p>
            <a:r>
              <a:rPr lang="en-US" dirty="0"/>
              <a:t>gloejaco@msu.edu</a:t>
            </a:r>
          </a:p>
          <a:p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>
          <a:xfrm>
            <a:off x="5579539" y="4441730"/>
            <a:ext cx="3119293" cy="2462810"/>
          </a:xfr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BBE2-BED7-4275-8367-80D33750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730F9-BECE-464A-AEF7-36463FC44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0898" y="1790411"/>
            <a:ext cx="9791284" cy="1221798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Nguyen, D. D., Xiao, T., Wang, M., &amp; Wei, G. W. (2017). Rigidity Strengthening: A Mechanism for Protein–Ligand Binding. 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chemical information and modeling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1800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(7), 1715-1721.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5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57507"/>
            <a:ext cx="5833872" cy="2276856"/>
          </a:xfrm>
        </p:spPr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Outline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Background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Random Forest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Gradient Boosting</a:t>
            </a:r>
          </a:p>
          <a:p>
            <a:pPr algn="r"/>
            <a:r>
              <a:rPr lang="en-US" dirty="0"/>
              <a:t>Artificial</a:t>
            </a:r>
            <a:r>
              <a:rPr lang="en-US" sz="1800" dirty="0">
                <a:solidFill>
                  <a:schemeClr val="bg1"/>
                </a:solidFill>
              </a:rPr>
              <a:t> Neural Network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4/29/2022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Protein-Ligand Binding Energy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project, I used three Machine Learning algorithms (one of which being a Deep Learning algorithm) to predict the binding energy of a series of protein-ligand complexes, given their interaction features between various atoms. 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>
          <a:xfrm>
            <a:off x="7451965" y="1707083"/>
            <a:ext cx="4266960" cy="426696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4/29/2022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Protein-Ligand Binding Energy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>
                <a:latin typeface="+mn-lt"/>
              </a:rPr>
              <a:t>Background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1828800"/>
            <a:ext cx="9109364" cy="4360863"/>
          </a:xfrm>
        </p:spPr>
        <p:txBody>
          <a:bodyPr>
            <a:normAutofit/>
          </a:bodyPr>
          <a:lstStyle/>
          <a:p>
            <a:r>
              <a:rPr lang="en-US" dirty="0"/>
              <a:t>Describing the protein-ligand binding energy is important in the field of molecular physics for designing various drugs and proteins.</a:t>
            </a:r>
          </a:p>
          <a:p>
            <a:r>
              <a:rPr lang="en-US" dirty="0"/>
              <a:t>Protein-ligand binding energy is described by the binding affinity with various atoms, but calculating it precisely is difficult to do, given the intricate nature of the problem.</a:t>
            </a:r>
          </a:p>
          <a:p>
            <a:r>
              <a:rPr lang="en-US" dirty="0"/>
              <a:t>The binding affinity between atoms within the distance of the var der Waals diameter have been shown to be the most prevalent in determining the binding energy.</a:t>
            </a: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E070-4A62-49A2-968F-4FCE1BC7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16038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B7D88-399F-4922-BC99-6354DDC3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1681164"/>
            <a:ext cx="9907460" cy="4508499"/>
          </a:xfrm>
        </p:spPr>
        <p:txBody>
          <a:bodyPr/>
          <a:lstStyle/>
          <a:p>
            <a:r>
              <a:rPr lang="en-US" dirty="0"/>
              <a:t>The data used for this problem is for binding energy for complexes taken from the v2016 database at </a:t>
            </a:r>
            <a:r>
              <a:rPr lang="en-US" dirty="0">
                <a:hlinkClick r:id="rId2"/>
              </a:rPr>
              <a:t>http://pdbbind.org.cn/</a:t>
            </a:r>
            <a:endParaRPr lang="en-US" dirty="0"/>
          </a:p>
          <a:p>
            <a:r>
              <a:rPr lang="en-US" dirty="0"/>
              <a:t>The binding energy is given in units of </a:t>
            </a:r>
            <a:r>
              <a:rPr lang="en-US" dirty="0" err="1"/>
              <a:t>pkd</a:t>
            </a:r>
            <a:r>
              <a:rPr lang="en-US" dirty="0"/>
              <a:t>.</a:t>
            </a:r>
          </a:p>
          <a:p>
            <a:r>
              <a:rPr lang="en-US" dirty="0"/>
              <a:t>The rest of the data is the affinity or interaction features between one atom in the protein and the other atom in the ligand.</a:t>
            </a:r>
          </a:p>
          <a:p>
            <a:r>
              <a:rPr lang="en-US" dirty="0"/>
              <a:t>The atoms used are Carbon (C), Nitrogen (N), Oxygen (O), Sulfur (S), Fluorine (F), Phosphorus (P), Chlorine (Cl), Bromine (Br), and Iodine (I).</a:t>
            </a:r>
          </a:p>
          <a:p>
            <a:r>
              <a:rPr lang="en-US" dirty="0"/>
              <a:t>We used machine learning regression algorithms to predict the binding energy for a test set of 290 data points given a training set of 3767 data points. </a:t>
            </a:r>
          </a:p>
          <a:p>
            <a:r>
              <a:rPr lang="en-US" dirty="0"/>
              <a:t>As the binding energy was on a continuum, we utilized regression models on the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0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716C-D600-4A4E-B007-6C40D4791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747B-65DE-49CC-A614-97BCBB8C6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0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791F-4136-4E29-8030-879EA605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732BE-A96F-4ECF-808E-11FB6EA5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1690688"/>
            <a:ext cx="9907460" cy="4498975"/>
          </a:xfrm>
        </p:spPr>
        <p:txBody>
          <a:bodyPr/>
          <a:lstStyle/>
          <a:p>
            <a:r>
              <a:rPr lang="en-US" dirty="0"/>
              <a:t>The first method used was Random Forest, as suggested in (Nguyen, et. al.).</a:t>
            </a:r>
          </a:p>
          <a:p>
            <a:r>
              <a:rPr lang="en-US" dirty="0"/>
              <a:t>I used a forest of 10 trees, each with a maximum depth of 20, and the number of estimators used was 10.</a:t>
            </a:r>
          </a:p>
          <a:p>
            <a:r>
              <a:rPr lang="en-US" dirty="0"/>
              <a:t>The sampled features were chosen at random.</a:t>
            </a:r>
          </a:p>
          <a:p>
            <a:r>
              <a:rPr lang="en-US" dirty="0"/>
              <a:t>For the results, I calculated a Root Mean Squared Error (RMSE) of 1.55 and a Pearson Correlation Coefficient (PCC) of 0.76.</a:t>
            </a:r>
          </a:p>
          <a:p>
            <a:r>
              <a:rPr lang="en-US" dirty="0"/>
              <a:t>This method was the worst performance-wise, taking the CPU 8 minutes 16 seconds to run.</a:t>
            </a:r>
          </a:p>
        </p:txBody>
      </p:sp>
    </p:spTree>
    <p:extLst>
      <p:ext uri="{BB962C8B-B14F-4D97-AF65-F5344CB8AC3E}">
        <p14:creationId xmlns:p14="http://schemas.microsoft.com/office/powerpoint/2010/main" val="188418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14D1-193F-4FAD-AFA8-DAB1D1643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CEA77-5C4F-4AE5-89E8-25C009165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707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{E66324EF-1E01-491F-9AA8-3EEDB59FC5FA}tf89338750_win32</Template>
  <TotalTime>4181</TotalTime>
  <Words>746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Univers</vt:lpstr>
      <vt:lpstr>GradientUnivers</vt:lpstr>
      <vt:lpstr>Protein-Ligand Binding Energy: A MTH 994 Final Project</vt:lpstr>
      <vt:lpstr>Outline</vt:lpstr>
      <vt:lpstr>Introduction</vt:lpstr>
      <vt:lpstr>Background</vt:lpstr>
      <vt:lpstr>Background</vt:lpstr>
      <vt:lpstr>The Data</vt:lpstr>
      <vt:lpstr>Random Forest</vt:lpstr>
      <vt:lpstr>Random Forest</vt:lpstr>
      <vt:lpstr>Gradient Boosting</vt:lpstr>
      <vt:lpstr>Gradient Boosting</vt:lpstr>
      <vt:lpstr>Artificial Neural Network</vt:lpstr>
      <vt:lpstr>Artificial Neural Network</vt:lpstr>
      <vt:lpstr>Results</vt:lpstr>
      <vt:lpstr>Conclusion</vt:lpstr>
      <vt:lpstr>Thank you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Protein-Ligand Binding Energy: A MTH 994 Final Project</dc:title>
  <dc:creator>Gloe, Jacob</dc:creator>
  <cp:lastModifiedBy>Gloe, Jacob</cp:lastModifiedBy>
  <cp:revision>4</cp:revision>
  <dcterms:created xsi:type="dcterms:W3CDTF">2022-04-26T17:20:25Z</dcterms:created>
  <dcterms:modified xsi:type="dcterms:W3CDTF">2022-04-29T15:02:10Z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