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Default Extension="tiff" ContentType="image/tiff"/>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6"/>
  </p:notesMasterIdLst>
  <p:handoutMasterIdLst>
    <p:handoutMasterId r:id="rId17"/>
  </p:handoutMasterIdLst>
  <p:sldIdLst>
    <p:sldId id="436" r:id="rId2"/>
    <p:sldId id="485" r:id="rId3"/>
    <p:sldId id="482" r:id="rId4"/>
    <p:sldId id="483" r:id="rId5"/>
    <p:sldId id="465" r:id="rId6"/>
    <p:sldId id="473" r:id="rId7"/>
    <p:sldId id="472" r:id="rId8"/>
    <p:sldId id="447" r:id="rId9"/>
    <p:sldId id="469" r:id="rId10"/>
    <p:sldId id="459" r:id="rId11"/>
    <p:sldId id="474" r:id="rId12"/>
    <p:sldId id="484" r:id="rId13"/>
    <p:sldId id="433" r:id="rId14"/>
    <p:sldId id="486" r:id="rId15"/>
  </p:sldIdLst>
  <p:sldSz cx="9144000" cy="6858000" type="screen4x3"/>
  <p:notesSz cx="6858000" cy="9144000"/>
  <p:defaultTextStyle>
    <a:defPPr>
      <a:defRPr lang="en-US"/>
    </a:defPPr>
    <a:lvl1pPr algn="l" rtl="0" fontAlgn="base">
      <a:spcBef>
        <a:spcPct val="0"/>
      </a:spcBef>
      <a:spcAft>
        <a:spcPct val="0"/>
      </a:spcAft>
      <a:defRPr sz="2000" kern="1200">
        <a:solidFill>
          <a:schemeClr val="bg2"/>
        </a:solidFill>
        <a:latin typeface="Segoe Semibold" pitchFamily="34" charset="0"/>
        <a:ea typeface="+mn-ea"/>
        <a:cs typeface="+mn-cs"/>
      </a:defRPr>
    </a:lvl1pPr>
    <a:lvl2pPr marL="320040" algn="l" rtl="0" fontAlgn="base">
      <a:spcBef>
        <a:spcPct val="0"/>
      </a:spcBef>
      <a:spcAft>
        <a:spcPct val="0"/>
      </a:spcAft>
      <a:defRPr sz="2000" kern="1200">
        <a:solidFill>
          <a:schemeClr val="bg2"/>
        </a:solidFill>
        <a:latin typeface="Segoe Semibold" pitchFamily="34" charset="0"/>
        <a:ea typeface="+mn-ea"/>
        <a:cs typeface="+mn-cs"/>
      </a:defRPr>
    </a:lvl2pPr>
    <a:lvl3pPr marL="640080" algn="l" rtl="0" fontAlgn="base">
      <a:spcBef>
        <a:spcPct val="0"/>
      </a:spcBef>
      <a:spcAft>
        <a:spcPct val="0"/>
      </a:spcAft>
      <a:defRPr sz="2000" kern="1200">
        <a:solidFill>
          <a:schemeClr val="bg2"/>
        </a:solidFill>
        <a:latin typeface="Segoe Semibold" pitchFamily="34" charset="0"/>
        <a:ea typeface="+mn-ea"/>
        <a:cs typeface="+mn-cs"/>
      </a:defRPr>
    </a:lvl3pPr>
    <a:lvl4pPr marL="960120" algn="l" rtl="0" fontAlgn="base">
      <a:spcBef>
        <a:spcPct val="0"/>
      </a:spcBef>
      <a:spcAft>
        <a:spcPct val="0"/>
      </a:spcAft>
      <a:defRPr sz="2000" kern="1200">
        <a:solidFill>
          <a:schemeClr val="bg2"/>
        </a:solidFill>
        <a:latin typeface="Segoe Semibold" pitchFamily="34" charset="0"/>
        <a:ea typeface="+mn-ea"/>
        <a:cs typeface="+mn-cs"/>
      </a:defRPr>
    </a:lvl4pPr>
    <a:lvl5pPr marL="1280160" algn="l" rtl="0" fontAlgn="base">
      <a:spcBef>
        <a:spcPct val="0"/>
      </a:spcBef>
      <a:spcAft>
        <a:spcPct val="0"/>
      </a:spcAft>
      <a:defRPr sz="2000" kern="1200">
        <a:solidFill>
          <a:schemeClr val="bg2"/>
        </a:solidFill>
        <a:latin typeface="Segoe Semibold" pitchFamily="34" charset="0"/>
        <a:ea typeface="+mn-ea"/>
        <a:cs typeface="+mn-cs"/>
      </a:defRPr>
    </a:lvl5pPr>
    <a:lvl6pPr marL="1600200" algn="l" defTabSz="640080" rtl="0" eaLnBrk="1" latinLnBrk="0" hangingPunct="1">
      <a:defRPr sz="2000" kern="1200">
        <a:solidFill>
          <a:schemeClr val="bg2"/>
        </a:solidFill>
        <a:latin typeface="Segoe Semibold" pitchFamily="34" charset="0"/>
        <a:ea typeface="+mn-ea"/>
        <a:cs typeface="+mn-cs"/>
      </a:defRPr>
    </a:lvl6pPr>
    <a:lvl7pPr marL="1920240" algn="l" defTabSz="640080" rtl="0" eaLnBrk="1" latinLnBrk="0" hangingPunct="1">
      <a:defRPr sz="2000" kern="1200">
        <a:solidFill>
          <a:schemeClr val="bg2"/>
        </a:solidFill>
        <a:latin typeface="Segoe Semibold" pitchFamily="34" charset="0"/>
        <a:ea typeface="+mn-ea"/>
        <a:cs typeface="+mn-cs"/>
      </a:defRPr>
    </a:lvl7pPr>
    <a:lvl8pPr marL="2240280" algn="l" defTabSz="640080" rtl="0" eaLnBrk="1" latinLnBrk="0" hangingPunct="1">
      <a:defRPr sz="2000" kern="1200">
        <a:solidFill>
          <a:schemeClr val="bg2"/>
        </a:solidFill>
        <a:latin typeface="Segoe Semibold" pitchFamily="34" charset="0"/>
        <a:ea typeface="+mn-ea"/>
        <a:cs typeface="+mn-cs"/>
      </a:defRPr>
    </a:lvl8pPr>
    <a:lvl9pPr marL="2560320" algn="l" defTabSz="640080" rtl="0" eaLnBrk="1" latinLnBrk="0" hangingPunct="1">
      <a:defRPr sz="2000" kern="1200">
        <a:solidFill>
          <a:schemeClr val="bg2"/>
        </a:solidFill>
        <a:latin typeface="Segoe Semibold"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Feil-Jacob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FF9933"/>
    <a:srgbClr val="000000"/>
    <a:srgbClr val="2D8499"/>
    <a:srgbClr val="FFFFB9"/>
    <a:srgbClr val="FFFF99"/>
    <a:srgbClr val="F9C661"/>
    <a:srgbClr val="FFFFFF"/>
    <a:srgbClr val="FFCC00"/>
    <a:srgbClr val="292929"/>
    <a:srgbClr val="22233A"/>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39" autoAdjust="0"/>
    <p:restoredTop sz="78939" autoAdjust="0"/>
  </p:normalViewPr>
  <p:slideViewPr>
    <p:cSldViewPr snapToGrid="0">
      <p:cViewPr varScale="1">
        <p:scale>
          <a:sx n="72" d="100"/>
          <a:sy n="72" d="100"/>
        </p:scale>
        <p:origin x="-1380" y="-102"/>
      </p:cViewPr>
      <p:guideLst>
        <p:guide orient="horz" pos="143"/>
        <p:guide orient="horz" pos="889"/>
        <p:guide orient="horz" pos="1199"/>
        <p:guide orient="horz" pos="2734"/>
        <p:guide orient="horz" pos="1488"/>
        <p:guide pos="240"/>
        <p:guide pos="458"/>
        <p:guide pos="5520"/>
        <p:guide pos="863"/>
        <p:guide pos="5304"/>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104" d="100"/>
          <a:sy n="104" d="100"/>
        </p:scale>
        <p:origin x="-220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B8988EE8-69E4-45D3-BF91-4B3FFB4DCC2B}" type="datetime8">
              <a:rPr lang="en-US"/>
              <a:pPr/>
              <a:t>4/5/2008 1:12 PM</a:t>
            </a:fld>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dirty="0">
                <a:solidFill>
                  <a:srgbClr val="000000"/>
                </a:solidFill>
              </a:rPr>
              <a:t>© </a:t>
            </a:r>
            <a:r>
              <a:rPr lang="en-US" dirty="0" smtClean="0">
                <a:solidFill>
                  <a:srgbClr val="000000"/>
                </a:solidFill>
              </a:rPr>
              <a:t>2007 </a:t>
            </a:r>
            <a:r>
              <a:rPr lang="en-US" dirty="0">
                <a:solidFill>
                  <a:srgbClr val="000000"/>
                </a:solidFill>
              </a:rPr>
              <a:t>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chemeClr val="tx1"/>
                </a:solidFill>
              </a:defRPr>
            </a:lvl1pPr>
          </a:lstStyle>
          <a:p>
            <a:fld id="{5EF78607-D618-46D0-8905-7FF36D10D11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4/5/2008 1:12 PM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6632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702" name="Rectangle 6"/>
          <p:cNvSpPr>
            <a:spLocks noGrp="1" noChangeArrowheads="1"/>
          </p:cNvSpPr>
          <p:nvPr>
            <p:ph type="ftr" sz="quarter" idx="4"/>
          </p:nvPr>
        </p:nvSpPr>
        <p:spPr bwMode="auto">
          <a:xfrm>
            <a:off x="0" y="8672052"/>
            <a:ext cx="5959475" cy="47036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500">
                <a:latin typeface="Segoe" pitchFamily="34" charset="0"/>
                <a:cs typeface="Arial" charset="0"/>
              </a:defRPr>
            </a:lvl1p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29703" name="Rectangle 7"/>
          <p:cNvSpPr>
            <a:spLocks noGrp="1" noChangeArrowheads="1"/>
          </p:cNvSpPr>
          <p:nvPr>
            <p:ph type="sldNum" sz="quarter" idx="5"/>
          </p:nvPr>
        </p:nvSpPr>
        <p:spPr bwMode="auto">
          <a:xfrm>
            <a:off x="6184490" y="8685213"/>
            <a:ext cx="67192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dirty="0"/>
          </a:p>
        </p:txBody>
      </p:sp>
    </p:spTree>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700" kern="1200">
        <a:solidFill>
          <a:schemeClr val="tx1"/>
        </a:solidFill>
        <a:latin typeface="Segoe" pitchFamily="34" charset="0"/>
        <a:ea typeface="+mn-ea"/>
        <a:cs typeface="+mn-cs"/>
      </a:defRPr>
    </a:lvl1pPr>
    <a:lvl2pPr marL="138907" indent="-136684"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2pPr>
    <a:lvl3pPr marL="283369" indent="-143352"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3pPr>
    <a:lvl4pPr marL="414497" indent="-130017"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4pPr>
    <a:lvl5pPr marL="537845" indent="-122238" algn="l" rtl="0" fontAlgn="base">
      <a:lnSpc>
        <a:spcPct val="90000"/>
      </a:lnSpc>
      <a:spcBef>
        <a:spcPct val="20000"/>
      </a:spcBef>
      <a:spcAft>
        <a:spcPct val="0"/>
      </a:spcAft>
      <a:buChar char="•"/>
      <a:defRPr sz="700" kern="1200">
        <a:solidFill>
          <a:schemeClr val="tx1"/>
        </a:solidFill>
        <a:latin typeface="Segoe" pitchFamily="34" charset="0"/>
        <a:ea typeface="+mn-ea"/>
        <a:cs typeface="+mn-cs"/>
      </a:defRPr>
    </a:lvl5pPr>
    <a:lvl6pPr marL="1600200" algn="l" defTabSz="640080" rtl="0" eaLnBrk="1" latinLnBrk="0" hangingPunct="1">
      <a:defRPr sz="800" kern="1200">
        <a:solidFill>
          <a:schemeClr val="tx1"/>
        </a:solidFill>
        <a:latin typeface="+mn-lt"/>
        <a:ea typeface="+mn-ea"/>
        <a:cs typeface="+mn-cs"/>
      </a:defRPr>
    </a:lvl6pPr>
    <a:lvl7pPr marL="1920240" algn="l" defTabSz="640080" rtl="0" eaLnBrk="1" latinLnBrk="0" hangingPunct="1">
      <a:defRPr sz="800" kern="1200">
        <a:solidFill>
          <a:schemeClr val="tx1"/>
        </a:solidFill>
        <a:latin typeface="+mn-lt"/>
        <a:ea typeface="+mn-ea"/>
        <a:cs typeface="+mn-cs"/>
      </a:defRPr>
    </a:lvl7pPr>
    <a:lvl8pPr marL="2240280" algn="l" defTabSz="640080" rtl="0" eaLnBrk="1" latinLnBrk="0" hangingPunct="1">
      <a:defRPr sz="800" kern="1200">
        <a:solidFill>
          <a:schemeClr val="tx1"/>
        </a:solidFill>
        <a:latin typeface="+mn-lt"/>
        <a:ea typeface="+mn-ea"/>
        <a:cs typeface="+mn-cs"/>
      </a:defRPr>
    </a:lvl8pPr>
    <a:lvl9pPr marL="2560320" algn="l" defTabSz="64008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957D550-876C-4176-8159-134541357A9E}"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957D550-876C-4176-8159-134541357A9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957D550-876C-4176-8159-134541357A9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4/5/2008 1:12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hapter 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Chapter Title Placeholder</a:t>
            </a:r>
            <a:endParaRPr lang="en-US" dirty="0"/>
          </a:p>
        </p:txBody>
      </p:sp>
      <p:sp>
        <p:nvSpPr>
          <p:cNvPr id="3" name="Subtitle 2"/>
          <p:cNvSpPr>
            <a:spLocks noGrp="1"/>
          </p:cNvSpPr>
          <p:nvPr>
            <p:ph type="subTitle" idx="1" hasCustomPrompt="1"/>
          </p:nvPr>
        </p:nvSpPr>
        <p:spPr>
          <a:xfrm>
            <a:off x="881063" y="3430323"/>
            <a:ext cx="7690116" cy="323165"/>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Chapter Subtitle Placeholder</a:t>
            </a:r>
          </a:p>
        </p:txBody>
      </p:sp>
      <p:pic>
        <p:nvPicPr>
          <p:cNvPr id="4" name="Picture 3" descr="Silverlight_logo.png"/>
          <p:cNvPicPr>
            <a:picLocks noChangeAspect="1"/>
          </p:cNvPicPr>
          <p:nvPr userDrawn="1"/>
        </p:nvPicPr>
        <p:blipFill>
          <a:blip r:embed="rId3" cstate="print"/>
          <a:stretch>
            <a:fillRect/>
          </a:stretch>
        </p:blipFill>
        <p:spPr>
          <a:xfrm>
            <a:off x="381000" y="231511"/>
            <a:ext cx="2465633" cy="80056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One Column Text Page</a:t>
            </a:r>
            <a:endParaRPr lang="en-US" dirty="0"/>
          </a:p>
        </p:txBody>
      </p:sp>
      <p:sp>
        <p:nvSpPr>
          <p:cNvPr id="6" name="Text Placeholder 5"/>
          <p:cNvSpPr>
            <a:spLocks noGrp="1"/>
          </p:cNvSpPr>
          <p:nvPr>
            <p:ph type="body" sz="quarter" idx="10" hasCustomPrompt="1"/>
          </p:nvPr>
        </p:nvSpPr>
        <p:spPr>
          <a:xfrm>
            <a:off x="359833" y="1203854"/>
            <a:ext cx="8382000" cy="1677383"/>
          </a:xfrm>
        </p:spPr>
        <p:txBody>
          <a:bodyPr/>
          <a:lstStyle>
            <a:lvl1pPr>
              <a:lnSpc>
                <a:spcPct val="90000"/>
              </a:lnSpc>
              <a:buSzPct val="100000"/>
              <a:buFont typeface="Arial" pitchFamily="34" charset="0"/>
              <a:buChar char="•"/>
              <a:defRPr/>
            </a:lvl1pPr>
            <a:lvl2pPr>
              <a:lnSpc>
                <a:spcPct val="90000"/>
              </a:lnSpc>
              <a:buSzPct val="100000"/>
              <a:buFont typeface="Arial" pitchFamily="34" charset="0"/>
              <a:buChar char="•"/>
              <a:defRPr/>
            </a:lvl2pPr>
            <a:lvl3pPr>
              <a:lnSpc>
                <a:spcPct val="90000"/>
              </a:lnSpc>
              <a:buSzPct val="100000"/>
              <a:buFont typeface="Arial" pitchFamily="34" charset="0"/>
              <a:buChar char="•"/>
              <a:defRPr/>
            </a:lvl3pPr>
            <a:lvl4pPr>
              <a:lnSpc>
                <a:spcPct val="90000"/>
              </a:lnSpc>
              <a:buSzPct val="100000"/>
              <a:buFont typeface="Arial" pitchFamily="34" charset="0"/>
              <a:buChar char="•"/>
              <a:defRPr/>
            </a:lvl4pPr>
            <a:lvl5pPr>
              <a:lnSpc>
                <a:spcPct val="90000"/>
              </a:lnSpc>
              <a:buSzPct val="100000"/>
              <a:buFont typeface="Arial" pitchFamily="34" charset="0"/>
              <a:buChar char="•"/>
              <a:defRPr/>
            </a:lvl5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blueband.tif"/>
          <p:cNvPicPr>
            <a:picLocks noChangeAspect="1"/>
          </p:cNvPicPr>
          <p:nvPr userDrawn="1"/>
        </p:nvPicPr>
        <p:blipFill>
          <a:blip r:embed="rId2"/>
          <a:stretch>
            <a:fillRect/>
          </a:stretch>
        </p:blipFill>
        <p:spPr>
          <a:xfrm>
            <a:off x="0" y="6017028"/>
            <a:ext cx="8128000" cy="476250"/>
          </a:xfrm>
          <a:prstGeom prst="rect">
            <a:avLst/>
          </a:prstGeom>
        </p:spPr>
      </p:pic>
      <p:sp>
        <p:nvSpPr>
          <p:cNvPr id="2" name="Title 1"/>
          <p:cNvSpPr>
            <a:spLocks noGrp="1"/>
          </p:cNvSpPr>
          <p:nvPr>
            <p:ph type="title" hasCustomPrompt="1"/>
          </p:nvPr>
        </p:nvSpPr>
        <p:spPr/>
        <p:txBody>
          <a:bodyPr/>
          <a:lstStyle>
            <a:lvl1pPr>
              <a:tabLst>
                <a:tab pos="2334762" algn="l"/>
              </a:tabLst>
              <a:defRPr/>
            </a:lvl1pPr>
          </a:lstStyle>
          <a:p>
            <a:r>
              <a:rPr lang="en-US" dirty="0" smtClean="0"/>
              <a:t>Two Column Text Page</a:t>
            </a:r>
            <a:endParaRPr lang="en-US" dirty="0"/>
          </a:p>
        </p:txBody>
      </p:sp>
      <p:sp>
        <p:nvSpPr>
          <p:cNvPr id="3" name="Content Placeholder 2"/>
          <p:cNvSpPr>
            <a:spLocks noGrp="1"/>
          </p:cNvSpPr>
          <p:nvPr>
            <p:ph sz="half" idx="1" hasCustomPrompt="1"/>
          </p:nvPr>
        </p:nvSpPr>
        <p:spPr>
          <a:xfrm>
            <a:off x="359835" y="1203854"/>
            <a:ext cx="4019021"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
        <p:nvSpPr>
          <p:cNvPr id="4" name="Content Placeholder 3"/>
          <p:cNvSpPr>
            <a:spLocks noGrp="1"/>
          </p:cNvSpPr>
          <p:nvPr>
            <p:ph sz="half" idx="2" hasCustomPrompt="1"/>
          </p:nvPr>
        </p:nvSpPr>
        <p:spPr>
          <a:xfrm>
            <a:off x="4755887" y="1203854"/>
            <a:ext cx="4020343" cy="1677383"/>
          </a:xfrm>
        </p:spPr>
        <p:txBody>
          <a:bodyPr/>
          <a:lstStyle>
            <a:lvl1pPr marL="289697" indent="-289697">
              <a:lnSpc>
                <a:spcPct val="90000"/>
              </a:lnSpc>
              <a:buFont typeface="Arial" pitchFamily="34" charset="0"/>
              <a:buChar char="•"/>
              <a:defRPr sz="2300"/>
            </a:lvl1pPr>
            <a:lvl2pPr marL="519865" indent="-230169">
              <a:lnSpc>
                <a:spcPct val="90000"/>
              </a:lnSpc>
              <a:buFont typeface="Arial" pitchFamily="34" charset="0"/>
              <a:buChar char="•"/>
              <a:defRPr sz="2000"/>
            </a:lvl2pPr>
            <a:lvl3pPr marL="761940" indent="-242074">
              <a:lnSpc>
                <a:spcPct val="90000"/>
              </a:lnSpc>
              <a:buFont typeface="Arial" pitchFamily="34" charset="0"/>
              <a:buChar char="•"/>
              <a:defRPr sz="2000"/>
            </a:lvl3pPr>
            <a:lvl4pPr marL="1004014" indent="-242074">
              <a:lnSpc>
                <a:spcPct val="90000"/>
              </a:lnSpc>
              <a:buFont typeface="Arial" pitchFamily="34" charset="0"/>
              <a:buChar char="•"/>
              <a:defRPr sz="2000"/>
            </a:lvl4pPr>
            <a:lvl5pPr marL="1234182" indent="-230169">
              <a:lnSpc>
                <a:spcPct val="90000"/>
              </a:lnSpc>
              <a:buFont typeface="Arial" pitchFamily="34" charset="0"/>
              <a:buChar char="•"/>
              <a:defRPr sz="2000"/>
            </a:lvl5pPr>
            <a:lvl6pPr>
              <a:defRPr sz="1800"/>
            </a:lvl6pPr>
            <a:lvl7pPr>
              <a:defRPr sz="1800"/>
            </a:lvl7pPr>
            <a:lvl8pPr>
              <a:defRPr sz="1800"/>
            </a:lvl8pPr>
            <a:lvl9pPr>
              <a:defRPr sz="1800"/>
            </a:lvl9p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pic>
        <p:nvPicPr>
          <p:cNvPr id="5" name="Picture 4" descr="Silverlight_logo.png"/>
          <p:cNvPicPr>
            <a:picLocks noChangeAspect="1"/>
          </p:cNvPicPr>
          <p:nvPr userDrawn="1"/>
        </p:nvPicPr>
        <p:blipFill>
          <a:blip r:embed="rId3" cstate="print"/>
          <a:stretch>
            <a:fillRect/>
          </a:stretch>
        </p:blipFill>
        <p:spPr>
          <a:xfrm>
            <a:off x="7383683" y="6053264"/>
            <a:ext cx="1379318" cy="44784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blueband.tif"/>
          <p:cNvPicPr>
            <a:picLocks noChangeAspect="1"/>
          </p:cNvPicPr>
          <p:nvPr userDrawn="1"/>
        </p:nvPicPr>
        <p:blipFill>
          <a:blip r:embed="rId2"/>
          <a:stretch>
            <a:fillRect/>
          </a:stretch>
        </p:blipFill>
        <p:spPr>
          <a:xfrm>
            <a:off x="0" y="6017028"/>
            <a:ext cx="8128000" cy="47625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Silverlight_logo.png"/>
          <p:cNvPicPr>
            <a:picLocks noChangeAspect="1"/>
          </p:cNvPicPr>
          <p:nvPr userDrawn="1"/>
        </p:nvPicPr>
        <p:blipFill>
          <a:blip r:embed="rId3" cstate="print"/>
          <a:stretch>
            <a:fillRect/>
          </a:stretch>
        </p:blipFill>
        <p:spPr>
          <a:xfrm>
            <a:off x="7383683" y="6053264"/>
            <a:ext cx="1379318" cy="44784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Silverlight_logo.png"/>
          <p:cNvPicPr>
            <a:picLocks noChangeAspect="1"/>
          </p:cNvPicPr>
          <p:nvPr userDrawn="1"/>
        </p:nvPicPr>
        <p:blipFill>
          <a:blip r:embed="rId2" cstate="print"/>
          <a:stretch>
            <a:fillRect/>
          </a:stretch>
        </p:blipFill>
        <p:spPr>
          <a:xfrm>
            <a:off x="7383683" y="6053264"/>
            <a:ext cx="1379318" cy="44784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1">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userDrawn="1"/>
        </p:nvPicPr>
        <p:blipFill>
          <a:blip r:embed="rId3" cstate="print"/>
          <a:srcRect l="-3413"/>
          <a:stretch>
            <a:fillRect/>
          </a:stretch>
        </p:blipFill>
        <p:spPr>
          <a:xfrm>
            <a:off x="6021421" y="5601791"/>
            <a:ext cx="2549757" cy="800564"/>
          </a:xfrm>
          <a:prstGeom prst="rect">
            <a:avLst/>
          </a:prstGeom>
        </p:spPr>
      </p:pic>
      <p:sp>
        <p:nvSpPr>
          <p:cNvPr id="2" name="Title 1"/>
          <p:cNvSpPr>
            <a:spLocks noGrp="1"/>
          </p:cNvSpPr>
          <p:nvPr>
            <p:ph type="ctrTitle" hasCustomPrompt="1"/>
          </p:nvPr>
        </p:nvSpPr>
        <p:spPr>
          <a:xfrm>
            <a:off x="539749" y="3430323"/>
            <a:ext cx="8031428" cy="507832"/>
          </a:xfrm>
        </p:spPr>
        <p:txBody>
          <a:bodyPr anchor="b" anchorCtr="0"/>
          <a:lstStyle>
            <a:lvl1pPr algn="r">
              <a:lnSpc>
                <a:spcPct val="90000"/>
              </a:lnSpc>
              <a:defRPr sz="3700"/>
            </a:lvl1pPr>
          </a:lstStyle>
          <a:p>
            <a:r>
              <a:rPr lang="en-US" dirty="0" smtClean="0"/>
              <a:t>Presentation Title Placeholder</a:t>
            </a:r>
            <a:endParaRPr lang="en-US" dirty="0"/>
          </a:p>
        </p:txBody>
      </p:sp>
      <p:sp>
        <p:nvSpPr>
          <p:cNvPr id="3" name="Subtitle 2"/>
          <p:cNvSpPr>
            <a:spLocks noGrp="1"/>
          </p:cNvSpPr>
          <p:nvPr>
            <p:ph type="subTitle" idx="1" hasCustomPrompt="1"/>
          </p:nvPr>
        </p:nvSpPr>
        <p:spPr>
          <a:xfrm>
            <a:off x="881063" y="4022824"/>
            <a:ext cx="7690116" cy="646331"/>
          </a:xfrm>
        </p:spPr>
        <p:txBody>
          <a:bodyPr/>
          <a:lstStyle>
            <a:lvl1pPr marL="0" indent="0" algn="r">
              <a:lnSpc>
                <a:spcPct val="90000"/>
              </a:lnSpc>
              <a:spcBef>
                <a:spcPts val="0"/>
              </a:spcBef>
              <a:buNone/>
              <a:defRPr sz="2300" baseline="0">
                <a:solidFill>
                  <a:schemeClr val="accent5"/>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Presentation Subtitle Placeholder</a:t>
            </a:r>
            <a:br>
              <a:rPr lang="en-US" dirty="0" smtClean="0"/>
            </a:br>
            <a:r>
              <a:rPr lang="en-US" dirty="0" smtClean="0"/>
              <a:t>Document Date</a:t>
            </a: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2">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4" name="Picture 3" descr="Silverlight_logo.png"/>
          <p:cNvPicPr>
            <a:picLocks noChangeAspect="1"/>
          </p:cNvPicPr>
          <p:nvPr userDrawn="1"/>
        </p:nvPicPr>
        <p:blipFill>
          <a:blip r:embed="rId3" cstate="print"/>
          <a:srcRect l="-7404"/>
          <a:stretch>
            <a:fillRect/>
          </a:stretch>
        </p:blipFill>
        <p:spPr>
          <a:xfrm>
            <a:off x="198438" y="231511"/>
            <a:ext cx="2648195" cy="800564"/>
          </a:xfrm>
          <a:prstGeom prst="rect">
            <a:avLst/>
          </a:prstGeom>
        </p:spPr>
      </p:pic>
      <p:sp>
        <p:nvSpPr>
          <p:cNvPr id="2" name="Title 1"/>
          <p:cNvSpPr>
            <a:spLocks noGrp="1"/>
          </p:cNvSpPr>
          <p:nvPr>
            <p:ph type="ctrTitle" hasCustomPrompt="1"/>
          </p:nvPr>
        </p:nvSpPr>
        <p:spPr>
          <a:xfrm>
            <a:off x="539749" y="2837824"/>
            <a:ext cx="8031428" cy="507832"/>
          </a:xfrm>
        </p:spPr>
        <p:txBody>
          <a:bodyPr anchor="b" anchorCtr="0"/>
          <a:lstStyle>
            <a:lvl1pPr algn="r">
              <a:lnSpc>
                <a:spcPct val="90000"/>
              </a:lnSpc>
              <a:defRPr sz="3700"/>
            </a:lvl1pPr>
          </a:lstStyle>
          <a:p>
            <a:r>
              <a:rPr lang="en-US" dirty="0" smtClean="0"/>
              <a:t>Presentation Title Placeholder</a:t>
            </a:r>
            <a:endParaRPr lang="en-US" dirty="0"/>
          </a:p>
        </p:txBody>
      </p:sp>
      <p:sp>
        <p:nvSpPr>
          <p:cNvPr id="3" name="Subtitle 2"/>
          <p:cNvSpPr>
            <a:spLocks noGrp="1"/>
          </p:cNvSpPr>
          <p:nvPr>
            <p:ph type="subTitle" idx="1" hasCustomPrompt="1"/>
          </p:nvPr>
        </p:nvSpPr>
        <p:spPr>
          <a:xfrm>
            <a:off x="881063" y="3430325"/>
            <a:ext cx="7690116" cy="646331"/>
          </a:xfrm>
        </p:spPr>
        <p:txBody>
          <a:bodyPr/>
          <a:lstStyle>
            <a:lvl1pPr marL="0" indent="0" algn="r">
              <a:lnSpc>
                <a:spcPct val="90000"/>
              </a:lnSpc>
              <a:spcBef>
                <a:spcPts val="0"/>
              </a:spcBef>
              <a:buNone/>
              <a:defRPr sz="2300" baseline="0">
                <a:solidFill>
                  <a:schemeClr val="bg1"/>
                </a:solidFill>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Presentation Subtitle Placeholder</a:t>
            </a:r>
            <a:br>
              <a:rPr lang="en-US" dirty="0" smtClean="0"/>
            </a:br>
            <a:r>
              <a:rPr lang="en-US" dirty="0" smtClean="0"/>
              <a:t>Document Date</a:t>
            </a: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833" y="636323"/>
            <a:ext cx="8382000" cy="507832"/>
          </a:xfrm>
          <a:prstGeom prst="rect">
            <a:avLst/>
          </a:prstGeom>
        </p:spPr>
        <p:txBody>
          <a:bodyPr vert="horz" wrap="square" lIns="0" tIns="0" rIns="0" bIns="0" rtlCol="0" anchor="t">
            <a:spAutoFit/>
          </a:bodyPr>
          <a:lstStyle/>
          <a:p>
            <a:r>
              <a:rPr lang="en-US" dirty="0" smtClean="0"/>
              <a:t>One Column Text Page</a:t>
            </a:r>
            <a:endParaRPr lang="en-US" dirty="0"/>
          </a:p>
        </p:txBody>
      </p:sp>
      <p:sp>
        <p:nvSpPr>
          <p:cNvPr id="3" name="Text Placeholder 2"/>
          <p:cNvSpPr>
            <a:spLocks noGrp="1"/>
          </p:cNvSpPr>
          <p:nvPr>
            <p:ph type="body" idx="1"/>
          </p:nvPr>
        </p:nvSpPr>
        <p:spPr>
          <a:xfrm>
            <a:off x="359833" y="1203854"/>
            <a:ext cx="8382000" cy="1677383"/>
          </a:xfrm>
          <a:prstGeom prst="rect">
            <a:avLst/>
          </a:prstGeom>
        </p:spPr>
        <p:txBody>
          <a:bodyPr vert="horz" lIns="0" tIns="0" rIns="0" bIns="0" rtlCol="0">
            <a:spAutoFit/>
          </a:bodyPr>
          <a:lstStyle/>
          <a:p>
            <a:pPr lvl="0"/>
            <a:r>
              <a:rPr lang="en-US" dirty="0" smtClean="0"/>
              <a:t>&lt;Insert First Level Text&gt;</a:t>
            </a:r>
          </a:p>
          <a:p>
            <a:pPr lvl="1"/>
            <a:r>
              <a:rPr lang="en-US" dirty="0" smtClean="0"/>
              <a:t>&lt;Insert Second Level Text&gt;</a:t>
            </a:r>
          </a:p>
          <a:p>
            <a:pPr lvl="2"/>
            <a:r>
              <a:rPr lang="en-US" dirty="0" smtClean="0"/>
              <a:t>&lt;Insert Third Level Text&gt;</a:t>
            </a:r>
          </a:p>
          <a:p>
            <a:pPr lvl="3"/>
            <a:r>
              <a:rPr lang="en-US" dirty="0" smtClean="0"/>
              <a:t>&lt;Insert Fourth Level Text&gt;</a:t>
            </a:r>
          </a:p>
          <a:p>
            <a:pPr lvl="4"/>
            <a:r>
              <a:rPr lang="en-US" dirty="0" smtClean="0"/>
              <a:t>&lt;Insert Fifth Level Text&gt;</a:t>
            </a:r>
            <a:endParaRPr lang="en-US" dirty="0"/>
          </a:p>
        </p:txBody>
      </p:sp>
    </p:spTree>
  </p:cSld>
  <p:clrMap bg1="dk1" tx1="lt1" bg2="dk2" tx2="lt2" accent1="accent1" accent2="accent2" accent3="accent3" accent4="accent4" accent5="accent5" accent6="accent6" hlink="hlink" folHlink="folHlink"/>
  <p:sldLayoutIdLst>
    <p:sldLayoutId id="2147483677" r:id="rId1"/>
    <p:sldLayoutId id="2147483679" r:id="rId2"/>
    <p:sldLayoutId id="2147483685" r:id="rId3"/>
    <p:sldLayoutId id="2147483687" r:id="rId4"/>
    <p:sldLayoutId id="2147483688" r:id="rId5"/>
    <p:sldLayoutId id="2147483689" r:id="rId6"/>
    <p:sldLayoutId id="2147483690" r:id="rId7"/>
    <p:sldLayoutId id="2147483693" r:id="rId8"/>
    <p:sldLayoutId id="2147483694" r:id="rId9"/>
  </p:sldLayoutIdLst>
  <p:transition>
    <p:fade/>
  </p:transition>
  <p:timing>
    <p:tnLst>
      <p:par>
        <p:cTn id="1" dur="indefinite" restart="never" nodeType="tmRoot"/>
      </p:par>
    </p:tnLst>
  </p:timing>
  <p:hf sldNum="0" hdr="0"/>
  <p:txStyles>
    <p:titleStyle>
      <a:lvl1pPr algn="l" defTabSz="914327" rtl="0" eaLnBrk="1" latinLnBrk="0" hangingPunct="1">
        <a:lnSpc>
          <a:spcPct val="90000"/>
        </a:lnSpc>
        <a:spcBef>
          <a:spcPct val="0"/>
        </a:spcBef>
        <a:buNone/>
        <a:defRPr lang="en-US" sz="3700" b="0" kern="1200" cap="none" spc="-125" baseline="0" dirty="0" smtClean="0">
          <a:ln w="3175">
            <a:noFill/>
          </a:ln>
          <a:solidFill>
            <a:schemeClr val="bg2"/>
          </a:solidFill>
          <a:effectLst/>
          <a:latin typeface="Segoe Light" pitchFamily="34" charset="0"/>
          <a:ea typeface="+mn-ea"/>
          <a:cs typeface="Arial" charset="0"/>
        </a:defRPr>
      </a:lvl1pPr>
    </p:titleStyle>
    <p:bodyStyle>
      <a:lvl1pPr marL="289697" indent="-289697" algn="l" defTabSz="914327" rtl="0" eaLnBrk="1" latinLnBrk="0" hangingPunct="1">
        <a:lnSpc>
          <a:spcPct val="90000"/>
        </a:lnSpc>
        <a:spcBef>
          <a:spcPct val="20000"/>
        </a:spcBef>
        <a:buFont typeface="Arial" pitchFamily="34" charset="0"/>
        <a:buChar char="•"/>
        <a:defRPr sz="2300" kern="1200" baseline="0">
          <a:solidFill>
            <a:schemeClr val="bg2">
              <a:lumMod val="60000"/>
              <a:lumOff val="40000"/>
            </a:schemeClr>
          </a:solidFill>
          <a:latin typeface="+mn-lt"/>
          <a:ea typeface="+mn-ea"/>
          <a:cs typeface="+mn-cs"/>
        </a:defRPr>
      </a:lvl1pPr>
      <a:lvl2pPr marL="519865" indent="-230169"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2pPr>
      <a:lvl3pPr marL="712996" indent="-193131" algn="l" defTabSz="914327" rtl="0" eaLnBrk="1" latinLnBrk="0" hangingPunct="1">
        <a:lnSpc>
          <a:spcPct val="90000"/>
        </a:lnSpc>
        <a:spcBef>
          <a:spcPct val="20000"/>
        </a:spcBef>
        <a:buFont typeface="Arial" pitchFamily="34" charset="0"/>
        <a:buChar char="•"/>
        <a:defRPr sz="2000" kern="1200" baseline="0">
          <a:solidFill>
            <a:schemeClr val="bg1"/>
          </a:solidFill>
          <a:latin typeface="+mn-lt"/>
          <a:ea typeface="+mn-ea"/>
          <a:cs typeface="+mn-cs"/>
        </a:defRPr>
      </a:lvl3pPr>
      <a:lvl4pPr marL="955070" indent="-242074"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4pPr>
      <a:lvl5pPr marL="1185238" indent="-230169" algn="l" defTabSz="914327" rtl="0" eaLnBrk="1" latinLnBrk="0" hangingPunct="1">
        <a:lnSpc>
          <a:spcPct val="90000"/>
        </a:lnSpc>
        <a:spcBef>
          <a:spcPct val="20000"/>
        </a:spcBef>
        <a:buFont typeface="Arial" pitchFamily="34" charset="0"/>
        <a:buChar char="•"/>
        <a:defRPr sz="2000" kern="1200">
          <a:solidFill>
            <a:schemeClr val="bg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nurl.com/23k3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nurl.com/23k3x" TargetMode="External"/><Relationship Id="rId5" Type="http://schemas.openxmlformats.org/officeDocument/2006/relationships/hyperlink" Target="http://snurl.com/23k3u" TargetMode="External"/><Relationship Id="rId4" Type="http://schemas.openxmlformats.org/officeDocument/2006/relationships/hyperlink" Target="http://snurl.com/23k3q"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lverlight.net/" TargetMode="External"/><Relationship Id="rId7" Type="http://schemas.openxmlformats.org/officeDocument/2006/relationships/hyperlink" Target="http://msdn2.microsoft.com/bb188266.aspx"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ilverlight.net/forums" TargetMode="External"/><Relationship Id="rId5" Type="http://schemas.openxmlformats.org/officeDocument/2006/relationships/hyperlink" Target="http://msdn.microsoft.com/silverlight" TargetMode="External"/><Relationship Id="rId4" Type="http://schemas.openxmlformats.org/officeDocument/2006/relationships/hyperlink" Target="http://www.microsoft.com/silverligh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gif"/></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hyperlink" Target="http://www.iis.net/default.aspx" TargetMode="External"/><Relationship Id="rId17" Type="http://schemas.openxmlformats.org/officeDocument/2006/relationships/image" Target="../media/image27.jpeg"/><Relationship Id="rId2" Type="http://schemas.openxmlformats.org/officeDocument/2006/relationships/image" Target="../media/image14.png"/><Relationship Id="rId16"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png"/><Relationship Id="rId15" Type="http://schemas.openxmlformats.org/officeDocument/2006/relationships/image" Target="../media/image25.gif"/><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hyperlink" Target="http://asp.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22783" y="1749972"/>
            <a:ext cx="6848393" cy="1024896"/>
          </a:xfrm>
        </p:spPr>
        <p:txBody>
          <a:bodyPr/>
          <a:lstStyle/>
          <a:p>
            <a:r>
              <a:rPr smtClean="0"/>
              <a:t>Silverlight for Developers  </a:t>
            </a:r>
            <a:br>
              <a:rPr smtClean="0"/>
            </a:br>
            <a:r>
              <a:rPr smtClean="0"/>
              <a:t>making it pass the glitz </a:t>
            </a:r>
            <a:endParaRPr lang="en-US" dirty="0"/>
          </a:p>
        </p:txBody>
      </p:sp>
      <p:sp>
        <p:nvSpPr>
          <p:cNvPr id="5" name="Subtitle 4"/>
          <p:cNvSpPr>
            <a:spLocks noGrp="1"/>
          </p:cNvSpPr>
          <p:nvPr>
            <p:ph type="subTitle" idx="1"/>
          </p:nvPr>
        </p:nvSpPr>
        <p:spPr>
          <a:xfrm>
            <a:off x="881063" y="4022824"/>
            <a:ext cx="7690116" cy="553998"/>
          </a:xfrm>
        </p:spPr>
        <p:txBody>
          <a:bodyPr/>
          <a:lstStyle/>
          <a:p>
            <a:endParaRPr lang="en-US" sz="2000" dirty="0" smtClean="0"/>
          </a:p>
          <a:p>
            <a:endParaRPr lang="en-US" sz="2000" strike="sngStrike"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Toolapalooza</a:t>
            </a:r>
            <a:endParaRPr lang="en-US" dirty="0"/>
          </a:p>
        </p:txBody>
      </p:sp>
      <p:sp>
        <p:nvSpPr>
          <p:cNvPr id="4" name="Date Placeholder 3"/>
          <p:cNvSpPr>
            <a:spLocks noGrp="1"/>
          </p:cNvSpPr>
          <p:nvPr>
            <p:ph type="dt" sz="half" idx="4294967295"/>
          </p:nvPr>
        </p:nvSpPr>
        <p:spPr>
          <a:xfrm>
            <a:off x="5911516" y="6650038"/>
            <a:ext cx="3011822" cy="178510"/>
          </a:xfrm>
          <a:prstGeom prst="rect">
            <a:avLst/>
          </a:prstGeom>
        </p:spPr>
        <p:txBody>
          <a:bodyPr/>
          <a:lstStyle/>
          <a:p>
            <a:r>
              <a:rPr lang="en-US" i="1" smtClean="0"/>
              <a:t>11/19/2006</a:t>
            </a:r>
            <a:endParaRPr lang="en-US" i="1" dirty="0"/>
          </a:p>
        </p:txBody>
      </p:sp>
      <p:pic>
        <p:nvPicPr>
          <p:cNvPr id="1026" name="Picture 2" descr="http://www.expressionblend.com/images/expression_box.jpg"/>
          <p:cNvPicPr>
            <a:picLocks noChangeAspect="1" noChangeArrowheads="1"/>
          </p:cNvPicPr>
          <p:nvPr/>
        </p:nvPicPr>
        <p:blipFill>
          <a:blip r:embed="rId3"/>
          <a:srcRect/>
          <a:stretch>
            <a:fillRect/>
          </a:stretch>
        </p:blipFill>
        <p:spPr bwMode="auto">
          <a:xfrm>
            <a:off x="1003300" y="2759075"/>
            <a:ext cx="985543" cy="1089025"/>
          </a:xfrm>
          <a:prstGeom prst="rect">
            <a:avLst/>
          </a:prstGeom>
          <a:noFill/>
        </p:spPr>
      </p:pic>
      <p:pic>
        <p:nvPicPr>
          <p:cNvPr id="1028" name="Picture 4" descr="http://www.pixelcreation.fr/typo3temp/pics/Expression_Design_packshot_80b404bf70.jpg"/>
          <p:cNvPicPr>
            <a:picLocks noChangeAspect="1" noChangeArrowheads="1"/>
          </p:cNvPicPr>
          <p:nvPr/>
        </p:nvPicPr>
        <p:blipFill>
          <a:blip r:embed="rId4" cstate="print"/>
          <a:srcRect/>
          <a:stretch>
            <a:fillRect/>
          </a:stretch>
        </p:blipFill>
        <p:spPr bwMode="auto">
          <a:xfrm>
            <a:off x="1003300" y="1450975"/>
            <a:ext cx="975521" cy="1076325"/>
          </a:xfrm>
          <a:prstGeom prst="rect">
            <a:avLst/>
          </a:prstGeom>
          <a:noFill/>
        </p:spPr>
      </p:pic>
      <p:pic>
        <p:nvPicPr>
          <p:cNvPr id="1030" name="Picture 6" descr="http://www.istartedsomething.com/wp-content/uploads/2007/03/expressionstudio.jpg"/>
          <p:cNvPicPr>
            <a:picLocks noChangeAspect="1" noChangeArrowheads="1"/>
          </p:cNvPicPr>
          <p:nvPr/>
        </p:nvPicPr>
        <p:blipFill>
          <a:blip r:embed="rId5" cstate="print"/>
          <a:srcRect/>
          <a:stretch>
            <a:fillRect/>
          </a:stretch>
        </p:blipFill>
        <p:spPr bwMode="auto">
          <a:xfrm>
            <a:off x="1093606" y="5346700"/>
            <a:ext cx="722493" cy="1107595"/>
          </a:xfrm>
          <a:prstGeom prst="rect">
            <a:avLst/>
          </a:prstGeom>
          <a:noFill/>
        </p:spPr>
      </p:pic>
      <p:sp>
        <p:nvSpPr>
          <p:cNvPr id="8" name="Content Placeholder 7"/>
          <p:cNvSpPr txBox="1">
            <a:spLocks/>
          </p:cNvSpPr>
          <p:nvPr/>
        </p:nvSpPr>
        <p:spPr>
          <a:xfrm>
            <a:off x="2609587" y="1457854"/>
            <a:ext cx="4896113" cy="763286"/>
          </a:xfrm>
          <a:prstGeom prst="rect">
            <a:avLst/>
          </a:prstGeom>
        </p:spPr>
        <p:txBody>
          <a:bodyPr vert="horz" wrap="square" lIns="0" tIns="0" rIns="0" bIns="0" rtlCol="0">
            <a:spAutoFit/>
          </a:bodyPr>
          <a:lstStyle/>
          <a:p>
            <a:pPr marL="289697" lvl="0" indent="-289697" defTabSz="914327" fontAlgn="auto">
              <a:lnSpc>
                <a:spcPct val="90000"/>
              </a:lnSpc>
              <a:spcBef>
                <a:spcPct val="20000"/>
              </a:spcBef>
              <a:spcAft>
                <a:spcPts val="0"/>
              </a:spcAft>
              <a:buFont typeface="Arial" pitchFamily="34" charset="0"/>
              <a:buChar char="•"/>
            </a:pPr>
            <a:r>
              <a:rPr lang="en-US" sz="1600" b="1" dirty="0" smtClean="0">
                <a:solidFill>
                  <a:schemeClr val="accent2">
                    <a:lumMod val="75000"/>
                  </a:schemeClr>
                </a:solidFill>
              </a:rPr>
              <a:t>Expression Design</a:t>
            </a:r>
          </a:p>
          <a:p>
            <a:pPr marL="609737" lvl="1" indent="-289697" defTabSz="914327" fontAlgn="auto">
              <a:lnSpc>
                <a:spcPct val="90000"/>
              </a:lnSpc>
              <a:spcBef>
                <a:spcPct val="20000"/>
              </a:spcBef>
              <a:spcAft>
                <a:spcPts val="0"/>
              </a:spcAft>
              <a:buFont typeface="Arial" pitchFamily="34" charset="0"/>
              <a:buChar char="•"/>
            </a:pPr>
            <a:r>
              <a:rPr kumimoji="0" lang="en-US" sz="1600" b="1" i="0" u="none" strike="noStrike" kern="1200" cap="none" spc="0" normalizeH="0" baseline="0" noProof="0" dirty="0" smtClean="0">
                <a:ln>
                  <a:noFill/>
                </a:ln>
                <a:solidFill>
                  <a:schemeClr val="bg1"/>
                </a:solidFill>
                <a:effectLst/>
                <a:uLnTx/>
                <a:uFillTx/>
                <a:latin typeface="Segoe Semibold" pitchFamily="34" charset="0"/>
                <a:ea typeface="+mn-ea"/>
                <a:cs typeface="+mn-cs"/>
              </a:rPr>
              <a:t>High end graphic design tool</a:t>
            </a:r>
          </a:p>
          <a:p>
            <a:pPr marL="609737" lvl="1" indent="-289697" defTabSz="914327" fontAlgn="auto">
              <a:lnSpc>
                <a:spcPct val="90000"/>
              </a:lnSpc>
              <a:spcBef>
                <a:spcPct val="20000"/>
              </a:spcBef>
              <a:spcAft>
                <a:spcPts val="0"/>
              </a:spcAft>
              <a:buFont typeface="Arial" pitchFamily="34" charset="0"/>
              <a:buChar char="•"/>
            </a:pPr>
            <a:r>
              <a:rPr lang="en-US" sz="1600" b="1" dirty="0" smtClean="0">
                <a:solidFill>
                  <a:schemeClr val="bg1"/>
                </a:solidFill>
              </a:rPr>
              <a:t>Focused on artists creating rich UI elements</a:t>
            </a:r>
            <a:endParaRPr kumimoji="0" lang="en-US" sz="1600" b="1" i="0" u="none" strike="noStrike" kern="1200" cap="none" spc="0" normalizeH="0" baseline="0" noProof="0" dirty="0" smtClean="0">
              <a:ln>
                <a:noFill/>
              </a:ln>
              <a:solidFill>
                <a:schemeClr val="bg1"/>
              </a:solidFill>
              <a:effectLst/>
              <a:uLnTx/>
              <a:uFillTx/>
              <a:latin typeface="Segoe Semibold" pitchFamily="34" charset="0"/>
              <a:ea typeface="+mn-ea"/>
              <a:cs typeface="+mn-cs"/>
            </a:endParaRPr>
          </a:p>
        </p:txBody>
      </p:sp>
      <p:sp>
        <p:nvSpPr>
          <p:cNvPr id="9" name="Content Placeholder 7"/>
          <p:cNvSpPr txBox="1">
            <a:spLocks/>
          </p:cNvSpPr>
          <p:nvPr/>
        </p:nvSpPr>
        <p:spPr>
          <a:xfrm>
            <a:off x="2736587" y="2677054"/>
            <a:ext cx="5137413" cy="1304973"/>
          </a:xfrm>
          <a:prstGeom prst="rect">
            <a:avLst/>
          </a:prstGeom>
        </p:spPr>
        <p:txBody>
          <a:bodyPr vert="horz" wrap="square" lIns="0" tIns="0" rIns="0" bIns="0" rtlCol="0">
            <a:spAutoFit/>
          </a:bodyPr>
          <a:lstStyle/>
          <a:p>
            <a:pPr marL="289697" lvl="0" indent="-289697" defTabSz="914327" fontAlgn="auto">
              <a:lnSpc>
                <a:spcPct val="90000"/>
              </a:lnSpc>
              <a:spcBef>
                <a:spcPct val="20000"/>
              </a:spcBef>
              <a:spcAft>
                <a:spcPts val="0"/>
              </a:spcAft>
              <a:buFont typeface="Arial" pitchFamily="34" charset="0"/>
              <a:buChar char="•"/>
            </a:pPr>
            <a:r>
              <a:rPr lang="en-US" sz="1600" b="1" dirty="0" smtClean="0">
                <a:solidFill>
                  <a:schemeClr val="accent2">
                    <a:lumMod val="75000"/>
                  </a:schemeClr>
                </a:solidFill>
              </a:rPr>
              <a:t>Expression Blend</a:t>
            </a:r>
          </a:p>
          <a:p>
            <a:pPr marL="609737" lvl="1" indent="-289697" defTabSz="914327" fontAlgn="auto">
              <a:lnSpc>
                <a:spcPct val="90000"/>
              </a:lnSpc>
              <a:spcBef>
                <a:spcPct val="20000"/>
              </a:spcBef>
              <a:spcAft>
                <a:spcPts val="0"/>
              </a:spcAft>
              <a:buFont typeface="Arial" pitchFamily="34" charset="0"/>
              <a:buChar char="•"/>
            </a:pPr>
            <a:r>
              <a:rPr lang="en-US" sz="1600" b="1" dirty="0" smtClean="0">
                <a:solidFill>
                  <a:schemeClr val="bg1"/>
                </a:solidFill>
              </a:rPr>
              <a:t>UX Designer environment</a:t>
            </a:r>
          </a:p>
          <a:p>
            <a:pPr marL="609737" lvl="1" indent="-289697" defTabSz="914327" fontAlgn="auto">
              <a:lnSpc>
                <a:spcPct val="90000"/>
              </a:lnSpc>
              <a:spcBef>
                <a:spcPct val="20000"/>
              </a:spcBef>
              <a:spcAft>
                <a:spcPts val="0"/>
              </a:spcAft>
              <a:buFont typeface="Arial" pitchFamily="34" charset="0"/>
              <a:buChar char="•"/>
            </a:pPr>
            <a:r>
              <a:rPr kumimoji="0" lang="en-US" sz="1600" b="1" i="0" u="none" strike="noStrike" kern="1200" cap="none" spc="0" normalizeH="0" baseline="0" noProof="0" dirty="0" smtClean="0">
                <a:ln>
                  <a:noFill/>
                </a:ln>
                <a:solidFill>
                  <a:schemeClr val="bg1"/>
                </a:solidFill>
                <a:effectLst/>
                <a:uLnTx/>
                <a:uFillTx/>
                <a:latin typeface="Segoe Semibold" pitchFamily="34" charset="0"/>
                <a:ea typeface="+mn-ea"/>
                <a:cs typeface="+mn-cs"/>
              </a:rPr>
              <a:t>Rich</a:t>
            </a:r>
            <a:r>
              <a:rPr kumimoji="0" lang="en-US" sz="1600" b="1" i="0" u="none" strike="noStrike" kern="1200" cap="none" spc="0" normalizeH="0" noProof="0" dirty="0" smtClean="0">
                <a:ln>
                  <a:noFill/>
                </a:ln>
                <a:solidFill>
                  <a:schemeClr val="bg1"/>
                </a:solidFill>
                <a:effectLst/>
                <a:uLnTx/>
                <a:uFillTx/>
                <a:latin typeface="Segoe Semibold" pitchFamily="34" charset="0"/>
                <a:ea typeface="+mn-ea"/>
                <a:cs typeface="+mn-cs"/>
              </a:rPr>
              <a:t> tooling support for WPF/Silverlight/XAML</a:t>
            </a:r>
          </a:p>
          <a:p>
            <a:pPr marL="609737" lvl="1" indent="-289697" defTabSz="914327" fontAlgn="auto">
              <a:lnSpc>
                <a:spcPct val="90000"/>
              </a:lnSpc>
              <a:spcBef>
                <a:spcPct val="20000"/>
              </a:spcBef>
              <a:spcAft>
                <a:spcPts val="0"/>
              </a:spcAft>
              <a:buFont typeface="Arial" pitchFamily="34" charset="0"/>
              <a:buChar char="•"/>
            </a:pPr>
            <a:r>
              <a:rPr lang="en-US" sz="1600" b="1" baseline="0" dirty="0" smtClean="0">
                <a:solidFill>
                  <a:schemeClr val="bg1"/>
                </a:solidFill>
              </a:rPr>
              <a:t>Animation</a:t>
            </a:r>
            <a:r>
              <a:rPr lang="en-US" sz="1600" b="1" dirty="0" smtClean="0">
                <a:solidFill>
                  <a:schemeClr val="bg1"/>
                </a:solidFill>
              </a:rPr>
              <a:t> support</a:t>
            </a:r>
          </a:p>
          <a:p>
            <a:pPr marL="609737" lvl="1" indent="-289697" defTabSz="914327" fontAlgn="auto">
              <a:lnSpc>
                <a:spcPct val="90000"/>
              </a:lnSpc>
              <a:spcBef>
                <a:spcPct val="20000"/>
              </a:spcBef>
              <a:spcAft>
                <a:spcPts val="0"/>
              </a:spcAft>
              <a:buFont typeface="Arial" pitchFamily="34" charset="0"/>
              <a:buChar char="•"/>
            </a:pPr>
            <a:r>
              <a:rPr kumimoji="0" lang="en-US" sz="1600" b="1" i="0" u="none" strike="noStrike" kern="1200" cap="none" spc="0" normalizeH="0" baseline="0" noProof="0" dirty="0" smtClean="0">
                <a:ln>
                  <a:noFill/>
                </a:ln>
                <a:solidFill>
                  <a:schemeClr val="bg1"/>
                </a:solidFill>
                <a:effectLst/>
                <a:uLnTx/>
                <a:uFillTx/>
                <a:latin typeface="Segoe Semibold" pitchFamily="34" charset="0"/>
                <a:ea typeface="+mn-ea"/>
                <a:cs typeface="+mn-cs"/>
              </a:rPr>
              <a:t>Same project format as Visual Studio</a:t>
            </a:r>
          </a:p>
        </p:txBody>
      </p:sp>
      <p:pic>
        <p:nvPicPr>
          <p:cNvPr id="1032" name="Picture 8" descr="http://www.cs.siue.edu/news/images/2006/2006-01-09_Visual_Studio_2005_Box.jpg"/>
          <p:cNvPicPr>
            <a:picLocks noChangeAspect="1" noChangeArrowheads="1"/>
          </p:cNvPicPr>
          <p:nvPr/>
        </p:nvPicPr>
        <p:blipFill>
          <a:blip r:embed="rId6" cstate="print"/>
          <a:srcRect l="16994" r="17458"/>
          <a:stretch>
            <a:fillRect/>
          </a:stretch>
        </p:blipFill>
        <p:spPr bwMode="auto">
          <a:xfrm>
            <a:off x="990600" y="4067175"/>
            <a:ext cx="939800" cy="1076129"/>
          </a:xfrm>
          <a:prstGeom prst="rect">
            <a:avLst/>
          </a:prstGeom>
          <a:noFill/>
        </p:spPr>
      </p:pic>
      <p:sp>
        <p:nvSpPr>
          <p:cNvPr id="11" name="Content Placeholder 7"/>
          <p:cNvSpPr txBox="1">
            <a:spLocks/>
          </p:cNvSpPr>
          <p:nvPr/>
        </p:nvSpPr>
        <p:spPr>
          <a:xfrm>
            <a:off x="2736587" y="4137554"/>
            <a:ext cx="6153413" cy="763286"/>
          </a:xfrm>
          <a:prstGeom prst="rect">
            <a:avLst/>
          </a:prstGeom>
        </p:spPr>
        <p:txBody>
          <a:bodyPr vert="horz" wrap="square" lIns="0" tIns="0" rIns="0" bIns="0" rtlCol="0">
            <a:spAutoFit/>
          </a:bodyPr>
          <a:lstStyle/>
          <a:p>
            <a:pPr marL="289697" lvl="0" indent="-289697" defTabSz="914327" fontAlgn="auto">
              <a:lnSpc>
                <a:spcPct val="90000"/>
              </a:lnSpc>
              <a:spcBef>
                <a:spcPct val="20000"/>
              </a:spcBef>
              <a:spcAft>
                <a:spcPts val="0"/>
              </a:spcAft>
              <a:buFont typeface="Arial" pitchFamily="34" charset="0"/>
              <a:buChar char="•"/>
            </a:pPr>
            <a:r>
              <a:rPr lang="en-US" sz="1600" b="1" dirty="0" smtClean="0">
                <a:solidFill>
                  <a:schemeClr val="accent2">
                    <a:lumMod val="75000"/>
                  </a:schemeClr>
                </a:solidFill>
              </a:rPr>
              <a:t>Visual Studio 2008</a:t>
            </a:r>
          </a:p>
          <a:p>
            <a:pPr marL="609737" lvl="1" indent="-289697" defTabSz="914327" fontAlgn="auto">
              <a:lnSpc>
                <a:spcPct val="90000"/>
              </a:lnSpc>
              <a:spcBef>
                <a:spcPct val="20000"/>
              </a:spcBef>
              <a:spcAft>
                <a:spcPts val="0"/>
              </a:spcAft>
              <a:buFont typeface="Arial" pitchFamily="34" charset="0"/>
              <a:buChar char="•"/>
            </a:pPr>
            <a:r>
              <a:rPr lang="en-US" sz="1600" b="1" dirty="0" smtClean="0">
                <a:solidFill>
                  <a:schemeClr val="bg1"/>
                </a:solidFill>
              </a:rPr>
              <a:t>Developer support for WPF/Silverlight/Web applications</a:t>
            </a:r>
          </a:p>
          <a:p>
            <a:pPr marL="609737" lvl="1" indent="-289697" defTabSz="914327" fontAlgn="auto">
              <a:lnSpc>
                <a:spcPct val="90000"/>
              </a:lnSpc>
              <a:spcBef>
                <a:spcPct val="20000"/>
              </a:spcBef>
              <a:spcAft>
                <a:spcPts val="0"/>
              </a:spcAft>
              <a:buFont typeface="Arial" pitchFamily="34" charset="0"/>
              <a:buChar char="•"/>
            </a:pPr>
            <a:r>
              <a:rPr kumimoji="0" lang="en-US" sz="1600" b="1" i="0" u="none" strike="noStrike" kern="1200" cap="none" spc="0" normalizeH="0" baseline="0" noProof="0" dirty="0" smtClean="0">
                <a:ln>
                  <a:noFill/>
                </a:ln>
                <a:solidFill>
                  <a:schemeClr val="bg1"/>
                </a:solidFill>
                <a:effectLst/>
                <a:uLnTx/>
                <a:uFillTx/>
                <a:latin typeface="Segoe Semibold" pitchFamily="34" charset="0"/>
                <a:ea typeface="+mn-ea"/>
                <a:cs typeface="+mn-cs"/>
              </a:rPr>
              <a:t>Rich debugging capabilities</a:t>
            </a:r>
          </a:p>
        </p:txBody>
      </p:sp>
      <p:sp>
        <p:nvSpPr>
          <p:cNvPr id="12" name="Content Placeholder 7"/>
          <p:cNvSpPr txBox="1">
            <a:spLocks/>
          </p:cNvSpPr>
          <p:nvPr/>
        </p:nvSpPr>
        <p:spPr>
          <a:xfrm>
            <a:off x="2685787" y="5305954"/>
            <a:ext cx="6153413" cy="984885"/>
          </a:xfrm>
          <a:prstGeom prst="rect">
            <a:avLst/>
          </a:prstGeom>
        </p:spPr>
        <p:txBody>
          <a:bodyPr vert="horz" wrap="square" lIns="0" tIns="0" rIns="0" bIns="0" rtlCol="0">
            <a:spAutoFit/>
          </a:bodyPr>
          <a:lstStyle/>
          <a:p>
            <a:pPr marL="289697" lvl="0" indent="-289697" defTabSz="914327" fontAlgn="auto">
              <a:lnSpc>
                <a:spcPct val="90000"/>
              </a:lnSpc>
              <a:spcBef>
                <a:spcPct val="20000"/>
              </a:spcBef>
              <a:spcAft>
                <a:spcPts val="0"/>
              </a:spcAft>
              <a:buFont typeface="Arial" pitchFamily="34" charset="0"/>
              <a:buChar char="•"/>
            </a:pPr>
            <a:r>
              <a:rPr lang="en-US" sz="1600" b="1" dirty="0" smtClean="0">
                <a:solidFill>
                  <a:schemeClr val="accent2">
                    <a:lumMod val="75000"/>
                  </a:schemeClr>
                </a:solidFill>
              </a:rPr>
              <a:t>Expression Media</a:t>
            </a:r>
          </a:p>
          <a:p>
            <a:pPr marL="609737" lvl="1" indent="-289697" defTabSz="914327" fontAlgn="auto">
              <a:lnSpc>
                <a:spcPct val="90000"/>
              </a:lnSpc>
              <a:spcBef>
                <a:spcPct val="20000"/>
              </a:spcBef>
              <a:spcAft>
                <a:spcPts val="0"/>
              </a:spcAft>
              <a:buFont typeface="Arial" pitchFamily="34" charset="0"/>
              <a:buChar char="•"/>
            </a:pPr>
            <a:r>
              <a:rPr lang="en-US" sz="1600" b="1" dirty="0" smtClean="0">
                <a:solidFill>
                  <a:schemeClr val="bg1"/>
                </a:solidFill>
              </a:rPr>
              <a:t>Rich media asset management</a:t>
            </a:r>
          </a:p>
          <a:p>
            <a:pPr marL="609737" lvl="1" indent="-289697" defTabSz="914327" fontAlgn="auto">
              <a:lnSpc>
                <a:spcPct val="90000"/>
              </a:lnSpc>
              <a:spcBef>
                <a:spcPct val="20000"/>
              </a:spcBef>
              <a:spcAft>
                <a:spcPts val="0"/>
              </a:spcAft>
              <a:buFont typeface="Arial" pitchFamily="34" charset="0"/>
              <a:buChar char="•"/>
            </a:pPr>
            <a:r>
              <a:rPr lang="en-US" sz="1600" b="1" dirty="0" smtClean="0">
                <a:solidFill>
                  <a:schemeClr val="bg1"/>
                </a:solidFill>
              </a:rPr>
              <a:t>Encoding, enhancement, and publishing of rich media experiences to Microsoft Silverlight.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smtClean="0"/>
              <a:t>code</a:t>
            </a:r>
            <a:endParaRPr lang="en-US" dirty="0"/>
          </a:p>
        </p:txBody>
      </p:sp>
      <p:sp>
        <p:nvSpPr>
          <p:cNvPr id="9" name="Subtitle 8"/>
          <p:cNvSpPr>
            <a:spLocks noGrp="1"/>
          </p:cNvSpPr>
          <p:nvPr>
            <p:ph type="subTitle" idx="1"/>
          </p:nvPr>
        </p:nvSpPr>
        <p:spPr>
          <a:xfrm>
            <a:off x="881063" y="3430325"/>
            <a:ext cx="7690116" cy="318549"/>
          </a:xfrm>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3" name="Text Placeholder 2"/>
          <p:cNvSpPr>
            <a:spLocks noGrp="1"/>
          </p:cNvSpPr>
          <p:nvPr>
            <p:ph type="body" idx="1"/>
          </p:nvPr>
        </p:nvSpPr>
        <p:spPr>
          <a:xfrm>
            <a:off x="382588" y="1414464"/>
            <a:ext cx="8380412" cy="2769989"/>
          </a:xfrm>
        </p:spPr>
        <p:txBody>
          <a:bodyPr/>
          <a:lstStyle/>
          <a:p>
            <a:r>
              <a:rPr lang="en-US" sz="2400" dirty="0" smtClean="0"/>
              <a:t>LightBox.NET - </a:t>
            </a:r>
            <a:r>
              <a:rPr lang="en-US" sz="2400" dirty="0" smtClean="0">
                <a:hlinkClick r:id="rId3"/>
              </a:rPr>
              <a:t>http://</a:t>
            </a:r>
            <a:r>
              <a:rPr lang="en-US" sz="2400" dirty="0" smtClean="0">
                <a:hlinkClick r:id="rId3"/>
              </a:rPr>
              <a:t>snurl.com/23k3m</a:t>
            </a:r>
            <a:endParaRPr lang="en-US" sz="2400" dirty="0" smtClean="0"/>
          </a:p>
          <a:p>
            <a:r>
              <a:rPr lang="en-US" sz="2400" dirty="0" err="1" smtClean="0"/>
              <a:t>flickrNSurface</a:t>
            </a:r>
            <a:r>
              <a:rPr lang="en-US" sz="2400" dirty="0" smtClean="0"/>
              <a:t> - </a:t>
            </a:r>
            <a:r>
              <a:rPr lang="en-US" sz="2400" dirty="0" smtClean="0">
                <a:hlinkClick r:id="rId4"/>
              </a:rPr>
              <a:t>http://snurl.com/23k3q</a:t>
            </a:r>
            <a:endParaRPr lang="en-US" sz="2400" dirty="0" smtClean="0"/>
          </a:p>
          <a:p>
            <a:endParaRPr lang="en-US" sz="2400" dirty="0" smtClean="0"/>
          </a:p>
          <a:p>
            <a:r>
              <a:rPr lang="en-US" sz="2400" dirty="0" smtClean="0"/>
              <a:t>Cooking with XAML: Deep Zoom - </a:t>
            </a:r>
            <a:r>
              <a:rPr lang="en-US" sz="2400" dirty="0" smtClean="0">
                <a:hlinkClick r:id="rId5"/>
              </a:rPr>
              <a:t>http://</a:t>
            </a:r>
            <a:r>
              <a:rPr lang="en-US" sz="2400" dirty="0" smtClean="0">
                <a:hlinkClick r:id="rId5"/>
              </a:rPr>
              <a:t>snurl.com/23k3u</a:t>
            </a:r>
            <a:endParaRPr lang="en-US" sz="2400" dirty="0" smtClean="0"/>
          </a:p>
          <a:p>
            <a:r>
              <a:rPr lang="en-US" sz="2400" dirty="0" smtClean="0"/>
              <a:t>Cooking with XAML: Financials - </a:t>
            </a:r>
            <a:r>
              <a:rPr lang="en-US" sz="2400" dirty="0" smtClean="0">
                <a:hlinkClick r:id="rId6"/>
              </a:rPr>
              <a:t>http://snurl.com/23k3x</a:t>
            </a:r>
            <a:endParaRPr lang="en-US" sz="2400" dirty="0" smtClean="0"/>
          </a:p>
          <a:p>
            <a:endParaRPr lang="en-US" sz="2400" dirty="0" smtClean="0"/>
          </a:p>
          <a:p>
            <a:r>
              <a:rPr lang="en-US" sz="2400" dirty="0" smtClean="0"/>
              <a:t>Dynamic </a:t>
            </a:r>
            <a:r>
              <a:rPr lang="en-US" sz="2400" dirty="0" err="1" smtClean="0"/>
              <a:t>Silverlight</a:t>
            </a:r>
            <a:r>
              <a:rPr lang="en-US" sz="2400" dirty="0" smtClean="0"/>
              <a:t>: DLR </a:t>
            </a:r>
            <a:r>
              <a:rPr lang="en-US" sz="2400" dirty="0" err="1" smtClean="0"/>
              <a:t>Consoel</a:t>
            </a:r>
            <a:r>
              <a:rPr lang="en-US" sz="2400" dirty="0" smtClean="0"/>
              <a:t> - http://snurl.com/23k44</a:t>
            </a:r>
            <a:endParaRPr sz="240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3" name="Text Placeholder 2"/>
          <p:cNvSpPr>
            <a:spLocks noGrp="1"/>
          </p:cNvSpPr>
          <p:nvPr>
            <p:ph type="body" idx="1"/>
          </p:nvPr>
        </p:nvSpPr>
        <p:spPr>
          <a:xfrm>
            <a:off x="382588" y="1414464"/>
            <a:ext cx="8380412" cy="2769989"/>
          </a:xfrm>
        </p:spPr>
        <p:txBody>
          <a:bodyPr/>
          <a:lstStyle/>
          <a:p>
            <a:r>
              <a:rPr sz="2400" smtClean="0"/>
              <a:t>Community Site: </a:t>
            </a:r>
            <a:r>
              <a:rPr sz="2400" smtClean="0">
                <a:hlinkClick r:id="rId3"/>
              </a:rPr>
              <a:t>http://silverlight.net</a:t>
            </a:r>
            <a:r>
              <a:rPr sz="2400" smtClean="0"/>
              <a:t> </a:t>
            </a:r>
          </a:p>
          <a:p>
            <a:endParaRPr lang="en-US" sz="2400" dirty="0" smtClean="0"/>
          </a:p>
          <a:p>
            <a:r>
              <a:rPr sz="2400" smtClean="0"/>
              <a:t>Main </a:t>
            </a:r>
            <a:r>
              <a:rPr sz="2400" smtClean="0"/>
              <a:t>Product Site: </a:t>
            </a:r>
            <a:r>
              <a:rPr sz="2400" smtClean="0">
                <a:hlinkClick r:id="rId4"/>
              </a:rPr>
              <a:t>http://www.microsoft.com/silverlight</a:t>
            </a:r>
            <a:r>
              <a:rPr sz="2400" smtClean="0"/>
              <a:t> </a:t>
            </a:r>
            <a:endParaRPr sz="2400"/>
          </a:p>
          <a:p>
            <a:r>
              <a:rPr sz="2400" smtClean="0"/>
              <a:t>MSDN Center: </a:t>
            </a:r>
            <a:r>
              <a:rPr sz="2400" smtClean="0">
                <a:hlinkClick r:id="rId5"/>
              </a:rPr>
              <a:t>http://msdn.microsoft.com/silverlight</a:t>
            </a:r>
            <a:r>
              <a:rPr sz="2400" smtClean="0"/>
              <a:t> </a:t>
            </a:r>
            <a:endParaRPr lang="en-US" sz="2400" dirty="0" smtClean="0"/>
          </a:p>
          <a:p>
            <a:endParaRPr sz="2400" smtClean="0"/>
          </a:p>
          <a:p>
            <a:r>
              <a:rPr sz="2400" smtClean="0"/>
              <a:t>Online Forums: </a:t>
            </a:r>
            <a:r>
              <a:rPr sz="2400" smtClean="0">
                <a:hlinkClick r:id="rId6"/>
              </a:rPr>
              <a:t>http</a:t>
            </a:r>
            <a:r>
              <a:rPr sz="2400">
                <a:hlinkClick r:id="rId6"/>
              </a:rPr>
              <a:t>://</a:t>
            </a:r>
            <a:r>
              <a:rPr sz="2400" smtClean="0">
                <a:hlinkClick r:id="rId6"/>
              </a:rPr>
              <a:t>silverlight.net/forums</a:t>
            </a:r>
            <a:endParaRPr sz="2400" smtClean="0"/>
          </a:p>
          <a:p>
            <a:r>
              <a:rPr sz="2400" smtClean="0"/>
              <a:t>Online SDK: </a:t>
            </a:r>
            <a:r>
              <a:rPr sz="2400">
                <a:hlinkClick r:id="rId7"/>
              </a:rPr>
              <a:t>http://</a:t>
            </a:r>
            <a:r>
              <a:rPr sz="2400" smtClean="0">
                <a:hlinkClick r:id="rId7"/>
              </a:rPr>
              <a:t>msdn2.microsoft.com/bb188266.aspx</a:t>
            </a:r>
            <a:r>
              <a:rPr sz="2400" smtClean="0"/>
              <a:t> </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Resources</a:t>
            </a:r>
            <a:endParaRPr lang="en-US" dirty="0"/>
          </a:p>
        </p:txBody>
      </p:sp>
      <p:sp>
        <p:nvSpPr>
          <p:cNvPr id="3" name="Text Placeholder 2"/>
          <p:cNvSpPr>
            <a:spLocks noGrp="1"/>
          </p:cNvSpPr>
          <p:nvPr>
            <p:ph type="body" idx="1"/>
          </p:nvPr>
        </p:nvSpPr>
        <p:spPr>
          <a:xfrm>
            <a:off x="382588" y="1414464"/>
            <a:ext cx="8380412" cy="1957459"/>
          </a:xfrm>
        </p:spPr>
        <p:txBody>
          <a:bodyPr/>
          <a:lstStyle/>
          <a:p>
            <a:r>
              <a:rPr lang="en-US" sz="2400" dirty="0" smtClean="0"/>
              <a:t>Tim </a:t>
            </a:r>
            <a:r>
              <a:rPr lang="en-US" sz="2400" dirty="0" err="1" smtClean="0"/>
              <a:t>Sneath</a:t>
            </a:r>
            <a:r>
              <a:rPr lang="en-US" sz="2400" dirty="0" smtClean="0"/>
              <a:t>: http://blogs.msdn.com/tims </a:t>
            </a:r>
          </a:p>
          <a:p>
            <a:r>
              <a:rPr lang="en-US" sz="2400" dirty="0" smtClean="0"/>
              <a:t>Mike Harsh: http://blogs.msdn.com/mharsh </a:t>
            </a:r>
          </a:p>
          <a:p>
            <a:r>
              <a:rPr lang="en-US" sz="2400" dirty="0" smtClean="0"/>
              <a:t>Joe </a:t>
            </a:r>
            <a:r>
              <a:rPr lang="en-US" sz="2400" dirty="0" err="1" smtClean="0"/>
              <a:t>Stegman</a:t>
            </a:r>
            <a:r>
              <a:rPr lang="en-US" sz="2400" dirty="0" smtClean="0"/>
              <a:t>: http://blogs.msdn.com/jstegman </a:t>
            </a:r>
          </a:p>
          <a:p>
            <a:r>
              <a:rPr lang="en-US" sz="2400" dirty="0" smtClean="0"/>
              <a:t>Laurence </a:t>
            </a:r>
            <a:r>
              <a:rPr lang="en-US" sz="2400" dirty="0" err="1" smtClean="0"/>
              <a:t>Moroney</a:t>
            </a:r>
            <a:r>
              <a:rPr lang="en-US" sz="2400" dirty="0" smtClean="0"/>
              <a:t>: http://blogs.msdn.com/webnext </a:t>
            </a:r>
          </a:p>
          <a:p>
            <a:r>
              <a:rPr lang="en-US" sz="2400" dirty="0" smtClean="0"/>
              <a:t>Ernie Booth: http://blogs.msdn.com/ebooth</a:t>
            </a:r>
            <a:r>
              <a:rPr sz="2400" smtClean="0"/>
              <a:t> </a:t>
            </a:r>
            <a:endParaRPr sz="240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Mea Culpa</a:t>
            </a:r>
            <a:endParaRPr lang="en-US" dirty="0"/>
          </a:p>
        </p:txBody>
      </p:sp>
      <p:sp>
        <p:nvSpPr>
          <p:cNvPr id="8" name="Rectangle 3"/>
          <p:cNvSpPr txBox="1">
            <a:spLocks noChangeArrowheads="1"/>
          </p:cNvSpPr>
          <p:nvPr/>
        </p:nvSpPr>
        <p:spPr>
          <a:xfrm>
            <a:off x="609601" y="1397690"/>
            <a:ext cx="7886286" cy="1526572"/>
          </a:xfrm>
          <a:prstGeom prst="rect">
            <a:avLst/>
          </a:prstGeom>
        </p:spPr>
        <p:txBody>
          <a:bodyPr vert="horz" wrap="square" lIns="0" tIns="0" rIns="0" bIns="0" rtlCol="0">
            <a:spAutoFit/>
          </a:bodyPr>
          <a:lstStyle/>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lang="en-US" sz="3200" b="1" dirty="0" smtClean="0">
                <a:solidFill>
                  <a:schemeClr val="bg2">
                    <a:lumMod val="60000"/>
                    <a:lumOff val="40000"/>
                  </a:schemeClr>
                </a:solidFill>
                <a:latin typeface="+mn-lt"/>
              </a:rPr>
              <a:t>My views</a:t>
            </a: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I</a:t>
            </a:r>
            <a:r>
              <a:rPr kumimoji="0" lang="en-US" sz="3200" b="1" i="0" u="none" strike="noStrike" kern="1200" cap="none" spc="0" normalizeH="0" noProof="0" dirty="0" smtClean="0">
                <a:ln>
                  <a:noFill/>
                </a:ln>
                <a:solidFill>
                  <a:schemeClr val="bg2">
                    <a:lumMod val="60000"/>
                    <a:lumOff val="40000"/>
                  </a:schemeClr>
                </a:solidFill>
                <a:effectLst/>
                <a:uLnTx/>
                <a:uFillTx/>
                <a:latin typeface="+mn-lt"/>
                <a:ea typeface="+mn-ea"/>
                <a:cs typeface="+mn-cs"/>
              </a:rPr>
              <a:t> might now be right (very  likely)</a:t>
            </a: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lang="en-US" sz="3200" b="1" baseline="0" dirty="0" smtClean="0">
                <a:solidFill>
                  <a:schemeClr val="bg2">
                    <a:lumMod val="60000"/>
                    <a:lumOff val="40000"/>
                  </a:schemeClr>
                </a:solidFill>
                <a:latin typeface="+mn-lt"/>
              </a:rPr>
              <a:t>I</a:t>
            </a:r>
            <a:r>
              <a:rPr lang="en-US" sz="3200" b="1" dirty="0" smtClean="0">
                <a:solidFill>
                  <a:schemeClr val="bg2">
                    <a:lumMod val="60000"/>
                    <a:lumOff val="40000"/>
                  </a:schemeClr>
                </a:solidFill>
                <a:latin typeface="+mn-lt"/>
              </a:rPr>
              <a:t> liked the glowing apple</a:t>
            </a:r>
            <a:endParaRPr kumimoji="0" lang="nl-NL" sz="32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this.ToString</a:t>
            </a:r>
            <a:r>
              <a:rPr smtClean="0"/>
              <a:t>()</a:t>
            </a:r>
            <a:endParaRPr lang="en-US" dirty="0"/>
          </a:p>
        </p:txBody>
      </p:sp>
      <p:sp>
        <p:nvSpPr>
          <p:cNvPr id="8" name="Rectangle 3"/>
          <p:cNvSpPr txBox="1">
            <a:spLocks noChangeArrowheads="1"/>
          </p:cNvSpPr>
          <p:nvPr/>
        </p:nvSpPr>
        <p:spPr>
          <a:xfrm>
            <a:off x="609601" y="1397690"/>
            <a:ext cx="7886286" cy="3231654"/>
          </a:xfrm>
          <a:prstGeom prst="rect">
            <a:avLst/>
          </a:prstGeom>
        </p:spPr>
        <p:txBody>
          <a:bodyPr vert="horz" wrap="square" lIns="0" tIns="0" rIns="0" bIns="0" rtlCol="0">
            <a:spAutoFit/>
          </a:bodyPr>
          <a:lstStyle/>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lang="en-US" sz="2800" b="1" dirty="0" err="1" smtClean="0">
                <a:solidFill>
                  <a:schemeClr val="bg2">
                    <a:lumMod val="60000"/>
                    <a:lumOff val="40000"/>
                  </a:schemeClr>
                </a:solidFill>
                <a:latin typeface="+mn-lt"/>
              </a:rPr>
              <a:t>Imagetek</a:t>
            </a:r>
            <a:endParaRPr lang="en-US" sz="2800" b="1" dirty="0" smtClean="0">
              <a:solidFill>
                <a:schemeClr val="bg2">
                  <a:lumMod val="60000"/>
                  <a:lumOff val="40000"/>
                </a:schemeClr>
              </a:solidFill>
              <a:latin typeface="+mn-lt"/>
            </a:endParaRPr>
          </a:p>
          <a:p>
            <a:pPr marL="609737" lvl="1" indent="-289697" defTabSz="914327" fontAlgn="auto">
              <a:lnSpc>
                <a:spcPct val="90000"/>
              </a:lnSpc>
              <a:spcBef>
                <a:spcPct val="20000"/>
              </a:spcBef>
              <a:spcAft>
                <a:spcPts val="0"/>
              </a:spcAft>
              <a:buFont typeface="Arial" pitchFamily="34" charset="0"/>
              <a:buChar char="•"/>
              <a:defRPr/>
            </a:pPr>
            <a:r>
              <a:rPr lang="en-US" sz="2800" b="1" dirty="0" smtClean="0">
                <a:solidFill>
                  <a:schemeClr val="bg2">
                    <a:lumMod val="60000"/>
                    <a:lumOff val="40000"/>
                  </a:schemeClr>
                </a:solidFill>
                <a:latin typeface="+mn-lt"/>
              </a:rPr>
              <a:t>senior developer</a:t>
            </a:r>
            <a:endParaRPr kumimoji="0" lang="en-US"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endParaRP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javier@lozanotek.com</a:t>
            </a:r>
            <a:endPar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endParaRPr>
          </a:p>
          <a:p>
            <a:pPr marL="609737" lvl="1" indent="-289697" defTabSz="914327" fontAlgn="auto">
              <a:lnSpc>
                <a:spcPct val="90000"/>
              </a:lnSpc>
              <a:spcBef>
                <a:spcPct val="20000"/>
              </a:spcBef>
              <a:spcAft>
                <a:spcPts val="0"/>
              </a:spcAft>
              <a:buFont typeface="Arial" pitchFamily="34" charset="0"/>
              <a:buChar char="•"/>
              <a:defRPr/>
            </a:pPr>
            <a:r>
              <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http://blog.lozanotek.com</a:t>
            </a:r>
          </a:p>
          <a:p>
            <a:pPr marL="609737" lvl="1" indent="-289697" defTabSz="914327" fontAlgn="auto">
              <a:lnSpc>
                <a:spcPct val="90000"/>
              </a:lnSpc>
              <a:spcBef>
                <a:spcPct val="20000"/>
              </a:spcBef>
              <a:spcAft>
                <a:spcPts val="0"/>
              </a:spcAft>
              <a:buFont typeface="Arial" pitchFamily="34" charset="0"/>
              <a:buChar char="•"/>
              <a:defRPr/>
            </a:pPr>
            <a:r>
              <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ASP.NET MVP</a:t>
            </a:r>
          </a:p>
          <a:p>
            <a:pPr marL="609737" lvl="1" indent="-289697" defTabSz="914327" fontAlgn="auto">
              <a:lnSpc>
                <a:spcPct val="90000"/>
              </a:lnSpc>
              <a:spcBef>
                <a:spcPct val="20000"/>
              </a:spcBef>
              <a:spcAft>
                <a:spcPts val="0"/>
              </a:spcAft>
              <a:buFont typeface="Arial" pitchFamily="34" charset="0"/>
              <a:buChar char="•"/>
              <a:defRPr/>
            </a:pPr>
            <a:r>
              <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Iowa .NET User Group</a:t>
            </a:r>
          </a:p>
          <a:p>
            <a:pPr marL="609737" lvl="1" indent="-289697" defTabSz="914327" fontAlgn="auto">
              <a:lnSpc>
                <a:spcPct val="90000"/>
              </a:lnSpc>
              <a:spcBef>
                <a:spcPct val="20000"/>
              </a:spcBef>
              <a:spcAft>
                <a:spcPts val="0"/>
              </a:spcAft>
              <a:buFont typeface="Arial" pitchFamily="34" charset="0"/>
              <a:buChar char="•"/>
              <a:defRPr/>
            </a:pPr>
            <a:r>
              <a:rPr lang="nl-NL" sz="2800" b="1" dirty="0" smtClean="0">
                <a:solidFill>
                  <a:schemeClr val="bg2">
                    <a:lumMod val="60000"/>
                    <a:lumOff val="40000"/>
                  </a:schemeClr>
                </a:solidFill>
                <a:latin typeface="+mn-lt"/>
              </a:rPr>
              <a:t>Iowa Code Camp</a:t>
            </a:r>
            <a:endPar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endParaRPr>
          </a:p>
        </p:txBody>
      </p:sp>
      <p:pic>
        <p:nvPicPr>
          <p:cNvPr id="9" name="Picture 8" descr="mvp_logo.jpg"/>
          <p:cNvPicPr>
            <a:picLocks noChangeAspect="1"/>
          </p:cNvPicPr>
          <p:nvPr/>
        </p:nvPicPr>
        <p:blipFill>
          <a:blip r:embed="rId3"/>
          <a:stretch>
            <a:fillRect/>
          </a:stretch>
        </p:blipFill>
        <p:spPr>
          <a:xfrm>
            <a:off x="5958724" y="4915425"/>
            <a:ext cx="2071702" cy="839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iadnug_logo.gif"/>
          <p:cNvPicPr>
            <a:picLocks noChangeAspect="1"/>
          </p:cNvPicPr>
          <p:nvPr/>
        </p:nvPicPr>
        <p:blipFill>
          <a:blip r:embed="rId4"/>
          <a:stretch>
            <a:fillRect/>
          </a:stretch>
        </p:blipFill>
        <p:spPr>
          <a:xfrm>
            <a:off x="960344" y="4985829"/>
            <a:ext cx="2336903"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ICC.jpg"/>
          <p:cNvPicPr>
            <a:picLocks noChangeAspect="1"/>
          </p:cNvPicPr>
          <p:nvPr/>
        </p:nvPicPr>
        <p:blipFill>
          <a:blip r:embed="rId5" cstate="print"/>
          <a:stretch>
            <a:fillRect/>
          </a:stretch>
        </p:blipFill>
        <p:spPr>
          <a:xfrm>
            <a:off x="3643952" y="4858530"/>
            <a:ext cx="1719618" cy="1051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smtClean="0"/>
              <a:t>Iowa Code Camp</a:t>
            </a:r>
            <a:endParaRPr lang="en-US" dirty="0"/>
          </a:p>
        </p:txBody>
      </p:sp>
      <p:sp>
        <p:nvSpPr>
          <p:cNvPr id="8" name="Rectangle 3"/>
          <p:cNvSpPr txBox="1">
            <a:spLocks noChangeArrowheads="1"/>
          </p:cNvSpPr>
          <p:nvPr/>
        </p:nvSpPr>
        <p:spPr>
          <a:xfrm>
            <a:off x="609601" y="1397689"/>
            <a:ext cx="7886286" cy="1809726"/>
          </a:xfrm>
          <a:prstGeom prst="rect">
            <a:avLst/>
          </a:prstGeom>
        </p:spPr>
        <p:txBody>
          <a:bodyPr vert="horz" wrap="square" lIns="0" tIns="0" rIns="0" bIns="0" rtlCol="0">
            <a:spAutoFit/>
          </a:bodyPr>
          <a:lstStyle/>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May</a:t>
            </a:r>
            <a:r>
              <a:rPr kumimoji="0" lang="nl-NL" sz="2800" b="1" i="0" u="none" strike="noStrike" kern="1200" cap="none" spc="0" normalizeH="0" noProof="0" dirty="0" smtClean="0">
                <a:ln>
                  <a:noFill/>
                </a:ln>
                <a:solidFill>
                  <a:schemeClr val="bg2">
                    <a:lumMod val="60000"/>
                    <a:lumOff val="40000"/>
                  </a:schemeClr>
                </a:solidFill>
                <a:effectLst/>
                <a:uLnTx/>
                <a:uFillTx/>
                <a:latin typeface="+mn-lt"/>
                <a:ea typeface="+mn-ea"/>
                <a:cs typeface="+mn-cs"/>
              </a:rPr>
              <a:t> 3rd, 2008</a:t>
            </a: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lang="nl-NL" sz="2800" b="1" baseline="0" dirty="0" smtClean="0">
                <a:solidFill>
                  <a:schemeClr val="bg2">
                    <a:lumMod val="60000"/>
                    <a:lumOff val="40000"/>
                  </a:schemeClr>
                </a:solidFill>
                <a:latin typeface="+mn-lt"/>
              </a:rPr>
              <a:t>University</a:t>
            </a:r>
            <a:r>
              <a:rPr lang="nl-NL" sz="2800" b="1" dirty="0" smtClean="0">
                <a:solidFill>
                  <a:schemeClr val="bg2">
                    <a:lumMod val="60000"/>
                    <a:lumOff val="40000"/>
                  </a:schemeClr>
                </a:solidFill>
                <a:latin typeface="+mn-lt"/>
              </a:rPr>
              <a:t> of Iowa Conference Center</a:t>
            </a:r>
          </a:p>
          <a:p>
            <a:pPr marL="609737" lvl="1" indent="-289697" defTabSz="914327" fontAlgn="auto">
              <a:lnSpc>
                <a:spcPct val="90000"/>
              </a:lnSpc>
              <a:spcBef>
                <a:spcPct val="20000"/>
              </a:spcBef>
              <a:spcAft>
                <a:spcPts val="0"/>
              </a:spcAft>
              <a:buFont typeface="Arial" pitchFamily="34" charset="0"/>
              <a:buChar char="•"/>
            </a:pPr>
            <a:r>
              <a:rPr lang="nl-NL" sz="2800" b="1" baseline="0" dirty="0" smtClean="0">
                <a:solidFill>
                  <a:schemeClr val="bg2">
                    <a:lumMod val="60000"/>
                    <a:lumOff val="40000"/>
                  </a:schemeClr>
                </a:solidFill>
                <a:latin typeface="+mn-lt"/>
              </a:rPr>
              <a:t>Iowa City, Iowa</a:t>
            </a:r>
            <a:endPar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endParaRPr>
          </a:p>
          <a:p>
            <a:pPr marL="289697" marR="0" lvl="0" indent="-289697" algn="l" defTabSz="914327" rtl="0" eaLnBrk="1" fontAlgn="auto" latinLnBrk="0" hangingPunct="1">
              <a:lnSpc>
                <a:spcPct val="90000"/>
              </a:lnSpc>
              <a:spcBef>
                <a:spcPct val="20000"/>
              </a:spcBef>
              <a:spcAft>
                <a:spcPts val="0"/>
              </a:spcAft>
              <a:buClrTx/>
              <a:buSzTx/>
              <a:buFont typeface="Arial" pitchFamily="34" charset="0"/>
              <a:buChar char="•"/>
              <a:tabLst/>
              <a:defRPr/>
            </a:pPr>
            <a:r>
              <a:rPr kumimoji="0" lang="nl-NL" sz="2800" b="1" i="0" u="none" strike="noStrike" kern="1200" cap="none" spc="0" normalizeH="0" baseline="0" noProof="0" dirty="0" smtClean="0">
                <a:ln>
                  <a:noFill/>
                </a:ln>
                <a:solidFill>
                  <a:schemeClr val="bg2">
                    <a:lumMod val="60000"/>
                    <a:lumOff val="40000"/>
                  </a:schemeClr>
                </a:solidFill>
                <a:effectLst/>
                <a:uLnTx/>
                <a:uFillTx/>
                <a:latin typeface="+mn-lt"/>
                <a:ea typeface="+mn-ea"/>
                <a:cs typeface="+mn-cs"/>
              </a:rPr>
              <a:t>http://iowacodecamp.com</a:t>
            </a:r>
          </a:p>
        </p:txBody>
      </p:sp>
      <p:pic>
        <p:nvPicPr>
          <p:cNvPr id="9" name="Picture 8" descr="mvp_logo.jpg"/>
          <p:cNvPicPr>
            <a:picLocks noChangeAspect="1"/>
          </p:cNvPicPr>
          <p:nvPr/>
        </p:nvPicPr>
        <p:blipFill>
          <a:blip r:embed="rId3"/>
          <a:stretch>
            <a:fillRect/>
          </a:stretch>
        </p:blipFill>
        <p:spPr>
          <a:xfrm>
            <a:off x="5958724" y="4915425"/>
            <a:ext cx="2071702" cy="8390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iadnug_logo.gif"/>
          <p:cNvPicPr>
            <a:picLocks noChangeAspect="1"/>
          </p:cNvPicPr>
          <p:nvPr/>
        </p:nvPicPr>
        <p:blipFill>
          <a:blip r:embed="rId4"/>
          <a:stretch>
            <a:fillRect/>
          </a:stretch>
        </p:blipFill>
        <p:spPr>
          <a:xfrm>
            <a:off x="960344" y="4985829"/>
            <a:ext cx="2336903" cy="857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ICC.jpg"/>
          <p:cNvPicPr>
            <a:picLocks noChangeAspect="1"/>
          </p:cNvPicPr>
          <p:nvPr/>
        </p:nvPicPr>
        <p:blipFill>
          <a:blip r:embed="rId5" cstate="print"/>
          <a:stretch>
            <a:fillRect/>
          </a:stretch>
        </p:blipFill>
        <p:spPr>
          <a:xfrm>
            <a:off x="3643952" y="4858530"/>
            <a:ext cx="1719618" cy="1051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Audiences</a:t>
            </a:r>
            <a:endParaRPr lang="en-US" dirty="0"/>
          </a:p>
        </p:txBody>
      </p:sp>
      <p:pic>
        <p:nvPicPr>
          <p:cNvPr id="7" name="Picture 25" descr="Age-of-UX__27c"/>
          <p:cNvPicPr>
            <a:picLocks noChangeAspect="1" noChangeArrowheads="1"/>
          </p:cNvPicPr>
          <p:nvPr/>
        </p:nvPicPr>
        <p:blipFill>
          <a:blip r:embed="rId3"/>
          <a:srcRect/>
          <a:stretch>
            <a:fillRect/>
          </a:stretch>
        </p:blipFill>
        <p:spPr bwMode="auto">
          <a:xfrm>
            <a:off x="914400" y="1524000"/>
            <a:ext cx="1498600" cy="1498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24" descr="Age-of-UX__27b"/>
          <p:cNvPicPr>
            <a:picLocks noChangeAspect="1" noChangeArrowheads="1"/>
          </p:cNvPicPr>
          <p:nvPr/>
        </p:nvPicPr>
        <p:blipFill>
          <a:blip r:embed="rId4"/>
          <a:srcRect/>
          <a:stretch>
            <a:fillRect/>
          </a:stretch>
        </p:blipFill>
        <p:spPr bwMode="auto">
          <a:xfrm>
            <a:off x="914400" y="2895600"/>
            <a:ext cx="1498600" cy="1498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 name="Content Placeholder 5"/>
          <p:cNvSpPr txBox="1">
            <a:spLocks/>
          </p:cNvSpPr>
          <p:nvPr/>
        </p:nvSpPr>
        <p:spPr bwMode="auto">
          <a:xfrm>
            <a:off x="2919121" y="1702822"/>
            <a:ext cx="4833257" cy="128077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pPr defTabSz="914327">
              <a:lnSpc>
                <a:spcPct val="90000"/>
              </a:lnSpc>
              <a:spcBef>
                <a:spcPct val="20000"/>
              </a:spcBef>
            </a:pPr>
            <a:r>
              <a:rPr lang="en-US" sz="2300" b="1" dirty="0" smtClean="0">
                <a:solidFill>
                  <a:schemeClr val="accent2">
                    <a:lumMod val="75000"/>
                  </a:schemeClr>
                </a:solidFill>
                <a:latin typeface="Segoe Semibold" pitchFamily="34" charset="0"/>
              </a:rPr>
              <a:t>Content Providers</a:t>
            </a:r>
          </a:p>
          <a:p>
            <a:pPr marL="0" marR="0" lvl="0" indent="0" algn="l" defTabSz="914400" rtl="0" eaLnBrk="1" fontAlgn="base" latinLnBrk="0" hangingPunct="1">
              <a:lnSpc>
                <a:spcPct val="100000"/>
              </a:lnSpc>
              <a:spcBef>
                <a:spcPts val="50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mj-lt"/>
                <a:ea typeface="+mn-ea"/>
                <a:cs typeface="+mn-cs"/>
              </a:rPr>
              <a:t>Engage visitors with highest quality interactive web sites, video and game experiences with lower costs</a:t>
            </a:r>
          </a:p>
        </p:txBody>
      </p:sp>
      <p:sp>
        <p:nvSpPr>
          <p:cNvPr id="11" name="Content Placeholder 5"/>
          <p:cNvSpPr txBox="1">
            <a:spLocks/>
          </p:cNvSpPr>
          <p:nvPr/>
        </p:nvSpPr>
        <p:spPr bwMode="auto">
          <a:xfrm>
            <a:off x="2919121" y="3019652"/>
            <a:ext cx="4833257" cy="125049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Autofit/>
          </a:bodyPr>
          <a:lstStyle/>
          <a:p>
            <a:pPr defTabSz="914327">
              <a:lnSpc>
                <a:spcPct val="90000"/>
              </a:lnSpc>
              <a:spcBef>
                <a:spcPct val="20000"/>
              </a:spcBef>
            </a:pPr>
            <a:r>
              <a:rPr lang="en-US" sz="2300" b="1" dirty="0" smtClean="0">
                <a:solidFill>
                  <a:schemeClr val="accent2">
                    <a:lumMod val="75000"/>
                  </a:schemeClr>
                </a:solidFill>
                <a:latin typeface="Segoe Semibold" pitchFamily="34" charset="0"/>
              </a:rPr>
              <a:t>Designers / Developers </a:t>
            </a:r>
          </a:p>
          <a:p>
            <a:pPr marL="0" marR="0" lvl="0" indent="0" algn="l" defTabSz="914400" rtl="0" eaLnBrk="1" fontAlgn="base" latinLnBrk="0" hangingPunct="1">
              <a:lnSpc>
                <a:spcPct val="100000"/>
              </a:lnSpc>
              <a:spcBef>
                <a:spcPts val="500"/>
              </a:spcBef>
              <a:spcAft>
                <a:spcPct val="0"/>
              </a:spcAft>
              <a:buClrTx/>
              <a:buSzTx/>
              <a:buFontTx/>
              <a:buNone/>
              <a:tabLst/>
              <a:defRPr/>
            </a:pPr>
            <a:r>
              <a:rPr kumimoji="0" lang="en-US" sz="1400" b="0" i="0" u="none" strike="noStrike" kern="0" cap="none" spc="0" normalizeH="0" baseline="0" noProof="0" dirty="0" smtClean="0">
                <a:ln>
                  <a:noFill/>
                </a:ln>
                <a:solidFill>
                  <a:schemeClr val="bg1"/>
                </a:solidFill>
                <a:effectLst/>
                <a:uLnTx/>
                <a:uFillTx/>
                <a:latin typeface="+mj-lt"/>
                <a:ea typeface="+mn-ea"/>
                <a:cs typeface="+mn-cs"/>
              </a:rPr>
              <a:t>Role-specific suite of tools for designers and developers using existing skills and domain knowledge and building</a:t>
            </a:r>
            <a:r>
              <a:rPr kumimoji="0" lang="en-US" sz="1400" b="0" i="0" u="none" strike="noStrike" kern="0" cap="none" spc="0" normalizeH="0" noProof="0" dirty="0" smtClean="0">
                <a:ln>
                  <a:noFill/>
                </a:ln>
                <a:solidFill>
                  <a:schemeClr val="bg1"/>
                </a:solidFill>
                <a:effectLst/>
                <a:uLnTx/>
                <a:uFillTx/>
                <a:latin typeface="+mj-lt"/>
                <a:ea typeface="+mn-ea"/>
                <a:cs typeface="+mn-cs"/>
              </a:rPr>
              <a:t> on existing application investments</a:t>
            </a:r>
          </a:p>
        </p:txBody>
      </p:sp>
      <p:sp>
        <p:nvSpPr>
          <p:cNvPr id="13" name="Content Placeholder 5"/>
          <p:cNvSpPr txBox="1">
            <a:spLocks/>
          </p:cNvSpPr>
          <p:nvPr/>
        </p:nvSpPr>
        <p:spPr>
          <a:xfrm>
            <a:off x="2819400" y="4658517"/>
            <a:ext cx="4833257" cy="1071227"/>
          </a:xfrm>
          <a:prstGeom prst="rect">
            <a:avLst/>
          </a:prstGeom>
        </p:spPr>
        <p:txBody>
          <a:bodyPr>
            <a:noAutofit/>
          </a:bodyPr>
          <a:lstStyle/>
          <a:p>
            <a:pPr marL="0" marR="0" lvl="0" indent="0" algn="l" defTabSz="914327" rtl="0" eaLnBrk="1" fontAlgn="auto" latinLnBrk="0" hangingPunct="1">
              <a:lnSpc>
                <a:spcPct val="90000"/>
              </a:lnSpc>
              <a:spcBef>
                <a:spcPct val="20000"/>
              </a:spcBef>
              <a:spcAft>
                <a:spcPts val="0"/>
              </a:spcAft>
              <a:buClrTx/>
              <a:buSzTx/>
              <a:buFont typeface="Arial" pitchFamily="34" charset="0"/>
              <a:buNone/>
              <a:tabLst/>
              <a:defRPr/>
            </a:pPr>
            <a:r>
              <a:rPr kumimoji="0" lang="en-US" sz="2300" b="1" i="0" u="none" strike="noStrike" kern="1200" cap="none" spc="0" normalizeH="0" baseline="0" noProof="0" dirty="0" smtClean="0">
                <a:ln>
                  <a:noFill/>
                </a:ln>
                <a:solidFill>
                  <a:schemeClr val="accent2">
                    <a:lumMod val="75000"/>
                  </a:schemeClr>
                </a:solidFill>
                <a:effectLst/>
                <a:uLnTx/>
                <a:uFillTx/>
                <a:latin typeface="Segoe Semibold" pitchFamily="34" charset="0"/>
              </a:rPr>
              <a:t>Viewers / End Users</a:t>
            </a:r>
          </a:p>
          <a:p>
            <a:pPr marL="0" marR="0" lvl="0" indent="0" algn="l" defTabSz="914327" rtl="0" eaLnBrk="1" fontAlgn="auto" latinLnBrk="0" hangingPunct="1">
              <a:lnSpc>
                <a:spcPct val="90000"/>
              </a:lnSpc>
              <a:spcBef>
                <a:spcPts val="5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bg1"/>
                </a:solidFill>
                <a:effectLst/>
                <a:uLnTx/>
                <a:uFillTx/>
                <a:latin typeface="+mj-lt"/>
                <a:ea typeface="+mn-ea"/>
                <a:cs typeface="+mn-cs"/>
              </a:rPr>
              <a:t>Sites “light up” equally on Windows and Mac, with a one-time, fast install (~2MB)</a:t>
            </a:r>
          </a:p>
        </p:txBody>
      </p:sp>
      <p:pic>
        <p:nvPicPr>
          <p:cNvPr id="14" name="Picture 23" descr="Age-of-UX__27a"/>
          <p:cNvPicPr>
            <a:picLocks noChangeAspect="1" noChangeArrowheads="1"/>
          </p:cNvPicPr>
          <p:nvPr/>
        </p:nvPicPr>
        <p:blipFill>
          <a:blip r:embed="rId5"/>
          <a:srcRect/>
          <a:stretch>
            <a:fillRect/>
          </a:stretch>
        </p:blipFill>
        <p:spPr bwMode="auto">
          <a:xfrm>
            <a:off x="914400" y="4293622"/>
            <a:ext cx="1498600" cy="1498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Silverlight Architecture</a:t>
            </a:r>
            <a:endParaRPr lang="en-US" dirty="0"/>
          </a:p>
        </p:txBody>
      </p:sp>
      <p:grpSp>
        <p:nvGrpSpPr>
          <p:cNvPr id="3" name="Group 83"/>
          <p:cNvGrpSpPr/>
          <p:nvPr/>
        </p:nvGrpSpPr>
        <p:grpSpPr>
          <a:xfrm>
            <a:off x="838200" y="1697383"/>
            <a:ext cx="7439347" cy="3331817"/>
            <a:chOff x="914400" y="1697383"/>
            <a:chExt cx="7439347" cy="3331817"/>
          </a:xfrm>
        </p:grpSpPr>
        <p:grpSp>
          <p:nvGrpSpPr>
            <p:cNvPr id="4" name="Group 247"/>
            <p:cNvGrpSpPr/>
            <p:nvPr/>
          </p:nvGrpSpPr>
          <p:grpSpPr>
            <a:xfrm>
              <a:off x="7599741" y="3561125"/>
              <a:ext cx="754006" cy="466344"/>
              <a:chOff x="5235828" y="3796342"/>
              <a:chExt cx="1182281" cy="405780"/>
            </a:xfrm>
          </p:grpSpPr>
          <p:sp>
            <p:nvSpPr>
              <p:cNvPr id="6" name="Content Container"/>
              <p:cNvSpPr>
                <a:spLocks noChangeArrowheads="1"/>
              </p:cNvSpPr>
              <p:nvPr/>
            </p:nvSpPr>
            <p:spPr bwMode="auto">
              <a:xfrm>
                <a:off x="5235828" y="3806077"/>
                <a:ext cx="1182281" cy="396045"/>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7" name="Header"/>
              <p:cNvSpPr>
                <a:spLocks noChangeArrowheads="1"/>
              </p:cNvSpPr>
              <p:nvPr/>
            </p:nvSpPr>
            <p:spPr bwMode="auto">
              <a:xfrm>
                <a:off x="5235828" y="3796342"/>
                <a:ext cx="1182281" cy="182880"/>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Legend</a:t>
                </a:r>
              </a:p>
            </p:txBody>
          </p:sp>
          <p:sp>
            <p:nvSpPr>
              <p:cNvPr id="8" name="Content"/>
              <p:cNvSpPr>
                <a:spLocks noChangeArrowheads="1"/>
              </p:cNvSpPr>
              <p:nvPr/>
            </p:nvSpPr>
            <p:spPr bwMode="auto">
              <a:xfrm>
                <a:off x="5488292" y="4048891"/>
                <a:ext cx="651639" cy="137089"/>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V 2.0</a:t>
                </a:r>
                <a:endParaRPr lang="en-US" sz="1000" dirty="0">
                  <a:latin typeface="Segoe UI" pitchFamily="34" charset="0"/>
                  <a:cs typeface="Segoe UI" pitchFamily="34" charset="0"/>
                </a:endParaRPr>
              </a:p>
            </p:txBody>
          </p:sp>
        </p:grpSp>
        <p:grpSp>
          <p:nvGrpSpPr>
            <p:cNvPr id="5" name="Group 251"/>
            <p:cNvGrpSpPr/>
            <p:nvPr/>
          </p:nvGrpSpPr>
          <p:grpSpPr>
            <a:xfrm>
              <a:off x="7599741" y="4105656"/>
              <a:ext cx="754006" cy="466344"/>
              <a:chOff x="5235828" y="3796342"/>
              <a:chExt cx="1182281" cy="405780"/>
            </a:xfrm>
          </p:grpSpPr>
          <p:sp>
            <p:nvSpPr>
              <p:cNvPr id="10" name="Content Container"/>
              <p:cNvSpPr>
                <a:spLocks noChangeArrowheads="1"/>
              </p:cNvSpPr>
              <p:nvPr/>
            </p:nvSpPr>
            <p:spPr bwMode="auto">
              <a:xfrm>
                <a:off x="5235828" y="3806077"/>
                <a:ext cx="1182281" cy="396045"/>
              </a:xfrm>
              <a:prstGeom prst="roundRect">
                <a:avLst>
                  <a:gd name="adj" fmla="val 5333"/>
                </a:avLst>
              </a:prstGeom>
              <a:solidFill>
                <a:schemeClr val="accent5">
                  <a:lumMod val="60000"/>
                  <a:lumOff val="4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11" name="Header"/>
              <p:cNvSpPr>
                <a:spLocks noChangeArrowheads="1"/>
              </p:cNvSpPr>
              <p:nvPr/>
            </p:nvSpPr>
            <p:spPr bwMode="auto">
              <a:xfrm>
                <a:off x="5235828" y="3796342"/>
                <a:ext cx="1182281" cy="182880"/>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Legend</a:t>
                </a:r>
              </a:p>
            </p:txBody>
          </p:sp>
          <p:sp>
            <p:nvSpPr>
              <p:cNvPr id="12" name="Content"/>
              <p:cNvSpPr>
                <a:spLocks noChangeArrowheads="1"/>
              </p:cNvSpPr>
              <p:nvPr/>
            </p:nvSpPr>
            <p:spPr bwMode="auto">
              <a:xfrm>
                <a:off x="5488292" y="4048891"/>
                <a:ext cx="651639" cy="137089"/>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V1.0</a:t>
                </a:r>
                <a:endParaRPr lang="en-US" sz="1000" dirty="0">
                  <a:latin typeface="Segoe UI" pitchFamily="34" charset="0"/>
                  <a:cs typeface="Segoe UI" pitchFamily="34" charset="0"/>
                </a:endParaRPr>
              </a:p>
            </p:txBody>
          </p:sp>
        </p:grpSp>
        <p:sp>
          <p:nvSpPr>
            <p:cNvPr id="13" name="Version 1.1 Background"/>
            <p:cNvSpPr>
              <a:spLocks noChangeArrowheads="1"/>
            </p:cNvSpPr>
            <p:nvPr/>
          </p:nvSpPr>
          <p:spPr bwMode="auto">
            <a:xfrm>
              <a:off x="1752600" y="1697383"/>
              <a:ext cx="5530136" cy="3331817"/>
            </a:xfrm>
            <a:prstGeom prst="roundRect">
              <a:avLst>
                <a:gd name="adj" fmla="val 4984"/>
              </a:avLst>
            </a:prstGeom>
            <a:solidFill>
              <a:schemeClr val="accent5">
                <a:lumMod val="75000"/>
              </a:schemeClr>
            </a:solidFill>
            <a:ln>
              <a:solidFill>
                <a:srgbClr val="0070C0"/>
              </a:solidFill>
              <a:headEnd/>
              <a:tailEnd/>
            </a:ln>
          </p:spPr>
          <p:style>
            <a:lnRef idx="1">
              <a:schemeClr val="accent6"/>
            </a:lnRef>
            <a:fillRef idx="2">
              <a:schemeClr val="accent6"/>
            </a:fillRef>
            <a:effectRef idx="1">
              <a:schemeClr val="accent6"/>
            </a:effectRef>
            <a:fontRef idx="minor">
              <a:schemeClr val="dk1"/>
            </a:fontRef>
          </p:style>
          <p:txBody>
            <a:bodyPr wrap="none"/>
            <a:lstStyle/>
            <a:p>
              <a:endParaRPr lang="en-US" sz="1200">
                <a:latin typeface="Segoe UI" pitchFamily="34" charset="0"/>
                <a:cs typeface="Segoe UI" pitchFamily="34" charset="0"/>
              </a:endParaRPr>
            </a:p>
          </p:txBody>
        </p:sp>
        <p:sp>
          <p:nvSpPr>
            <p:cNvPr id="14" name="AutoShape 22"/>
            <p:cNvSpPr>
              <a:spLocks noChangeArrowheads="1"/>
            </p:cNvSpPr>
            <p:nvPr/>
          </p:nvSpPr>
          <p:spPr bwMode="auto">
            <a:xfrm>
              <a:off x="1914592" y="1738096"/>
              <a:ext cx="4390314" cy="1889484"/>
            </a:xfrm>
            <a:prstGeom prst="roundRect">
              <a:avLst>
                <a:gd name="adj" fmla="val 4984"/>
              </a:avLst>
            </a:prstGeom>
            <a:solidFill>
              <a:srgbClr val="FFFFFF">
                <a:alpha val="20000"/>
              </a:srgbClr>
            </a:solidFill>
            <a:ln>
              <a:noFill/>
              <a:headEnd/>
              <a:tailEnd/>
            </a:ln>
          </p:spPr>
          <p:style>
            <a:lnRef idx="1">
              <a:schemeClr val="accent6"/>
            </a:lnRef>
            <a:fillRef idx="2">
              <a:schemeClr val="accent6"/>
            </a:fillRef>
            <a:effectRef idx="1">
              <a:schemeClr val="accent6"/>
            </a:effectRef>
            <a:fontRef idx="minor">
              <a:schemeClr val="dk1"/>
            </a:fontRef>
          </p:style>
          <p:txBody>
            <a:bodyPr wrap="none"/>
            <a:lstStyle/>
            <a:p>
              <a:endParaRPr lang="en-US" sz="1200" dirty="0">
                <a:latin typeface="Segoe UI" pitchFamily="34" charset="0"/>
                <a:cs typeface="Segoe UI" pitchFamily="34" charset="0"/>
              </a:endParaRPr>
            </a:p>
          </p:txBody>
        </p:sp>
        <p:sp>
          <p:nvSpPr>
            <p:cNvPr id="15" name="AutoShape 28"/>
            <p:cNvSpPr>
              <a:spLocks noChangeArrowheads="1"/>
            </p:cNvSpPr>
            <p:nvPr/>
          </p:nvSpPr>
          <p:spPr bwMode="auto">
            <a:xfrm>
              <a:off x="2248404" y="2970248"/>
              <a:ext cx="3852808" cy="534952"/>
            </a:xfrm>
            <a:prstGeom prst="roundRect">
              <a:avLst>
                <a:gd name="adj" fmla="val 16667"/>
              </a:avLst>
            </a:prstGeom>
            <a:solidFill>
              <a:schemeClr val="accent2">
                <a:lumMod val="40000"/>
                <a:lumOff val="60000"/>
                <a:alpha val="89804"/>
              </a:schemeClr>
            </a:solidFill>
            <a:ln w="25400">
              <a:noFill/>
              <a:round/>
              <a:headEnd/>
              <a:tailEnd/>
            </a:ln>
            <a:effectLst/>
          </p:spPr>
          <p:txBody>
            <a:bodyPr wrap="none" anchor="ctr"/>
            <a:lstStyle/>
            <a:p>
              <a:pPr algn="ctr"/>
              <a:r>
                <a:rPr lang="en-US" sz="1000" dirty="0" smtClean="0">
                  <a:latin typeface="Segoe UI" pitchFamily="34" charset="0"/>
                  <a:cs typeface="Segoe UI" pitchFamily="34" charset="0"/>
                </a:rPr>
                <a:t>CLR Execution Engine</a:t>
              </a:r>
              <a:endParaRPr lang="en-US" sz="1000" dirty="0">
                <a:latin typeface="Segoe UI" pitchFamily="34" charset="0"/>
                <a:cs typeface="Segoe UI" pitchFamily="34" charset="0"/>
              </a:endParaRPr>
            </a:p>
          </p:txBody>
        </p:sp>
        <p:sp>
          <p:nvSpPr>
            <p:cNvPr id="16" name="TextBox 15"/>
            <p:cNvSpPr txBox="1"/>
            <p:nvPr/>
          </p:nvSpPr>
          <p:spPr>
            <a:xfrm>
              <a:off x="1878434" y="2448476"/>
              <a:ext cx="346249" cy="1189180"/>
            </a:xfrm>
            <a:prstGeom prst="rect">
              <a:avLst/>
            </a:prstGeom>
            <a:noFill/>
          </p:spPr>
          <p:txBody>
            <a:bodyPr vert="vert270" wrap="square" rtlCol="0">
              <a:spAutoFit/>
            </a:bodyPr>
            <a:lstStyle/>
            <a:p>
              <a:r>
                <a:rPr lang="en-US" sz="1050" dirty="0" smtClean="0">
                  <a:solidFill>
                    <a:schemeClr val="bg1"/>
                  </a:solidFill>
                  <a:latin typeface="Segoe UI" pitchFamily="34" charset="0"/>
                  <a:cs typeface="Segoe UI" pitchFamily="34" charset="0"/>
                </a:rPr>
                <a:t>.NET for Silverlight</a:t>
              </a:r>
              <a:endParaRPr lang="en-US" sz="1050" dirty="0">
                <a:solidFill>
                  <a:schemeClr val="bg1"/>
                </a:solidFill>
                <a:latin typeface="Segoe UI" pitchFamily="34" charset="0"/>
                <a:cs typeface="Segoe UI" pitchFamily="34" charset="0"/>
              </a:endParaRPr>
            </a:p>
          </p:txBody>
        </p:sp>
        <p:sp>
          <p:nvSpPr>
            <p:cNvPr id="17" name="Version 1.0"/>
            <p:cNvSpPr/>
            <p:nvPr/>
          </p:nvSpPr>
          <p:spPr>
            <a:xfrm>
              <a:off x="1884586" y="1736895"/>
              <a:ext cx="870174" cy="246221"/>
            </a:xfrm>
            <a:prstGeom prst="rect">
              <a:avLst/>
            </a:prstGeom>
            <a:ln>
              <a:noFill/>
            </a:ln>
          </p:spPr>
          <p:txBody>
            <a:bodyPr wrap="square">
              <a:spAutoFit/>
            </a:bodyPr>
            <a:lstStyle/>
            <a:p>
              <a:pPr algn="ctr"/>
              <a:r>
                <a:rPr lang="en-US" sz="1000" b="1" dirty="0" smtClean="0">
                  <a:solidFill>
                    <a:schemeClr val="bg1"/>
                  </a:solidFill>
                  <a:latin typeface="Segoe UI" pitchFamily="34" charset="0"/>
                  <a:cs typeface="Segoe UI" pitchFamily="34" charset="0"/>
                </a:rPr>
                <a:t>Framework</a:t>
              </a:r>
            </a:p>
          </p:txBody>
        </p:sp>
        <p:sp>
          <p:nvSpPr>
            <p:cNvPr id="18" name="AutoShape 28"/>
            <p:cNvSpPr>
              <a:spLocks noChangeArrowheads="1"/>
            </p:cNvSpPr>
            <p:nvPr/>
          </p:nvSpPr>
          <p:spPr bwMode="auto">
            <a:xfrm>
              <a:off x="6371435" y="1731816"/>
              <a:ext cx="813733" cy="1773384"/>
            </a:xfrm>
            <a:prstGeom prst="roundRect">
              <a:avLst>
                <a:gd name="adj" fmla="val 16667"/>
              </a:avLst>
            </a:prstGeom>
            <a:solidFill>
              <a:schemeClr val="accent5">
                <a:lumMod val="60000"/>
                <a:lumOff val="40000"/>
                <a:alpha val="90000"/>
              </a:schemeClr>
            </a:solidFill>
            <a:ln w="25400">
              <a:noFill/>
              <a:round/>
              <a:headEnd/>
              <a:tailEnd/>
            </a:ln>
            <a:effectLst/>
          </p:spPr>
          <p:txBody>
            <a:bodyPr wrap="none" anchor="ctr"/>
            <a:lstStyle/>
            <a:p>
              <a:pPr algn="ctr"/>
              <a:r>
                <a:rPr lang="en-US" sz="1000" dirty="0" smtClean="0">
                  <a:latin typeface="Segoe UI" pitchFamily="34" charset="0"/>
                  <a:cs typeface="Segoe UI" pitchFamily="34" charset="0"/>
                </a:rPr>
                <a:t>HTML DOM</a:t>
              </a:r>
              <a:br>
                <a:rPr lang="en-US" sz="1000" dirty="0" smtClean="0">
                  <a:latin typeface="Segoe UI" pitchFamily="34" charset="0"/>
                  <a:cs typeface="Segoe UI" pitchFamily="34" charset="0"/>
                </a:rPr>
              </a:br>
              <a:r>
                <a:rPr lang="en-US" sz="1000" dirty="0" smtClean="0">
                  <a:latin typeface="Segoe UI" pitchFamily="34" charset="0"/>
                  <a:cs typeface="Segoe UI" pitchFamily="34" charset="0"/>
                </a:rPr>
                <a:t>Integration</a:t>
              </a:r>
              <a:endParaRPr lang="en-US" sz="1000" dirty="0">
                <a:latin typeface="Segoe UI" pitchFamily="34" charset="0"/>
                <a:cs typeface="Segoe UI" pitchFamily="34" charset="0"/>
              </a:endParaRPr>
            </a:p>
          </p:txBody>
        </p:sp>
        <p:sp>
          <p:nvSpPr>
            <p:cNvPr id="19" name="AutoShape 22"/>
            <p:cNvSpPr>
              <a:spLocks noChangeArrowheads="1"/>
            </p:cNvSpPr>
            <p:nvPr/>
          </p:nvSpPr>
          <p:spPr bwMode="auto">
            <a:xfrm>
              <a:off x="1915188" y="3658311"/>
              <a:ext cx="5323811" cy="1268148"/>
            </a:xfrm>
            <a:prstGeom prst="roundRect">
              <a:avLst>
                <a:gd name="adj" fmla="val 4984"/>
              </a:avLst>
            </a:prstGeom>
            <a:solidFill>
              <a:srgbClr val="FFFFFF">
                <a:alpha val="20000"/>
              </a:srgbClr>
            </a:solidFill>
            <a:ln>
              <a:noFill/>
              <a:headEnd/>
              <a:tailEnd/>
            </a:ln>
          </p:spPr>
          <p:style>
            <a:lnRef idx="1">
              <a:schemeClr val="accent6"/>
            </a:lnRef>
            <a:fillRef idx="2">
              <a:schemeClr val="accent6"/>
            </a:fillRef>
            <a:effectRef idx="1">
              <a:schemeClr val="accent6"/>
            </a:effectRef>
            <a:fontRef idx="minor">
              <a:schemeClr val="dk1"/>
            </a:fontRef>
          </p:style>
          <p:txBody>
            <a:bodyPr wrap="none"/>
            <a:lstStyle/>
            <a:p>
              <a:endParaRPr lang="en-US" sz="1200" dirty="0">
                <a:latin typeface="Segoe UI" pitchFamily="34" charset="0"/>
                <a:cs typeface="Segoe UI" pitchFamily="34" charset="0"/>
              </a:endParaRPr>
            </a:p>
          </p:txBody>
        </p:sp>
        <p:sp>
          <p:nvSpPr>
            <p:cNvPr id="20" name="AutoShape 28"/>
            <p:cNvSpPr>
              <a:spLocks noChangeArrowheads="1"/>
            </p:cNvSpPr>
            <p:nvPr/>
          </p:nvSpPr>
          <p:spPr bwMode="auto">
            <a:xfrm>
              <a:off x="2413958" y="3529172"/>
              <a:ext cx="4748842" cy="228600"/>
            </a:xfrm>
            <a:prstGeom prst="roundRect">
              <a:avLst>
                <a:gd name="adj" fmla="val 16667"/>
              </a:avLst>
            </a:prstGeom>
            <a:solidFill>
              <a:srgbClr val="FFFFFF">
                <a:alpha val="69804"/>
              </a:srgbClr>
            </a:solidFill>
            <a:ln w="25400">
              <a:noFill/>
              <a:round/>
              <a:headEnd/>
              <a:tailEnd/>
            </a:ln>
            <a:effectLst/>
          </p:spPr>
          <p:txBody>
            <a:bodyPr wrap="none" anchor="ctr"/>
            <a:lstStyle/>
            <a:p>
              <a:pPr algn="ctr"/>
              <a:r>
                <a:rPr lang="en-US" sz="1000" dirty="0" smtClean="0">
                  <a:latin typeface="Segoe UI" pitchFamily="34" charset="0"/>
                  <a:cs typeface="Segoe UI" pitchFamily="34" charset="0"/>
                </a:rPr>
                <a:t>XAML</a:t>
              </a:r>
              <a:endParaRPr lang="en-US" sz="1000" dirty="0">
                <a:latin typeface="Segoe UI" pitchFamily="34" charset="0"/>
                <a:cs typeface="Segoe UI" pitchFamily="34" charset="0"/>
              </a:endParaRPr>
            </a:p>
          </p:txBody>
        </p:sp>
        <p:sp>
          <p:nvSpPr>
            <p:cNvPr id="21" name="TextBox 20"/>
            <p:cNvSpPr txBox="1"/>
            <p:nvPr/>
          </p:nvSpPr>
          <p:spPr>
            <a:xfrm>
              <a:off x="1886822" y="3714112"/>
              <a:ext cx="346249" cy="1180935"/>
            </a:xfrm>
            <a:prstGeom prst="rect">
              <a:avLst/>
            </a:prstGeom>
            <a:noFill/>
          </p:spPr>
          <p:txBody>
            <a:bodyPr vert="vert270" wrap="square" rtlCol="0">
              <a:spAutoFit/>
            </a:bodyPr>
            <a:lstStyle/>
            <a:p>
              <a:r>
                <a:rPr lang="en-US" sz="1050" dirty="0" smtClean="0">
                  <a:solidFill>
                    <a:schemeClr val="bg1"/>
                  </a:solidFill>
                  <a:latin typeface="Segoe UI" pitchFamily="34" charset="0"/>
                  <a:cs typeface="Segoe UI" pitchFamily="34" charset="0"/>
                </a:rPr>
                <a:t>Presentation Core</a:t>
              </a:r>
              <a:endParaRPr lang="en-US" sz="1050" dirty="0">
                <a:solidFill>
                  <a:schemeClr val="bg1"/>
                </a:solidFill>
                <a:latin typeface="Segoe UI" pitchFamily="34" charset="0"/>
                <a:cs typeface="Segoe UI" pitchFamily="34" charset="0"/>
              </a:endParaRPr>
            </a:p>
          </p:txBody>
        </p:sp>
        <p:grpSp>
          <p:nvGrpSpPr>
            <p:cNvPr id="9" name="Group 118"/>
            <p:cNvGrpSpPr/>
            <p:nvPr/>
          </p:nvGrpSpPr>
          <p:grpSpPr>
            <a:xfrm>
              <a:off x="4856302" y="1981200"/>
              <a:ext cx="1224362" cy="916492"/>
              <a:chOff x="3316821" y="3363191"/>
              <a:chExt cx="1224362" cy="916492"/>
            </a:xfrm>
          </p:grpSpPr>
          <p:sp>
            <p:nvSpPr>
              <p:cNvPr id="23" name="Content Container"/>
              <p:cNvSpPr>
                <a:spLocks noChangeArrowheads="1"/>
              </p:cNvSpPr>
              <p:nvPr/>
            </p:nvSpPr>
            <p:spPr bwMode="auto">
              <a:xfrm>
                <a:off x="3316821" y="3365283"/>
                <a:ext cx="1224362" cy="914400"/>
              </a:xfrm>
              <a:prstGeom prst="roundRect">
                <a:avLst>
                  <a:gd name="adj" fmla="val 5333"/>
                </a:avLst>
              </a:prstGeom>
              <a:solidFill>
                <a:schemeClr val="accent5">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24" name="Content Container"/>
              <p:cNvSpPr>
                <a:spLocks noChangeArrowheads="1"/>
              </p:cNvSpPr>
              <p:nvPr/>
            </p:nvSpPr>
            <p:spPr bwMode="auto">
              <a:xfrm>
                <a:off x="3318579" y="3363191"/>
                <a:ext cx="612648" cy="914400"/>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25" name="Header"/>
              <p:cNvSpPr>
                <a:spLocks noChangeArrowheads="1"/>
              </p:cNvSpPr>
              <p:nvPr/>
            </p:nvSpPr>
            <p:spPr bwMode="auto">
              <a:xfrm>
                <a:off x="3316821" y="3366113"/>
                <a:ext cx="1224362" cy="182880"/>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Networking</a:t>
                </a:r>
              </a:p>
            </p:txBody>
          </p:sp>
          <p:sp>
            <p:nvSpPr>
              <p:cNvPr id="26" name="Content"/>
              <p:cNvSpPr>
                <a:spLocks noChangeArrowheads="1"/>
              </p:cNvSpPr>
              <p:nvPr/>
            </p:nvSpPr>
            <p:spPr bwMode="auto">
              <a:xfrm>
                <a:off x="3969404" y="3936779"/>
                <a:ext cx="412193" cy="211205"/>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JSON</a:t>
                </a:r>
                <a:endParaRPr lang="en-US" sz="1000" dirty="0">
                  <a:latin typeface="Segoe UI" pitchFamily="34" charset="0"/>
                  <a:cs typeface="Segoe UI" pitchFamily="34" charset="0"/>
                </a:endParaRPr>
              </a:p>
            </p:txBody>
          </p:sp>
          <p:sp>
            <p:nvSpPr>
              <p:cNvPr id="27" name="Content"/>
              <p:cNvSpPr>
                <a:spLocks noChangeArrowheads="1"/>
              </p:cNvSpPr>
              <p:nvPr/>
            </p:nvSpPr>
            <p:spPr bwMode="auto">
              <a:xfrm>
                <a:off x="3452383" y="3669032"/>
                <a:ext cx="412193" cy="211205"/>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REST</a:t>
                </a:r>
                <a:endParaRPr lang="en-US" sz="1000" dirty="0">
                  <a:latin typeface="Segoe UI" pitchFamily="34" charset="0"/>
                  <a:cs typeface="Segoe UI" pitchFamily="34" charset="0"/>
                </a:endParaRPr>
              </a:p>
            </p:txBody>
          </p:sp>
          <p:sp>
            <p:nvSpPr>
              <p:cNvPr id="28" name="Content"/>
              <p:cNvSpPr>
                <a:spLocks noChangeArrowheads="1"/>
              </p:cNvSpPr>
              <p:nvPr/>
            </p:nvSpPr>
            <p:spPr bwMode="auto">
              <a:xfrm>
                <a:off x="3969404" y="3669032"/>
                <a:ext cx="412193" cy="211205"/>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POX</a:t>
                </a:r>
                <a:endParaRPr lang="en-US" sz="1000" dirty="0">
                  <a:latin typeface="Segoe UI" pitchFamily="34" charset="0"/>
                  <a:cs typeface="Segoe UI" pitchFamily="34" charset="0"/>
                </a:endParaRPr>
              </a:p>
            </p:txBody>
          </p:sp>
          <p:sp>
            <p:nvSpPr>
              <p:cNvPr id="29" name="Content"/>
              <p:cNvSpPr>
                <a:spLocks noChangeArrowheads="1"/>
              </p:cNvSpPr>
              <p:nvPr/>
            </p:nvSpPr>
            <p:spPr bwMode="auto">
              <a:xfrm>
                <a:off x="3452383" y="3936779"/>
                <a:ext cx="412193" cy="211205"/>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RSS</a:t>
                </a:r>
                <a:endParaRPr lang="en-US" sz="1000" dirty="0">
                  <a:latin typeface="Segoe UI" pitchFamily="34" charset="0"/>
                  <a:cs typeface="Segoe UI" pitchFamily="34" charset="0"/>
                </a:endParaRPr>
              </a:p>
            </p:txBody>
          </p:sp>
        </p:grpSp>
        <p:grpSp>
          <p:nvGrpSpPr>
            <p:cNvPr id="22" name="Half Box"/>
            <p:cNvGrpSpPr/>
            <p:nvPr/>
          </p:nvGrpSpPr>
          <p:grpSpPr>
            <a:xfrm>
              <a:off x="2264605" y="1981200"/>
              <a:ext cx="1237246" cy="438912"/>
              <a:chOff x="5201411" y="2615864"/>
              <a:chExt cx="1935601" cy="654873"/>
            </a:xfrm>
          </p:grpSpPr>
          <p:sp>
            <p:nvSpPr>
              <p:cNvPr id="31" name="Content Container"/>
              <p:cNvSpPr>
                <a:spLocks noChangeArrowheads="1"/>
              </p:cNvSpPr>
              <p:nvPr/>
            </p:nvSpPr>
            <p:spPr bwMode="auto">
              <a:xfrm>
                <a:off x="5201411" y="2615864"/>
                <a:ext cx="1935601" cy="654873"/>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32" name="Header"/>
              <p:cNvSpPr>
                <a:spLocks noChangeArrowheads="1"/>
              </p:cNvSpPr>
              <p:nvPr/>
            </p:nvSpPr>
            <p:spPr bwMode="auto">
              <a:xfrm>
                <a:off x="5201411" y="2616667"/>
                <a:ext cx="1935601" cy="27286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Data</a:t>
                </a:r>
              </a:p>
            </p:txBody>
          </p:sp>
          <p:sp>
            <p:nvSpPr>
              <p:cNvPr id="33" name="Content"/>
              <p:cNvSpPr>
                <a:spLocks noChangeArrowheads="1"/>
              </p:cNvSpPr>
              <p:nvPr/>
            </p:nvSpPr>
            <p:spPr bwMode="auto">
              <a:xfrm>
                <a:off x="5415722" y="2978150"/>
                <a:ext cx="651638"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LINQ</a:t>
                </a:r>
                <a:endParaRPr lang="en-US" sz="1000" dirty="0">
                  <a:latin typeface="Segoe UI" pitchFamily="34" charset="0"/>
                  <a:cs typeface="Segoe UI" pitchFamily="34" charset="0"/>
                </a:endParaRPr>
              </a:p>
            </p:txBody>
          </p:sp>
          <p:sp>
            <p:nvSpPr>
              <p:cNvPr id="34" name="Content"/>
              <p:cNvSpPr>
                <a:spLocks noChangeArrowheads="1"/>
              </p:cNvSpPr>
              <p:nvPr/>
            </p:nvSpPr>
            <p:spPr bwMode="auto">
              <a:xfrm>
                <a:off x="6233083" y="2978150"/>
                <a:ext cx="651638"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XLINQ</a:t>
                </a:r>
                <a:endParaRPr lang="en-US" sz="1000" dirty="0">
                  <a:latin typeface="Segoe UI" pitchFamily="34" charset="0"/>
                  <a:cs typeface="Segoe UI" pitchFamily="34" charset="0"/>
                </a:endParaRPr>
              </a:p>
            </p:txBody>
          </p:sp>
        </p:grpSp>
        <p:grpSp>
          <p:nvGrpSpPr>
            <p:cNvPr id="30" name="Half Box"/>
            <p:cNvGrpSpPr/>
            <p:nvPr/>
          </p:nvGrpSpPr>
          <p:grpSpPr>
            <a:xfrm>
              <a:off x="2265073" y="2456688"/>
              <a:ext cx="1237246" cy="438912"/>
              <a:chOff x="5201411" y="2615864"/>
              <a:chExt cx="1935601" cy="654873"/>
            </a:xfrm>
          </p:grpSpPr>
          <p:sp>
            <p:nvSpPr>
              <p:cNvPr id="36" name="Content Container"/>
              <p:cNvSpPr>
                <a:spLocks noChangeArrowheads="1"/>
              </p:cNvSpPr>
              <p:nvPr/>
            </p:nvSpPr>
            <p:spPr bwMode="auto">
              <a:xfrm>
                <a:off x="5201411" y="2615864"/>
                <a:ext cx="1935601" cy="654873"/>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37" name="Header"/>
              <p:cNvSpPr>
                <a:spLocks noChangeArrowheads="1"/>
              </p:cNvSpPr>
              <p:nvPr/>
            </p:nvSpPr>
            <p:spPr bwMode="auto">
              <a:xfrm>
                <a:off x="5201411" y="2616667"/>
                <a:ext cx="1935601" cy="27286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DLR</a:t>
                </a:r>
              </a:p>
            </p:txBody>
          </p:sp>
          <p:sp>
            <p:nvSpPr>
              <p:cNvPr id="38" name="Content"/>
              <p:cNvSpPr>
                <a:spLocks noChangeArrowheads="1"/>
              </p:cNvSpPr>
              <p:nvPr/>
            </p:nvSpPr>
            <p:spPr bwMode="auto">
              <a:xfrm>
                <a:off x="5415722" y="2978150"/>
                <a:ext cx="651638"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Ruby</a:t>
                </a:r>
                <a:endParaRPr lang="en-US" sz="1000" dirty="0">
                  <a:latin typeface="Segoe UI" pitchFamily="34" charset="0"/>
                  <a:cs typeface="Segoe UI" pitchFamily="34" charset="0"/>
                </a:endParaRPr>
              </a:p>
            </p:txBody>
          </p:sp>
          <p:sp>
            <p:nvSpPr>
              <p:cNvPr id="39" name="Content"/>
              <p:cNvSpPr>
                <a:spLocks noChangeArrowheads="1"/>
              </p:cNvSpPr>
              <p:nvPr/>
            </p:nvSpPr>
            <p:spPr bwMode="auto">
              <a:xfrm>
                <a:off x="6233083" y="2978150"/>
                <a:ext cx="651638"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Python</a:t>
                </a:r>
                <a:endParaRPr lang="en-US" sz="1000" dirty="0">
                  <a:latin typeface="Segoe UI" pitchFamily="34" charset="0"/>
                  <a:cs typeface="Segoe UI" pitchFamily="34" charset="0"/>
                </a:endParaRPr>
              </a:p>
            </p:txBody>
          </p:sp>
        </p:grpSp>
        <p:grpSp>
          <p:nvGrpSpPr>
            <p:cNvPr id="35" name="Half Box"/>
            <p:cNvGrpSpPr/>
            <p:nvPr/>
          </p:nvGrpSpPr>
          <p:grpSpPr>
            <a:xfrm>
              <a:off x="3559145" y="1981200"/>
              <a:ext cx="1237249" cy="438912"/>
              <a:chOff x="5201408" y="2615866"/>
              <a:chExt cx="1935611" cy="654873"/>
            </a:xfrm>
          </p:grpSpPr>
          <p:sp>
            <p:nvSpPr>
              <p:cNvPr id="41" name="Content Container"/>
              <p:cNvSpPr>
                <a:spLocks noChangeArrowheads="1"/>
              </p:cNvSpPr>
              <p:nvPr/>
            </p:nvSpPr>
            <p:spPr bwMode="auto">
              <a:xfrm>
                <a:off x="5201408" y="2615866"/>
                <a:ext cx="1935601" cy="654873"/>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42" name="Header"/>
              <p:cNvSpPr>
                <a:spLocks noChangeArrowheads="1"/>
              </p:cNvSpPr>
              <p:nvPr/>
            </p:nvSpPr>
            <p:spPr bwMode="auto">
              <a:xfrm>
                <a:off x="5201416" y="2616667"/>
                <a:ext cx="1935603" cy="27286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WPF</a:t>
                </a:r>
              </a:p>
            </p:txBody>
          </p:sp>
          <p:sp>
            <p:nvSpPr>
              <p:cNvPr id="43" name="Content"/>
              <p:cNvSpPr>
                <a:spLocks noChangeArrowheads="1"/>
              </p:cNvSpPr>
              <p:nvPr/>
            </p:nvSpPr>
            <p:spPr bwMode="auto">
              <a:xfrm>
                <a:off x="5236225" y="2956946"/>
                <a:ext cx="1788163" cy="227386"/>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Extensible Controls</a:t>
                </a:r>
                <a:endParaRPr lang="en-US" sz="1000" dirty="0">
                  <a:latin typeface="Segoe UI" pitchFamily="34" charset="0"/>
                  <a:cs typeface="Segoe UI" pitchFamily="34" charset="0"/>
                </a:endParaRPr>
              </a:p>
            </p:txBody>
          </p:sp>
        </p:grpSp>
        <p:grpSp>
          <p:nvGrpSpPr>
            <p:cNvPr id="40" name="Half Box"/>
            <p:cNvGrpSpPr/>
            <p:nvPr/>
          </p:nvGrpSpPr>
          <p:grpSpPr>
            <a:xfrm>
              <a:off x="3559611" y="2456688"/>
              <a:ext cx="1234440" cy="438912"/>
              <a:chOff x="5201411" y="2615864"/>
              <a:chExt cx="1935601" cy="654873"/>
            </a:xfrm>
          </p:grpSpPr>
          <p:sp>
            <p:nvSpPr>
              <p:cNvPr id="45" name="Content Container"/>
              <p:cNvSpPr>
                <a:spLocks noChangeArrowheads="1"/>
              </p:cNvSpPr>
              <p:nvPr/>
            </p:nvSpPr>
            <p:spPr bwMode="auto">
              <a:xfrm>
                <a:off x="5201411" y="2615864"/>
                <a:ext cx="1935601" cy="654873"/>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46" name="Header"/>
              <p:cNvSpPr>
                <a:spLocks noChangeArrowheads="1"/>
              </p:cNvSpPr>
              <p:nvPr/>
            </p:nvSpPr>
            <p:spPr bwMode="auto">
              <a:xfrm>
                <a:off x="5201411" y="2616667"/>
                <a:ext cx="1935601" cy="27286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BCL</a:t>
                </a:r>
              </a:p>
            </p:txBody>
          </p:sp>
          <p:sp>
            <p:nvSpPr>
              <p:cNvPr id="47" name="Content"/>
              <p:cNvSpPr>
                <a:spLocks noChangeArrowheads="1"/>
              </p:cNvSpPr>
              <p:nvPr/>
            </p:nvSpPr>
            <p:spPr bwMode="auto">
              <a:xfrm>
                <a:off x="5285159" y="2978150"/>
                <a:ext cx="651639"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Generics</a:t>
                </a:r>
                <a:endParaRPr lang="en-US" sz="1000" dirty="0">
                  <a:latin typeface="Segoe UI" pitchFamily="34" charset="0"/>
                  <a:cs typeface="Segoe UI" pitchFamily="34" charset="0"/>
                </a:endParaRPr>
              </a:p>
            </p:txBody>
          </p:sp>
          <p:sp>
            <p:nvSpPr>
              <p:cNvPr id="48" name="Content"/>
              <p:cNvSpPr>
                <a:spLocks noChangeArrowheads="1"/>
              </p:cNvSpPr>
              <p:nvPr/>
            </p:nvSpPr>
            <p:spPr bwMode="auto">
              <a:xfrm>
                <a:off x="6233082" y="2978150"/>
                <a:ext cx="651639"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Collections</a:t>
                </a:r>
                <a:endParaRPr lang="en-US" sz="1000" dirty="0">
                  <a:latin typeface="Segoe UI" pitchFamily="34" charset="0"/>
                  <a:cs typeface="Segoe UI" pitchFamily="34" charset="0"/>
                </a:endParaRPr>
              </a:p>
            </p:txBody>
          </p:sp>
        </p:grpSp>
        <p:grpSp>
          <p:nvGrpSpPr>
            <p:cNvPr id="44" name="Group 100"/>
            <p:cNvGrpSpPr/>
            <p:nvPr/>
          </p:nvGrpSpPr>
          <p:grpSpPr>
            <a:xfrm>
              <a:off x="4108238" y="3883686"/>
              <a:ext cx="1606762" cy="467424"/>
              <a:chOff x="2574821" y="2152486"/>
              <a:chExt cx="1606762" cy="467424"/>
            </a:xfrm>
          </p:grpSpPr>
          <p:sp>
            <p:nvSpPr>
              <p:cNvPr id="50" name="Content Container"/>
              <p:cNvSpPr>
                <a:spLocks noChangeArrowheads="1"/>
              </p:cNvSpPr>
              <p:nvPr/>
            </p:nvSpPr>
            <p:spPr bwMode="auto">
              <a:xfrm>
                <a:off x="2574821" y="2162221"/>
                <a:ext cx="1606762" cy="457689"/>
              </a:xfrm>
              <a:prstGeom prst="roundRect">
                <a:avLst>
                  <a:gd name="adj" fmla="val 5333"/>
                </a:avLst>
              </a:prstGeom>
              <a:solidFill>
                <a:schemeClr val="accent5">
                  <a:lumMod val="60000"/>
                  <a:lumOff val="4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51" name="Header"/>
              <p:cNvSpPr>
                <a:spLocks noChangeArrowheads="1"/>
              </p:cNvSpPr>
              <p:nvPr/>
            </p:nvSpPr>
            <p:spPr bwMode="auto">
              <a:xfrm>
                <a:off x="2574821" y="2152486"/>
                <a:ext cx="1606762" cy="19070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Inputs</a:t>
                </a:r>
              </a:p>
            </p:txBody>
          </p:sp>
          <p:sp>
            <p:nvSpPr>
              <p:cNvPr id="52" name="Content"/>
              <p:cNvSpPr>
                <a:spLocks noChangeArrowheads="1"/>
              </p:cNvSpPr>
              <p:nvPr/>
            </p:nvSpPr>
            <p:spPr bwMode="auto">
              <a:xfrm>
                <a:off x="2711498" y="2405035"/>
                <a:ext cx="524861" cy="142956"/>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Keyboard</a:t>
                </a:r>
                <a:endParaRPr lang="en-US" sz="1000" dirty="0">
                  <a:latin typeface="Segoe UI" pitchFamily="34" charset="0"/>
                  <a:cs typeface="Segoe UI" pitchFamily="34" charset="0"/>
                </a:endParaRPr>
              </a:p>
            </p:txBody>
          </p:sp>
          <p:sp>
            <p:nvSpPr>
              <p:cNvPr id="53" name="Content"/>
              <p:cNvSpPr>
                <a:spLocks noChangeArrowheads="1"/>
              </p:cNvSpPr>
              <p:nvPr/>
            </p:nvSpPr>
            <p:spPr bwMode="auto">
              <a:xfrm>
                <a:off x="3304177" y="2407969"/>
                <a:ext cx="415586" cy="137089"/>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Mouse</a:t>
                </a:r>
                <a:endParaRPr lang="en-US" sz="1000" dirty="0">
                  <a:latin typeface="Segoe UI" pitchFamily="34" charset="0"/>
                  <a:cs typeface="Segoe UI" pitchFamily="34" charset="0"/>
                </a:endParaRPr>
              </a:p>
            </p:txBody>
          </p:sp>
          <p:sp>
            <p:nvSpPr>
              <p:cNvPr id="54" name="Content"/>
              <p:cNvSpPr>
                <a:spLocks noChangeArrowheads="1"/>
              </p:cNvSpPr>
              <p:nvPr/>
            </p:nvSpPr>
            <p:spPr bwMode="auto">
              <a:xfrm>
                <a:off x="3725936" y="2407969"/>
                <a:ext cx="415586" cy="137089"/>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Ink</a:t>
                </a:r>
                <a:endParaRPr lang="en-US" sz="1000" dirty="0">
                  <a:latin typeface="Segoe UI" pitchFamily="34" charset="0"/>
                  <a:cs typeface="Segoe UI" pitchFamily="34" charset="0"/>
                </a:endParaRPr>
              </a:p>
            </p:txBody>
          </p:sp>
        </p:grpSp>
        <p:grpSp>
          <p:nvGrpSpPr>
            <p:cNvPr id="49" name="Group 101"/>
            <p:cNvGrpSpPr/>
            <p:nvPr/>
          </p:nvGrpSpPr>
          <p:grpSpPr>
            <a:xfrm>
              <a:off x="4108238" y="4387119"/>
              <a:ext cx="1606762" cy="467424"/>
              <a:chOff x="2574821" y="2152486"/>
              <a:chExt cx="1606762" cy="467424"/>
            </a:xfrm>
          </p:grpSpPr>
          <p:sp>
            <p:nvSpPr>
              <p:cNvPr id="56" name="Content Container"/>
              <p:cNvSpPr>
                <a:spLocks noChangeArrowheads="1"/>
              </p:cNvSpPr>
              <p:nvPr/>
            </p:nvSpPr>
            <p:spPr bwMode="auto">
              <a:xfrm>
                <a:off x="2574821" y="2162221"/>
                <a:ext cx="1606762" cy="457689"/>
              </a:xfrm>
              <a:prstGeom prst="roundRect">
                <a:avLst>
                  <a:gd name="adj" fmla="val 5333"/>
                </a:avLst>
              </a:prstGeom>
              <a:solidFill>
                <a:schemeClr val="accent5">
                  <a:lumMod val="60000"/>
                  <a:lumOff val="4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57" name="Header"/>
              <p:cNvSpPr>
                <a:spLocks noChangeArrowheads="1"/>
              </p:cNvSpPr>
              <p:nvPr/>
            </p:nvSpPr>
            <p:spPr bwMode="auto">
              <a:xfrm>
                <a:off x="2574821" y="2152486"/>
                <a:ext cx="1606762" cy="19070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Media</a:t>
                </a:r>
              </a:p>
            </p:txBody>
          </p:sp>
          <p:sp>
            <p:nvSpPr>
              <p:cNvPr id="58" name="Content"/>
              <p:cNvSpPr>
                <a:spLocks noChangeArrowheads="1"/>
              </p:cNvSpPr>
              <p:nvPr/>
            </p:nvSpPr>
            <p:spPr bwMode="auto">
              <a:xfrm>
                <a:off x="2711499" y="2413843"/>
                <a:ext cx="391298" cy="122407"/>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VC1</a:t>
                </a:r>
                <a:endParaRPr lang="en-US" sz="1000" dirty="0">
                  <a:latin typeface="Segoe UI" pitchFamily="34" charset="0"/>
                  <a:cs typeface="Segoe UI" pitchFamily="34" charset="0"/>
                </a:endParaRPr>
              </a:p>
            </p:txBody>
          </p:sp>
          <p:sp>
            <p:nvSpPr>
              <p:cNvPr id="59" name="Content"/>
              <p:cNvSpPr>
                <a:spLocks noChangeArrowheads="1"/>
              </p:cNvSpPr>
              <p:nvPr/>
            </p:nvSpPr>
            <p:spPr bwMode="auto">
              <a:xfrm>
                <a:off x="3206573" y="2406502"/>
                <a:ext cx="415586" cy="137089"/>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WMA</a:t>
                </a:r>
                <a:endParaRPr lang="en-US" sz="1000" dirty="0">
                  <a:latin typeface="Segoe UI" pitchFamily="34" charset="0"/>
                  <a:cs typeface="Segoe UI" pitchFamily="34" charset="0"/>
                </a:endParaRPr>
              </a:p>
            </p:txBody>
          </p:sp>
          <p:sp>
            <p:nvSpPr>
              <p:cNvPr id="60" name="Content"/>
              <p:cNvSpPr>
                <a:spLocks noChangeArrowheads="1"/>
              </p:cNvSpPr>
              <p:nvPr/>
            </p:nvSpPr>
            <p:spPr bwMode="auto">
              <a:xfrm>
                <a:off x="3725936" y="2406502"/>
                <a:ext cx="415586" cy="137089"/>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MP3</a:t>
                </a:r>
                <a:endParaRPr lang="en-US" sz="1000" dirty="0">
                  <a:latin typeface="Segoe UI" pitchFamily="34" charset="0"/>
                  <a:cs typeface="Segoe UI" pitchFamily="34" charset="0"/>
                </a:endParaRPr>
              </a:p>
            </p:txBody>
          </p:sp>
        </p:grpSp>
        <p:sp>
          <p:nvSpPr>
            <p:cNvPr id="61" name="Content Container"/>
            <p:cNvSpPr>
              <a:spLocks noChangeArrowheads="1"/>
            </p:cNvSpPr>
            <p:nvPr/>
          </p:nvSpPr>
          <p:spPr bwMode="auto">
            <a:xfrm>
              <a:off x="914400" y="1890445"/>
              <a:ext cx="754006" cy="2895600"/>
            </a:xfrm>
            <a:prstGeom prst="roundRect">
              <a:avLst>
                <a:gd name="adj" fmla="val 5333"/>
              </a:avLst>
            </a:prstGeom>
            <a:solidFill>
              <a:schemeClr val="accent5">
                <a:lumMod val="60000"/>
                <a:lumOff val="4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62" name="Header"/>
            <p:cNvSpPr>
              <a:spLocks noChangeArrowheads="1"/>
            </p:cNvSpPr>
            <p:nvPr/>
          </p:nvSpPr>
          <p:spPr bwMode="auto">
            <a:xfrm>
              <a:off x="914400" y="1879257"/>
              <a:ext cx="754006" cy="210175"/>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Browser Host</a:t>
              </a:r>
            </a:p>
          </p:txBody>
        </p:sp>
        <p:sp>
          <p:nvSpPr>
            <p:cNvPr id="63" name="Content"/>
            <p:cNvSpPr>
              <a:spLocks noChangeArrowheads="1"/>
            </p:cNvSpPr>
            <p:nvPr/>
          </p:nvSpPr>
          <p:spPr bwMode="auto">
            <a:xfrm>
              <a:off x="990600" y="2209800"/>
              <a:ext cx="609600" cy="457200"/>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Integrated</a:t>
              </a:r>
            </a:p>
            <a:p>
              <a:pPr algn="ctr"/>
              <a:r>
                <a:rPr lang="en-US" sz="1000" dirty="0" smtClean="0">
                  <a:latin typeface="Segoe UI" pitchFamily="34" charset="0"/>
                  <a:cs typeface="Segoe UI" pitchFamily="34" charset="0"/>
                </a:rPr>
                <a:t>Networking</a:t>
              </a:r>
            </a:p>
            <a:p>
              <a:pPr algn="ctr"/>
              <a:r>
                <a:rPr lang="en-US" sz="1000" dirty="0" smtClean="0">
                  <a:latin typeface="Segoe UI" pitchFamily="34" charset="0"/>
                  <a:cs typeface="Segoe UI" pitchFamily="34" charset="0"/>
                </a:rPr>
                <a:t>Stack</a:t>
              </a:r>
              <a:endParaRPr lang="en-US" sz="1000" dirty="0">
                <a:latin typeface="Segoe UI" pitchFamily="34" charset="0"/>
                <a:cs typeface="Segoe UI" pitchFamily="34" charset="0"/>
              </a:endParaRPr>
            </a:p>
          </p:txBody>
        </p:sp>
        <p:sp>
          <p:nvSpPr>
            <p:cNvPr id="65" name="Content"/>
            <p:cNvSpPr>
              <a:spLocks noChangeArrowheads="1"/>
            </p:cNvSpPr>
            <p:nvPr/>
          </p:nvSpPr>
          <p:spPr bwMode="auto">
            <a:xfrm>
              <a:off x="1066800" y="4343400"/>
              <a:ext cx="415586" cy="157550"/>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Installer</a:t>
              </a:r>
              <a:endParaRPr lang="en-US" sz="1000" dirty="0">
                <a:latin typeface="Segoe UI" pitchFamily="34" charset="0"/>
                <a:cs typeface="Segoe UI" pitchFamily="34" charset="0"/>
              </a:endParaRPr>
            </a:p>
          </p:txBody>
        </p:sp>
        <p:sp>
          <p:nvSpPr>
            <p:cNvPr id="66" name="Content"/>
            <p:cNvSpPr>
              <a:spLocks noChangeArrowheads="1"/>
            </p:cNvSpPr>
            <p:nvPr/>
          </p:nvSpPr>
          <p:spPr bwMode="auto">
            <a:xfrm>
              <a:off x="990600" y="3314700"/>
              <a:ext cx="609600" cy="381000"/>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Application</a:t>
              </a:r>
            </a:p>
            <a:p>
              <a:pPr algn="ctr"/>
              <a:r>
                <a:rPr lang="en-US" sz="1000" dirty="0" smtClean="0">
                  <a:latin typeface="Segoe UI" pitchFamily="34" charset="0"/>
                  <a:cs typeface="Segoe UI" pitchFamily="34" charset="0"/>
                </a:rPr>
                <a:t>Services</a:t>
              </a:r>
              <a:endParaRPr lang="en-US" sz="1000" dirty="0">
                <a:latin typeface="Segoe UI" pitchFamily="34" charset="0"/>
                <a:cs typeface="Segoe UI" pitchFamily="34" charset="0"/>
              </a:endParaRPr>
            </a:p>
          </p:txBody>
        </p:sp>
        <p:sp>
          <p:nvSpPr>
            <p:cNvPr id="67" name="Content"/>
            <p:cNvSpPr>
              <a:spLocks noChangeArrowheads="1"/>
            </p:cNvSpPr>
            <p:nvPr/>
          </p:nvSpPr>
          <p:spPr bwMode="auto">
            <a:xfrm>
              <a:off x="6477000" y="1981200"/>
              <a:ext cx="609600" cy="381000"/>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MS AJAX</a:t>
              </a:r>
            </a:p>
            <a:p>
              <a:pPr algn="ctr"/>
              <a:r>
                <a:rPr lang="en-US" sz="1000" dirty="0" smtClean="0">
                  <a:latin typeface="Segoe UI" pitchFamily="34" charset="0"/>
                  <a:cs typeface="Segoe UI" pitchFamily="34" charset="0"/>
                </a:rPr>
                <a:t>Library</a:t>
              </a:r>
              <a:endParaRPr lang="en-US" sz="1000" dirty="0">
                <a:latin typeface="Segoe UI" pitchFamily="34" charset="0"/>
                <a:cs typeface="Segoe UI" pitchFamily="34" charset="0"/>
              </a:endParaRPr>
            </a:p>
          </p:txBody>
        </p:sp>
        <p:grpSp>
          <p:nvGrpSpPr>
            <p:cNvPr id="55" name="Full Box"/>
            <p:cNvGrpSpPr/>
            <p:nvPr/>
          </p:nvGrpSpPr>
          <p:grpSpPr>
            <a:xfrm>
              <a:off x="2380581" y="3879058"/>
              <a:ext cx="1460311" cy="960120"/>
              <a:chOff x="5201417" y="2615854"/>
              <a:chExt cx="1935603" cy="885552"/>
            </a:xfrm>
          </p:grpSpPr>
          <p:sp>
            <p:nvSpPr>
              <p:cNvPr id="69" name="Content Container"/>
              <p:cNvSpPr>
                <a:spLocks noChangeArrowheads="1"/>
              </p:cNvSpPr>
              <p:nvPr/>
            </p:nvSpPr>
            <p:spPr bwMode="auto">
              <a:xfrm>
                <a:off x="5201417" y="2615854"/>
                <a:ext cx="1935603" cy="885552"/>
              </a:xfrm>
              <a:prstGeom prst="roundRect">
                <a:avLst>
                  <a:gd name="adj" fmla="val 5333"/>
                </a:avLst>
              </a:prstGeom>
              <a:solidFill>
                <a:schemeClr val="accent5">
                  <a:lumMod val="60000"/>
                  <a:lumOff val="4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70" name="Header"/>
              <p:cNvSpPr>
                <a:spLocks noChangeArrowheads="1"/>
              </p:cNvSpPr>
              <p:nvPr/>
            </p:nvSpPr>
            <p:spPr bwMode="auto">
              <a:xfrm>
                <a:off x="5201417" y="2616657"/>
                <a:ext cx="1935603" cy="177110"/>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UI Core</a:t>
                </a:r>
              </a:p>
            </p:txBody>
          </p:sp>
          <p:sp>
            <p:nvSpPr>
              <p:cNvPr id="71" name="Content"/>
              <p:cNvSpPr>
                <a:spLocks noChangeArrowheads="1"/>
              </p:cNvSpPr>
              <p:nvPr/>
            </p:nvSpPr>
            <p:spPr bwMode="auto">
              <a:xfrm>
                <a:off x="6233088" y="3134439"/>
                <a:ext cx="651638" cy="204541"/>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Images</a:t>
                </a:r>
                <a:endParaRPr lang="en-US" sz="1000" dirty="0">
                  <a:latin typeface="Segoe UI" pitchFamily="34" charset="0"/>
                  <a:cs typeface="Segoe UI" pitchFamily="34" charset="0"/>
                </a:endParaRPr>
              </a:p>
            </p:txBody>
          </p:sp>
          <p:sp>
            <p:nvSpPr>
              <p:cNvPr id="72" name="Content"/>
              <p:cNvSpPr>
                <a:spLocks noChangeArrowheads="1"/>
              </p:cNvSpPr>
              <p:nvPr/>
            </p:nvSpPr>
            <p:spPr bwMode="auto">
              <a:xfrm>
                <a:off x="5361254" y="2903569"/>
                <a:ext cx="651638" cy="204541"/>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Vector</a:t>
                </a:r>
                <a:endParaRPr lang="en-US" sz="1000" dirty="0">
                  <a:latin typeface="Segoe UI" pitchFamily="34" charset="0"/>
                  <a:cs typeface="Segoe UI" pitchFamily="34" charset="0"/>
                </a:endParaRPr>
              </a:p>
            </p:txBody>
          </p:sp>
          <p:sp>
            <p:nvSpPr>
              <p:cNvPr id="73" name="Content"/>
              <p:cNvSpPr>
                <a:spLocks noChangeArrowheads="1"/>
              </p:cNvSpPr>
              <p:nvPr/>
            </p:nvSpPr>
            <p:spPr bwMode="auto">
              <a:xfrm>
                <a:off x="6233087" y="2913044"/>
                <a:ext cx="651638" cy="204541"/>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Text</a:t>
                </a:r>
                <a:endParaRPr lang="en-US" sz="1000" dirty="0">
                  <a:latin typeface="Segoe UI" pitchFamily="34" charset="0"/>
                  <a:cs typeface="Segoe UI" pitchFamily="34" charset="0"/>
                </a:endParaRPr>
              </a:p>
            </p:txBody>
          </p:sp>
          <p:sp>
            <p:nvSpPr>
              <p:cNvPr id="74" name="Content"/>
              <p:cNvSpPr>
                <a:spLocks noChangeArrowheads="1"/>
              </p:cNvSpPr>
              <p:nvPr/>
            </p:nvSpPr>
            <p:spPr bwMode="auto">
              <a:xfrm>
                <a:off x="5415726" y="3134443"/>
                <a:ext cx="651638" cy="204542"/>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Animation</a:t>
                </a:r>
                <a:endParaRPr lang="en-US" sz="1000" dirty="0">
                  <a:latin typeface="Segoe UI" pitchFamily="34" charset="0"/>
                  <a:cs typeface="Segoe UI" pitchFamily="34" charset="0"/>
                </a:endParaRPr>
              </a:p>
            </p:txBody>
          </p:sp>
        </p:grpSp>
        <p:grpSp>
          <p:nvGrpSpPr>
            <p:cNvPr id="64" name="Group 100"/>
            <p:cNvGrpSpPr/>
            <p:nvPr/>
          </p:nvGrpSpPr>
          <p:grpSpPr>
            <a:xfrm>
              <a:off x="5867400" y="3886200"/>
              <a:ext cx="1301962" cy="467424"/>
              <a:chOff x="2574821" y="2152486"/>
              <a:chExt cx="1606762" cy="467424"/>
            </a:xfrm>
          </p:grpSpPr>
          <p:sp>
            <p:nvSpPr>
              <p:cNvPr id="76" name="Content Container"/>
              <p:cNvSpPr>
                <a:spLocks noChangeArrowheads="1"/>
              </p:cNvSpPr>
              <p:nvPr/>
            </p:nvSpPr>
            <p:spPr bwMode="auto">
              <a:xfrm>
                <a:off x="2574821" y="2162221"/>
                <a:ext cx="1606762" cy="457689"/>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77" name="Header"/>
              <p:cNvSpPr>
                <a:spLocks noChangeArrowheads="1"/>
              </p:cNvSpPr>
              <p:nvPr/>
            </p:nvSpPr>
            <p:spPr bwMode="auto">
              <a:xfrm>
                <a:off x="2574821" y="2152486"/>
                <a:ext cx="1606762" cy="19070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DRM</a:t>
                </a:r>
              </a:p>
            </p:txBody>
          </p:sp>
          <p:sp>
            <p:nvSpPr>
              <p:cNvPr id="78" name="Content"/>
              <p:cNvSpPr>
                <a:spLocks noChangeArrowheads="1"/>
              </p:cNvSpPr>
              <p:nvPr/>
            </p:nvSpPr>
            <p:spPr bwMode="auto">
              <a:xfrm>
                <a:off x="2574821" y="2381086"/>
                <a:ext cx="1598664" cy="228600"/>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Media</a:t>
                </a:r>
                <a:endParaRPr lang="en-US" sz="1000" dirty="0">
                  <a:latin typeface="Segoe UI" pitchFamily="34" charset="0"/>
                  <a:cs typeface="Segoe UI" pitchFamily="34" charset="0"/>
                </a:endParaRPr>
              </a:p>
            </p:txBody>
          </p:sp>
        </p:grpSp>
        <p:grpSp>
          <p:nvGrpSpPr>
            <p:cNvPr id="68" name="Group 101"/>
            <p:cNvGrpSpPr/>
            <p:nvPr/>
          </p:nvGrpSpPr>
          <p:grpSpPr>
            <a:xfrm>
              <a:off x="5867400" y="4419600"/>
              <a:ext cx="1301962" cy="457200"/>
              <a:chOff x="2574821" y="2152486"/>
              <a:chExt cx="1606762" cy="467424"/>
            </a:xfrm>
          </p:grpSpPr>
          <p:sp>
            <p:nvSpPr>
              <p:cNvPr id="80" name="Content Container"/>
              <p:cNvSpPr>
                <a:spLocks noChangeArrowheads="1"/>
              </p:cNvSpPr>
              <p:nvPr/>
            </p:nvSpPr>
            <p:spPr bwMode="auto">
              <a:xfrm>
                <a:off x="2574821" y="2162221"/>
                <a:ext cx="1606762" cy="457689"/>
              </a:xfrm>
              <a:prstGeom prst="roundRect">
                <a:avLst>
                  <a:gd name="adj" fmla="val 5333"/>
                </a:avLst>
              </a:prstGeom>
              <a:solidFill>
                <a:schemeClr val="accent2">
                  <a:lumMod val="40000"/>
                  <a:lumOff val="60000"/>
                </a:schemeClr>
              </a:solidFill>
              <a:ln w="9525">
                <a:noFill/>
                <a:round/>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i="0" strike="noStrike" kern="0" cap="none" spc="0" normalizeH="0" baseline="0" noProof="0" dirty="0" smtClean="0">
                  <a:ln>
                    <a:noFill/>
                  </a:ln>
                  <a:solidFill>
                    <a:sysClr val="windowText" lastClr="000000"/>
                  </a:solidFill>
                  <a:effectLst/>
                  <a:uLnTx/>
                  <a:uFillTx/>
                  <a:latin typeface="Segoe UI" pitchFamily="34" charset="0"/>
                  <a:cs typeface="Segoe UI" pitchFamily="34" charset="0"/>
                </a:endParaRPr>
              </a:p>
            </p:txBody>
          </p:sp>
          <p:sp>
            <p:nvSpPr>
              <p:cNvPr id="81" name="Header"/>
              <p:cNvSpPr>
                <a:spLocks noChangeArrowheads="1"/>
              </p:cNvSpPr>
              <p:nvPr/>
            </p:nvSpPr>
            <p:spPr bwMode="auto">
              <a:xfrm>
                <a:off x="2574821" y="2152486"/>
                <a:ext cx="1606762" cy="190704"/>
              </a:xfrm>
              <a:prstGeom prst="roundRect">
                <a:avLst>
                  <a:gd name="adj" fmla="val 5333"/>
                </a:avLst>
              </a:prstGeom>
              <a:solidFill>
                <a:srgbClr val="FFFFFF">
                  <a:alpha val="74902"/>
                </a:srgbClr>
              </a:solidFill>
              <a:ln w="9525">
                <a:noFill/>
                <a:round/>
                <a:headEnd/>
                <a:tailEnd/>
              </a:ln>
              <a:effectLst/>
            </p:spPr>
            <p:txBody>
              <a:bodyPr wrap="none" tIns="18288" bIns="182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strike="noStrike" kern="0" cap="none" spc="0" normalizeH="0" baseline="0" noProof="0" dirty="0" smtClean="0">
                    <a:ln>
                      <a:noFill/>
                    </a:ln>
                    <a:solidFill>
                      <a:srgbClr val="0070C0"/>
                    </a:solidFill>
                    <a:effectLst/>
                    <a:uLnTx/>
                    <a:uFillTx/>
                    <a:latin typeface="Segoe UI" pitchFamily="34" charset="0"/>
                    <a:cs typeface="Segoe UI" pitchFamily="34" charset="0"/>
                  </a:rPr>
                  <a:t>Controls</a:t>
                </a:r>
              </a:p>
            </p:txBody>
          </p:sp>
          <p:sp>
            <p:nvSpPr>
              <p:cNvPr id="82" name="Content"/>
              <p:cNvSpPr>
                <a:spLocks noChangeArrowheads="1"/>
              </p:cNvSpPr>
              <p:nvPr/>
            </p:nvSpPr>
            <p:spPr bwMode="auto">
              <a:xfrm>
                <a:off x="2841797" y="2413843"/>
                <a:ext cx="391297" cy="122407"/>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Layout</a:t>
                </a:r>
                <a:endParaRPr lang="en-US" sz="1000" dirty="0">
                  <a:latin typeface="Segoe UI" pitchFamily="34" charset="0"/>
                  <a:cs typeface="Segoe UI" pitchFamily="34" charset="0"/>
                </a:endParaRPr>
              </a:p>
            </p:txBody>
          </p:sp>
          <p:sp>
            <p:nvSpPr>
              <p:cNvPr id="83" name="Content"/>
              <p:cNvSpPr>
                <a:spLocks noChangeArrowheads="1"/>
              </p:cNvSpPr>
              <p:nvPr/>
            </p:nvSpPr>
            <p:spPr bwMode="auto">
              <a:xfrm>
                <a:off x="3515211" y="2386198"/>
                <a:ext cx="564234" cy="155808"/>
              </a:xfrm>
              <a:prstGeom prst="roundRect">
                <a:avLst>
                  <a:gd name="adj" fmla="val 16667"/>
                </a:avLst>
              </a:prstGeom>
              <a:noFill/>
              <a:ln w="25400">
                <a:noFill/>
                <a:round/>
                <a:headEnd/>
                <a:tailEnd/>
              </a:ln>
              <a:effectLst/>
            </p:spPr>
            <p:txBody>
              <a:bodyPr wrap="none" anchor="ctr"/>
              <a:lstStyle/>
              <a:p>
                <a:pPr algn="ctr"/>
                <a:r>
                  <a:rPr lang="en-US" sz="1000" dirty="0" smtClean="0">
                    <a:latin typeface="Segoe UI" pitchFamily="34" charset="0"/>
                    <a:cs typeface="Segoe UI" pitchFamily="34" charset="0"/>
                  </a:rPr>
                  <a:t>Editing</a:t>
                </a:r>
                <a:endParaRPr lang="en-US" sz="1000" dirty="0">
                  <a:latin typeface="Segoe UI" pitchFamily="34" charset="0"/>
                  <a:cs typeface="Segoe UI" pitchFamily="34" charset="0"/>
                </a:endParaRPr>
              </a:p>
            </p:txBody>
          </p:sp>
        </p:gr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smtClean="0"/>
              <a:t>Dynamic Languages in Silverlight</a:t>
            </a:r>
            <a:endParaRPr lang="en-US" dirty="0"/>
          </a:p>
        </p:txBody>
      </p:sp>
      <p:sp>
        <p:nvSpPr>
          <p:cNvPr id="14" name="Rounded Rectangle 13"/>
          <p:cNvSpPr/>
          <p:nvPr/>
        </p:nvSpPr>
        <p:spPr bwMode="auto">
          <a:xfrm>
            <a:off x="762000" y="1981200"/>
            <a:ext cx="1828800" cy="762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Ruby</a:t>
            </a:r>
          </a:p>
        </p:txBody>
      </p:sp>
      <p:sp>
        <p:nvSpPr>
          <p:cNvPr id="15" name="Rounded Rectangle 14"/>
          <p:cNvSpPr/>
          <p:nvPr/>
        </p:nvSpPr>
        <p:spPr bwMode="auto">
          <a:xfrm>
            <a:off x="2667000" y="1981200"/>
            <a:ext cx="1828800" cy="762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Python</a:t>
            </a:r>
          </a:p>
        </p:txBody>
      </p:sp>
      <p:sp>
        <p:nvSpPr>
          <p:cNvPr id="16" name="Rounded Rectangle 15"/>
          <p:cNvSpPr/>
          <p:nvPr/>
        </p:nvSpPr>
        <p:spPr bwMode="auto">
          <a:xfrm>
            <a:off x="4572000" y="1981200"/>
            <a:ext cx="1828800" cy="762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Visual</a:t>
            </a:r>
            <a:r>
              <a:rPr kumimoji="0" lang="en-US" sz="24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Basic</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ounded Rectangle 16"/>
          <p:cNvSpPr/>
          <p:nvPr/>
        </p:nvSpPr>
        <p:spPr bwMode="auto">
          <a:xfrm>
            <a:off x="6477000" y="1981200"/>
            <a:ext cx="1828800" cy="762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JavaScript</a:t>
            </a:r>
          </a:p>
        </p:txBody>
      </p:sp>
      <p:sp>
        <p:nvSpPr>
          <p:cNvPr id="18" name="Rounded Rectangle 17"/>
          <p:cNvSpPr/>
          <p:nvPr/>
        </p:nvSpPr>
        <p:spPr bwMode="auto">
          <a:xfrm>
            <a:off x="685800" y="2819400"/>
            <a:ext cx="7696200" cy="22860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lang="en-US" sz="28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tx1"/>
                </a:solidFill>
                <a:effectLst>
                  <a:outerShdw blurRad="38100" dist="38100" dir="2700000" algn="tl">
                    <a:srgbClr val="000000">
                      <a:alpha val="43137"/>
                    </a:srgbClr>
                  </a:outerShdw>
                </a:effectLst>
                <a:latin typeface="Segoe" pitchFamily="34" charset="0"/>
              </a:rPr>
              <a:t>Common Language Runtime</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ounded Rectangle 18"/>
          <p:cNvSpPr/>
          <p:nvPr/>
        </p:nvSpPr>
        <p:spPr bwMode="auto">
          <a:xfrm>
            <a:off x="1752600" y="3124200"/>
            <a:ext cx="5791200" cy="762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Dynamic Language Runtime</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JavaScript Must Knows</a:t>
            </a:r>
            <a:endParaRPr lang="en-US" dirty="0"/>
          </a:p>
        </p:txBody>
      </p:sp>
      <p:sp>
        <p:nvSpPr>
          <p:cNvPr id="3" name="Text Placeholder 2"/>
          <p:cNvSpPr>
            <a:spLocks noGrp="1"/>
          </p:cNvSpPr>
          <p:nvPr>
            <p:ph type="body" idx="1"/>
          </p:nvPr>
        </p:nvSpPr>
        <p:spPr>
          <a:xfrm>
            <a:off x="382588" y="1414463"/>
            <a:ext cx="8380412" cy="3436325"/>
          </a:xfrm>
        </p:spPr>
        <p:txBody>
          <a:bodyPr/>
          <a:lstStyle/>
          <a:p>
            <a:r>
              <a:rPr/>
              <a:t>Silverlight </a:t>
            </a:r>
            <a:r>
              <a:rPr smtClean="0"/>
              <a:t>XAML elements </a:t>
            </a:r>
            <a:r>
              <a:rPr/>
              <a:t>are </a:t>
            </a:r>
            <a:r>
              <a:rPr smtClean="0"/>
              <a:t>scriptable via the browser script engine (JavaScript)</a:t>
            </a:r>
          </a:p>
          <a:p>
            <a:r>
              <a:rPr smtClean="0"/>
              <a:t>Scriptable objects are obtained via findName</a:t>
            </a:r>
          </a:p>
          <a:p>
            <a:pPr lvl="1"/>
            <a:r>
              <a:rPr smtClean="0"/>
              <a:t>Scriptable objects (elements) can be controlled via properties a</a:t>
            </a:r>
            <a:r>
              <a:rPr lang="en-US" dirty="0" err="1" smtClean="0"/>
              <a:t>nd</a:t>
            </a:r>
            <a:r>
              <a:rPr smtClean="0"/>
              <a:t> methods</a:t>
            </a:r>
          </a:p>
          <a:p>
            <a:pPr lvl="1"/>
            <a:r>
              <a:rPr smtClean="0"/>
              <a:t>Models JavaScript and HTML DOM interaction</a:t>
            </a:r>
          </a:p>
          <a:p>
            <a:pPr lvl="1"/>
            <a:r>
              <a:rPr smtClean="0"/>
              <a:t>findName is equivalent to document.getElementById()</a:t>
            </a:r>
          </a:p>
          <a:p>
            <a:pPr lvl="1"/>
            <a:r>
              <a:rPr smtClean="0"/>
              <a:t>Supports tree walking via children collection</a:t>
            </a:r>
          </a:p>
          <a:p>
            <a:r>
              <a:rPr smtClean="0"/>
              <a:t>Position set using "Canvas.Top" and "Canvas.Left"</a:t>
            </a:r>
            <a:endParaRPr lang="en-US" dirty="0" smtClean="0"/>
          </a:p>
          <a:p>
            <a:r>
              <a:rPr smtClean="0"/>
              <a:t>Size can be scaled or set via Height/Width</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3"/>
          <p:cNvGrpSpPr/>
          <p:nvPr/>
        </p:nvGrpSpPr>
        <p:grpSpPr>
          <a:xfrm>
            <a:off x="0" y="3237395"/>
            <a:ext cx="9144000" cy="1219200"/>
            <a:chOff x="0" y="2823008"/>
            <a:chExt cx="9144000" cy="2352163"/>
          </a:xfrm>
        </p:grpSpPr>
        <p:sp>
          <p:nvSpPr>
            <p:cNvPr id="50" name="Rectangle 49"/>
            <p:cNvSpPr/>
            <p:nvPr/>
          </p:nvSpPr>
          <p:spPr>
            <a:xfrm>
              <a:off x="4419600" y="2823008"/>
              <a:ext cx="4724400" cy="2352163"/>
            </a:xfrm>
            <a:prstGeom prst="rect">
              <a:avLst/>
            </a:prstGeom>
            <a:gradFill>
              <a:gsLst>
                <a:gs pos="0">
                  <a:schemeClr val="accent2">
                    <a:lumMod val="75000"/>
                  </a:schemeClr>
                </a:gs>
                <a:gs pos="50000">
                  <a:schemeClr val="accent2">
                    <a:lumMod val="40000"/>
                    <a:lumOff val="60000"/>
                  </a:schemeClr>
                </a:gs>
                <a:gs pos="100000">
                  <a:schemeClr val="accent1">
                    <a:tint val="23500"/>
                    <a:satMod val="1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0" y="2823008"/>
              <a:ext cx="4419600" cy="2352163"/>
            </a:xfrm>
            <a:prstGeom prst="rect">
              <a:avLst/>
            </a:prstGeom>
            <a:gradFill>
              <a:gsLst>
                <a:gs pos="0">
                  <a:schemeClr val="accent2">
                    <a:lumMod val="75000"/>
                  </a:schemeClr>
                </a:gs>
                <a:gs pos="50000">
                  <a:schemeClr val="accent2">
                    <a:lumMod val="40000"/>
                    <a:lumOff val="60000"/>
                  </a:schemeClr>
                </a:gs>
                <a:gs pos="100000">
                  <a:schemeClr val="accent1">
                    <a:tint val="23500"/>
                    <a:satMod val="1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76"/>
          <p:cNvGrpSpPr/>
          <p:nvPr/>
        </p:nvGrpSpPr>
        <p:grpSpPr>
          <a:xfrm>
            <a:off x="2425869" y="2167894"/>
            <a:ext cx="4063422" cy="3768455"/>
            <a:chOff x="1046894" y="1592584"/>
            <a:chExt cx="4063422" cy="3768455"/>
          </a:xfrm>
        </p:grpSpPr>
        <p:sp>
          <p:nvSpPr>
            <p:cNvPr id="81" name="Oval 80"/>
            <p:cNvSpPr/>
            <p:nvPr/>
          </p:nvSpPr>
          <p:spPr bwMode="auto">
            <a:xfrm>
              <a:off x="3119042" y="1592584"/>
              <a:ext cx="1991274" cy="199127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Desktop</a:t>
              </a:r>
            </a:p>
          </p:txBody>
        </p:sp>
        <p:sp>
          <p:nvSpPr>
            <p:cNvPr id="82" name="Oval 81"/>
            <p:cNvSpPr/>
            <p:nvPr/>
          </p:nvSpPr>
          <p:spPr bwMode="auto">
            <a:xfrm>
              <a:off x="2064532" y="3369765"/>
              <a:ext cx="1991274" cy="199127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b"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1200" dirty="0" smtClean="0">
                  <a:solidFill>
                    <a:schemeClr val="tx1"/>
                  </a:solidFill>
                  <a:effectLst>
                    <a:outerShdw blurRad="38100" dist="38100" dir="2700000" algn="tl">
                      <a:srgbClr val="000000">
                        <a:alpha val="43137"/>
                      </a:srgbClr>
                    </a:outerShdw>
                  </a:effectLst>
                  <a:latin typeface="Segoe" pitchFamily="34" charset="0"/>
                </a:rPr>
                <a:t>Media</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&amp;</a:t>
              </a:r>
              <a:r>
                <a:rPr kumimoji="0" lang="en-US" sz="12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RIA</a:t>
              </a:r>
              <a:endPar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3" name="Oval 82"/>
            <p:cNvSpPr/>
            <p:nvPr/>
          </p:nvSpPr>
          <p:spPr bwMode="auto">
            <a:xfrm>
              <a:off x="1046894" y="1592584"/>
              <a:ext cx="1991274" cy="199127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Web</a:t>
              </a:r>
            </a:p>
          </p:txBody>
        </p:sp>
      </p:grpSp>
      <p:grpSp>
        <p:nvGrpSpPr>
          <p:cNvPr id="4" name="Group 174"/>
          <p:cNvGrpSpPr/>
          <p:nvPr/>
        </p:nvGrpSpPr>
        <p:grpSpPr>
          <a:xfrm>
            <a:off x="3149084" y="2596934"/>
            <a:ext cx="2511288" cy="2697860"/>
            <a:chOff x="3149084" y="2102739"/>
            <a:chExt cx="2511288" cy="2697860"/>
          </a:xfrm>
        </p:grpSpPr>
        <p:sp>
          <p:nvSpPr>
            <p:cNvPr id="170" name="Oval 169"/>
            <p:cNvSpPr/>
            <p:nvPr/>
          </p:nvSpPr>
          <p:spPr>
            <a:xfrm>
              <a:off x="3201919" y="2102739"/>
              <a:ext cx="2456202" cy="2456202"/>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2" tIns="45717" rIns="91432" bIns="45717" numCol="1" rtlCol="0" anchor="ctr" anchorCtr="0" compatLnSpc="1">
              <a:prstTxWarp prst="textNoShape">
                <a:avLst/>
              </a:prstTxWarp>
            </a:bodyPr>
            <a:lstStyle/>
            <a:p>
              <a:pPr algn="ctr" defTabSz="914063"/>
              <a:endParaRPr lang="en-US" sz="2300" dirty="0">
                <a:solidFill>
                  <a:schemeClr val="tx1"/>
                </a:solidFill>
                <a:effectLst>
                  <a:outerShdw blurRad="38100" dist="38100" dir="2700000" algn="tl">
                    <a:srgbClr val="000000">
                      <a:alpha val="43137"/>
                    </a:srgbClr>
                  </a:outerShdw>
                </a:effectLst>
                <a:latin typeface="Segoe" pitchFamily="34" charset="0"/>
              </a:endParaRPr>
            </a:p>
          </p:txBody>
        </p:sp>
        <p:grpSp>
          <p:nvGrpSpPr>
            <p:cNvPr id="5" name="Group 170"/>
            <p:cNvGrpSpPr/>
            <p:nvPr/>
          </p:nvGrpSpPr>
          <p:grpSpPr>
            <a:xfrm>
              <a:off x="3149084" y="2433989"/>
              <a:ext cx="2511288" cy="2366610"/>
              <a:chOff x="3149084" y="2433989"/>
              <a:chExt cx="2511288" cy="2366610"/>
            </a:xfrm>
          </p:grpSpPr>
          <p:pic>
            <p:nvPicPr>
              <p:cNvPr id="172" name="Picture 30" descr="\\eventsql\dvd27\Clip_Installer\DVD_ART\Artwork_Imagery\Shapes and Graphics\Arrows - arrow\MGX 06 Arrows\MGX Arrow Dark blue.png"/>
              <p:cNvPicPr>
                <a:picLocks noChangeAspect="1" noChangeArrowheads="1"/>
              </p:cNvPicPr>
              <p:nvPr/>
            </p:nvPicPr>
            <p:blipFill>
              <a:blip r:embed="rId2" cstate="print"/>
              <a:srcRect/>
              <a:stretch>
                <a:fillRect/>
              </a:stretch>
            </p:blipFill>
            <p:spPr bwMode="auto">
              <a:xfrm rot="18657108">
                <a:off x="5301892" y="2487669"/>
                <a:ext cx="412159" cy="304800"/>
              </a:xfrm>
              <a:prstGeom prst="rect">
                <a:avLst/>
              </a:prstGeom>
              <a:noFill/>
            </p:spPr>
          </p:pic>
          <p:pic>
            <p:nvPicPr>
              <p:cNvPr id="173" name="Picture 30" descr="\\eventsql\dvd27\Clip_Installer\DVD_ART\Artwork_Imagery\Shapes and Graphics\Arrows - arrow\MGX 06 Arrows\MGX Arrow Dark blue.png"/>
              <p:cNvPicPr>
                <a:picLocks noChangeAspect="1" noChangeArrowheads="1"/>
              </p:cNvPicPr>
              <p:nvPr/>
            </p:nvPicPr>
            <p:blipFill>
              <a:blip r:embed="rId2" cstate="print"/>
              <a:srcRect/>
              <a:stretch>
                <a:fillRect/>
              </a:stretch>
            </p:blipFill>
            <p:spPr bwMode="auto">
              <a:xfrm rot="13500000">
                <a:off x="3095404" y="2487669"/>
                <a:ext cx="412159" cy="304800"/>
              </a:xfrm>
              <a:prstGeom prst="rect">
                <a:avLst/>
              </a:prstGeom>
              <a:noFill/>
            </p:spPr>
          </p:pic>
          <p:pic>
            <p:nvPicPr>
              <p:cNvPr id="174" name="Picture 30" descr="\\eventsql\dvd27\Clip_Installer\DVD_ART\Artwork_Imagery\Shapes and Graphics\Arrows - arrow\MGX 06 Arrows\MGX Arrow Dark blue.png"/>
              <p:cNvPicPr>
                <a:picLocks noChangeAspect="1" noChangeArrowheads="1"/>
              </p:cNvPicPr>
              <p:nvPr/>
            </p:nvPicPr>
            <p:blipFill>
              <a:blip r:embed="rId2" cstate="print"/>
              <a:srcRect/>
              <a:stretch>
                <a:fillRect/>
              </a:stretch>
            </p:blipFill>
            <p:spPr bwMode="auto">
              <a:xfrm rot="5400000">
                <a:off x="4223941" y="4442120"/>
                <a:ext cx="412159" cy="304800"/>
              </a:xfrm>
              <a:prstGeom prst="rect">
                <a:avLst/>
              </a:prstGeom>
              <a:noFill/>
            </p:spPr>
          </p:pic>
        </p:grpSp>
      </p:grpSp>
      <p:sp>
        <p:nvSpPr>
          <p:cNvPr id="95" name="Title 94"/>
          <p:cNvSpPr>
            <a:spLocks noGrp="1"/>
          </p:cNvSpPr>
          <p:nvPr>
            <p:ph type="title"/>
          </p:nvPr>
        </p:nvSpPr>
        <p:spPr/>
        <p:txBody>
          <a:bodyPr>
            <a:noAutofit/>
          </a:bodyPr>
          <a:lstStyle/>
          <a:p>
            <a:pPr algn="l"/>
            <a:r>
              <a:rPr lang="en-US" dirty="0" err="1" smtClean="0"/>
              <a:t>Toolapalooza</a:t>
            </a:r>
            <a:endParaRPr lang="en-US" dirty="0"/>
          </a:p>
        </p:txBody>
      </p:sp>
      <p:grpSp>
        <p:nvGrpSpPr>
          <p:cNvPr id="6" name="Group 165"/>
          <p:cNvGrpSpPr/>
          <p:nvPr/>
        </p:nvGrpSpPr>
        <p:grpSpPr>
          <a:xfrm>
            <a:off x="228600" y="4608995"/>
            <a:ext cx="8610600" cy="1085778"/>
            <a:chOff x="228600" y="4114800"/>
            <a:chExt cx="8610600" cy="1085778"/>
          </a:xfrm>
        </p:grpSpPr>
        <p:sp>
          <p:nvSpPr>
            <p:cNvPr id="70" name="Rectangle 73732"/>
            <p:cNvSpPr>
              <a:spLocks noChangeArrowheads="1"/>
            </p:cNvSpPr>
            <p:nvPr/>
          </p:nvSpPr>
          <p:spPr bwMode="auto">
            <a:xfrm>
              <a:off x="1696844" y="4321314"/>
              <a:ext cx="2798955" cy="707886"/>
            </a:xfrm>
            <a:prstGeom prst="rect">
              <a:avLst/>
            </a:prstGeom>
            <a:noFill/>
            <a:ln w="9525">
              <a:noFill/>
              <a:miter lim="800000"/>
              <a:headEnd/>
              <a:tailEnd/>
            </a:ln>
          </p:spPr>
          <p:txBody>
            <a:bodyPr wrap="square" lIns="0" rIns="0">
              <a:spAutoFit/>
            </a:bodyPr>
            <a:lstStyle/>
            <a:p>
              <a:r>
                <a:rPr lang="en-US" dirty="0" smtClean="0">
                  <a:solidFill>
                    <a:schemeClr val="accent2">
                      <a:lumMod val="75000"/>
                    </a:schemeClr>
                  </a:solidFill>
                  <a:latin typeface="Segoe Semibold" pitchFamily="34" charset="0"/>
                </a:rPr>
                <a:t>Designer</a:t>
              </a:r>
              <a:endParaRPr lang="en-US" sz="1100" dirty="0" smtClean="0">
                <a:solidFill>
                  <a:schemeClr val="accent2">
                    <a:lumMod val="75000"/>
                  </a:schemeClr>
                </a:solidFill>
                <a:latin typeface="Segoe Semibold" pitchFamily="34" charset="0"/>
              </a:endParaRPr>
            </a:p>
            <a:p>
              <a:r>
                <a:rPr lang="en-US" sz="1050" dirty="0" smtClean="0">
                  <a:solidFill>
                    <a:schemeClr val="bg1"/>
                  </a:solidFill>
                  <a:latin typeface="Segoe Semibold" pitchFamily="34" charset="0"/>
                </a:rPr>
                <a:t>Look, behavior, brand,</a:t>
              </a:r>
              <a:br>
                <a:rPr lang="en-US" sz="1050" dirty="0" smtClean="0">
                  <a:solidFill>
                    <a:schemeClr val="bg1"/>
                  </a:solidFill>
                  <a:latin typeface="Segoe Semibold" pitchFamily="34" charset="0"/>
                </a:rPr>
              </a:br>
              <a:r>
                <a:rPr lang="en-US" sz="1050" dirty="0" smtClean="0">
                  <a:solidFill>
                    <a:schemeClr val="bg1"/>
                  </a:solidFill>
                  <a:latin typeface="Segoe Semibold" pitchFamily="34" charset="0"/>
                </a:rPr>
                <a:t>and emotional connection</a:t>
              </a:r>
              <a:endParaRPr lang="en-US" sz="1050" dirty="0">
                <a:solidFill>
                  <a:schemeClr val="bg1"/>
                </a:solidFill>
                <a:latin typeface="Segoe Semibold" pitchFamily="34" charset="0"/>
              </a:endParaRPr>
            </a:p>
          </p:txBody>
        </p:sp>
        <p:sp>
          <p:nvSpPr>
            <p:cNvPr id="71" name="Rectangle 73736"/>
            <p:cNvSpPr>
              <a:spLocks noChangeArrowheads="1"/>
            </p:cNvSpPr>
            <p:nvPr/>
          </p:nvSpPr>
          <p:spPr bwMode="auto">
            <a:xfrm>
              <a:off x="4648200" y="4321314"/>
              <a:ext cx="2798956" cy="707886"/>
            </a:xfrm>
            <a:prstGeom prst="rect">
              <a:avLst/>
            </a:prstGeom>
            <a:noFill/>
            <a:ln w="9525">
              <a:noFill/>
              <a:miter lim="800000"/>
              <a:headEnd/>
              <a:tailEnd/>
            </a:ln>
          </p:spPr>
          <p:txBody>
            <a:bodyPr wrap="square" lIns="0" rIns="0">
              <a:spAutoFit/>
            </a:bodyPr>
            <a:lstStyle/>
            <a:p>
              <a:pPr algn="r"/>
              <a:r>
                <a:rPr lang="en-US" dirty="0" smtClean="0">
                  <a:solidFill>
                    <a:schemeClr val="accent2">
                      <a:lumMod val="75000"/>
                    </a:schemeClr>
                  </a:solidFill>
                  <a:latin typeface="Segoe Semibold" pitchFamily="34" charset="0"/>
                </a:rPr>
                <a:t>Developer</a:t>
              </a:r>
              <a:endParaRPr lang="en-US" sz="1400" dirty="0" smtClean="0">
                <a:solidFill>
                  <a:schemeClr val="accent2">
                    <a:lumMod val="75000"/>
                  </a:schemeClr>
                </a:solidFill>
                <a:latin typeface="Segoe Semibold" pitchFamily="34" charset="0"/>
              </a:endParaRPr>
            </a:p>
            <a:p>
              <a:pPr algn="r"/>
              <a:r>
                <a:rPr lang="en-US" sz="1050" dirty="0" smtClean="0">
                  <a:solidFill>
                    <a:schemeClr val="bg1"/>
                  </a:solidFill>
                  <a:latin typeface="Segoe Semibold" pitchFamily="34" charset="0"/>
                </a:rPr>
                <a:t>Function, deployment, data,</a:t>
              </a:r>
              <a:br>
                <a:rPr lang="en-US" sz="1050" dirty="0" smtClean="0">
                  <a:solidFill>
                    <a:schemeClr val="bg1"/>
                  </a:solidFill>
                  <a:latin typeface="Segoe Semibold" pitchFamily="34" charset="0"/>
                </a:rPr>
              </a:br>
              <a:r>
                <a:rPr lang="en-US" sz="1050" dirty="0" smtClean="0">
                  <a:solidFill>
                    <a:schemeClr val="bg1"/>
                  </a:solidFill>
                  <a:latin typeface="Segoe Semibold" pitchFamily="34" charset="0"/>
                </a:rPr>
                <a:t>security, operational integrity</a:t>
              </a:r>
              <a:endParaRPr lang="en-US" sz="700" dirty="0">
                <a:solidFill>
                  <a:schemeClr val="bg1"/>
                </a:solidFill>
                <a:latin typeface="Segoe" pitchFamily="34" charset="0"/>
              </a:endParaRPr>
            </a:p>
          </p:txBody>
        </p:sp>
        <p:pic>
          <p:nvPicPr>
            <p:cNvPr id="72" name="Rectangle 73734"/>
            <p:cNvPicPr>
              <a:picLocks noChangeAspect="1" noChangeArrowheads="1"/>
            </p:cNvPicPr>
            <p:nvPr/>
          </p:nvPicPr>
          <p:blipFill>
            <a:blip r:embed="rId3" cstate="print"/>
            <a:srcRect/>
            <a:stretch>
              <a:fillRect/>
            </a:stretch>
          </p:blipFill>
          <p:spPr bwMode="auto">
            <a:xfrm>
              <a:off x="228600" y="4114800"/>
              <a:ext cx="1066800" cy="1085778"/>
            </a:xfrm>
            <a:prstGeom prst="rect">
              <a:avLst/>
            </a:prstGeom>
            <a:ln>
              <a:noFill/>
            </a:ln>
            <a:effectLst>
              <a:outerShdw blurRad="292100" dist="139700" dir="2700000" algn="tl" rotWithShape="0">
                <a:srgbClr val="333333">
                  <a:alpha val="65000"/>
                </a:srgbClr>
              </a:outerShdw>
            </a:effectLst>
          </p:spPr>
        </p:pic>
        <p:grpSp>
          <p:nvGrpSpPr>
            <p:cNvPr id="7" name="Group 10"/>
            <p:cNvGrpSpPr>
              <a:grpSpLocks/>
            </p:cNvGrpSpPr>
            <p:nvPr/>
          </p:nvGrpSpPr>
          <p:grpSpPr bwMode="auto">
            <a:xfrm flipH="1">
              <a:off x="7772400" y="4114800"/>
              <a:ext cx="1066800" cy="1072222"/>
              <a:chOff x="4519" y="528"/>
              <a:chExt cx="790" cy="791"/>
            </a:xfrm>
          </p:grpSpPr>
          <p:pic>
            <p:nvPicPr>
              <p:cNvPr id="74" name="Rectangle 73738"/>
              <p:cNvPicPr>
                <a:picLocks noChangeAspect="1" noChangeArrowheads="1"/>
              </p:cNvPicPr>
              <p:nvPr/>
            </p:nvPicPr>
            <p:blipFill>
              <a:blip r:embed="rId4" cstate="print"/>
              <a:srcRect/>
              <a:stretch>
                <a:fillRect/>
              </a:stretch>
            </p:blipFill>
            <p:spPr bwMode="auto">
              <a:xfrm>
                <a:off x="4521" y="533"/>
                <a:ext cx="788" cy="785"/>
              </a:xfrm>
              <a:prstGeom prst="rect">
                <a:avLst/>
              </a:prstGeom>
              <a:ln>
                <a:noFill/>
              </a:ln>
              <a:effectLst>
                <a:outerShdw blurRad="292100" dist="139700" dir="2700000" algn="tl" rotWithShape="0">
                  <a:srgbClr val="333333">
                    <a:alpha val="65000"/>
                  </a:srgbClr>
                </a:outerShdw>
              </a:effectLst>
            </p:spPr>
          </p:pic>
          <p:sp>
            <p:nvSpPr>
              <p:cNvPr id="75" name="Rectangle 73739"/>
              <p:cNvSpPr>
                <a:spLocks noChangeArrowheads="1"/>
              </p:cNvSpPr>
              <p:nvPr/>
            </p:nvSpPr>
            <p:spPr bwMode="auto">
              <a:xfrm>
                <a:off x="4519" y="528"/>
                <a:ext cx="786" cy="791"/>
              </a:xfrm>
              <a:prstGeom prst="rect">
                <a:avLst/>
              </a:prstGeom>
              <a:noFill/>
              <a:ln w="9525" algn="ctr">
                <a:solidFill>
                  <a:schemeClr val="tx1"/>
                </a:solidFill>
                <a:miter lim="800000"/>
                <a:headEnd/>
                <a:tailEnd/>
              </a:ln>
            </p:spPr>
            <p:txBody>
              <a:bodyPr wrap="none" anchor="ctr"/>
              <a:lstStyle/>
              <a:p>
                <a:endParaRPr lang="en-US">
                  <a:solidFill>
                    <a:srgbClr val="000000"/>
                  </a:solidFill>
                </a:endParaRPr>
              </a:p>
            </p:txBody>
          </p:sp>
        </p:grpSp>
      </p:grpSp>
      <p:grpSp>
        <p:nvGrpSpPr>
          <p:cNvPr id="8" name="Group 95"/>
          <p:cNvGrpSpPr/>
          <p:nvPr/>
        </p:nvGrpSpPr>
        <p:grpSpPr>
          <a:xfrm>
            <a:off x="3477520" y="3389795"/>
            <a:ext cx="1905000" cy="914400"/>
            <a:chOff x="3505200" y="2895600"/>
            <a:chExt cx="1905000" cy="914400"/>
          </a:xfrm>
        </p:grpSpPr>
        <p:grpSp>
          <p:nvGrpSpPr>
            <p:cNvPr id="9" name="Group 89"/>
            <p:cNvGrpSpPr/>
            <p:nvPr/>
          </p:nvGrpSpPr>
          <p:grpSpPr>
            <a:xfrm>
              <a:off x="3505200" y="2895600"/>
              <a:ext cx="762000" cy="914400"/>
              <a:chOff x="3505200" y="2971800"/>
              <a:chExt cx="762000" cy="914400"/>
            </a:xfrm>
          </p:grpSpPr>
          <p:sp>
            <p:nvSpPr>
              <p:cNvPr id="84" name="Rounded Rectangle 83"/>
              <p:cNvSpPr/>
              <p:nvPr/>
            </p:nvSpPr>
            <p:spPr bwMode="auto">
              <a:xfrm>
                <a:off x="3505200" y="2971800"/>
                <a:ext cx="762000" cy="914400"/>
              </a:xfrm>
              <a:prstGeom prst="round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86" name="Picture 2"/>
              <p:cNvPicPr>
                <a:picLocks noChangeAspect="1" noChangeArrowheads="1"/>
              </p:cNvPicPr>
              <p:nvPr/>
            </p:nvPicPr>
            <p:blipFill>
              <a:blip r:embed="rId5" cstate="print"/>
              <a:srcRect/>
              <a:stretch>
                <a:fillRect/>
              </a:stretch>
            </p:blipFill>
            <p:spPr bwMode="auto">
              <a:xfrm>
                <a:off x="3581400" y="3048000"/>
                <a:ext cx="685800" cy="755093"/>
              </a:xfrm>
              <a:prstGeom prst="rect">
                <a:avLst/>
              </a:prstGeom>
              <a:noFill/>
              <a:ln w="9525">
                <a:noFill/>
                <a:miter lim="800000"/>
                <a:headEnd/>
                <a:tailEnd/>
              </a:ln>
              <a:effectLst/>
            </p:spPr>
          </p:pic>
        </p:grpSp>
        <p:grpSp>
          <p:nvGrpSpPr>
            <p:cNvPr id="10" name="Group 88"/>
            <p:cNvGrpSpPr/>
            <p:nvPr/>
          </p:nvGrpSpPr>
          <p:grpSpPr>
            <a:xfrm>
              <a:off x="4648200" y="2895600"/>
              <a:ext cx="762000" cy="914400"/>
              <a:chOff x="4495800" y="2971800"/>
              <a:chExt cx="762000" cy="914400"/>
            </a:xfrm>
          </p:grpSpPr>
          <p:sp>
            <p:nvSpPr>
              <p:cNvPr id="87" name="Rounded Rectangle 86"/>
              <p:cNvSpPr/>
              <p:nvPr/>
            </p:nvSpPr>
            <p:spPr bwMode="auto">
              <a:xfrm>
                <a:off x="4495800" y="2971800"/>
                <a:ext cx="762000" cy="914400"/>
              </a:xfrm>
              <a:prstGeom prst="roundRect">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88" name="Picture 2"/>
              <p:cNvPicPr>
                <a:picLocks noChangeAspect="1" noChangeArrowheads="1"/>
              </p:cNvPicPr>
              <p:nvPr/>
            </p:nvPicPr>
            <p:blipFill>
              <a:blip r:embed="rId6" cstate="print"/>
              <a:srcRect/>
              <a:stretch>
                <a:fillRect/>
              </a:stretch>
            </p:blipFill>
            <p:spPr bwMode="auto">
              <a:xfrm>
                <a:off x="4588934" y="3098800"/>
                <a:ext cx="572111" cy="685800"/>
              </a:xfrm>
              <a:prstGeom prst="rect">
                <a:avLst/>
              </a:prstGeom>
              <a:noFill/>
              <a:ln w="9525">
                <a:noFill/>
                <a:miter lim="800000"/>
                <a:headEnd/>
                <a:tailEnd/>
              </a:ln>
              <a:effectLst/>
            </p:spPr>
          </p:pic>
        </p:grpSp>
        <p:grpSp>
          <p:nvGrpSpPr>
            <p:cNvPr id="11" name="Group 91"/>
            <p:cNvGrpSpPr/>
            <p:nvPr/>
          </p:nvGrpSpPr>
          <p:grpSpPr>
            <a:xfrm>
              <a:off x="4191000" y="3146732"/>
              <a:ext cx="533400" cy="434668"/>
              <a:chOff x="3886200" y="3676418"/>
              <a:chExt cx="703262" cy="573088"/>
            </a:xfrm>
          </p:grpSpPr>
          <p:pic>
            <p:nvPicPr>
              <p:cNvPr id="93" name="Rectangle 73748"/>
              <p:cNvPicPr>
                <a:picLocks noChangeAspect="1" noChangeArrowheads="1"/>
              </p:cNvPicPr>
              <p:nvPr/>
            </p:nvPicPr>
            <p:blipFill>
              <a:blip r:embed="rId7"/>
              <a:srcRect/>
              <a:stretch>
                <a:fillRect/>
              </a:stretch>
            </p:blipFill>
            <p:spPr bwMode="auto">
              <a:xfrm>
                <a:off x="4276725" y="3676418"/>
                <a:ext cx="312737" cy="573088"/>
              </a:xfrm>
              <a:prstGeom prst="rect">
                <a:avLst/>
              </a:prstGeom>
              <a:noFill/>
              <a:ln w="9525">
                <a:noFill/>
                <a:miter lim="800000"/>
                <a:headEnd/>
                <a:tailEnd/>
              </a:ln>
            </p:spPr>
          </p:pic>
          <p:pic>
            <p:nvPicPr>
              <p:cNvPr id="94" name="Rectangle 73749"/>
              <p:cNvPicPr>
                <a:picLocks noChangeAspect="1" noChangeArrowheads="1"/>
              </p:cNvPicPr>
              <p:nvPr/>
            </p:nvPicPr>
            <p:blipFill>
              <a:blip r:embed="rId8"/>
              <a:srcRect/>
              <a:stretch>
                <a:fillRect/>
              </a:stretch>
            </p:blipFill>
            <p:spPr bwMode="auto">
              <a:xfrm>
                <a:off x="3886200" y="3676418"/>
                <a:ext cx="312737" cy="573088"/>
              </a:xfrm>
              <a:prstGeom prst="rect">
                <a:avLst/>
              </a:prstGeom>
              <a:noFill/>
              <a:ln w="9525">
                <a:noFill/>
                <a:miter lim="800000"/>
                <a:headEnd/>
                <a:tailEnd/>
              </a:ln>
            </p:spPr>
          </p:pic>
        </p:grpSp>
      </p:grpSp>
      <p:grpSp>
        <p:nvGrpSpPr>
          <p:cNvPr id="12" name="Group 152"/>
          <p:cNvGrpSpPr/>
          <p:nvPr/>
        </p:nvGrpSpPr>
        <p:grpSpPr>
          <a:xfrm>
            <a:off x="228600" y="3632643"/>
            <a:ext cx="8686800" cy="428705"/>
            <a:chOff x="228600" y="3138448"/>
            <a:chExt cx="8686800" cy="428705"/>
          </a:xfrm>
        </p:grpSpPr>
        <p:pic>
          <p:nvPicPr>
            <p:cNvPr id="98" name="Expression" descr="Expression-Studio_bL"/>
            <p:cNvPicPr preferRelativeResize="0">
              <a:picLocks noChangeAspect="1" noChangeArrowheads="1"/>
            </p:cNvPicPr>
            <p:nvPr/>
          </p:nvPicPr>
          <p:blipFill>
            <a:blip r:embed="rId9">
              <a:lum bright="100000"/>
            </a:blip>
            <a:srcRect/>
            <a:stretch>
              <a:fillRect/>
            </a:stretch>
          </p:blipFill>
          <p:spPr bwMode="auto">
            <a:xfrm>
              <a:off x="228600" y="3138448"/>
              <a:ext cx="1983114" cy="428705"/>
            </a:xfrm>
            <a:prstGeom prst="rect">
              <a:avLst/>
            </a:prstGeom>
            <a:noFill/>
            <a:ln w="9525">
              <a:noFill/>
              <a:miter lim="800000"/>
              <a:headEnd/>
              <a:tailEnd/>
            </a:ln>
            <a:effectLst>
              <a:outerShdw blurRad="12700" dist="38100" dir="2700000" sx="98000" sy="98000" algn="tl" rotWithShape="0">
                <a:prstClr val="black">
                  <a:alpha val="56000"/>
                </a:prstClr>
              </a:outerShdw>
            </a:effectLst>
          </p:spPr>
        </p:pic>
        <p:pic>
          <p:nvPicPr>
            <p:cNvPr id="105" name="Picture 3" descr="Visual Studio 2005 logo h white"/>
            <p:cNvPicPr>
              <a:picLocks noChangeAspect="1" noChangeArrowheads="1"/>
            </p:cNvPicPr>
            <p:nvPr/>
          </p:nvPicPr>
          <p:blipFill>
            <a:blip r:embed="rId10"/>
            <a:srcRect/>
            <a:stretch>
              <a:fillRect/>
            </a:stretch>
          </p:blipFill>
          <p:spPr bwMode="auto">
            <a:xfrm>
              <a:off x="6705600" y="3179896"/>
              <a:ext cx="2209800" cy="345809"/>
            </a:xfrm>
            <a:prstGeom prst="rect">
              <a:avLst/>
            </a:prstGeom>
            <a:noFill/>
            <a:ln w="9525">
              <a:noFill/>
              <a:miter lim="800000"/>
              <a:headEnd/>
              <a:tailEnd/>
            </a:ln>
          </p:spPr>
        </p:pic>
      </p:grpSp>
      <p:grpSp>
        <p:nvGrpSpPr>
          <p:cNvPr id="13" name="Group 175"/>
          <p:cNvGrpSpPr/>
          <p:nvPr/>
        </p:nvGrpSpPr>
        <p:grpSpPr>
          <a:xfrm>
            <a:off x="1887379" y="1865795"/>
            <a:ext cx="5046821" cy="4458805"/>
            <a:chOff x="2064965" y="1524000"/>
            <a:chExt cx="4415620" cy="3901147"/>
          </a:xfrm>
        </p:grpSpPr>
        <p:grpSp>
          <p:nvGrpSpPr>
            <p:cNvPr id="14" name="Group 78"/>
            <p:cNvGrpSpPr/>
            <p:nvPr/>
          </p:nvGrpSpPr>
          <p:grpSpPr>
            <a:xfrm>
              <a:off x="3854847" y="4924157"/>
              <a:ext cx="755551" cy="500990"/>
              <a:chOff x="3954711" y="3217220"/>
              <a:chExt cx="755551" cy="500990"/>
            </a:xfrm>
          </p:grpSpPr>
          <p:sp>
            <p:nvSpPr>
              <p:cNvPr id="197" name="Rounded Rectangle 196"/>
              <p:cNvSpPr/>
              <p:nvPr/>
            </p:nvSpPr>
            <p:spPr>
              <a:xfrm>
                <a:off x="3954711" y="3217220"/>
                <a:ext cx="755551" cy="500990"/>
              </a:xfrm>
              <a:prstGeom prst="roundRect">
                <a:avLst/>
              </a:prstGeom>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000" b="1" dirty="0"/>
              </a:p>
            </p:txBody>
          </p:sp>
          <p:pic>
            <p:nvPicPr>
              <p:cNvPr id="198" name="Picture 2" descr="Logo_6"/>
              <p:cNvPicPr>
                <a:picLocks noChangeAspect="1" noChangeArrowheads="1"/>
              </p:cNvPicPr>
              <p:nvPr/>
            </p:nvPicPr>
            <p:blipFill>
              <a:blip r:embed="rId11" cstate="print"/>
              <a:srcRect l="22214" t="4509" r="24077" b="36414"/>
              <a:stretch>
                <a:fillRect/>
              </a:stretch>
            </p:blipFill>
            <p:spPr bwMode="auto">
              <a:xfrm>
                <a:off x="4133876" y="3268917"/>
                <a:ext cx="407283" cy="407283"/>
              </a:xfrm>
              <a:prstGeom prst="rect">
                <a:avLst/>
              </a:prstGeom>
              <a:noFill/>
              <a:ln w="9525">
                <a:noFill/>
                <a:miter lim="800000"/>
                <a:headEnd/>
                <a:tailEnd/>
              </a:ln>
            </p:spPr>
          </p:pic>
        </p:grpSp>
        <p:grpSp>
          <p:nvGrpSpPr>
            <p:cNvPr id="15" name="Group 63"/>
            <p:cNvGrpSpPr/>
            <p:nvPr/>
          </p:nvGrpSpPr>
          <p:grpSpPr>
            <a:xfrm>
              <a:off x="2064965" y="1524000"/>
              <a:ext cx="1056514" cy="1095694"/>
              <a:chOff x="3184252" y="2775984"/>
              <a:chExt cx="1056514" cy="1095694"/>
            </a:xfrm>
          </p:grpSpPr>
          <p:grpSp>
            <p:nvGrpSpPr>
              <p:cNvPr id="16" name="Group 119"/>
              <p:cNvGrpSpPr/>
              <p:nvPr/>
            </p:nvGrpSpPr>
            <p:grpSpPr>
              <a:xfrm>
                <a:off x="3485215" y="2775984"/>
                <a:ext cx="755551" cy="500990"/>
                <a:chOff x="3777119" y="2347705"/>
                <a:chExt cx="755551" cy="500990"/>
              </a:xfrm>
            </p:grpSpPr>
            <p:sp>
              <p:nvSpPr>
                <p:cNvPr id="195" name="Rounded Rectangle 194"/>
                <p:cNvSpPr/>
                <p:nvPr/>
              </p:nvSpPr>
              <p:spPr>
                <a:xfrm>
                  <a:off x="3777119" y="2347705"/>
                  <a:ext cx="755551" cy="500990"/>
                </a:xfrm>
                <a:prstGeom prst="roundRect">
                  <a:avLst/>
                </a:prstGeom>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b="1" dirty="0"/>
                </a:p>
              </p:txBody>
            </p:sp>
            <p:pic>
              <p:nvPicPr>
                <p:cNvPr id="196" name="Picture 2" descr="Microsoft Windows Internet Information Services">
                  <a:hlinkClick r:id="rId12"/>
                </p:cNvPr>
                <p:cNvPicPr>
                  <a:picLocks noChangeAspect="1" noChangeArrowheads="1"/>
                </p:cNvPicPr>
                <p:nvPr/>
              </p:nvPicPr>
              <p:blipFill>
                <a:blip r:embed="rId13"/>
                <a:srcRect l="14379" t="24068"/>
                <a:stretch>
                  <a:fillRect/>
                </a:stretch>
              </p:blipFill>
              <p:spPr bwMode="auto">
                <a:xfrm>
                  <a:off x="3847955" y="2479280"/>
                  <a:ext cx="622311" cy="207484"/>
                </a:xfrm>
                <a:prstGeom prst="rect">
                  <a:avLst/>
                </a:prstGeom>
                <a:noFill/>
              </p:spPr>
            </p:pic>
          </p:grpSp>
          <p:grpSp>
            <p:nvGrpSpPr>
              <p:cNvPr id="17" name="Group 118"/>
              <p:cNvGrpSpPr/>
              <p:nvPr/>
            </p:nvGrpSpPr>
            <p:grpSpPr>
              <a:xfrm>
                <a:off x="3184252" y="3370688"/>
                <a:ext cx="755551" cy="500990"/>
                <a:chOff x="3379904" y="2911471"/>
                <a:chExt cx="755551" cy="500990"/>
              </a:xfrm>
            </p:grpSpPr>
            <p:sp>
              <p:nvSpPr>
                <p:cNvPr id="193" name="Rounded Rectangle 192"/>
                <p:cNvSpPr/>
                <p:nvPr/>
              </p:nvSpPr>
              <p:spPr>
                <a:xfrm>
                  <a:off x="3379904" y="2911471"/>
                  <a:ext cx="755551" cy="500990"/>
                </a:xfrm>
                <a:prstGeom prst="roundRect">
                  <a:avLst/>
                </a:prstGeom>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b="1" dirty="0"/>
                </a:p>
              </p:txBody>
            </p:sp>
            <p:pic>
              <p:nvPicPr>
                <p:cNvPr id="194" name="Picture 6" descr="www.asp.net Home">
                  <a:hlinkClick r:id="rId14" tooltip="Homepage"/>
                </p:cNvPr>
                <p:cNvPicPr>
                  <a:picLocks noChangeAspect="1" noChangeArrowheads="1"/>
                </p:cNvPicPr>
                <p:nvPr/>
              </p:nvPicPr>
              <p:blipFill>
                <a:blip r:embed="rId15"/>
                <a:srcRect/>
                <a:stretch>
                  <a:fillRect/>
                </a:stretch>
              </p:blipFill>
              <p:spPr bwMode="auto">
                <a:xfrm>
                  <a:off x="3491690" y="3085770"/>
                  <a:ext cx="541559" cy="149536"/>
                </a:xfrm>
                <a:prstGeom prst="rect">
                  <a:avLst/>
                </a:prstGeom>
                <a:noFill/>
              </p:spPr>
            </p:pic>
          </p:grpSp>
        </p:grpSp>
        <p:grpSp>
          <p:nvGrpSpPr>
            <p:cNvPr id="18" name="Group 64"/>
            <p:cNvGrpSpPr/>
            <p:nvPr/>
          </p:nvGrpSpPr>
          <p:grpSpPr>
            <a:xfrm>
              <a:off x="5388250" y="1524000"/>
              <a:ext cx="1092335" cy="1082631"/>
              <a:chOff x="4216003" y="2775984"/>
              <a:chExt cx="1092335" cy="1082631"/>
            </a:xfrm>
          </p:grpSpPr>
          <p:grpSp>
            <p:nvGrpSpPr>
              <p:cNvPr id="19" name="Group 141"/>
              <p:cNvGrpSpPr/>
              <p:nvPr/>
            </p:nvGrpSpPr>
            <p:grpSpPr>
              <a:xfrm>
                <a:off x="4216003" y="2775984"/>
                <a:ext cx="755551" cy="500990"/>
                <a:chOff x="4504471" y="2316767"/>
                <a:chExt cx="755551" cy="500990"/>
              </a:xfrm>
            </p:grpSpPr>
            <p:sp>
              <p:nvSpPr>
                <p:cNvPr id="189" name="Rounded Rectangle 188"/>
                <p:cNvSpPr/>
                <p:nvPr/>
              </p:nvSpPr>
              <p:spPr>
                <a:xfrm>
                  <a:off x="4504471" y="2316767"/>
                  <a:ext cx="755551" cy="500990"/>
                </a:xfrm>
                <a:prstGeom prst="roundRect">
                  <a:avLst/>
                </a:prstGeom>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b="1" dirty="0"/>
                </a:p>
              </p:txBody>
            </p:sp>
            <p:pic>
              <p:nvPicPr>
                <p:cNvPr id="190" name="Picture 189" descr="ofc-brand_h_rgb.png"/>
                <p:cNvPicPr>
                  <a:picLocks noChangeAspect="1"/>
                </p:cNvPicPr>
                <p:nvPr/>
              </p:nvPicPr>
              <p:blipFill>
                <a:blip r:embed="rId16" cstate="print"/>
                <a:stretch>
                  <a:fillRect/>
                </a:stretch>
              </p:blipFill>
              <p:spPr>
                <a:xfrm>
                  <a:off x="4586241" y="2487426"/>
                  <a:ext cx="584404" cy="167932"/>
                </a:xfrm>
                <a:prstGeom prst="rect">
                  <a:avLst/>
                </a:prstGeom>
              </p:spPr>
            </p:pic>
          </p:grpSp>
          <p:grpSp>
            <p:nvGrpSpPr>
              <p:cNvPr id="20" name="Group 140"/>
              <p:cNvGrpSpPr/>
              <p:nvPr/>
            </p:nvGrpSpPr>
            <p:grpSpPr>
              <a:xfrm>
                <a:off x="4552787" y="3357625"/>
                <a:ext cx="755551" cy="500990"/>
                <a:chOff x="4748439" y="2898408"/>
                <a:chExt cx="755551" cy="500990"/>
              </a:xfrm>
            </p:grpSpPr>
            <p:sp>
              <p:nvSpPr>
                <p:cNvPr id="187" name="Rounded Rectangle 186"/>
                <p:cNvSpPr/>
                <p:nvPr/>
              </p:nvSpPr>
              <p:spPr>
                <a:xfrm>
                  <a:off x="4748439" y="2898408"/>
                  <a:ext cx="755551" cy="500990"/>
                </a:xfrm>
                <a:prstGeom prst="roundRect">
                  <a:avLst/>
                </a:prstGeom>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800" b="1" dirty="0"/>
                </a:p>
              </p:txBody>
            </p:sp>
            <p:pic>
              <p:nvPicPr>
                <p:cNvPr id="188" name="Picture 4" descr="https://brandtools.partners.extranet.microsoft.com/images/logos/net/ms_net_c.jpg"/>
                <p:cNvPicPr>
                  <a:picLocks noChangeAspect="1" noChangeArrowheads="1"/>
                </p:cNvPicPr>
                <p:nvPr/>
              </p:nvPicPr>
              <p:blipFill>
                <a:blip r:embed="rId17" cstate="print"/>
                <a:srcRect/>
                <a:stretch>
                  <a:fillRect/>
                </a:stretch>
              </p:blipFill>
              <p:spPr bwMode="auto">
                <a:xfrm>
                  <a:off x="4871183" y="3030635"/>
                  <a:ext cx="502178" cy="254437"/>
                </a:xfrm>
                <a:prstGeom prst="rect">
                  <a:avLst/>
                </a:prstGeom>
                <a:noFill/>
              </p:spPr>
            </p:pic>
          </p:grpSp>
        </p:grpSp>
        <p:grpSp>
          <p:nvGrpSpPr>
            <p:cNvPr id="21" name="Group 65"/>
            <p:cNvGrpSpPr/>
            <p:nvPr/>
          </p:nvGrpSpPr>
          <p:grpSpPr>
            <a:xfrm>
              <a:off x="3588166" y="1590670"/>
              <a:ext cx="1357409" cy="500990"/>
              <a:chOff x="3588166" y="2019350"/>
              <a:chExt cx="1357409" cy="500990"/>
            </a:xfrm>
          </p:grpSpPr>
          <p:grpSp>
            <p:nvGrpSpPr>
              <p:cNvPr id="22" name="Group 137"/>
              <p:cNvGrpSpPr/>
              <p:nvPr/>
            </p:nvGrpSpPr>
            <p:grpSpPr>
              <a:xfrm>
                <a:off x="3600101" y="2019350"/>
                <a:ext cx="1345474" cy="500990"/>
                <a:chOff x="3871380" y="1560133"/>
                <a:chExt cx="1345474" cy="500990"/>
              </a:xfrm>
            </p:grpSpPr>
            <p:sp>
              <p:nvSpPr>
                <p:cNvPr id="183" name="Rounded Rectangle 182"/>
                <p:cNvSpPr/>
                <p:nvPr/>
              </p:nvSpPr>
              <p:spPr>
                <a:xfrm>
                  <a:off x="3871380" y="1560133"/>
                  <a:ext cx="1345474" cy="500990"/>
                </a:xfrm>
                <a:prstGeom prst="roundRect">
                  <a:avLst/>
                </a:prstGeom>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Ins="18288" bIns="0" rtlCol="0" anchor="b"/>
                <a:lstStyle/>
                <a:p>
                  <a:endParaRPr lang="en-US" sz="900" i="1" dirty="0"/>
                </a:p>
              </p:txBody>
            </p:sp>
            <p:pic>
              <p:nvPicPr>
                <p:cNvPr id="184" name="Picture 183" descr="Windows_brand_h_rgb.png"/>
                <p:cNvPicPr>
                  <a:picLocks noChangeAspect="1"/>
                </p:cNvPicPr>
                <p:nvPr/>
              </p:nvPicPr>
              <p:blipFill>
                <a:blip r:embed="rId18" cstate="print"/>
                <a:srcRect r="69583"/>
                <a:stretch>
                  <a:fillRect/>
                </a:stretch>
              </p:blipFill>
              <p:spPr>
                <a:xfrm>
                  <a:off x="4392804" y="1677305"/>
                  <a:ext cx="324220" cy="282847"/>
                </a:xfrm>
                <a:prstGeom prst="rect">
                  <a:avLst/>
                </a:prstGeom>
              </p:spPr>
            </p:pic>
          </p:grpSp>
          <p:sp>
            <p:nvSpPr>
              <p:cNvPr id="182" name="Rectangle 181"/>
              <p:cNvSpPr/>
              <p:nvPr/>
            </p:nvSpPr>
            <p:spPr>
              <a:xfrm>
                <a:off x="3588166" y="2145882"/>
                <a:ext cx="1346697" cy="215427"/>
              </a:xfrm>
              <a:prstGeom prst="rect">
                <a:avLst/>
              </a:prstGeom>
            </p:spPr>
            <p:txBody>
              <a:bodyPr wrap="none">
                <a:spAutoFit/>
              </a:bodyPr>
              <a:lstStyle/>
              <a:p>
                <a:r>
                  <a:rPr lang="en-US" sz="1000" i="1" dirty="0" smtClean="0">
                    <a:solidFill>
                      <a:schemeClr val="bg1"/>
                    </a:solidFill>
                  </a:rPr>
                  <a:t>Server                     Vista</a:t>
                </a:r>
                <a:endParaRPr lang="en-US" sz="1000" i="1" dirty="0">
                  <a:solidFill>
                    <a:schemeClr val="bg1"/>
                  </a:solidFill>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lverlight_template">
  <a:themeElements>
    <a:clrScheme name="Custom 10">
      <a:dk1>
        <a:srgbClr val="000000"/>
      </a:dk1>
      <a:lt1>
        <a:srgbClr val="FFFFFF"/>
      </a:lt1>
      <a:dk2>
        <a:srgbClr val="125CA7"/>
      </a:dk2>
      <a:lt2>
        <a:srgbClr val="E5F1F7"/>
      </a:lt2>
      <a:accent1>
        <a:srgbClr val="BFE7F7"/>
      </a:accent1>
      <a:accent2>
        <a:srgbClr val="54B0E2"/>
      </a:accent2>
      <a:accent3>
        <a:srgbClr val="E8E8E2"/>
      </a:accent3>
      <a:accent4>
        <a:srgbClr val="C7C7BD"/>
      </a:accent4>
      <a:accent5>
        <a:srgbClr val="817C77"/>
      </a:accent5>
      <a:accent6>
        <a:srgbClr val="F47E3F"/>
      </a:accent6>
      <a:hlink>
        <a:srgbClr val="54B0E2"/>
      </a:hlink>
      <a:folHlink>
        <a:srgbClr val="F47E3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Blue Template Default Colors">
      <a:dk1>
        <a:srgbClr val="000000"/>
      </a:dk1>
      <a:lt1>
        <a:srgbClr val="FFFFFF"/>
      </a:lt1>
      <a:dk2>
        <a:srgbClr val="26357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Blue Template Default Colors">
      <a:dk1>
        <a:srgbClr val="000000"/>
      </a:dk1>
      <a:lt1>
        <a:srgbClr val="FFFFFF"/>
      </a:lt1>
      <a:dk2>
        <a:srgbClr val="26357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2737</TotalTime>
  <Words>1289</Words>
  <Application>Microsoft PowerPoint</Application>
  <PresentationFormat>On-screen Show (4:3)</PresentationFormat>
  <Paragraphs>182</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Silverlight_template</vt:lpstr>
      <vt:lpstr>Silverlight for Developers   making it pass the glitz </vt:lpstr>
      <vt:lpstr>Mea Culpa</vt:lpstr>
      <vt:lpstr>this.ToString()</vt:lpstr>
      <vt:lpstr>Iowa Code Camp</vt:lpstr>
      <vt:lpstr>Silverlight Audiences</vt:lpstr>
      <vt:lpstr>Silverlight Architecture</vt:lpstr>
      <vt:lpstr>Dynamic Languages in Silverlight</vt:lpstr>
      <vt:lpstr>JavaScript Must Knows</vt:lpstr>
      <vt:lpstr>Toolapalooza</vt:lpstr>
      <vt:lpstr>Toolapalooza</vt:lpstr>
      <vt:lpstr>code</vt:lpstr>
      <vt:lpstr>Resources</vt:lpstr>
      <vt:lpstr>Resources</vt:lpstr>
      <vt:lpstr>Resources</vt:lpstr>
    </vt:vector>
  </TitlesOfParts>
  <Manager>&lt;speech writer name&gt;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MIX 2007</dc:subject>
  <dc:creator>Tim Sneath</dc:creator>
  <cp:keywords>silverlight;javascript;web</cp:keywords>
  <dc:description>Template design: Silver Fox Productions
Formatter:
Event Date:
Event Location:
Speech Length:
Audience:</dc:description>
  <cp:lastModifiedBy>Javier Lozano</cp:lastModifiedBy>
  <cp:revision>218</cp:revision>
  <dcterms:created xsi:type="dcterms:W3CDTF">2007-04-05T15:13:09Z</dcterms:created>
  <dcterms:modified xsi:type="dcterms:W3CDTF">2008-04-05T18:17:24Z</dcterms:modified>
</cp:coreProperties>
</file>