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9"/>
  </p:notesMasterIdLst>
  <p:handoutMasterIdLst>
    <p:handoutMasterId r:id="rId50"/>
  </p:handoutMasterIdLst>
  <p:sldIdLst>
    <p:sldId id="296" r:id="rId2"/>
    <p:sldId id="300" r:id="rId3"/>
    <p:sldId id="355" r:id="rId4"/>
    <p:sldId id="261" r:id="rId5"/>
    <p:sldId id="302" r:id="rId6"/>
    <p:sldId id="305" r:id="rId7"/>
    <p:sldId id="298" r:id="rId8"/>
    <p:sldId id="304" r:id="rId9"/>
    <p:sldId id="278" r:id="rId10"/>
    <p:sldId id="306" r:id="rId11"/>
    <p:sldId id="269" r:id="rId12"/>
    <p:sldId id="303" r:id="rId13"/>
    <p:sldId id="295" r:id="rId14"/>
    <p:sldId id="281" r:id="rId15"/>
    <p:sldId id="283" r:id="rId16"/>
    <p:sldId id="267" r:id="rId17"/>
    <p:sldId id="310" r:id="rId18"/>
    <p:sldId id="307" r:id="rId19"/>
    <p:sldId id="311" r:id="rId20"/>
    <p:sldId id="350" r:id="rId21"/>
    <p:sldId id="312" r:id="rId22"/>
    <p:sldId id="351" r:id="rId23"/>
    <p:sldId id="332" r:id="rId24"/>
    <p:sldId id="333" r:id="rId25"/>
    <p:sldId id="334" r:id="rId26"/>
    <p:sldId id="320" r:id="rId27"/>
    <p:sldId id="321" r:id="rId28"/>
    <p:sldId id="322" r:id="rId29"/>
    <p:sldId id="352" r:id="rId30"/>
    <p:sldId id="353" r:id="rId31"/>
    <p:sldId id="354" r:id="rId32"/>
    <p:sldId id="324" r:id="rId33"/>
    <p:sldId id="325" r:id="rId34"/>
    <p:sldId id="326" r:id="rId35"/>
    <p:sldId id="343" r:id="rId36"/>
    <p:sldId id="341" r:id="rId37"/>
    <p:sldId id="342" r:id="rId38"/>
    <p:sldId id="340" r:id="rId39"/>
    <p:sldId id="344" r:id="rId40"/>
    <p:sldId id="345" r:id="rId41"/>
    <p:sldId id="346" r:id="rId42"/>
    <p:sldId id="347" r:id="rId43"/>
    <p:sldId id="288" r:id="rId44"/>
    <p:sldId id="348" r:id="rId45"/>
    <p:sldId id="349" r:id="rId46"/>
    <p:sldId id="309" r:id="rId47"/>
    <p:sldId id="308"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6F64"/>
    <a:srgbClr val="A24A13"/>
    <a:srgbClr val="E15C00"/>
    <a:srgbClr val="000099"/>
    <a:srgbClr val="B29200"/>
    <a:srgbClr val="1C1C1C"/>
    <a:srgbClr val="FF9933"/>
    <a:srgbClr val="3B3B3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735" autoAdjust="0"/>
    <p:restoredTop sz="87143" autoAdjust="0"/>
  </p:normalViewPr>
  <p:slideViewPr>
    <p:cSldViewPr>
      <p:cViewPr varScale="1">
        <p:scale>
          <a:sx n="80" d="100"/>
          <a:sy n="80" d="100"/>
        </p:scale>
        <p:origin x="-1074" y="-96"/>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8C6C79-19AE-401F-819E-182FC6173A15}" type="doc">
      <dgm:prSet loTypeId="urn:microsoft.com/office/officeart/2005/8/layout/hProcess9" loCatId="process" qsTypeId="urn:microsoft.com/office/officeart/2005/8/quickstyle/simple1#1" qsCatId="simple" csTypeId="urn:microsoft.com/office/officeart/2005/8/colors/accent1_2" csCatId="accent1" phldr="1"/>
      <dgm:spPr/>
    </dgm:pt>
    <dgm:pt modelId="{81F1FAE4-3E31-4D45-B84F-02ACC5D0DECE}">
      <dgm:prSet phldrT="[Text]"/>
      <dgm:spPr>
        <a:solidFill>
          <a:schemeClr val="bg2"/>
        </a:solidFill>
      </dgm:spPr>
      <dgm:t>
        <a:bodyPr/>
        <a:lstStyle/>
        <a:p>
          <a:r>
            <a:rPr lang="en-US" dirty="0" smtClean="0"/>
            <a:t>Architect</a:t>
          </a:r>
          <a:endParaRPr lang="en-US" dirty="0"/>
        </a:p>
      </dgm:t>
    </dgm:pt>
    <dgm:pt modelId="{B80872DD-CEDF-43DD-8C3A-D5EC9BCA4A2C}" type="parTrans" cxnId="{1BABDA24-7D95-4869-B1ED-CAB46987FB88}">
      <dgm:prSet/>
      <dgm:spPr/>
      <dgm:t>
        <a:bodyPr/>
        <a:lstStyle/>
        <a:p>
          <a:endParaRPr lang="en-US"/>
        </a:p>
      </dgm:t>
    </dgm:pt>
    <dgm:pt modelId="{6CFAA714-4F55-41EC-8700-B1FB25A47D29}" type="sibTrans" cxnId="{1BABDA24-7D95-4869-B1ED-CAB46987FB88}">
      <dgm:prSet/>
      <dgm:spPr/>
      <dgm:t>
        <a:bodyPr/>
        <a:lstStyle/>
        <a:p>
          <a:endParaRPr lang="en-US"/>
        </a:p>
      </dgm:t>
    </dgm:pt>
    <dgm:pt modelId="{909C1803-C097-49D9-9E78-360D80CB535F}">
      <dgm:prSet phldrT="[Text]"/>
      <dgm:spPr>
        <a:solidFill>
          <a:schemeClr val="bg2"/>
        </a:solidFill>
      </dgm:spPr>
      <dgm:t>
        <a:bodyPr/>
        <a:lstStyle/>
        <a:p>
          <a:r>
            <a:rPr lang="en-US" dirty="0" smtClean="0"/>
            <a:t>Developer</a:t>
          </a:r>
          <a:endParaRPr lang="en-US" dirty="0"/>
        </a:p>
      </dgm:t>
    </dgm:pt>
    <dgm:pt modelId="{678ABAA1-7E20-44CA-8B16-C90389A7C747}" type="parTrans" cxnId="{60937473-8F4D-4223-A423-DB24FB57E15D}">
      <dgm:prSet/>
      <dgm:spPr/>
      <dgm:t>
        <a:bodyPr/>
        <a:lstStyle/>
        <a:p>
          <a:endParaRPr lang="en-US"/>
        </a:p>
      </dgm:t>
    </dgm:pt>
    <dgm:pt modelId="{BA4D616D-3E0C-4C10-85F3-2D8C1559A107}" type="sibTrans" cxnId="{60937473-8F4D-4223-A423-DB24FB57E15D}">
      <dgm:prSet/>
      <dgm:spPr/>
      <dgm:t>
        <a:bodyPr/>
        <a:lstStyle/>
        <a:p>
          <a:endParaRPr lang="en-US"/>
        </a:p>
      </dgm:t>
    </dgm:pt>
    <dgm:pt modelId="{9F90EA7D-7E53-4EB6-B653-BC9988656B2F}">
      <dgm:prSet phldrT="[Text]"/>
      <dgm:spPr>
        <a:solidFill>
          <a:schemeClr val="bg2"/>
        </a:solidFill>
      </dgm:spPr>
      <dgm:t>
        <a:bodyPr/>
        <a:lstStyle/>
        <a:p>
          <a:r>
            <a:rPr lang="en-US" dirty="0" smtClean="0"/>
            <a:t>Visual Studio</a:t>
          </a:r>
          <a:endParaRPr lang="en-US" dirty="0"/>
        </a:p>
      </dgm:t>
    </dgm:pt>
    <dgm:pt modelId="{831C855D-A34E-43AF-AEE3-17D852900056}" type="parTrans" cxnId="{E0C7EEB7-2D0C-413F-847E-253B48467062}">
      <dgm:prSet/>
      <dgm:spPr/>
      <dgm:t>
        <a:bodyPr/>
        <a:lstStyle/>
        <a:p>
          <a:endParaRPr lang="en-US"/>
        </a:p>
      </dgm:t>
    </dgm:pt>
    <dgm:pt modelId="{37460931-50F6-4A28-91BE-389A9DECA82A}" type="sibTrans" cxnId="{E0C7EEB7-2D0C-413F-847E-253B48467062}">
      <dgm:prSet/>
      <dgm:spPr/>
      <dgm:t>
        <a:bodyPr/>
        <a:lstStyle/>
        <a:p>
          <a:endParaRPr lang="en-US"/>
        </a:p>
      </dgm:t>
    </dgm:pt>
    <dgm:pt modelId="{49384E03-0BEC-4407-9169-B133053A57D8}" type="pres">
      <dgm:prSet presAssocID="{948C6C79-19AE-401F-819E-182FC6173A15}" presName="CompostProcess" presStyleCnt="0">
        <dgm:presLayoutVars>
          <dgm:dir/>
          <dgm:resizeHandles val="exact"/>
        </dgm:presLayoutVars>
      </dgm:prSet>
      <dgm:spPr/>
    </dgm:pt>
    <dgm:pt modelId="{91CAA7DD-EC5F-43C0-9BEC-F3361B6AAC6B}" type="pres">
      <dgm:prSet presAssocID="{948C6C79-19AE-401F-819E-182FC6173A15}" presName="arrow" presStyleLbl="bgShp" presStyleIdx="0" presStyleCnt="1" custScaleX="87544" custScaleY="65788"/>
      <dgm:spPr>
        <a:solidFill>
          <a:schemeClr val="tx1"/>
        </a:solidFill>
      </dgm:spPr>
    </dgm:pt>
    <dgm:pt modelId="{7574743E-5D8B-4FF3-8005-623EAA565F30}" type="pres">
      <dgm:prSet presAssocID="{948C6C79-19AE-401F-819E-182FC6173A15}" presName="linearProcess" presStyleCnt="0"/>
      <dgm:spPr/>
    </dgm:pt>
    <dgm:pt modelId="{3D998FA9-9A4D-4424-8D4A-3D9100B2146C}" type="pres">
      <dgm:prSet presAssocID="{81F1FAE4-3E31-4D45-B84F-02ACC5D0DECE}" presName="textNode" presStyleLbl="node1" presStyleIdx="0" presStyleCnt="3" custScaleX="72383" custScaleY="30656" custLinFactNeighborX="-45625" custLinFactNeighborY="244">
        <dgm:presLayoutVars>
          <dgm:bulletEnabled val="1"/>
        </dgm:presLayoutVars>
      </dgm:prSet>
      <dgm:spPr/>
      <dgm:t>
        <a:bodyPr/>
        <a:lstStyle/>
        <a:p>
          <a:endParaRPr lang="en-US"/>
        </a:p>
      </dgm:t>
    </dgm:pt>
    <dgm:pt modelId="{86064561-2A6F-416C-8882-2FE14E35814C}" type="pres">
      <dgm:prSet presAssocID="{6CFAA714-4F55-41EC-8700-B1FB25A47D29}" presName="sibTrans" presStyleCnt="0"/>
      <dgm:spPr/>
    </dgm:pt>
    <dgm:pt modelId="{4EB2A2C7-E20D-4C6A-B6FC-4E0F601F8653}" type="pres">
      <dgm:prSet presAssocID="{909C1803-C097-49D9-9E78-360D80CB535F}" presName="textNode" presStyleLbl="node1" presStyleIdx="1" presStyleCnt="3" custScaleX="47766" custScaleY="30656" custLinFactNeighborX="-50352" custLinFactNeighborY="244">
        <dgm:presLayoutVars>
          <dgm:bulletEnabled val="1"/>
        </dgm:presLayoutVars>
      </dgm:prSet>
      <dgm:spPr/>
      <dgm:t>
        <a:bodyPr/>
        <a:lstStyle/>
        <a:p>
          <a:endParaRPr lang="en-US"/>
        </a:p>
      </dgm:t>
    </dgm:pt>
    <dgm:pt modelId="{33086E94-052B-41E6-BDEA-7BE20351E4AD}" type="pres">
      <dgm:prSet presAssocID="{BA4D616D-3E0C-4C10-85F3-2D8C1559A107}" presName="sibTrans" presStyleCnt="0"/>
      <dgm:spPr/>
    </dgm:pt>
    <dgm:pt modelId="{A21ECF1C-4EF9-474C-A03F-278B6F2544FB}" type="pres">
      <dgm:prSet presAssocID="{9F90EA7D-7E53-4EB6-B653-BC9988656B2F}" presName="textNode" presStyleLbl="node1" presStyleIdx="2" presStyleCnt="3" custScaleX="57675" custScaleY="30656" custLinFactNeighborX="-56319" custLinFactNeighborY="244">
        <dgm:presLayoutVars>
          <dgm:bulletEnabled val="1"/>
        </dgm:presLayoutVars>
      </dgm:prSet>
      <dgm:spPr/>
      <dgm:t>
        <a:bodyPr/>
        <a:lstStyle/>
        <a:p>
          <a:endParaRPr lang="en-US"/>
        </a:p>
      </dgm:t>
    </dgm:pt>
  </dgm:ptLst>
  <dgm:cxnLst>
    <dgm:cxn modelId="{A37D722C-EA12-438E-ABD3-C1A218ECFFCE}" type="presOf" srcId="{81F1FAE4-3E31-4D45-B84F-02ACC5D0DECE}" destId="{3D998FA9-9A4D-4424-8D4A-3D9100B2146C}" srcOrd="0" destOrd="0" presId="urn:microsoft.com/office/officeart/2005/8/layout/hProcess9"/>
    <dgm:cxn modelId="{60937473-8F4D-4223-A423-DB24FB57E15D}" srcId="{948C6C79-19AE-401F-819E-182FC6173A15}" destId="{909C1803-C097-49D9-9E78-360D80CB535F}" srcOrd="1" destOrd="0" parTransId="{678ABAA1-7E20-44CA-8B16-C90389A7C747}" sibTransId="{BA4D616D-3E0C-4C10-85F3-2D8C1559A107}"/>
    <dgm:cxn modelId="{6A42A248-AD4C-465B-AAE7-60906D3E1B81}" type="presOf" srcId="{909C1803-C097-49D9-9E78-360D80CB535F}" destId="{4EB2A2C7-E20D-4C6A-B6FC-4E0F601F8653}" srcOrd="0" destOrd="0" presId="urn:microsoft.com/office/officeart/2005/8/layout/hProcess9"/>
    <dgm:cxn modelId="{D519ABF0-295A-4214-A5BF-8AA24B437862}" type="presOf" srcId="{9F90EA7D-7E53-4EB6-B653-BC9988656B2F}" destId="{A21ECF1C-4EF9-474C-A03F-278B6F2544FB}" srcOrd="0" destOrd="0" presId="urn:microsoft.com/office/officeart/2005/8/layout/hProcess9"/>
    <dgm:cxn modelId="{1BABDA24-7D95-4869-B1ED-CAB46987FB88}" srcId="{948C6C79-19AE-401F-819E-182FC6173A15}" destId="{81F1FAE4-3E31-4D45-B84F-02ACC5D0DECE}" srcOrd="0" destOrd="0" parTransId="{B80872DD-CEDF-43DD-8C3A-D5EC9BCA4A2C}" sibTransId="{6CFAA714-4F55-41EC-8700-B1FB25A47D29}"/>
    <dgm:cxn modelId="{E65095B9-BE53-4100-B984-652DAFB8F8AC}" type="presOf" srcId="{948C6C79-19AE-401F-819E-182FC6173A15}" destId="{49384E03-0BEC-4407-9169-B133053A57D8}" srcOrd="0" destOrd="0" presId="urn:microsoft.com/office/officeart/2005/8/layout/hProcess9"/>
    <dgm:cxn modelId="{E0C7EEB7-2D0C-413F-847E-253B48467062}" srcId="{948C6C79-19AE-401F-819E-182FC6173A15}" destId="{9F90EA7D-7E53-4EB6-B653-BC9988656B2F}" srcOrd="2" destOrd="0" parTransId="{831C855D-A34E-43AF-AEE3-17D852900056}" sibTransId="{37460931-50F6-4A28-91BE-389A9DECA82A}"/>
    <dgm:cxn modelId="{F95FD998-FDAA-4FF1-B6CA-6C75C5C8726D}" type="presParOf" srcId="{49384E03-0BEC-4407-9169-B133053A57D8}" destId="{91CAA7DD-EC5F-43C0-9BEC-F3361B6AAC6B}" srcOrd="0" destOrd="0" presId="urn:microsoft.com/office/officeart/2005/8/layout/hProcess9"/>
    <dgm:cxn modelId="{B0006D57-B852-4277-BC7A-961A66222329}" type="presParOf" srcId="{49384E03-0BEC-4407-9169-B133053A57D8}" destId="{7574743E-5D8B-4FF3-8005-623EAA565F30}" srcOrd="1" destOrd="0" presId="urn:microsoft.com/office/officeart/2005/8/layout/hProcess9"/>
    <dgm:cxn modelId="{F6BC09A0-1C17-4F86-995C-5566EDA9EAC1}" type="presParOf" srcId="{7574743E-5D8B-4FF3-8005-623EAA565F30}" destId="{3D998FA9-9A4D-4424-8D4A-3D9100B2146C}" srcOrd="0" destOrd="0" presId="urn:microsoft.com/office/officeart/2005/8/layout/hProcess9"/>
    <dgm:cxn modelId="{A937E819-5C40-4453-A627-EE11FF5E30B9}" type="presParOf" srcId="{7574743E-5D8B-4FF3-8005-623EAA565F30}" destId="{86064561-2A6F-416C-8882-2FE14E35814C}" srcOrd="1" destOrd="0" presId="urn:microsoft.com/office/officeart/2005/8/layout/hProcess9"/>
    <dgm:cxn modelId="{C606EF94-ED79-417B-A57B-9295E4B2FD45}" type="presParOf" srcId="{7574743E-5D8B-4FF3-8005-623EAA565F30}" destId="{4EB2A2C7-E20D-4C6A-B6FC-4E0F601F8653}" srcOrd="2" destOrd="0" presId="urn:microsoft.com/office/officeart/2005/8/layout/hProcess9"/>
    <dgm:cxn modelId="{AC6C4C45-C5BC-4723-B8B7-2DE396F8652E}" type="presParOf" srcId="{7574743E-5D8B-4FF3-8005-623EAA565F30}" destId="{33086E94-052B-41E6-BDEA-7BE20351E4AD}" srcOrd="3" destOrd="0" presId="urn:microsoft.com/office/officeart/2005/8/layout/hProcess9"/>
    <dgm:cxn modelId="{C068F747-9238-46F1-AD13-5247A8FDF470}" type="presParOf" srcId="{7574743E-5D8B-4FF3-8005-623EAA565F30}" destId="{A21ECF1C-4EF9-474C-A03F-278B6F2544FB}" srcOrd="4"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66DBE24-292E-4EAB-83D3-F67F28854F3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06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06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06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06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C209953-3A82-43BE-B0B0-3E8ED37D5BD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ARCast.NET</a:t>
            </a:r>
            <a:r>
              <a:rPr lang="en-US" b="0" baseline="0" dirty="0" smtClean="0"/>
              <a:t> – Why The Software Industry Does Not Run Restaurants</a:t>
            </a:r>
            <a:endParaRPr lang="en-US" b="0" dirty="0" smtClean="0"/>
          </a:p>
          <a:p>
            <a:r>
              <a:rPr lang="en-US" b="0" dirty="0" smtClean="0"/>
              <a:t>http://tinyurl.com/3dd6zs</a:t>
            </a:r>
          </a:p>
          <a:p>
            <a:endParaRPr lang="en-US" b="0" dirty="0" smtClean="0"/>
          </a:p>
          <a:p>
            <a:r>
              <a:rPr lang="en-US" b="0" dirty="0" smtClean="0"/>
              <a:t>Whe</a:t>
            </a:r>
            <a:r>
              <a:rPr lang="en-US" b="0" baseline="0" dirty="0" smtClean="0"/>
              <a:t>n people hear the word, “factory”, they think dumb repetitive tasks (something robots would do).  Instead they should see the fine orchestration between process and guidance for building a product (car, washing machine, software, etc.)</a:t>
            </a:r>
          </a:p>
          <a:p>
            <a:endParaRPr lang="en-US" b="0" baseline="0" dirty="0" smtClean="0"/>
          </a:p>
          <a:p>
            <a:r>
              <a:rPr lang="en-US" b="0" dirty="0" smtClean="0"/>
              <a:t>Economies of scope occur where it is cheaper to produce a wider range of products rather than specialize in just a handful of products.</a:t>
            </a:r>
          </a:p>
          <a:p>
            <a:endParaRPr lang="en-US" b="0" dirty="0" smtClean="0"/>
          </a:p>
          <a:p>
            <a:r>
              <a:rPr lang="en-US" b="1" dirty="0" smtClean="0"/>
              <a:t>In automobile manufacturing, for example, multiple similar but distinct automobile designs are often developed by composing existing designs for subcomponents, such as the chassis, body, interior, and drive train, and variants or models are often created by varying features, such as engine and trim level, in existing designs. In other words, the same practices, processes, tools, and materials are used to design and prototype multiple similar but distinct products.</a:t>
            </a:r>
            <a:endParaRPr lang="en-US" b="1" dirty="0"/>
          </a:p>
        </p:txBody>
      </p:sp>
      <p:sp>
        <p:nvSpPr>
          <p:cNvPr id="4" name="Slide Number Placeholder 3"/>
          <p:cNvSpPr>
            <a:spLocks noGrp="1"/>
          </p:cNvSpPr>
          <p:nvPr>
            <p:ph type="sldNum" sz="quarter" idx="10"/>
          </p:nvPr>
        </p:nvSpPr>
        <p:spPr/>
        <p:txBody>
          <a:bodyPr/>
          <a:lstStyle/>
          <a:p>
            <a:fld id="{0C209953-3A82-43BE-B0B0-3E8ED37D5BD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ARCast.NET</a:t>
            </a:r>
            <a:r>
              <a:rPr lang="en-US" b="0" baseline="0" dirty="0" smtClean="0"/>
              <a:t> – Why The Software Industry Does Not Run Restaurants</a:t>
            </a:r>
            <a:endParaRPr lang="en-US" b="0" dirty="0" smtClean="0"/>
          </a:p>
          <a:p>
            <a:r>
              <a:rPr lang="en-US" b="0" dirty="0" smtClean="0"/>
              <a:t>http://tinyurl.com/3dd6zs</a:t>
            </a:r>
          </a:p>
          <a:p>
            <a:endParaRPr lang="en-US" b="0" dirty="0" smtClean="0"/>
          </a:p>
          <a:p>
            <a:r>
              <a:rPr lang="en-US" b="0" dirty="0" smtClean="0"/>
              <a:t>Whe</a:t>
            </a:r>
            <a:r>
              <a:rPr lang="en-US" b="0" baseline="0" dirty="0" smtClean="0"/>
              <a:t>n people hear the word, “factory”, they think dumb repetitive tasks (something robots would do).  Instead they should see the fine orchestration between process and guidance for building a product (car, washing machine, software, etc.)</a:t>
            </a:r>
          </a:p>
          <a:p>
            <a:endParaRPr lang="en-US" b="0" baseline="0" dirty="0" smtClean="0"/>
          </a:p>
          <a:p>
            <a:r>
              <a:rPr lang="en-US" b="0" dirty="0" smtClean="0"/>
              <a:t>Economies of scope occur where it is cheaper to produce a wider range of products rather than specialize in just a handful of products.</a:t>
            </a:r>
            <a:endParaRPr lang="en-US" b="0" dirty="0"/>
          </a:p>
        </p:txBody>
      </p:sp>
      <p:sp>
        <p:nvSpPr>
          <p:cNvPr id="4" name="Slide Number Placeholder 3"/>
          <p:cNvSpPr>
            <a:spLocks noGrp="1"/>
          </p:cNvSpPr>
          <p:nvPr>
            <p:ph type="sldNum" sz="quarter" idx="10"/>
          </p:nvPr>
        </p:nvSpPr>
        <p:spPr/>
        <p:txBody>
          <a:bodyPr/>
          <a:lstStyle/>
          <a:p>
            <a:fld id="{0C209953-3A82-43BE-B0B0-3E8ED37D5BD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020F29-22F9-4D17-811D-4EE7079161A2}" type="slidenum">
              <a:rPr lang="en-US"/>
              <a:pPr/>
              <a:t>13</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dirty="0" smtClean="0"/>
              <a:t>The columns define concerns, while the rows define levels of abstraction. Each cell defines a perspective or viewpoint from which we can build some aspect of the software. </a:t>
            </a:r>
          </a:p>
          <a:p>
            <a:endParaRPr lang="en-US" smtClean="0"/>
          </a:p>
          <a:p>
            <a:r>
              <a:rPr lang="en-US" smtClean="0"/>
              <a:t>Once </a:t>
            </a:r>
            <a:r>
              <a:rPr lang="en-US" dirty="0" smtClean="0"/>
              <a:t>the grid has been defined, we can populate it with views that comprise the development artifacts for a specific software product.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09953-3A82-43BE-B0B0-3E8ED37D5BD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09953-3A82-43BE-B0B0-3E8ED37D5BD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9109A19-029A-45D1-BE3B-6342DD330050}" type="datetime8">
              <a:rPr lang="en-US" smtClean="0"/>
              <a:pPr>
                <a:defRPr/>
              </a:pPr>
              <a:t>10/18/2007 3:20 AM</a:t>
            </a:fld>
            <a:endParaRPr lang="en-US"/>
          </a:p>
        </p:txBody>
      </p:sp>
      <p:sp>
        <p:nvSpPr>
          <p:cNvPr id="5" name="Footer Placeholder 4"/>
          <p:cNvSpPr>
            <a:spLocks noGrp="1"/>
          </p:cNvSpPr>
          <p:nvPr>
            <p:ph type="ftr" sz="quarter" idx="11"/>
          </p:nvPr>
        </p:nvSpPr>
        <p:spPr/>
        <p:txBody>
          <a:bodyPr/>
          <a:lstStyle/>
          <a:p>
            <a:pPr>
              <a:defRPr/>
            </a:pPr>
            <a:r>
              <a:rPr lang="en-US" smtClean="0"/>
              <a:t>©2005 Microsoft Corporation. All rights reserved.</a:t>
            </a:r>
          </a:p>
          <a:p>
            <a:pPr>
              <a:defRPr/>
            </a:pPr>
            <a:r>
              <a:rPr lang="en-US" smtClean="0"/>
              <a:t>This presentation is for informational purposes only. Microsoft makes no warranties, express or implied, in this summary.</a:t>
            </a:r>
            <a:endParaRPr lang="en-US"/>
          </a:p>
        </p:txBody>
      </p:sp>
      <p:sp>
        <p:nvSpPr>
          <p:cNvPr id="6" name="Slide Number Placeholder 5"/>
          <p:cNvSpPr>
            <a:spLocks noGrp="1"/>
          </p:cNvSpPr>
          <p:nvPr>
            <p:ph type="sldNum" sz="quarter" idx="12"/>
          </p:nvPr>
        </p:nvSpPr>
        <p:spPr/>
        <p:txBody>
          <a:bodyPr/>
          <a:lstStyle/>
          <a:p>
            <a:pPr>
              <a:defRPr/>
            </a:pPr>
            <a:fld id="{5BF7FD5D-09B3-4F1A-802D-8B4F5E962D06}"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latin typeface="Segoe Semibold" pitchFamily="34" charset="0"/>
            </a:endParaRPr>
          </a:p>
        </p:txBody>
      </p:sp>
      <p:sp>
        <p:nvSpPr>
          <p:cNvPr id="24580" name="Header Placeholder 3"/>
          <p:cNvSpPr>
            <a:spLocks noGrp="1"/>
          </p:cNvSpPr>
          <p:nvPr>
            <p:ph type="hdr" sz="quarter"/>
          </p:nvPr>
        </p:nvSpPr>
        <p:spPr>
          <a:noFill/>
        </p:spPr>
        <p:txBody>
          <a:bodyPr/>
          <a:lstStyle/>
          <a:p>
            <a:endParaRPr lang="en-US" smtClean="0">
              <a:latin typeface="Segoe Semibold" pitchFamily="34" charset="0"/>
            </a:endParaRPr>
          </a:p>
        </p:txBody>
      </p:sp>
      <p:sp>
        <p:nvSpPr>
          <p:cNvPr id="24581" name="Date Placeholder 4"/>
          <p:cNvSpPr>
            <a:spLocks noGrp="1"/>
          </p:cNvSpPr>
          <p:nvPr>
            <p:ph type="dt" sz="quarter" idx="1"/>
          </p:nvPr>
        </p:nvSpPr>
        <p:spPr>
          <a:noFill/>
        </p:spPr>
        <p:txBody>
          <a:bodyPr/>
          <a:lstStyle/>
          <a:p>
            <a:fld id="{2F4B21A4-2435-4A19-B7D8-EA1F55E9E977}" type="datetime8">
              <a:rPr lang="en-US" smtClean="0">
                <a:latin typeface="Segoe Semibold" pitchFamily="34" charset="0"/>
              </a:rPr>
              <a:pPr/>
              <a:t>10/18/2007 3:20 AM</a:t>
            </a:fld>
            <a:endParaRPr lang="en-US" smtClean="0">
              <a:latin typeface="Segoe Semibold" pitchFamily="34" charset="0"/>
            </a:endParaRPr>
          </a:p>
        </p:txBody>
      </p:sp>
      <p:sp>
        <p:nvSpPr>
          <p:cNvPr id="24582" name="Footer Placeholder 5"/>
          <p:cNvSpPr>
            <a:spLocks noGrp="1"/>
          </p:cNvSpPr>
          <p:nvPr>
            <p:ph type="ftr" sz="quarter" idx="4"/>
          </p:nvPr>
        </p:nvSpPr>
        <p:spPr>
          <a:noFill/>
        </p:spPr>
        <p:txBody>
          <a:bodyPr/>
          <a:lstStyle/>
          <a:p>
            <a:r>
              <a:rPr lang="en-US" smtClean="0">
                <a:latin typeface="Segoe" pitchFamily="34" charset="0"/>
              </a:rPr>
              <a:t>MICROSOFT CONFIDENTIAL</a:t>
            </a:r>
          </a:p>
          <a:p>
            <a:r>
              <a:rPr lang="en-US" smtClean="0">
                <a:latin typeface="Segoe" pitchFamily="34" charset="0"/>
              </a:rPr>
              <a:t>© 2006 Microsoft Corporation. All rights reserved. Microsoft, Windows, Windows Vista and other product names are or may be registered trademarks and/or trademarks in the U.S. and/or other countries.</a:t>
            </a:r>
          </a:p>
          <a:p>
            <a:r>
              <a:rPr lang="en-US" smtClean="0">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pitchFamily="34" charset="0"/>
              </a:rPr>
            </a:br>
            <a:r>
              <a:rPr lang="en-US" smtClean="0">
                <a:latin typeface="Segoe" pitchFamily="34" charset="0"/>
              </a:rPr>
              <a:t>MICROSOFT MAKES NO WARRANTIES, EXPRESS, IMPLIED OR STATUTORY, AS TO THE INFORMATION IN THIS PRESENTATION.</a:t>
            </a:r>
          </a:p>
        </p:txBody>
      </p:sp>
      <p:sp>
        <p:nvSpPr>
          <p:cNvPr id="24583" name="Slide Number Placeholder 6"/>
          <p:cNvSpPr>
            <a:spLocks noGrp="1"/>
          </p:cNvSpPr>
          <p:nvPr>
            <p:ph type="sldNum" sz="quarter" idx="5"/>
          </p:nvPr>
        </p:nvSpPr>
        <p:spPr>
          <a:noFill/>
        </p:spPr>
        <p:txBody>
          <a:bodyPr/>
          <a:lstStyle/>
          <a:p>
            <a:fld id="{B7FC8BD4-E84A-4996-A3A1-4EC8774436A1}" type="slidenum">
              <a:rPr lang="en-US" smtClean="0">
                <a:latin typeface="Segoe Semibold" pitchFamily="34" charset="0"/>
              </a:rPr>
              <a:pPr/>
              <a:t>26</a:t>
            </a:fld>
            <a:endParaRPr lang="en-US" smtClean="0">
              <a:latin typeface="Segoe Semibold"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latin typeface="Segoe Semibold" pitchFamily="34" charset="0"/>
            </a:endParaRPr>
          </a:p>
          <a:p>
            <a:pPr eaLnBrk="1" hangingPunct="1"/>
            <a:endParaRPr lang="en-US" smtClean="0">
              <a:latin typeface="Segoe Semibold" pitchFamily="34" charset="0"/>
            </a:endParaRPr>
          </a:p>
        </p:txBody>
      </p:sp>
      <p:sp>
        <p:nvSpPr>
          <p:cNvPr id="25604" name="Header Placeholder 3"/>
          <p:cNvSpPr>
            <a:spLocks noGrp="1"/>
          </p:cNvSpPr>
          <p:nvPr>
            <p:ph type="hdr" sz="quarter"/>
          </p:nvPr>
        </p:nvSpPr>
        <p:spPr>
          <a:noFill/>
        </p:spPr>
        <p:txBody>
          <a:bodyPr/>
          <a:lstStyle/>
          <a:p>
            <a:endParaRPr lang="en-US" smtClean="0">
              <a:latin typeface="Segoe Semibold" pitchFamily="34" charset="0"/>
            </a:endParaRPr>
          </a:p>
        </p:txBody>
      </p:sp>
      <p:sp>
        <p:nvSpPr>
          <p:cNvPr id="25605" name="Date Placeholder 4"/>
          <p:cNvSpPr>
            <a:spLocks noGrp="1"/>
          </p:cNvSpPr>
          <p:nvPr>
            <p:ph type="dt" sz="quarter" idx="1"/>
          </p:nvPr>
        </p:nvSpPr>
        <p:spPr>
          <a:noFill/>
        </p:spPr>
        <p:txBody>
          <a:bodyPr/>
          <a:lstStyle/>
          <a:p>
            <a:fld id="{7B2DD059-3E2F-407A-BD54-CBCF0F57DFA0}" type="datetime8">
              <a:rPr lang="en-US" smtClean="0">
                <a:latin typeface="Segoe Semibold" pitchFamily="34" charset="0"/>
              </a:rPr>
              <a:pPr/>
              <a:t>10/18/2007 3:20 AM</a:t>
            </a:fld>
            <a:endParaRPr lang="en-US" smtClean="0">
              <a:latin typeface="Segoe Semibold" pitchFamily="34" charset="0"/>
            </a:endParaRPr>
          </a:p>
        </p:txBody>
      </p:sp>
      <p:sp>
        <p:nvSpPr>
          <p:cNvPr id="25606" name="Footer Placeholder 5"/>
          <p:cNvSpPr>
            <a:spLocks noGrp="1"/>
          </p:cNvSpPr>
          <p:nvPr>
            <p:ph type="ftr" sz="quarter" idx="4"/>
          </p:nvPr>
        </p:nvSpPr>
        <p:spPr>
          <a:noFill/>
        </p:spPr>
        <p:txBody>
          <a:bodyPr/>
          <a:lstStyle/>
          <a:p>
            <a:r>
              <a:rPr lang="en-US" smtClean="0">
                <a:latin typeface="Segoe" pitchFamily="34" charset="0"/>
              </a:rPr>
              <a:t>MICROSOFT CONFIDENTIAL</a:t>
            </a:r>
          </a:p>
          <a:p>
            <a:r>
              <a:rPr lang="en-US" smtClean="0">
                <a:latin typeface="Segoe" pitchFamily="34" charset="0"/>
              </a:rPr>
              <a:t>© 2006 Microsoft Corporation. All rights reserved. Microsoft, Windows, Windows Vista and other product names are or may be registered trademarks and/or trademarks in the U.S. and/or other countries.</a:t>
            </a:r>
          </a:p>
          <a:p>
            <a:r>
              <a:rPr lang="en-US" smtClean="0">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pitchFamily="34" charset="0"/>
              </a:rPr>
            </a:br>
            <a:r>
              <a:rPr lang="en-US" smtClean="0">
                <a:latin typeface="Segoe" pitchFamily="34" charset="0"/>
              </a:rPr>
              <a:t>MICROSOFT MAKES NO WARRANTIES, EXPRESS, IMPLIED OR STATUTORY, AS TO THE INFORMATION IN THIS PRESENTATION.</a:t>
            </a:r>
          </a:p>
        </p:txBody>
      </p:sp>
      <p:sp>
        <p:nvSpPr>
          <p:cNvPr id="25607" name="Slide Number Placeholder 6"/>
          <p:cNvSpPr>
            <a:spLocks noGrp="1"/>
          </p:cNvSpPr>
          <p:nvPr>
            <p:ph type="sldNum" sz="quarter" idx="5"/>
          </p:nvPr>
        </p:nvSpPr>
        <p:spPr>
          <a:noFill/>
        </p:spPr>
        <p:txBody>
          <a:bodyPr/>
          <a:lstStyle/>
          <a:p>
            <a:fld id="{C03CC8D3-17C2-47C5-BAE7-4B4CCDDAF440}" type="slidenum">
              <a:rPr lang="en-US" smtClean="0">
                <a:latin typeface="Segoe Semibold" pitchFamily="34" charset="0"/>
              </a:rPr>
              <a:pPr/>
              <a:t>28</a:t>
            </a:fld>
            <a:endParaRPr lang="en-US" smtClean="0">
              <a:latin typeface="Segoe Semibold"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9109A19-029A-45D1-BE3B-6342DD330050}" type="datetime8">
              <a:rPr lang="en-US" smtClean="0"/>
              <a:pPr>
                <a:defRPr/>
              </a:pPr>
              <a:t>10/18/2007 3:20 AM</a:t>
            </a:fld>
            <a:endParaRPr lang="en-US"/>
          </a:p>
        </p:txBody>
      </p:sp>
      <p:sp>
        <p:nvSpPr>
          <p:cNvPr id="5" name="Footer Placeholder 4"/>
          <p:cNvSpPr>
            <a:spLocks noGrp="1"/>
          </p:cNvSpPr>
          <p:nvPr>
            <p:ph type="ftr" sz="quarter" idx="11"/>
          </p:nvPr>
        </p:nvSpPr>
        <p:spPr/>
        <p:txBody>
          <a:bodyPr/>
          <a:lstStyle/>
          <a:p>
            <a:pPr>
              <a:defRPr/>
            </a:pPr>
            <a:r>
              <a:rPr lang="en-US" smtClean="0"/>
              <a:t>©2005 Microsoft Corporation. All rights reserved.</a:t>
            </a:r>
          </a:p>
          <a:p>
            <a:pPr>
              <a:defRPr/>
            </a:pPr>
            <a:r>
              <a:rPr lang="en-US" smtClean="0"/>
              <a:t>This presentation is for informational purposes only. Microsoft makes no warranties, express or implied, in this summary.</a:t>
            </a:r>
            <a:endParaRPr lang="en-US"/>
          </a:p>
        </p:txBody>
      </p:sp>
      <p:sp>
        <p:nvSpPr>
          <p:cNvPr id="6" name="Slide Number Placeholder 5"/>
          <p:cNvSpPr>
            <a:spLocks noGrp="1"/>
          </p:cNvSpPr>
          <p:nvPr>
            <p:ph type="sldNum" sz="quarter" idx="12"/>
          </p:nvPr>
        </p:nvSpPr>
        <p:spPr/>
        <p:txBody>
          <a:bodyPr/>
          <a:lstStyle/>
          <a:p>
            <a:pPr>
              <a:defRPr/>
            </a:pPr>
            <a:fld id="{5BF7FD5D-09B3-4F1A-802D-8B4F5E962D06}"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9109A19-029A-45D1-BE3B-6342DD330050}" type="datetime8">
              <a:rPr lang="en-US" smtClean="0"/>
              <a:pPr>
                <a:defRPr/>
              </a:pPr>
              <a:t>10/18/2007 3:20 AM</a:t>
            </a:fld>
            <a:endParaRPr lang="en-US"/>
          </a:p>
        </p:txBody>
      </p:sp>
      <p:sp>
        <p:nvSpPr>
          <p:cNvPr id="5" name="Footer Placeholder 4"/>
          <p:cNvSpPr>
            <a:spLocks noGrp="1"/>
          </p:cNvSpPr>
          <p:nvPr>
            <p:ph type="ftr" sz="quarter" idx="11"/>
          </p:nvPr>
        </p:nvSpPr>
        <p:spPr/>
        <p:txBody>
          <a:bodyPr/>
          <a:lstStyle/>
          <a:p>
            <a:pPr>
              <a:defRPr/>
            </a:pPr>
            <a:r>
              <a:rPr lang="en-US" smtClean="0"/>
              <a:t>©2005 Microsoft Corporation. All rights reserved.</a:t>
            </a:r>
          </a:p>
          <a:p>
            <a:pPr>
              <a:defRPr/>
            </a:pPr>
            <a:r>
              <a:rPr lang="en-US" smtClean="0"/>
              <a:t>This presentation is for informational purposes only. Microsoft makes no warranties, express or implied, in this summary.</a:t>
            </a:r>
            <a:endParaRPr lang="en-US"/>
          </a:p>
        </p:txBody>
      </p:sp>
      <p:sp>
        <p:nvSpPr>
          <p:cNvPr id="6" name="Slide Number Placeholder 5"/>
          <p:cNvSpPr>
            <a:spLocks noGrp="1"/>
          </p:cNvSpPr>
          <p:nvPr>
            <p:ph type="sldNum" sz="quarter" idx="12"/>
          </p:nvPr>
        </p:nvSpPr>
        <p:spPr/>
        <p:txBody>
          <a:bodyPr/>
          <a:lstStyle/>
          <a:p>
            <a:pPr>
              <a:defRPr/>
            </a:pPr>
            <a:fld id="{5BF7FD5D-09B3-4F1A-802D-8B4F5E962D06}"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9109A19-029A-45D1-BE3B-6342DD330050}" type="datetime8">
              <a:rPr lang="en-US" smtClean="0"/>
              <a:pPr>
                <a:defRPr/>
              </a:pPr>
              <a:t>10/18/2007 3:20 AM</a:t>
            </a:fld>
            <a:endParaRPr lang="en-US"/>
          </a:p>
        </p:txBody>
      </p:sp>
      <p:sp>
        <p:nvSpPr>
          <p:cNvPr id="5" name="Footer Placeholder 4"/>
          <p:cNvSpPr>
            <a:spLocks noGrp="1"/>
          </p:cNvSpPr>
          <p:nvPr>
            <p:ph type="ftr" sz="quarter" idx="11"/>
          </p:nvPr>
        </p:nvSpPr>
        <p:spPr/>
        <p:txBody>
          <a:bodyPr/>
          <a:lstStyle/>
          <a:p>
            <a:pPr>
              <a:defRPr/>
            </a:pPr>
            <a:r>
              <a:rPr lang="en-US" smtClean="0"/>
              <a:t>©2005 Microsoft Corporation. All rights reserved.</a:t>
            </a:r>
          </a:p>
          <a:p>
            <a:pPr>
              <a:defRPr/>
            </a:pPr>
            <a:r>
              <a:rPr lang="en-US" smtClean="0"/>
              <a:t>This presentation is for informational purposes only. Microsoft makes no warranties, express or implied, in this summary.</a:t>
            </a:r>
            <a:endParaRPr lang="en-US"/>
          </a:p>
        </p:txBody>
      </p:sp>
      <p:sp>
        <p:nvSpPr>
          <p:cNvPr id="6" name="Slide Number Placeholder 5"/>
          <p:cNvSpPr>
            <a:spLocks noGrp="1"/>
          </p:cNvSpPr>
          <p:nvPr>
            <p:ph type="sldNum" sz="quarter" idx="12"/>
          </p:nvPr>
        </p:nvSpPr>
        <p:spPr/>
        <p:txBody>
          <a:bodyPr/>
          <a:lstStyle/>
          <a:p>
            <a:pPr>
              <a:defRPr/>
            </a:pPr>
            <a:fld id="{5BF7FD5D-09B3-4F1A-802D-8B4F5E962D06}"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smtClean="0">
              <a:latin typeface="Segoe Semibold" pitchFamily="34" charset="0"/>
            </a:endParaRPr>
          </a:p>
          <a:p>
            <a:pPr eaLnBrk="1" hangingPunct="1"/>
            <a:endParaRPr lang="en-US" smtClean="0">
              <a:latin typeface="Segoe Semibold" pitchFamily="34" charset="0"/>
            </a:endParaRPr>
          </a:p>
        </p:txBody>
      </p:sp>
      <p:sp>
        <p:nvSpPr>
          <p:cNvPr id="26628" name="Header Placeholder 3"/>
          <p:cNvSpPr>
            <a:spLocks noGrp="1"/>
          </p:cNvSpPr>
          <p:nvPr>
            <p:ph type="hdr" sz="quarter"/>
          </p:nvPr>
        </p:nvSpPr>
        <p:spPr>
          <a:noFill/>
        </p:spPr>
        <p:txBody>
          <a:bodyPr/>
          <a:lstStyle/>
          <a:p>
            <a:endParaRPr lang="en-US" smtClean="0">
              <a:latin typeface="Segoe Semibold" pitchFamily="34" charset="0"/>
            </a:endParaRPr>
          </a:p>
        </p:txBody>
      </p:sp>
      <p:sp>
        <p:nvSpPr>
          <p:cNvPr id="26629" name="Date Placeholder 4"/>
          <p:cNvSpPr>
            <a:spLocks noGrp="1"/>
          </p:cNvSpPr>
          <p:nvPr>
            <p:ph type="dt" sz="quarter" idx="1"/>
          </p:nvPr>
        </p:nvSpPr>
        <p:spPr>
          <a:noFill/>
        </p:spPr>
        <p:txBody>
          <a:bodyPr/>
          <a:lstStyle/>
          <a:p>
            <a:fld id="{FA493792-486A-4F4F-AB53-52398D732019}" type="datetime8">
              <a:rPr lang="en-US" smtClean="0">
                <a:latin typeface="Segoe Semibold" pitchFamily="34" charset="0"/>
              </a:rPr>
              <a:pPr/>
              <a:t>10/18/2007 3:20 AM</a:t>
            </a:fld>
            <a:endParaRPr lang="en-US" smtClean="0">
              <a:latin typeface="Segoe Semibold" pitchFamily="34" charset="0"/>
            </a:endParaRPr>
          </a:p>
        </p:txBody>
      </p:sp>
      <p:sp>
        <p:nvSpPr>
          <p:cNvPr id="26630" name="Footer Placeholder 5"/>
          <p:cNvSpPr>
            <a:spLocks noGrp="1"/>
          </p:cNvSpPr>
          <p:nvPr>
            <p:ph type="ftr" sz="quarter" idx="4"/>
          </p:nvPr>
        </p:nvSpPr>
        <p:spPr>
          <a:noFill/>
        </p:spPr>
        <p:txBody>
          <a:bodyPr/>
          <a:lstStyle/>
          <a:p>
            <a:r>
              <a:rPr lang="en-US" smtClean="0">
                <a:latin typeface="Segoe" pitchFamily="34" charset="0"/>
              </a:rPr>
              <a:t>MICROSOFT CONFIDENTIAL</a:t>
            </a:r>
          </a:p>
          <a:p>
            <a:r>
              <a:rPr lang="en-US" smtClean="0">
                <a:latin typeface="Segoe" pitchFamily="34" charset="0"/>
              </a:rPr>
              <a:t>© 2006 Microsoft Corporation. All rights reserved. Microsoft, Windows, Windows Vista and other product names are or may be registered trademarks and/or trademarks in the U.S. and/or other countries.</a:t>
            </a:r>
          </a:p>
          <a:p>
            <a:r>
              <a:rPr lang="en-US" smtClean="0">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pitchFamily="34" charset="0"/>
              </a:rPr>
            </a:br>
            <a:r>
              <a:rPr lang="en-US" smtClean="0">
                <a:latin typeface="Segoe" pitchFamily="34" charset="0"/>
              </a:rPr>
              <a:t>MICROSOFT MAKES NO WARRANTIES, EXPRESS, IMPLIED OR STATUTORY, AS TO THE INFORMATION IN THIS PRESENTATION.</a:t>
            </a:r>
          </a:p>
        </p:txBody>
      </p:sp>
      <p:sp>
        <p:nvSpPr>
          <p:cNvPr id="26631" name="Slide Number Placeholder 6"/>
          <p:cNvSpPr>
            <a:spLocks noGrp="1"/>
          </p:cNvSpPr>
          <p:nvPr>
            <p:ph type="sldNum" sz="quarter" idx="5"/>
          </p:nvPr>
        </p:nvSpPr>
        <p:spPr>
          <a:noFill/>
        </p:spPr>
        <p:txBody>
          <a:bodyPr/>
          <a:lstStyle/>
          <a:p>
            <a:fld id="{E1C6EF1A-3FC0-433E-BA48-17DFAFDA8631}" type="slidenum">
              <a:rPr lang="en-US" smtClean="0">
                <a:latin typeface="Segoe Semibold" pitchFamily="34" charset="0"/>
              </a:rPr>
              <a:pPr/>
              <a:t>32</a:t>
            </a:fld>
            <a:endParaRPr lang="en-US" smtClean="0">
              <a:latin typeface="Segoe Semibold"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latin typeface="Segoe Semibold" pitchFamily="34" charset="0"/>
            </a:endParaRPr>
          </a:p>
          <a:p>
            <a:pPr eaLnBrk="1" hangingPunct="1"/>
            <a:endParaRPr lang="en-US" smtClean="0">
              <a:latin typeface="Segoe Semibold" pitchFamily="34" charset="0"/>
            </a:endParaRPr>
          </a:p>
        </p:txBody>
      </p:sp>
      <p:sp>
        <p:nvSpPr>
          <p:cNvPr id="27652" name="Header Placeholder 3"/>
          <p:cNvSpPr>
            <a:spLocks noGrp="1"/>
          </p:cNvSpPr>
          <p:nvPr>
            <p:ph type="hdr" sz="quarter"/>
          </p:nvPr>
        </p:nvSpPr>
        <p:spPr>
          <a:noFill/>
        </p:spPr>
        <p:txBody>
          <a:bodyPr/>
          <a:lstStyle/>
          <a:p>
            <a:endParaRPr lang="en-US" smtClean="0">
              <a:latin typeface="Segoe Semibold" pitchFamily="34" charset="0"/>
            </a:endParaRPr>
          </a:p>
        </p:txBody>
      </p:sp>
      <p:sp>
        <p:nvSpPr>
          <p:cNvPr id="27653" name="Date Placeholder 4"/>
          <p:cNvSpPr>
            <a:spLocks noGrp="1"/>
          </p:cNvSpPr>
          <p:nvPr>
            <p:ph type="dt" sz="quarter" idx="1"/>
          </p:nvPr>
        </p:nvSpPr>
        <p:spPr>
          <a:noFill/>
        </p:spPr>
        <p:txBody>
          <a:bodyPr/>
          <a:lstStyle/>
          <a:p>
            <a:fld id="{05633A0B-81F2-4871-88AB-DD236DF7E2F2}" type="datetime8">
              <a:rPr lang="en-US" smtClean="0">
                <a:latin typeface="Segoe Semibold" pitchFamily="34" charset="0"/>
              </a:rPr>
              <a:pPr/>
              <a:t>10/18/2007 3:20 AM</a:t>
            </a:fld>
            <a:endParaRPr lang="en-US" smtClean="0">
              <a:latin typeface="Segoe Semibold" pitchFamily="34" charset="0"/>
            </a:endParaRPr>
          </a:p>
        </p:txBody>
      </p:sp>
      <p:sp>
        <p:nvSpPr>
          <p:cNvPr id="27654" name="Footer Placeholder 5"/>
          <p:cNvSpPr>
            <a:spLocks noGrp="1"/>
          </p:cNvSpPr>
          <p:nvPr>
            <p:ph type="ftr" sz="quarter" idx="4"/>
          </p:nvPr>
        </p:nvSpPr>
        <p:spPr>
          <a:noFill/>
        </p:spPr>
        <p:txBody>
          <a:bodyPr/>
          <a:lstStyle/>
          <a:p>
            <a:r>
              <a:rPr lang="en-US" smtClean="0">
                <a:latin typeface="Segoe" pitchFamily="34" charset="0"/>
              </a:rPr>
              <a:t>MICROSOFT CONFIDENTIAL</a:t>
            </a:r>
          </a:p>
          <a:p>
            <a:r>
              <a:rPr lang="en-US" smtClean="0">
                <a:latin typeface="Segoe" pitchFamily="34" charset="0"/>
              </a:rPr>
              <a:t>© 2006 Microsoft Corporation. All rights reserved. Microsoft, Windows, Windows Vista and other product names are or may be registered trademarks and/or trademarks in the U.S. and/or other countries.</a:t>
            </a:r>
          </a:p>
          <a:p>
            <a:r>
              <a:rPr lang="en-US" smtClean="0">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pitchFamily="34" charset="0"/>
              </a:rPr>
            </a:br>
            <a:r>
              <a:rPr lang="en-US" smtClean="0">
                <a:latin typeface="Segoe" pitchFamily="34" charset="0"/>
              </a:rPr>
              <a:t>MICROSOFT MAKES NO WARRANTIES, EXPRESS, IMPLIED OR STATUTORY, AS TO THE INFORMATION IN THIS PRESENTATION.</a:t>
            </a:r>
          </a:p>
        </p:txBody>
      </p:sp>
      <p:sp>
        <p:nvSpPr>
          <p:cNvPr id="27655" name="Slide Number Placeholder 6"/>
          <p:cNvSpPr>
            <a:spLocks noGrp="1"/>
          </p:cNvSpPr>
          <p:nvPr>
            <p:ph type="sldNum" sz="quarter" idx="5"/>
          </p:nvPr>
        </p:nvSpPr>
        <p:spPr>
          <a:noFill/>
        </p:spPr>
        <p:txBody>
          <a:bodyPr/>
          <a:lstStyle/>
          <a:p>
            <a:fld id="{EF77AD14-4624-4EE7-8F96-AC68811E7328}" type="slidenum">
              <a:rPr lang="en-US" smtClean="0">
                <a:latin typeface="Segoe Semibold" pitchFamily="34" charset="0"/>
              </a:rPr>
              <a:pPr/>
              <a:t>33</a:t>
            </a:fld>
            <a:endParaRPr lang="en-US" smtClean="0">
              <a:latin typeface="Segoe Semibold"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latin typeface="Segoe Semibold" pitchFamily="34" charset="0"/>
            </a:endParaRPr>
          </a:p>
          <a:p>
            <a:pPr eaLnBrk="1" hangingPunct="1"/>
            <a:endParaRPr lang="en-US" smtClean="0">
              <a:latin typeface="Segoe Semibold" pitchFamily="34" charset="0"/>
            </a:endParaRPr>
          </a:p>
        </p:txBody>
      </p:sp>
      <p:sp>
        <p:nvSpPr>
          <p:cNvPr id="28676" name="Header Placeholder 3"/>
          <p:cNvSpPr>
            <a:spLocks noGrp="1"/>
          </p:cNvSpPr>
          <p:nvPr>
            <p:ph type="hdr" sz="quarter"/>
          </p:nvPr>
        </p:nvSpPr>
        <p:spPr>
          <a:noFill/>
        </p:spPr>
        <p:txBody>
          <a:bodyPr/>
          <a:lstStyle/>
          <a:p>
            <a:endParaRPr lang="en-US" smtClean="0">
              <a:latin typeface="Segoe Semibold" pitchFamily="34" charset="0"/>
            </a:endParaRPr>
          </a:p>
        </p:txBody>
      </p:sp>
      <p:sp>
        <p:nvSpPr>
          <p:cNvPr id="28677" name="Date Placeholder 4"/>
          <p:cNvSpPr>
            <a:spLocks noGrp="1"/>
          </p:cNvSpPr>
          <p:nvPr>
            <p:ph type="dt" sz="quarter" idx="1"/>
          </p:nvPr>
        </p:nvSpPr>
        <p:spPr>
          <a:noFill/>
        </p:spPr>
        <p:txBody>
          <a:bodyPr/>
          <a:lstStyle/>
          <a:p>
            <a:fld id="{CCE5409E-8CA7-4411-893B-E96485C3148D}" type="datetime8">
              <a:rPr lang="en-US" smtClean="0">
                <a:latin typeface="Segoe Semibold" pitchFamily="34" charset="0"/>
              </a:rPr>
              <a:pPr/>
              <a:t>10/18/2007 3:20 AM</a:t>
            </a:fld>
            <a:endParaRPr lang="en-US" smtClean="0">
              <a:latin typeface="Segoe Semibold" pitchFamily="34" charset="0"/>
            </a:endParaRPr>
          </a:p>
        </p:txBody>
      </p:sp>
      <p:sp>
        <p:nvSpPr>
          <p:cNvPr id="28678" name="Footer Placeholder 5"/>
          <p:cNvSpPr>
            <a:spLocks noGrp="1"/>
          </p:cNvSpPr>
          <p:nvPr>
            <p:ph type="ftr" sz="quarter" idx="4"/>
          </p:nvPr>
        </p:nvSpPr>
        <p:spPr>
          <a:noFill/>
        </p:spPr>
        <p:txBody>
          <a:bodyPr/>
          <a:lstStyle/>
          <a:p>
            <a:r>
              <a:rPr lang="en-US" smtClean="0">
                <a:latin typeface="Segoe" pitchFamily="34" charset="0"/>
              </a:rPr>
              <a:t>MICROSOFT CONFIDENTIAL</a:t>
            </a:r>
          </a:p>
          <a:p>
            <a:r>
              <a:rPr lang="en-US" smtClean="0">
                <a:latin typeface="Segoe" pitchFamily="34" charset="0"/>
              </a:rPr>
              <a:t>© 2006 Microsoft Corporation. All rights reserved. Microsoft, Windows, Windows Vista and other product names are or may be registered trademarks and/or trademarks in the U.S. and/or other countries.</a:t>
            </a:r>
          </a:p>
          <a:p>
            <a:r>
              <a:rPr lang="en-US" smtClean="0">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pitchFamily="34" charset="0"/>
              </a:rPr>
            </a:br>
            <a:r>
              <a:rPr lang="en-US" smtClean="0">
                <a:latin typeface="Segoe" pitchFamily="34" charset="0"/>
              </a:rPr>
              <a:t>MICROSOFT MAKES NO WARRANTIES, EXPRESS, IMPLIED OR STATUTORY, AS TO THE INFORMATION IN THIS PRESENTATION.</a:t>
            </a:r>
          </a:p>
        </p:txBody>
      </p:sp>
      <p:sp>
        <p:nvSpPr>
          <p:cNvPr id="28679" name="Slide Number Placeholder 6"/>
          <p:cNvSpPr>
            <a:spLocks noGrp="1"/>
          </p:cNvSpPr>
          <p:nvPr>
            <p:ph type="sldNum" sz="quarter" idx="5"/>
          </p:nvPr>
        </p:nvSpPr>
        <p:spPr>
          <a:noFill/>
        </p:spPr>
        <p:txBody>
          <a:bodyPr/>
          <a:lstStyle/>
          <a:p>
            <a:fld id="{1EC4090F-21A6-4982-8841-5BF6D7AF7ADF}" type="slidenum">
              <a:rPr lang="en-US" smtClean="0">
                <a:latin typeface="Segoe Semibold" pitchFamily="34" charset="0"/>
              </a:rPr>
              <a:pPr/>
              <a:t>34</a:t>
            </a:fld>
            <a:endParaRPr lang="en-US" smtClean="0">
              <a:latin typeface="Segoe Semibold"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9109A19-029A-45D1-BE3B-6342DD330050}" type="datetime8">
              <a:rPr lang="en-US" smtClean="0"/>
              <a:pPr>
                <a:defRPr/>
              </a:pPr>
              <a:t>10/18/2007 3:20 AM</a:t>
            </a:fld>
            <a:endParaRPr lang="en-US"/>
          </a:p>
        </p:txBody>
      </p:sp>
      <p:sp>
        <p:nvSpPr>
          <p:cNvPr id="5" name="Footer Placeholder 4"/>
          <p:cNvSpPr>
            <a:spLocks noGrp="1"/>
          </p:cNvSpPr>
          <p:nvPr>
            <p:ph type="ftr" sz="quarter" idx="11"/>
          </p:nvPr>
        </p:nvSpPr>
        <p:spPr/>
        <p:txBody>
          <a:bodyPr/>
          <a:lstStyle/>
          <a:p>
            <a:pPr>
              <a:defRPr/>
            </a:pPr>
            <a:r>
              <a:rPr lang="en-US" smtClean="0"/>
              <a:t>©2005 Microsoft Corporation. All rights reserved.</a:t>
            </a:r>
          </a:p>
          <a:p>
            <a:pPr>
              <a:defRPr/>
            </a:pPr>
            <a:r>
              <a:rPr lang="en-US" smtClean="0"/>
              <a:t>This presentation is for informational purposes only. Microsoft makes no warranties, express or implied, in this summary.</a:t>
            </a:r>
            <a:endParaRPr lang="en-US"/>
          </a:p>
        </p:txBody>
      </p:sp>
      <p:sp>
        <p:nvSpPr>
          <p:cNvPr id="6" name="Slide Number Placeholder 5"/>
          <p:cNvSpPr>
            <a:spLocks noGrp="1"/>
          </p:cNvSpPr>
          <p:nvPr>
            <p:ph type="sldNum" sz="quarter" idx="12"/>
          </p:nvPr>
        </p:nvSpPr>
        <p:spPr/>
        <p:txBody>
          <a:bodyPr/>
          <a:lstStyle/>
          <a:p>
            <a:pPr>
              <a:defRPr/>
            </a:pPr>
            <a:fld id="{5BF7FD5D-09B3-4F1A-802D-8B4F5E962D06}"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smtClean="0">
              <a:latin typeface="Times"/>
            </a:endParaRPr>
          </a:p>
        </p:txBody>
      </p:sp>
      <p:sp>
        <p:nvSpPr>
          <p:cNvPr id="89092" name="Header Placeholder 3"/>
          <p:cNvSpPr>
            <a:spLocks noGrp="1"/>
          </p:cNvSpPr>
          <p:nvPr>
            <p:ph type="hdr" sz="quarter"/>
          </p:nvPr>
        </p:nvSpPr>
        <p:spPr>
          <a:noFill/>
        </p:spPr>
        <p:txBody>
          <a:bodyPr/>
          <a:lstStyle/>
          <a:p>
            <a:endParaRPr lang="en-US" smtClean="0">
              <a:latin typeface="Times"/>
            </a:endParaRPr>
          </a:p>
        </p:txBody>
      </p:sp>
      <p:sp>
        <p:nvSpPr>
          <p:cNvPr id="89093" name="Date Placeholder 4"/>
          <p:cNvSpPr>
            <a:spLocks noGrp="1"/>
          </p:cNvSpPr>
          <p:nvPr>
            <p:ph type="dt" sz="quarter" idx="1"/>
          </p:nvPr>
        </p:nvSpPr>
        <p:spPr>
          <a:noFill/>
        </p:spPr>
        <p:txBody>
          <a:bodyPr/>
          <a:lstStyle/>
          <a:p>
            <a:fld id="{3E04F05B-282A-4619-8211-F55565C44751}" type="datetime8">
              <a:rPr lang="en-US" smtClean="0">
                <a:latin typeface="Times"/>
              </a:rPr>
              <a:pPr/>
              <a:t>10/18/2007 3:20 AM</a:t>
            </a:fld>
            <a:endParaRPr lang="en-US" smtClean="0">
              <a:latin typeface="Times"/>
            </a:endParaRPr>
          </a:p>
        </p:txBody>
      </p:sp>
      <p:sp>
        <p:nvSpPr>
          <p:cNvPr id="89094" name="Footer Placeholder 5"/>
          <p:cNvSpPr>
            <a:spLocks noGrp="1"/>
          </p:cNvSpPr>
          <p:nvPr>
            <p:ph type="ftr" sz="quarter" idx="4"/>
          </p:nvPr>
        </p:nvSpPr>
        <p:spPr>
          <a:noFill/>
        </p:spPr>
        <p:txBody>
          <a:bodyPr/>
          <a:lstStyle/>
          <a:p>
            <a:r>
              <a:rPr lang="en-US" sz="800" dirty="0" smtClean="0">
                <a:latin typeface="Times"/>
              </a:rPr>
              <a:t>MICROSOFT CONFIDENTIAL</a:t>
            </a:r>
          </a:p>
          <a:p>
            <a:r>
              <a:rPr lang="en-US" dirty="0" smtClean="0">
                <a:latin typeface="Times"/>
              </a:rPr>
              <a:t>© 2006 Microsoft Corporation. All rights reserved. Microsoft, Windows, Windows Vista and other product names are or may be registered trademarks and/or trademarks in the U.S. and/or other countries.</a:t>
            </a:r>
          </a:p>
          <a:p>
            <a:r>
              <a:rPr lang="en-US" dirty="0" smtClean="0">
                <a:latin typeface="Time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Times"/>
              </a:rPr>
            </a:br>
            <a:r>
              <a:rPr lang="en-US" dirty="0" smtClean="0">
                <a:latin typeface="Times"/>
              </a:rPr>
              <a:t>MICROSOFT MAKES NO WARRANTIES, EXPRESS, IMPLIED OR STATUTORY, AS TO THE INFORMATION IN THIS PRESENTATION.</a:t>
            </a:r>
          </a:p>
        </p:txBody>
      </p:sp>
      <p:sp>
        <p:nvSpPr>
          <p:cNvPr id="89095" name="Slide Number Placeholder 6"/>
          <p:cNvSpPr>
            <a:spLocks noGrp="1"/>
          </p:cNvSpPr>
          <p:nvPr>
            <p:ph type="sldNum" sz="quarter" idx="5"/>
          </p:nvPr>
        </p:nvSpPr>
        <p:spPr>
          <a:noFill/>
        </p:spPr>
        <p:txBody>
          <a:bodyPr/>
          <a:lstStyle/>
          <a:p>
            <a:fld id="{994B7BB0-1E2C-46AC-955E-7FE2A7EA5757}" type="slidenum">
              <a:rPr lang="en-US" smtClean="0">
                <a:latin typeface="Times"/>
              </a:rPr>
              <a:pPr/>
              <a:t>36</a:t>
            </a:fld>
            <a:endParaRPr lang="en-US" smtClean="0">
              <a:latin typeface="Time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smtClean="0">
              <a:latin typeface="Times"/>
            </a:endParaRPr>
          </a:p>
        </p:txBody>
      </p:sp>
      <p:sp>
        <p:nvSpPr>
          <p:cNvPr id="89092" name="Header Placeholder 3"/>
          <p:cNvSpPr>
            <a:spLocks noGrp="1"/>
          </p:cNvSpPr>
          <p:nvPr>
            <p:ph type="hdr" sz="quarter"/>
          </p:nvPr>
        </p:nvSpPr>
        <p:spPr>
          <a:noFill/>
        </p:spPr>
        <p:txBody>
          <a:bodyPr/>
          <a:lstStyle/>
          <a:p>
            <a:endParaRPr lang="en-US" smtClean="0">
              <a:latin typeface="Times"/>
            </a:endParaRPr>
          </a:p>
        </p:txBody>
      </p:sp>
      <p:sp>
        <p:nvSpPr>
          <p:cNvPr id="89093" name="Date Placeholder 4"/>
          <p:cNvSpPr>
            <a:spLocks noGrp="1"/>
          </p:cNvSpPr>
          <p:nvPr>
            <p:ph type="dt" sz="quarter" idx="1"/>
          </p:nvPr>
        </p:nvSpPr>
        <p:spPr>
          <a:noFill/>
        </p:spPr>
        <p:txBody>
          <a:bodyPr/>
          <a:lstStyle/>
          <a:p>
            <a:fld id="{3E04F05B-282A-4619-8211-F55565C44751}" type="datetime8">
              <a:rPr lang="en-US" smtClean="0">
                <a:latin typeface="Times"/>
              </a:rPr>
              <a:pPr/>
              <a:t>10/18/2007 3:20 AM</a:t>
            </a:fld>
            <a:endParaRPr lang="en-US" smtClean="0">
              <a:latin typeface="Times"/>
            </a:endParaRPr>
          </a:p>
        </p:txBody>
      </p:sp>
      <p:sp>
        <p:nvSpPr>
          <p:cNvPr id="89094" name="Footer Placeholder 5"/>
          <p:cNvSpPr>
            <a:spLocks noGrp="1"/>
          </p:cNvSpPr>
          <p:nvPr>
            <p:ph type="ftr" sz="quarter" idx="4"/>
          </p:nvPr>
        </p:nvSpPr>
        <p:spPr>
          <a:noFill/>
        </p:spPr>
        <p:txBody>
          <a:bodyPr/>
          <a:lstStyle/>
          <a:p>
            <a:r>
              <a:rPr lang="en-US" sz="800" dirty="0" smtClean="0">
                <a:latin typeface="Times"/>
              </a:rPr>
              <a:t>MICROSOFT CONFIDENTIAL</a:t>
            </a:r>
          </a:p>
          <a:p>
            <a:r>
              <a:rPr lang="en-US" dirty="0" smtClean="0">
                <a:latin typeface="Times"/>
              </a:rPr>
              <a:t>© 2006 Microsoft Corporation. All rights reserved. Microsoft, Windows, Windows Vista and other product names are or may be registered trademarks and/or trademarks in the U.S. and/or other countries.</a:t>
            </a:r>
          </a:p>
          <a:p>
            <a:r>
              <a:rPr lang="en-US" dirty="0" smtClean="0">
                <a:latin typeface="Time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Times"/>
              </a:rPr>
            </a:br>
            <a:r>
              <a:rPr lang="en-US" dirty="0" smtClean="0">
                <a:latin typeface="Times"/>
              </a:rPr>
              <a:t>MICROSOFT MAKES NO WARRANTIES, EXPRESS, IMPLIED OR STATUTORY, AS TO THE INFORMATION IN THIS PRESENTATION.</a:t>
            </a:r>
          </a:p>
        </p:txBody>
      </p:sp>
      <p:sp>
        <p:nvSpPr>
          <p:cNvPr id="89095" name="Slide Number Placeholder 6"/>
          <p:cNvSpPr>
            <a:spLocks noGrp="1"/>
          </p:cNvSpPr>
          <p:nvPr>
            <p:ph type="sldNum" sz="quarter" idx="5"/>
          </p:nvPr>
        </p:nvSpPr>
        <p:spPr>
          <a:noFill/>
        </p:spPr>
        <p:txBody>
          <a:bodyPr/>
          <a:lstStyle/>
          <a:p>
            <a:fld id="{994B7BB0-1E2C-46AC-955E-7FE2A7EA5757}" type="slidenum">
              <a:rPr lang="en-US" smtClean="0">
                <a:latin typeface="Times"/>
              </a:rPr>
              <a:pPr/>
              <a:t>37</a:t>
            </a:fld>
            <a:endParaRPr lang="en-US" smtClean="0">
              <a:latin typeface="Time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dt" sz="quarter" idx="1"/>
          </p:nvPr>
        </p:nvSpPr>
        <p:spPr>
          <a:noFill/>
        </p:spPr>
        <p:txBody>
          <a:bodyPr/>
          <a:lstStyle/>
          <a:p>
            <a:fld id="{E4DFF66C-2151-435D-8DE8-6A3609B858EE}" type="datetime8">
              <a:rPr lang="en-US" smtClean="0"/>
              <a:pPr/>
              <a:t>10/18/2007 3:20 AM</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smtClean="0">
              <a:latin typeface="Times"/>
            </a:endParaRPr>
          </a:p>
        </p:txBody>
      </p:sp>
      <p:sp>
        <p:nvSpPr>
          <p:cNvPr id="89092" name="Header Placeholder 3"/>
          <p:cNvSpPr>
            <a:spLocks noGrp="1"/>
          </p:cNvSpPr>
          <p:nvPr>
            <p:ph type="hdr" sz="quarter"/>
          </p:nvPr>
        </p:nvSpPr>
        <p:spPr>
          <a:noFill/>
        </p:spPr>
        <p:txBody>
          <a:bodyPr/>
          <a:lstStyle/>
          <a:p>
            <a:endParaRPr lang="en-US" smtClean="0">
              <a:latin typeface="Times"/>
            </a:endParaRPr>
          </a:p>
        </p:txBody>
      </p:sp>
      <p:sp>
        <p:nvSpPr>
          <p:cNvPr id="89093" name="Date Placeholder 4"/>
          <p:cNvSpPr>
            <a:spLocks noGrp="1"/>
          </p:cNvSpPr>
          <p:nvPr>
            <p:ph type="dt" sz="quarter" idx="1"/>
          </p:nvPr>
        </p:nvSpPr>
        <p:spPr>
          <a:noFill/>
        </p:spPr>
        <p:txBody>
          <a:bodyPr/>
          <a:lstStyle/>
          <a:p>
            <a:fld id="{3E04F05B-282A-4619-8211-F55565C44751}" type="datetime8">
              <a:rPr lang="en-US" smtClean="0">
                <a:latin typeface="Times"/>
              </a:rPr>
              <a:pPr/>
              <a:t>10/18/2007 3:20 AM</a:t>
            </a:fld>
            <a:endParaRPr lang="en-US" smtClean="0">
              <a:latin typeface="Times"/>
            </a:endParaRPr>
          </a:p>
        </p:txBody>
      </p:sp>
      <p:sp>
        <p:nvSpPr>
          <p:cNvPr id="89094" name="Footer Placeholder 5"/>
          <p:cNvSpPr>
            <a:spLocks noGrp="1"/>
          </p:cNvSpPr>
          <p:nvPr>
            <p:ph type="ftr" sz="quarter" idx="4"/>
          </p:nvPr>
        </p:nvSpPr>
        <p:spPr>
          <a:noFill/>
        </p:spPr>
        <p:txBody>
          <a:bodyPr/>
          <a:lstStyle/>
          <a:p>
            <a:r>
              <a:rPr lang="en-US" sz="800" dirty="0" smtClean="0">
                <a:latin typeface="Times"/>
              </a:rPr>
              <a:t>MICROSOFT CONFIDENTIAL</a:t>
            </a:r>
          </a:p>
          <a:p>
            <a:r>
              <a:rPr lang="en-US" dirty="0" smtClean="0">
                <a:latin typeface="Times"/>
              </a:rPr>
              <a:t>© 2006 Microsoft Corporation. All rights reserved. Microsoft, Windows, Windows Vista and other product names are or may be registered trademarks and/or trademarks in the U.S. and/or other countries.</a:t>
            </a:r>
          </a:p>
          <a:p>
            <a:r>
              <a:rPr lang="en-US" dirty="0" smtClean="0">
                <a:latin typeface="Time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Times"/>
              </a:rPr>
            </a:br>
            <a:r>
              <a:rPr lang="en-US" dirty="0" smtClean="0">
                <a:latin typeface="Times"/>
              </a:rPr>
              <a:t>MICROSOFT MAKES NO WARRANTIES, EXPRESS, IMPLIED OR STATUTORY, AS TO THE INFORMATION IN THIS PRESENTATION.</a:t>
            </a:r>
          </a:p>
        </p:txBody>
      </p:sp>
      <p:sp>
        <p:nvSpPr>
          <p:cNvPr id="89095" name="Slide Number Placeholder 6"/>
          <p:cNvSpPr>
            <a:spLocks noGrp="1"/>
          </p:cNvSpPr>
          <p:nvPr>
            <p:ph type="sldNum" sz="quarter" idx="5"/>
          </p:nvPr>
        </p:nvSpPr>
        <p:spPr>
          <a:noFill/>
        </p:spPr>
        <p:txBody>
          <a:bodyPr/>
          <a:lstStyle/>
          <a:p>
            <a:fld id="{994B7BB0-1E2C-46AC-955E-7FE2A7EA5757}" type="slidenum">
              <a:rPr lang="en-US" smtClean="0">
                <a:latin typeface="Times"/>
              </a:rPr>
              <a:pPr/>
              <a:t>39</a:t>
            </a:fld>
            <a:endParaRPr lang="en-US" smtClean="0">
              <a:latin typeface="Time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smtClean="0">
              <a:latin typeface="Times"/>
            </a:endParaRPr>
          </a:p>
        </p:txBody>
      </p:sp>
      <p:sp>
        <p:nvSpPr>
          <p:cNvPr id="89092" name="Header Placeholder 3"/>
          <p:cNvSpPr>
            <a:spLocks noGrp="1"/>
          </p:cNvSpPr>
          <p:nvPr>
            <p:ph type="hdr" sz="quarter"/>
          </p:nvPr>
        </p:nvSpPr>
        <p:spPr>
          <a:noFill/>
        </p:spPr>
        <p:txBody>
          <a:bodyPr/>
          <a:lstStyle/>
          <a:p>
            <a:endParaRPr lang="en-US" smtClean="0">
              <a:latin typeface="Times"/>
            </a:endParaRPr>
          </a:p>
        </p:txBody>
      </p:sp>
      <p:sp>
        <p:nvSpPr>
          <p:cNvPr id="89093" name="Date Placeholder 4"/>
          <p:cNvSpPr>
            <a:spLocks noGrp="1"/>
          </p:cNvSpPr>
          <p:nvPr>
            <p:ph type="dt" sz="quarter" idx="1"/>
          </p:nvPr>
        </p:nvSpPr>
        <p:spPr>
          <a:noFill/>
        </p:spPr>
        <p:txBody>
          <a:bodyPr/>
          <a:lstStyle/>
          <a:p>
            <a:fld id="{3E04F05B-282A-4619-8211-F55565C44751}" type="datetime8">
              <a:rPr lang="en-US" smtClean="0">
                <a:latin typeface="Times"/>
              </a:rPr>
              <a:pPr/>
              <a:t>10/18/2007 3:20 AM</a:t>
            </a:fld>
            <a:endParaRPr lang="en-US" smtClean="0">
              <a:latin typeface="Times"/>
            </a:endParaRPr>
          </a:p>
        </p:txBody>
      </p:sp>
      <p:sp>
        <p:nvSpPr>
          <p:cNvPr id="89094" name="Footer Placeholder 5"/>
          <p:cNvSpPr>
            <a:spLocks noGrp="1"/>
          </p:cNvSpPr>
          <p:nvPr>
            <p:ph type="ftr" sz="quarter" idx="4"/>
          </p:nvPr>
        </p:nvSpPr>
        <p:spPr>
          <a:noFill/>
        </p:spPr>
        <p:txBody>
          <a:bodyPr/>
          <a:lstStyle/>
          <a:p>
            <a:r>
              <a:rPr lang="en-US" sz="800" dirty="0" smtClean="0">
                <a:latin typeface="Times"/>
              </a:rPr>
              <a:t>MICROSOFT CONFIDENTIAL</a:t>
            </a:r>
          </a:p>
          <a:p>
            <a:r>
              <a:rPr lang="en-US" dirty="0" smtClean="0">
                <a:latin typeface="Times"/>
              </a:rPr>
              <a:t>© 2006 Microsoft Corporation. All rights reserved. Microsoft, Windows, Windows Vista and other product names are or may be registered trademarks and/or trademarks in the U.S. and/or other countries.</a:t>
            </a:r>
          </a:p>
          <a:p>
            <a:r>
              <a:rPr lang="en-US" dirty="0" smtClean="0">
                <a:latin typeface="Time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Times"/>
              </a:rPr>
            </a:br>
            <a:r>
              <a:rPr lang="en-US" dirty="0" smtClean="0">
                <a:latin typeface="Times"/>
              </a:rPr>
              <a:t>MICROSOFT MAKES NO WARRANTIES, EXPRESS, IMPLIED OR STATUTORY, AS TO THE INFORMATION IN THIS PRESENTATION.</a:t>
            </a:r>
          </a:p>
        </p:txBody>
      </p:sp>
      <p:sp>
        <p:nvSpPr>
          <p:cNvPr id="89095" name="Slide Number Placeholder 6"/>
          <p:cNvSpPr>
            <a:spLocks noGrp="1"/>
          </p:cNvSpPr>
          <p:nvPr>
            <p:ph type="sldNum" sz="quarter" idx="5"/>
          </p:nvPr>
        </p:nvSpPr>
        <p:spPr>
          <a:noFill/>
        </p:spPr>
        <p:txBody>
          <a:bodyPr/>
          <a:lstStyle/>
          <a:p>
            <a:fld id="{994B7BB0-1E2C-46AC-955E-7FE2A7EA5757}" type="slidenum">
              <a:rPr lang="en-US" smtClean="0">
                <a:latin typeface="Times"/>
              </a:rPr>
              <a:pPr/>
              <a:t>40</a:t>
            </a:fld>
            <a:endParaRPr lang="en-US" smtClean="0">
              <a:latin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smtClean="0">
              <a:latin typeface="Times"/>
            </a:endParaRPr>
          </a:p>
        </p:txBody>
      </p:sp>
      <p:sp>
        <p:nvSpPr>
          <p:cNvPr id="89092" name="Header Placeholder 3"/>
          <p:cNvSpPr>
            <a:spLocks noGrp="1"/>
          </p:cNvSpPr>
          <p:nvPr>
            <p:ph type="hdr" sz="quarter"/>
          </p:nvPr>
        </p:nvSpPr>
        <p:spPr>
          <a:noFill/>
        </p:spPr>
        <p:txBody>
          <a:bodyPr/>
          <a:lstStyle/>
          <a:p>
            <a:endParaRPr lang="en-US" smtClean="0">
              <a:latin typeface="Times"/>
            </a:endParaRPr>
          </a:p>
        </p:txBody>
      </p:sp>
      <p:sp>
        <p:nvSpPr>
          <p:cNvPr id="89093" name="Date Placeholder 4"/>
          <p:cNvSpPr>
            <a:spLocks noGrp="1"/>
          </p:cNvSpPr>
          <p:nvPr>
            <p:ph type="dt" sz="quarter" idx="1"/>
          </p:nvPr>
        </p:nvSpPr>
        <p:spPr>
          <a:noFill/>
        </p:spPr>
        <p:txBody>
          <a:bodyPr/>
          <a:lstStyle/>
          <a:p>
            <a:fld id="{3E04F05B-282A-4619-8211-F55565C44751}" type="datetime8">
              <a:rPr lang="en-US" smtClean="0">
                <a:latin typeface="Times"/>
              </a:rPr>
              <a:pPr/>
              <a:t>10/18/2007 3:20 AM</a:t>
            </a:fld>
            <a:endParaRPr lang="en-US" smtClean="0">
              <a:latin typeface="Times"/>
            </a:endParaRPr>
          </a:p>
        </p:txBody>
      </p:sp>
      <p:sp>
        <p:nvSpPr>
          <p:cNvPr id="89094" name="Footer Placeholder 5"/>
          <p:cNvSpPr>
            <a:spLocks noGrp="1"/>
          </p:cNvSpPr>
          <p:nvPr>
            <p:ph type="ftr" sz="quarter" idx="4"/>
          </p:nvPr>
        </p:nvSpPr>
        <p:spPr>
          <a:noFill/>
        </p:spPr>
        <p:txBody>
          <a:bodyPr/>
          <a:lstStyle/>
          <a:p>
            <a:r>
              <a:rPr lang="en-US" sz="800" dirty="0" smtClean="0">
                <a:latin typeface="Times"/>
              </a:rPr>
              <a:t>MICROSOFT CONFIDENTIAL</a:t>
            </a:r>
          </a:p>
          <a:p>
            <a:r>
              <a:rPr lang="en-US" dirty="0" smtClean="0">
                <a:latin typeface="Times"/>
              </a:rPr>
              <a:t>© 2006 Microsoft Corporation. All rights reserved. Microsoft, Windows, Windows Vista and other product names are or may be registered trademarks and/or trademarks in the U.S. and/or other countries.</a:t>
            </a:r>
          </a:p>
          <a:p>
            <a:r>
              <a:rPr lang="en-US" dirty="0" smtClean="0">
                <a:latin typeface="Time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Times"/>
              </a:rPr>
            </a:br>
            <a:r>
              <a:rPr lang="en-US" dirty="0" smtClean="0">
                <a:latin typeface="Times"/>
              </a:rPr>
              <a:t>MICROSOFT MAKES NO WARRANTIES, EXPRESS, IMPLIED OR STATUTORY, AS TO THE INFORMATION IN THIS PRESENTATION.</a:t>
            </a:r>
          </a:p>
        </p:txBody>
      </p:sp>
      <p:sp>
        <p:nvSpPr>
          <p:cNvPr id="89095" name="Slide Number Placeholder 6"/>
          <p:cNvSpPr>
            <a:spLocks noGrp="1"/>
          </p:cNvSpPr>
          <p:nvPr>
            <p:ph type="sldNum" sz="quarter" idx="5"/>
          </p:nvPr>
        </p:nvSpPr>
        <p:spPr>
          <a:noFill/>
        </p:spPr>
        <p:txBody>
          <a:bodyPr/>
          <a:lstStyle/>
          <a:p>
            <a:fld id="{994B7BB0-1E2C-46AC-955E-7FE2A7EA5757}" type="slidenum">
              <a:rPr lang="en-US" smtClean="0">
                <a:latin typeface="Times"/>
              </a:rPr>
              <a:pPr/>
              <a:t>41</a:t>
            </a:fld>
            <a:endParaRPr lang="en-US" smtClean="0">
              <a:latin typeface="Time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9109A19-029A-45D1-BE3B-6342DD330050}" type="datetime8">
              <a:rPr lang="en-US" smtClean="0"/>
              <a:pPr>
                <a:defRPr/>
              </a:pPr>
              <a:t>10/18/2007 3:20 AM</a:t>
            </a:fld>
            <a:endParaRPr lang="en-US"/>
          </a:p>
        </p:txBody>
      </p:sp>
      <p:sp>
        <p:nvSpPr>
          <p:cNvPr id="5" name="Footer Placeholder 4"/>
          <p:cNvSpPr>
            <a:spLocks noGrp="1"/>
          </p:cNvSpPr>
          <p:nvPr>
            <p:ph type="ftr" sz="quarter" idx="11"/>
          </p:nvPr>
        </p:nvSpPr>
        <p:spPr/>
        <p:txBody>
          <a:bodyPr/>
          <a:lstStyle/>
          <a:p>
            <a:pPr>
              <a:defRPr/>
            </a:pPr>
            <a:r>
              <a:rPr lang="en-US" smtClean="0"/>
              <a:t>©2005 Microsoft Corporation. All rights reserved.</a:t>
            </a:r>
          </a:p>
          <a:p>
            <a:pPr>
              <a:defRPr/>
            </a:pPr>
            <a:r>
              <a:rPr lang="en-US" smtClean="0"/>
              <a:t>This presentation is for informational purposes only. Microsoft makes no warranties, express or implied, in this summary.</a:t>
            </a:r>
            <a:endParaRPr lang="en-US"/>
          </a:p>
        </p:txBody>
      </p:sp>
      <p:sp>
        <p:nvSpPr>
          <p:cNvPr id="6" name="Slide Number Placeholder 5"/>
          <p:cNvSpPr>
            <a:spLocks noGrp="1"/>
          </p:cNvSpPr>
          <p:nvPr>
            <p:ph type="sldNum" sz="quarter" idx="12"/>
          </p:nvPr>
        </p:nvSpPr>
        <p:spPr/>
        <p:txBody>
          <a:bodyPr/>
          <a:lstStyle/>
          <a:p>
            <a:pPr>
              <a:defRPr/>
            </a:pPr>
            <a:fld id="{5BF7FD5D-09B3-4F1A-802D-8B4F5E962D06}" type="slidenum">
              <a:rPr lang="en-US" smtClean="0"/>
              <a:pPr>
                <a:defRPr/>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09953-3A82-43BE-B0B0-3E8ED37D5BD2}"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09953-3A82-43BE-B0B0-3E8ED37D5BD2}"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09953-3A82-43BE-B0B0-3E8ED37D5BD2}"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09953-3A82-43BE-B0B0-3E8ED37D5BD2}"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209953-3A82-43BE-B0B0-3E8ED37D5BD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7DCEA-1181-487A-8BAD-FDE103ECDD46}" type="slidenum">
              <a:rPr lang="en-US"/>
              <a:pPr/>
              <a:t>7</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dirty="0" smtClean="0"/>
              <a:t>Talk about how as</a:t>
            </a:r>
            <a:r>
              <a:rPr lang="en-US" baseline="0" dirty="0" smtClean="0"/>
              <a:t> software producers always want to build vs. buy.  In particular, how we at times lack to see the big picture of “commoditizing” our products/services.  Use Google as an example, Gmail, Google Calendar and Maps.</a:t>
            </a:r>
          </a:p>
          <a:p>
            <a:endParaRPr lang="en-US" baseline="0" dirty="0" smtClean="0"/>
          </a:p>
          <a:p>
            <a:r>
              <a:rPr lang="en-US" baseline="0" dirty="0" smtClean="0"/>
              <a:t>Explain how currently tools are too specific to the “core of programming” – syntax checking, highlighting and basic add-ins.  Wouldn’t it be nice that these tools could also know about our domain?  (</a:t>
            </a:r>
            <a:r>
              <a:rPr lang="en-US" baseline="0" dirty="0" err="1" smtClean="0"/>
              <a:t>ie</a:t>
            </a:r>
            <a:r>
              <a:rPr lang="en-US" baseline="0" dirty="0" smtClean="0"/>
              <a:t>. Insurance, Banking, Retailer Services, etc.)</a:t>
            </a:r>
          </a:p>
          <a:p>
            <a:endParaRPr lang="en-US" baseline="0" dirty="0" smtClean="0"/>
          </a:p>
          <a:p>
            <a:r>
              <a:rPr lang="en-US" baseline="0" dirty="0" smtClean="0"/>
              <a:t>We’re always looking for the silver bullet to aid in our business-to-IT translation.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7DCEA-1181-487A-8BAD-FDE103ECDD46}" type="slidenum">
              <a:rPr lang="en-US"/>
              <a:pPr/>
              <a:t>8</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dirty="0" smtClean="0"/>
              <a:t>Talk about how as</a:t>
            </a:r>
            <a:r>
              <a:rPr lang="en-US" baseline="0" dirty="0" smtClean="0"/>
              <a:t> software producers always want to build vs. buy.  In particular, how we at times lack to see the big picture of “commoditizing” our products/services.  Use Google as an example, Gmail, Google Calendar and Maps.</a:t>
            </a:r>
          </a:p>
          <a:p>
            <a:endParaRPr lang="en-US" baseline="0" dirty="0" smtClean="0"/>
          </a:p>
          <a:p>
            <a:r>
              <a:rPr lang="en-US" baseline="0" dirty="0" smtClean="0"/>
              <a:t>Explain how currently tools are too specific to the “core of programming” – syntax checking, highlighting and basic add-ins.  Wouldn’t it be nice that these tools could also know about our domain?  (</a:t>
            </a:r>
            <a:r>
              <a:rPr lang="en-US" baseline="0" dirty="0" err="1" smtClean="0"/>
              <a:t>ie</a:t>
            </a:r>
            <a:r>
              <a:rPr lang="en-US" baseline="0" dirty="0" smtClean="0"/>
              <a:t>. Insurance, Banking, Retailer Services, etc.)</a:t>
            </a:r>
          </a:p>
          <a:p>
            <a:endParaRPr lang="en-US" baseline="0" dirty="0" smtClean="0"/>
          </a:p>
          <a:p>
            <a:r>
              <a:rPr lang="en-US" baseline="0" dirty="0" smtClean="0"/>
              <a:t>We’re always looking for the silver bullet to aid in our business-to-IT translation.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46C9A-1B69-4441-A501-D61B589419BA}" type="slidenum">
              <a:rPr lang="en-US"/>
              <a:pPr/>
              <a:t>9</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Explain</a:t>
            </a:r>
            <a:r>
              <a:rPr lang="en-US" baseline="0" dirty="0" smtClean="0"/>
              <a:t> that as we shift the paradigms of components/objects, that complexity will increase.  So we REALLY need to deal with that…how, by adding another layer/tool to aid in the process.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1" name="Rectangle 3"/>
          <p:cNvSpPr>
            <a:spLocks noGrp="1" noChangeArrowheads="1"/>
          </p:cNvSpPr>
          <p:nvPr>
            <p:ph type="ctrTitle" sz="quarter"/>
          </p:nvPr>
        </p:nvSpPr>
        <p:spPr>
          <a:xfrm>
            <a:off x="685800" y="2130425"/>
            <a:ext cx="5470525" cy="1470025"/>
          </a:xfrm>
        </p:spPr>
        <p:txBody>
          <a:bodyPr/>
          <a:lstStyle>
            <a:lvl1pPr>
              <a:defRPr sz="32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552962" name="Rectangle 2"/>
          <p:cNvSpPr>
            <a:spLocks noGrp="1" noChangeArrowheads="1"/>
          </p:cNvSpPr>
          <p:nvPr>
            <p:ph type="ctrTitle"/>
          </p:nvPr>
        </p:nvSpPr>
        <p:spPr>
          <a:xfrm>
            <a:off x="650875" y="1712913"/>
            <a:ext cx="7820025" cy="2278062"/>
          </a:xfrm>
        </p:spPr>
        <p:txBody>
          <a:bodyPr/>
          <a:lstStyle>
            <a:lvl1pPr>
              <a:defRPr sz="4500">
                <a:solidFill>
                  <a:schemeClr val="hlink"/>
                </a:solidFill>
              </a:defRPr>
            </a:lvl1pPr>
          </a:lstStyle>
          <a:p>
            <a:r>
              <a:rPr lang="en-US"/>
              <a:t>Click to edit Master title style</a:t>
            </a:r>
          </a:p>
        </p:txBody>
      </p:sp>
      <p:sp>
        <p:nvSpPr>
          <p:cNvPr id="552963" name="Rectangle 3"/>
          <p:cNvSpPr>
            <a:spLocks noGrp="1" noChangeArrowheads="1"/>
          </p:cNvSpPr>
          <p:nvPr>
            <p:ph type="subTitle" idx="1"/>
          </p:nvPr>
        </p:nvSpPr>
        <p:spPr>
          <a:xfrm>
            <a:off x="1152525" y="4697413"/>
            <a:ext cx="6804025" cy="1028700"/>
          </a:xfrm>
        </p:spPr>
        <p:txBody>
          <a:bodyPr/>
          <a:lstStyle>
            <a:lvl1pPr marL="0" indent="0">
              <a:buFont typeface="Wingdings" pitchFamily="2" charset="2"/>
              <a:buNone/>
              <a:defRPr sz="2800">
                <a:solidFill>
                  <a:srgbClr val="F3F0A1"/>
                </a:solidFill>
              </a:defRPr>
            </a:lvl1pPr>
          </a:lstStyle>
          <a:p>
            <a:r>
              <a:rPr lang="en-US"/>
              <a:t>Click to edit Master subtitle style</a:t>
            </a:r>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57200" y="15240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77829" name="Picture 5" descr="Picture1"/>
          <p:cNvPicPr>
            <a:picLocks noChangeAspect="1" noChangeArrowheads="1"/>
          </p:cNvPicPr>
          <p:nvPr/>
        </p:nvPicPr>
        <p:blipFill>
          <a:blip r:embed="rId16"/>
          <a:srcRect/>
          <a:stretch>
            <a:fillRect/>
          </a:stretch>
        </p:blipFill>
        <p:spPr bwMode="auto">
          <a:xfrm>
            <a:off x="0" y="0"/>
            <a:ext cx="9144000" cy="6880225"/>
          </a:xfrm>
          <a:prstGeom prst="rect">
            <a:avLst/>
          </a:prstGeom>
          <a:noFill/>
        </p:spPr>
      </p:pic>
      <p:sp>
        <p:nvSpPr>
          <p:cNvPr id="778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Title Slide</a:t>
            </a:r>
          </a:p>
        </p:txBody>
      </p:sp>
      <p:sp>
        <p:nvSpPr>
          <p:cNvPr id="778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xStyles>
    <p:titleStyle>
      <a:lvl1pPr algn="l" rtl="0" fontAlgn="base">
        <a:spcBef>
          <a:spcPct val="0"/>
        </a:spcBef>
        <a:spcAft>
          <a:spcPct val="0"/>
        </a:spcAft>
        <a:defRPr sz="4000" b="1">
          <a:solidFill>
            <a:schemeClr val="bg1"/>
          </a:solidFill>
          <a:latin typeface="+mj-lt"/>
          <a:ea typeface="+mj-ea"/>
          <a:cs typeface="+mj-cs"/>
        </a:defRPr>
      </a:lvl1pPr>
      <a:lvl2pPr algn="l" rtl="0" fontAlgn="base">
        <a:spcBef>
          <a:spcPct val="0"/>
        </a:spcBef>
        <a:spcAft>
          <a:spcPct val="0"/>
        </a:spcAft>
        <a:defRPr sz="4800">
          <a:solidFill>
            <a:schemeClr val="bg1"/>
          </a:solidFill>
          <a:latin typeface="Segoe Semibold" pitchFamily="34" charset="0"/>
        </a:defRPr>
      </a:lvl2pPr>
      <a:lvl3pPr algn="l" rtl="0" fontAlgn="base">
        <a:spcBef>
          <a:spcPct val="0"/>
        </a:spcBef>
        <a:spcAft>
          <a:spcPct val="0"/>
        </a:spcAft>
        <a:defRPr sz="4800">
          <a:solidFill>
            <a:schemeClr val="bg1"/>
          </a:solidFill>
          <a:latin typeface="Segoe Semibold" pitchFamily="34" charset="0"/>
        </a:defRPr>
      </a:lvl3pPr>
      <a:lvl4pPr algn="l" rtl="0" fontAlgn="base">
        <a:spcBef>
          <a:spcPct val="0"/>
        </a:spcBef>
        <a:spcAft>
          <a:spcPct val="0"/>
        </a:spcAft>
        <a:defRPr sz="4800">
          <a:solidFill>
            <a:schemeClr val="bg1"/>
          </a:solidFill>
          <a:latin typeface="Segoe Semibold" pitchFamily="34" charset="0"/>
        </a:defRPr>
      </a:lvl4pPr>
      <a:lvl5pPr algn="l" rtl="0" fontAlgn="base">
        <a:spcBef>
          <a:spcPct val="0"/>
        </a:spcBef>
        <a:spcAft>
          <a:spcPct val="0"/>
        </a:spcAft>
        <a:defRPr sz="4800">
          <a:solidFill>
            <a:schemeClr val="bg1"/>
          </a:solidFill>
          <a:latin typeface="Segoe Semibold" pitchFamily="34" charset="0"/>
        </a:defRPr>
      </a:lvl5pPr>
      <a:lvl6pPr marL="457200" algn="l" rtl="0" fontAlgn="base">
        <a:spcBef>
          <a:spcPct val="0"/>
        </a:spcBef>
        <a:spcAft>
          <a:spcPct val="0"/>
        </a:spcAft>
        <a:defRPr sz="4800">
          <a:solidFill>
            <a:schemeClr val="bg1"/>
          </a:solidFill>
          <a:latin typeface="Segoe Semibold" pitchFamily="34" charset="0"/>
        </a:defRPr>
      </a:lvl6pPr>
      <a:lvl7pPr marL="914400" algn="l" rtl="0" fontAlgn="base">
        <a:spcBef>
          <a:spcPct val="0"/>
        </a:spcBef>
        <a:spcAft>
          <a:spcPct val="0"/>
        </a:spcAft>
        <a:defRPr sz="4800">
          <a:solidFill>
            <a:schemeClr val="bg1"/>
          </a:solidFill>
          <a:latin typeface="Segoe Semibold" pitchFamily="34" charset="0"/>
        </a:defRPr>
      </a:lvl7pPr>
      <a:lvl8pPr marL="1371600" algn="l" rtl="0" fontAlgn="base">
        <a:spcBef>
          <a:spcPct val="0"/>
        </a:spcBef>
        <a:spcAft>
          <a:spcPct val="0"/>
        </a:spcAft>
        <a:defRPr sz="4800">
          <a:solidFill>
            <a:schemeClr val="bg1"/>
          </a:solidFill>
          <a:latin typeface="Segoe Semibold" pitchFamily="34" charset="0"/>
        </a:defRPr>
      </a:lvl8pPr>
      <a:lvl9pPr marL="1828800" algn="l" rtl="0" fontAlgn="base">
        <a:spcBef>
          <a:spcPct val="0"/>
        </a:spcBef>
        <a:spcAft>
          <a:spcPct val="0"/>
        </a:spcAft>
        <a:defRPr sz="4800">
          <a:solidFill>
            <a:schemeClr val="bg1"/>
          </a:solidFill>
          <a:latin typeface="Segoe Semibold" pitchFamily="34" charset="0"/>
        </a:defRPr>
      </a:lvl9pPr>
    </p:titleStyle>
    <p:bodyStyle>
      <a:lvl1pPr marL="447675" indent="-447675" algn="l" rtl="0" fontAlgn="base">
        <a:lnSpc>
          <a:spcPct val="85000"/>
        </a:lnSpc>
        <a:spcBef>
          <a:spcPct val="30000"/>
        </a:spcBef>
        <a:spcAft>
          <a:spcPct val="0"/>
        </a:spcAft>
        <a:buClr>
          <a:schemeClr val="tx2"/>
        </a:buClr>
        <a:buFont typeface="Wingdings 2" pitchFamily="18" charset="2"/>
        <a:buBlip>
          <a:blip r:embed="rId17"/>
        </a:buBlip>
        <a:defRPr sz="3200">
          <a:solidFill>
            <a:srgbClr val="3B3B3B"/>
          </a:solidFill>
          <a:latin typeface="+mn-lt"/>
          <a:ea typeface="+mn-ea"/>
          <a:cs typeface="+mn-cs"/>
        </a:defRPr>
      </a:lvl1pPr>
      <a:lvl2pPr marL="803275" indent="-354013" algn="l" rtl="0" fontAlgn="base">
        <a:lnSpc>
          <a:spcPct val="85000"/>
        </a:lnSpc>
        <a:spcBef>
          <a:spcPct val="30000"/>
        </a:spcBef>
        <a:spcAft>
          <a:spcPct val="0"/>
        </a:spcAft>
        <a:buClr>
          <a:schemeClr val="tx2"/>
        </a:buClr>
        <a:buSzPct val="75000"/>
        <a:buFont typeface="Wingdings 2" pitchFamily="18" charset="2"/>
        <a:buBlip>
          <a:blip r:embed="rId18"/>
        </a:buBlip>
        <a:defRPr sz="2800">
          <a:solidFill>
            <a:srgbClr val="3B3B3B"/>
          </a:solidFill>
          <a:latin typeface="+mn-lt"/>
        </a:defRPr>
      </a:lvl2pPr>
      <a:lvl3pPr marL="1177925" indent="-373063" algn="l" rtl="0" fontAlgn="base">
        <a:lnSpc>
          <a:spcPct val="85000"/>
        </a:lnSpc>
        <a:spcBef>
          <a:spcPct val="30000"/>
        </a:spcBef>
        <a:spcAft>
          <a:spcPct val="0"/>
        </a:spcAft>
        <a:buClr>
          <a:schemeClr val="tx2"/>
        </a:buClr>
        <a:buSzPct val="75000"/>
        <a:buFont typeface="Wingdings 2" pitchFamily="18" charset="2"/>
        <a:buBlip>
          <a:blip r:embed="rId18"/>
        </a:buBlip>
        <a:defRPr sz="2400">
          <a:solidFill>
            <a:srgbClr val="3B3B3B"/>
          </a:solidFill>
          <a:latin typeface="+mn-lt"/>
        </a:defRPr>
      </a:lvl3pPr>
      <a:lvl4pPr marL="1514475" indent="-334963" algn="l" rtl="0" fontAlgn="base">
        <a:lnSpc>
          <a:spcPct val="85000"/>
        </a:lnSpc>
        <a:spcBef>
          <a:spcPct val="30000"/>
        </a:spcBef>
        <a:spcAft>
          <a:spcPct val="0"/>
        </a:spcAft>
        <a:buClr>
          <a:schemeClr val="tx2"/>
        </a:buClr>
        <a:buSzPct val="75000"/>
        <a:buFont typeface="Wingdings 2" pitchFamily="18" charset="2"/>
        <a:buBlip>
          <a:blip r:embed="rId18"/>
        </a:buBlip>
        <a:defRPr sz="2000">
          <a:solidFill>
            <a:srgbClr val="3B3B3B"/>
          </a:solidFill>
          <a:latin typeface="+mn-lt"/>
        </a:defRPr>
      </a:lvl4pPr>
      <a:lvl5pPr marL="1838325" indent="-304800" algn="l" rtl="0" fontAlgn="base">
        <a:lnSpc>
          <a:spcPct val="85000"/>
        </a:lnSpc>
        <a:spcBef>
          <a:spcPct val="30000"/>
        </a:spcBef>
        <a:spcAft>
          <a:spcPct val="0"/>
        </a:spcAft>
        <a:buClr>
          <a:schemeClr val="tx2"/>
        </a:buClr>
        <a:buSzPct val="75000"/>
        <a:buFont typeface="Wingdings 2" pitchFamily="18" charset="2"/>
        <a:buBlip>
          <a:blip r:embed="rId18"/>
        </a:buBlip>
        <a:defRPr sz="2000">
          <a:solidFill>
            <a:srgbClr val="3B3B3B"/>
          </a:solidFill>
          <a:latin typeface="+mn-lt"/>
        </a:defRPr>
      </a:lvl5pPr>
      <a:lvl6pPr marL="2295525" indent="-304800" algn="l" rtl="0" fontAlgn="base">
        <a:lnSpc>
          <a:spcPct val="85000"/>
        </a:lnSpc>
        <a:spcBef>
          <a:spcPct val="30000"/>
        </a:spcBef>
        <a:spcAft>
          <a:spcPct val="0"/>
        </a:spcAft>
        <a:buClr>
          <a:schemeClr val="tx2"/>
        </a:buClr>
        <a:buSzPct val="75000"/>
        <a:buFont typeface="Wingdings 2" pitchFamily="18" charset="2"/>
        <a:buBlip>
          <a:blip r:embed="rId18"/>
        </a:buBlip>
        <a:defRPr sz="2000">
          <a:solidFill>
            <a:srgbClr val="3B3B3B"/>
          </a:solidFill>
          <a:latin typeface="+mn-lt"/>
        </a:defRPr>
      </a:lvl6pPr>
      <a:lvl7pPr marL="2752725" indent="-304800" algn="l" rtl="0" fontAlgn="base">
        <a:lnSpc>
          <a:spcPct val="85000"/>
        </a:lnSpc>
        <a:spcBef>
          <a:spcPct val="30000"/>
        </a:spcBef>
        <a:spcAft>
          <a:spcPct val="0"/>
        </a:spcAft>
        <a:buClr>
          <a:schemeClr val="tx2"/>
        </a:buClr>
        <a:buSzPct val="75000"/>
        <a:buFont typeface="Wingdings 2" pitchFamily="18" charset="2"/>
        <a:buBlip>
          <a:blip r:embed="rId18"/>
        </a:buBlip>
        <a:defRPr sz="2000">
          <a:solidFill>
            <a:srgbClr val="3B3B3B"/>
          </a:solidFill>
          <a:latin typeface="+mn-lt"/>
        </a:defRPr>
      </a:lvl7pPr>
      <a:lvl8pPr marL="3209925" indent="-304800" algn="l" rtl="0" fontAlgn="base">
        <a:lnSpc>
          <a:spcPct val="85000"/>
        </a:lnSpc>
        <a:spcBef>
          <a:spcPct val="30000"/>
        </a:spcBef>
        <a:spcAft>
          <a:spcPct val="0"/>
        </a:spcAft>
        <a:buClr>
          <a:schemeClr val="tx2"/>
        </a:buClr>
        <a:buSzPct val="75000"/>
        <a:buFont typeface="Wingdings 2" pitchFamily="18" charset="2"/>
        <a:buBlip>
          <a:blip r:embed="rId18"/>
        </a:buBlip>
        <a:defRPr sz="2000">
          <a:solidFill>
            <a:srgbClr val="3B3B3B"/>
          </a:solidFill>
          <a:latin typeface="+mn-lt"/>
        </a:defRPr>
      </a:lvl8pPr>
      <a:lvl9pPr marL="3667125" indent="-304800" algn="l" rtl="0" fontAlgn="base">
        <a:lnSpc>
          <a:spcPct val="85000"/>
        </a:lnSpc>
        <a:spcBef>
          <a:spcPct val="30000"/>
        </a:spcBef>
        <a:spcAft>
          <a:spcPct val="0"/>
        </a:spcAft>
        <a:buClr>
          <a:schemeClr val="tx2"/>
        </a:buClr>
        <a:buSzPct val="75000"/>
        <a:buFont typeface="Wingdings 2" pitchFamily="18" charset="2"/>
        <a:buBlip>
          <a:blip r:embed="rId18"/>
        </a:buBlip>
        <a:defRPr sz="2000">
          <a:solidFill>
            <a:srgbClr val="3B3B3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wmf"/><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3.png"/><Relationship Id="rId7" Type="http://schemas.openxmlformats.org/officeDocument/2006/relationships/diagramQuickStyle" Target="../diagrams/quickStyle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lum/>
          </a:blip>
          <a:srcRect/>
          <a:stretch>
            <a:fillRect l="-7000" r="-7000"/>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14282" y="125413"/>
            <a:ext cx="8929718" cy="1143000"/>
          </a:xfrm>
          <a:noFill/>
        </p:spPr>
        <p:txBody>
          <a:bodyPr/>
          <a:lstStyle/>
          <a:p>
            <a:r>
              <a:rPr lang="en-US" sz="4400" b="1" dirty="0" smtClean="0"/>
              <a:t>Applied Software Factories</a:t>
            </a:r>
            <a:endParaRPr lang="en-US" sz="4400" b="1" dirty="0"/>
          </a:p>
        </p:txBody>
      </p:sp>
      <p:sp>
        <p:nvSpPr>
          <p:cNvPr id="29699" name="Rectangle 3"/>
          <p:cNvSpPr>
            <a:spLocks noGrp="1" noChangeArrowheads="1"/>
          </p:cNvSpPr>
          <p:nvPr>
            <p:ph type="body" idx="4294967295"/>
          </p:nvPr>
        </p:nvSpPr>
        <p:spPr>
          <a:xfrm>
            <a:off x="285720" y="1357298"/>
            <a:ext cx="7143800" cy="1089017"/>
          </a:xfrm>
          <a:noFill/>
        </p:spPr>
        <p:txBody>
          <a:bodyPr/>
          <a:lstStyle/>
          <a:p>
            <a:pPr>
              <a:lnSpc>
                <a:spcPct val="90000"/>
              </a:lnSpc>
              <a:buNone/>
            </a:pPr>
            <a:r>
              <a:rPr lang="en-US" b="1" i="1" dirty="0" smtClean="0">
                <a:solidFill>
                  <a:schemeClr val="bg1"/>
                </a:solidFill>
              </a:rPr>
              <a:t>Streamlining Software Development by Exploiting Commonality</a:t>
            </a:r>
            <a:endParaRPr lang="en-US" b="1" i="1" dirty="0">
              <a:solidFill>
                <a:schemeClr val="bg1"/>
              </a:solidFill>
            </a:endParaRPr>
          </a:p>
        </p:txBody>
      </p:sp>
      <p:sp>
        <p:nvSpPr>
          <p:cNvPr id="4" name="Rectangle 3"/>
          <p:cNvSpPr/>
          <p:nvPr/>
        </p:nvSpPr>
        <p:spPr>
          <a:xfrm>
            <a:off x="4500562" y="4286256"/>
            <a:ext cx="4429140" cy="1384995"/>
          </a:xfrm>
          <a:prstGeom prst="rect">
            <a:avLst/>
          </a:prstGeom>
        </p:spPr>
        <p:txBody>
          <a:bodyPr wrap="square">
            <a:spAutoFit/>
          </a:bodyPr>
          <a:lstStyle/>
          <a:p>
            <a:pPr algn="r"/>
            <a:r>
              <a:rPr lang="en-US" sz="2800" b="1" dirty="0" smtClean="0">
                <a:solidFill>
                  <a:schemeClr val="bg1"/>
                </a:solidFill>
                <a:latin typeface="+mn-lt"/>
              </a:rPr>
              <a:t>Javier Lozano</a:t>
            </a:r>
          </a:p>
          <a:p>
            <a:pPr algn="r"/>
            <a:r>
              <a:rPr lang="en-US" sz="2800" b="1" dirty="0" smtClean="0">
                <a:solidFill>
                  <a:schemeClr val="bg1"/>
                </a:solidFill>
                <a:latin typeface="+mn-lt"/>
              </a:rPr>
              <a:t>Iowa .NET User Group</a:t>
            </a:r>
          </a:p>
          <a:p>
            <a:pPr algn="r"/>
            <a:r>
              <a:rPr lang="en-US" sz="2800" b="1" dirty="0" smtClean="0">
                <a:solidFill>
                  <a:schemeClr val="bg1"/>
                </a:solidFill>
                <a:latin typeface="+mn-lt"/>
              </a:rPr>
              <a:t>Session # 102</a:t>
            </a:r>
          </a:p>
        </p:txBody>
      </p:sp>
      <p:pic>
        <p:nvPicPr>
          <p:cNvPr id="5" name="Picture 4" descr="factory150"/>
          <p:cNvPicPr>
            <a:picLocks noChangeAspect="1" noChangeArrowheads="1"/>
          </p:cNvPicPr>
          <p:nvPr/>
        </p:nvPicPr>
        <p:blipFill>
          <a:blip r:embed="rId4"/>
          <a:srcRect/>
          <a:stretch>
            <a:fillRect/>
          </a:stretch>
        </p:blipFill>
        <p:spPr bwMode="auto">
          <a:xfrm>
            <a:off x="928662" y="2714620"/>
            <a:ext cx="2857520" cy="22860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500034" y="1071546"/>
            <a:ext cx="8229600" cy="4794267"/>
          </a:xfrm>
        </p:spPr>
        <p:txBody>
          <a:bodyPr/>
          <a:lstStyle/>
          <a:p>
            <a:pPr>
              <a:lnSpc>
                <a:spcPct val="90000"/>
              </a:lnSpc>
            </a:pPr>
            <a:r>
              <a:rPr lang="en-US" dirty="0" smtClean="0"/>
              <a:t>A Software Factory is…</a:t>
            </a:r>
          </a:p>
          <a:p>
            <a:pPr lvl="1">
              <a:lnSpc>
                <a:spcPct val="90000"/>
              </a:lnSpc>
            </a:pPr>
            <a:r>
              <a:rPr lang="en-US" dirty="0" smtClean="0"/>
              <a:t>Software Factory Schemas</a:t>
            </a:r>
          </a:p>
          <a:p>
            <a:pPr lvl="1">
              <a:lnSpc>
                <a:spcPct val="90000"/>
              </a:lnSpc>
            </a:pPr>
            <a:r>
              <a:rPr lang="en-US" dirty="0" smtClean="0"/>
              <a:t>Software Factory Templates</a:t>
            </a:r>
          </a:p>
          <a:p>
            <a:pPr>
              <a:lnSpc>
                <a:spcPct val="90000"/>
              </a:lnSpc>
            </a:pPr>
            <a:r>
              <a:rPr lang="en-US" dirty="0" smtClean="0"/>
              <a:t>Domain Specific Languages (DSL)</a:t>
            </a:r>
          </a:p>
          <a:p>
            <a:pPr lvl="1">
              <a:lnSpc>
                <a:spcPct val="90000"/>
              </a:lnSpc>
            </a:pPr>
            <a:r>
              <a:rPr lang="en-US" dirty="0" smtClean="0"/>
              <a:t>What is a language?</a:t>
            </a:r>
          </a:p>
          <a:p>
            <a:pPr lvl="1">
              <a:lnSpc>
                <a:spcPct val="90000"/>
              </a:lnSpc>
            </a:pPr>
            <a:r>
              <a:rPr lang="en-US" dirty="0" smtClean="0"/>
              <a:t>What is a domain?</a:t>
            </a:r>
            <a:endParaRPr lang="nl-NL" dirty="0" smtClean="0"/>
          </a:p>
        </p:txBody>
      </p:sp>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Agenda: What?</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pic>
        <p:nvPicPr>
          <p:cNvPr id="4" name="Picture 3" descr="software_factory_layout.jpg"/>
          <p:cNvPicPr>
            <a:picLocks noChangeAspect="1"/>
          </p:cNvPicPr>
          <p:nvPr/>
        </p:nvPicPr>
        <p:blipFill>
          <a:blip r:embed="rId3"/>
          <a:stretch>
            <a:fillRect/>
          </a:stretch>
        </p:blipFill>
        <p:spPr>
          <a:xfrm>
            <a:off x="4643438" y="3857628"/>
            <a:ext cx="3881327" cy="2500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73075" y="1125538"/>
            <a:ext cx="8229600" cy="5576887"/>
          </a:xfrm>
        </p:spPr>
        <p:txBody>
          <a:bodyPr/>
          <a:lstStyle/>
          <a:p>
            <a:pPr>
              <a:lnSpc>
                <a:spcPct val="90000"/>
              </a:lnSpc>
            </a:pPr>
            <a:r>
              <a:rPr lang="en-US" sz="2800" dirty="0" smtClean="0"/>
              <a:t>“like a restaurant…”</a:t>
            </a:r>
            <a:endParaRPr lang="en-US" sz="2800" dirty="0"/>
          </a:p>
          <a:p>
            <a:pPr>
              <a:lnSpc>
                <a:spcPct val="90000"/>
              </a:lnSpc>
            </a:pPr>
            <a:r>
              <a:rPr lang="en-US" sz="2800" dirty="0" smtClean="0"/>
              <a:t>A </a:t>
            </a:r>
            <a:r>
              <a:rPr lang="en-US" sz="2800" dirty="0"/>
              <a:t>development environment for a product family</a:t>
            </a:r>
          </a:p>
          <a:p>
            <a:pPr>
              <a:lnSpc>
                <a:spcPct val="90000"/>
              </a:lnSpc>
            </a:pPr>
            <a:r>
              <a:rPr lang="en-US" sz="2800" dirty="0" smtClean="0"/>
              <a:t>Based on “Economies </a:t>
            </a:r>
            <a:r>
              <a:rPr lang="en-US" sz="2800" dirty="0"/>
              <a:t>of </a:t>
            </a:r>
            <a:r>
              <a:rPr lang="en-US" sz="2800" dirty="0" smtClean="0"/>
              <a:t>Scope” theory</a:t>
            </a:r>
            <a:endParaRPr lang="en-US" sz="2800" dirty="0"/>
          </a:p>
          <a:p>
            <a:pPr lvl="1">
              <a:lnSpc>
                <a:spcPct val="90000"/>
              </a:lnSpc>
            </a:pPr>
            <a:r>
              <a:rPr lang="en-US" sz="2400" dirty="0"/>
              <a:t>Reuse similar parts, designs</a:t>
            </a:r>
          </a:p>
          <a:p>
            <a:pPr lvl="1">
              <a:lnSpc>
                <a:spcPct val="90000"/>
              </a:lnSpc>
            </a:pPr>
            <a:r>
              <a:rPr lang="nl-NL" sz="2400" dirty="0"/>
              <a:t>Don’t build from scratch</a:t>
            </a:r>
          </a:p>
          <a:p>
            <a:pPr lvl="1">
              <a:lnSpc>
                <a:spcPct val="90000"/>
              </a:lnSpc>
            </a:pPr>
            <a:r>
              <a:rPr lang="nl-NL" sz="2400" dirty="0"/>
              <a:t>80-20</a:t>
            </a:r>
          </a:p>
        </p:txBody>
      </p:sp>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A Software Factory is …</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73075" y="1125539"/>
            <a:ext cx="8229600" cy="2089148"/>
          </a:xfrm>
        </p:spPr>
        <p:txBody>
          <a:bodyPr/>
          <a:lstStyle/>
          <a:p>
            <a:pPr>
              <a:lnSpc>
                <a:spcPct val="90000"/>
              </a:lnSpc>
            </a:pPr>
            <a:r>
              <a:rPr lang="en-US" sz="2800" dirty="0" smtClean="0"/>
              <a:t>Made up of two main parts:</a:t>
            </a:r>
          </a:p>
          <a:p>
            <a:pPr lvl="1">
              <a:lnSpc>
                <a:spcPct val="90000"/>
              </a:lnSpc>
            </a:pPr>
            <a:r>
              <a:rPr lang="en-US" sz="2400" dirty="0" smtClean="0"/>
              <a:t>Software Factory Schema</a:t>
            </a:r>
          </a:p>
          <a:p>
            <a:pPr lvl="1">
              <a:lnSpc>
                <a:spcPct val="90000"/>
              </a:lnSpc>
            </a:pPr>
            <a:r>
              <a:rPr lang="en-US" sz="2400" dirty="0" smtClean="0"/>
              <a:t>Software Factory Template</a:t>
            </a:r>
            <a:endParaRPr lang="en-US" sz="2400" dirty="0"/>
          </a:p>
        </p:txBody>
      </p:sp>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A Software Factory is …</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pic>
        <p:nvPicPr>
          <p:cNvPr id="7" name="Picture 6" descr="sf_schema_template.gif"/>
          <p:cNvPicPr>
            <a:picLocks noChangeAspect="1"/>
          </p:cNvPicPr>
          <p:nvPr/>
        </p:nvPicPr>
        <p:blipFill>
          <a:blip r:embed="rId3"/>
          <a:stretch>
            <a:fillRect/>
          </a:stretch>
        </p:blipFill>
        <p:spPr>
          <a:xfrm>
            <a:off x="1714480" y="2500306"/>
            <a:ext cx="5500726" cy="410203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457200" y="1196975"/>
            <a:ext cx="8229600" cy="4525963"/>
          </a:xfrm>
        </p:spPr>
        <p:txBody>
          <a:bodyPr/>
          <a:lstStyle/>
          <a:p>
            <a:r>
              <a:rPr lang="nl-NL" dirty="0" smtClean="0"/>
              <a:t>“It’s like a recipe...”</a:t>
            </a:r>
            <a:endParaRPr lang="nl-NL" dirty="0"/>
          </a:p>
          <a:p>
            <a:pPr lvl="1"/>
            <a:r>
              <a:rPr lang="nl-NL" dirty="0"/>
              <a:t>List of ingredients</a:t>
            </a:r>
          </a:p>
          <a:p>
            <a:pPr lvl="1"/>
            <a:r>
              <a:rPr lang="nl-NL" dirty="0"/>
              <a:t>Produce family members</a:t>
            </a:r>
            <a:endParaRPr lang="en-US" dirty="0"/>
          </a:p>
          <a:p>
            <a:r>
              <a:rPr lang="nl-NL" dirty="0" smtClean="0"/>
              <a:t>Defines a set </a:t>
            </a:r>
            <a:r>
              <a:rPr lang="nl-NL" dirty="0"/>
              <a:t>of viewpoints</a:t>
            </a:r>
          </a:p>
          <a:p>
            <a:pPr lvl="1"/>
            <a:r>
              <a:rPr lang="nl-NL" dirty="0"/>
              <a:t>Concerns</a:t>
            </a:r>
          </a:p>
          <a:p>
            <a:pPr lvl="1"/>
            <a:r>
              <a:rPr lang="nl-NL" dirty="0"/>
              <a:t>Requirements</a:t>
            </a:r>
          </a:p>
          <a:p>
            <a:pPr lvl="1"/>
            <a:r>
              <a:rPr lang="nl-NL" dirty="0"/>
              <a:t>Domain specific</a:t>
            </a:r>
          </a:p>
          <a:p>
            <a:pPr lvl="2"/>
            <a:r>
              <a:rPr lang="nl-NL" dirty="0"/>
              <a:t>Conceptual to physical</a:t>
            </a:r>
          </a:p>
        </p:txBody>
      </p:sp>
      <p:sp>
        <p:nvSpPr>
          <p:cNvPr id="5"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Software Factory Schemas</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457200" y="1285860"/>
            <a:ext cx="8229600" cy="4365640"/>
          </a:xfrm>
        </p:spPr>
        <p:txBody>
          <a:bodyPr/>
          <a:lstStyle/>
          <a:p>
            <a:r>
              <a:rPr lang="nl-NL" dirty="0" smtClean="0"/>
              <a:t>“It’s like </a:t>
            </a:r>
            <a:r>
              <a:rPr lang="en-US" dirty="0" smtClean="0"/>
              <a:t>the ingredients for your recipe…”</a:t>
            </a:r>
            <a:endParaRPr lang="en-US" dirty="0"/>
          </a:p>
          <a:p>
            <a:r>
              <a:rPr lang="nl-NL" dirty="0"/>
              <a:t>Collection of assets</a:t>
            </a:r>
          </a:p>
          <a:p>
            <a:r>
              <a:rPr lang="nl-NL" dirty="0"/>
              <a:t>Implementation of schema</a:t>
            </a:r>
            <a:endParaRPr lang="en-US" dirty="0"/>
          </a:p>
          <a:p>
            <a:r>
              <a:rPr lang="en-US" dirty="0"/>
              <a:t>Installable content</a:t>
            </a:r>
          </a:p>
          <a:p>
            <a:pPr lvl="1"/>
            <a:r>
              <a:rPr lang="en-US" dirty="0"/>
              <a:t>Frameworks</a:t>
            </a:r>
          </a:p>
          <a:p>
            <a:pPr lvl="1"/>
            <a:r>
              <a:rPr lang="en-US" dirty="0"/>
              <a:t>Patterns</a:t>
            </a:r>
          </a:p>
          <a:p>
            <a:pPr lvl="1"/>
            <a:r>
              <a:rPr lang="nl-NL" dirty="0"/>
              <a:t>Components, source code</a:t>
            </a:r>
          </a:p>
          <a:p>
            <a:pPr lvl="1"/>
            <a:r>
              <a:rPr lang="nl-NL" dirty="0" smtClean="0"/>
              <a:t>Samples, Documentations</a:t>
            </a:r>
            <a:endParaRPr lang="en-US" b="1" dirty="0"/>
          </a:p>
          <a:p>
            <a:pPr lvl="1"/>
            <a:r>
              <a:rPr lang="en-US" dirty="0" smtClean="0"/>
              <a:t>Tools</a:t>
            </a:r>
            <a:endParaRPr lang="en-US" dirty="0"/>
          </a:p>
          <a:p>
            <a:pPr lvl="1">
              <a:buFont typeface="Wingdings 2" pitchFamily="18" charset="2"/>
              <a:buNone/>
            </a:pPr>
            <a:endParaRPr lang="en-US" dirty="0"/>
          </a:p>
        </p:txBody>
      </p:sp>
      <p:grpSp>
        <p:nvGrpSpPr>
          <p:cNvPr id="7" name="Group 6"/>
          <p:cNvGrpSpPr/>
          <p:nvPr/>
        </p:nvGrpSpPr>
        <p:grpSpPr>
          <a:xfrm>
            <a:off x="6456363" y="2565400"/>
            <a:ext cx="2003425" cy="2881313"/>
            <a:chOff x="6456363" y="2565400"/>
            <a:chExt cx="2003425" cy="2881313"/>
          </a:xfrm>
          <a:scene3d>
            <a:camera prst="perspectiveFront"/>
            <a:lightRig rig="threePt" dir="t"/>
          </a:scene3d>
        </p:grpSpPr>
        <p:pic>
          <p:nvPicPr>
            <p:cNvPr id="59397" name="Picture 5" descr="code"/>
            <p:cNvPicPr>
              <a:picLocks noChangeAspect="1" noChangeArrowheads="1"/>
            </p:cNvPicPr>
            <p:nvPr/>
          </p:nvPicPr>
          <p:blipFill>
            <a:blip r:embed="rId3"/>
            <a:srcRect/>
            <a:stretch>
              <a:fillRect/>
            </a:stretch>
          </p:blipFill>
          <p:spPr bwMode="auto">
            <a:xfrm>
              <a:off x="6456363" y="2565400"/>
              <a:ext cx="1643062" cy="2089150"/>
            </a:xfrm>
            <a:prstGeom prst="rect">
              <a:avLst/>
            </a:prstGeom>
            <a:noFill/>
            <a:sp3d>
              <a:bevelT/>
            </a:sp3d>
          </p:spPr>
        </p:pic>
        <p:pic>
          <p:nvPicPr>
            <p:cNvPr id="59398" name="Picture 6" descr="code"/>
            <p:cNvPicPr>
              <a:picLocks noChangeAspect="1" noChangeArrowheads="1"/>
            </p:cNvPicPr>
            <p:nvPr/>
          </p:nvPicPr>
          <p:blipFill>
            <a:blip r:embed="rId3"/>
            <a:srcRect/>
            <a:stretch>
              <a:fillRect/>
            </a:stretch>
          </p:blipFill>
          <p:spPr bwMode="auto">
            <a:xfrm>
              <a:off x="6600825" y="2997200"/>
              <a:ext cx="1643063" cy="2089150"/>
            </a:xfrm>
            <a:prstGeom prst="rect">
              <a:avLst/>
            </a:prstGeom>
            <a:noFill/>
            <a:sp3d>
              <a:bevelT/>
            </a:sp3d>
          </p:spPr>
        </p:pic>
        <p:pic>
          <p:nvPicPr>
            <p:cNvPr id="59399" name="Picture 7" descr="code"/>
            <p:cNvPicPr>
              <a:picLocks noChangeAspect="1" noChangeArrowheads="1"/>
            </p:cNvPicPr>
            <p:nvPr/>
          </p:nvPicPr>
          <p:blipFill>
            <a:blip r:embed="rId3"/>
            <a:srcRect/>
            <a:stretch>
              <a:fillRect/>
            </a:stretch>
          </p:blipFill>
          <p:spPr bwMode="auto">
            <a:xfrm>
              <a:off x="6816725" y="3357563"/>
              <a:ext cx="1643063" cy="2089150"/>
            </a:xfrm>
            <a:prstGeom prst="rect">
              <a:avLst/>
            </a:prstGeom>
            <a:noFill/>
            <a:sp3d>
              <a:bevelT/>
            </a:sp3d>
          </p:spPr>
        </p:pic>
      </p:grpSp>
      <p:sp>
        <p:nvSpPr>
          <p:cNvPr id="9" name="Rectangle 2"/>
          <p:cNvSpPr txBox="1">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Software Factory Templates</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73075" y="1309688"/>
            <a:ext cx="8229600" cy="5359400"/>
          </a:xfrm>
        </p:spPr>
        <p:txBody>
          <a:bodyPr/>
          <a:lstStyle/>
          <a:p>
            <a:pPr>
              <a:lnSpc>
                <a:spcPct val="80000"/>
              </a:lnSpc>
            </a:pPr>
            <a:r>
              <a:rPr lang="nl-NL" dirty="0"/>
              <a:t>A model that can be processed by a tool</a:t>
            </a:r>
          </a:p>
          <a:p>
            <a:pPr lvl="1">
              <a:lnSpc>
                <a:spcPct val="80000"/>
              </a:lnSpc>
            </a:pPr>
            <a:r>
              <a:rPr lang="nl-NL" dirty="0"/>
              <a:t>Not only documentation</a:t>
            </a:r>
          </a:p>
          <a:p>
            <a:pPr lvl="1">
              <a:lnSpc>
                <a:spcPct val="80000"/>
              </a:lnSpc>
            </a:pPr>
            <a:r>
              <a:rPr lang="en-US" dirty="0"/>
              <a:t>Code generation &amp; Configuration	</a:t>
            </a:r>
            <a:endParaRPr lang="nl-NL" dirty="0"/>
          </a:p>
          <a:p>
            <a:pPr>
              <a:lnSpc>
                <a:spcPct val="80000"/>
              </a:lnSpc>
            </a:pPr>
            <a:r>
              <a:rPr lang="nl-NL" dirty="0"/>
              <a:t>Linguistic wrapper</a:t>
            </a:r>
          </a:p>
          <a:p>
            <a:pPr lvl="1">
              <a:lnSpc>
                <a:spcPct val="80000"/>
              </a:lnSpc>
            </a:pPr>
            <a:r>
              <a:rPr lang="nl-NL" dirty="0"/>
              <a:t>Visualizing the </a:t>
            </a:r>
            <a:r>
              <a:rPr lang="nl-NL" dirty="0" smtClean="0"/>
              <a:t>intent</a:t>
            </a:r>
            <a:endParaRPr lang="nl-NL" dirty="0"/>
          </a:p>
          <a:p>
            <a:pPr lvl="1">
              <a:lnSpc>
                <a:spcPct val="80000"/>
              </a:lnSpc>
            </a:pPr>
            <a:r>
              <a:rPr lang="nl-NL" dirty="0" smtClean="0"/>
              <a:t>Textual/Graphical</a:t>
            </a:r>
            <a:endParaRPr lang="nl-NL" dirty="0"/>
          </a:p>
          <a:p>
            <a:pPr lvl="1">
              <a:lnSpc>
                <a:spcPct val="80000"/>
              </a:lnSpc>
            </a:pPr>
            <a:r>
              <a:rPr lang="en-US" dirty="0" smtClean="0"/>
              <a:t>Forms Designer?</a:t>
            </a:r>
            <a:endParaRPr lang="nl-NL" dirty="0"/>
          </a:p>
          <a:p>
            <a:pPr lvl="1">
              <a:lnSpc>
                <a:spcPct val="80000"/>
              </a:lnSpc>
            </a:pPr>
            <a:r>
              <a:rPr lang="nl-NL" dirty="0"/>
              <a:t>SQL, Orchestration</a:t>
            </a:r>
            <a:endParaRPr lang="en-US" dirty="0"/>
          </a:p>
          <a:p>
            <a:pPr>
              <a:lnSpc>
                <a:spcPct val="80000"/>
              </a:lnSpc>
            </a:pPr>
            <a:r>
              <a:rPr lang="en-US" dirty="0"/>
              <a:t>XML based</a:t>
            </a:r>
          </a:p>
        </p:txBody>
      </p:sp>
      <p:pic>
        <p:nvPicPr>
          <p:cNvPr id="61444" name="Picture 4"/>
          <p:cNvPicPr>
            <a:picLocks noChangeAspect="1" noChangeArrowheads="1"/>
          </p:cNvPicPr>
          <p:nvPr/>
        </p:nvPicPr>
        <p:blipFill>
          <a:blip r:embed="rId3"/>
          <a:srcRect/>
          <a:stretch>
            <a:fillRect/>
          </a:stretch>
        </p:blipFill>
        <p:spPr bwMode="auto">
          <a:xfrm>
            <a:off x="6643702" y="1785926"/>
            <a:ext cx="2325687" cy="3286148"/>
          </a:xfrm>
          <a:prstGeom prst="rect">
            <a:avLst/>
          </a:prstGeom>
          <a:ln>
            <a:noFill/>
          </a:ln>
          <a:effectLst>
            <a:softEdge rad="112500"/>
          </a:effectLst>
        </p:spPr>
      </p:pic>
      <p:pic>
        <p:nvPicPr>
          <p:cNvPr id="61445" name="Picture 5"/>
          <p:cNvPicPr>
            <a:picLocks noChangeAspect="1" noChangeArrowheads="1"/>
          </p:cNvPicPr>
          <p:nvPr/>
        </p:nvPicPr>
        <p:blipFill>
          <a:blip r:embed="rId4"/>
          <a:srcRect/>
          <a:stretch>
            <a:fillRect/>
          </a:stretch>
        </p:blipFill>
        <p:spPr bwMode="auto">
          <a:xfrm>
            <a:off x="4500562" y="4643446"/>
            <a:ext cx="2071702" cy="2081546"/>
          </a:xfrm>
          <a:prstGeom prst="rect">
            <a:avLst/>
          </a:prstGeom>
          <a:ln>
            <a:noFill/>
          </a:ln>
          <a:effectLst>
            <a:softEdge rad="112500"/>
          </a:effectLst>
        </p:spPr>
      </p:pic>
      <p:sp>
        <p:nvSpPr>
          <p:cNvPr id="7" name="Rectangle 2"/>
          <p:cNvSpPr txBox="1">
            <a:spLocks noGrp="1" noChangeArrowheads="1"/>
          </p:cNvSpPr>
          <p:nvPr>
            <p:ph type="title"/>
          </p:nvPr>
        </p:nvSpPr>
        <p:spPr bwMode="auto">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DSL: What is a language?</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 calcmode="lin" valueType="num">
                                      <p:cBhvr additive="base">
                                        <p:cTn id="7" dur="1000" fill="hold"/>
                                        <p:tgtEl>
                                          <p:spTgt spid="61444"/>
                                        </p:tgtEl>
                                        <p:attrNameLst>
                                          <p:attrName>ppt_x</p:attrName>
                                        </p:attrNameLst>
                                      </p:cBhvr>
                                      <p:tavLst>
                                        <p:tav tm="0">
                                          <p:val>
                                            <p:strVal val="1+#ppt_w/2"/>
                                          </p:val>
                                        </p:tav>
                                        <p:tav tm="100000">
                                          <p:val>
                                            <p:strVal val="#ppt_x"/>
                                          </p:val>
                                        </p:tav>
                                      </p:tavLst>
                                    </p:anim>
                                    <p:anim calcmode="lin" valueType="num">
                                      <p:cBhvr additive="base">
                                        <p:cTn id="8" dur="10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5"/>
                                        </p:tgtEl>
                                        <p:attrNameLst>
                                          <p:attrName>style.visibility</p:attrName>
                                        </p:attrNameLst>
                                      </p:cBhvr>
                                      <p:to>
                                        <p:strVal val="visible"/>
                                      </p:to>
                                    </p:set>
                                    <p:anim calcmode="lin" valueType="num">
                                      <p:cBhvr additive="base">
                                        <p:cTn id="13" dur="1000" fill="hold"/>
                                        <p:tgtEl>
                                          <p:spTgt spid="61445"/>
                                        </p:tgtEl>
                                        <p:attrNameLst>
                                          <p:attrName>ppt_x</p:attrName>
                                        </p:attrNameLst>
                                      </p:cBhvr>
                                      <p:tavLst>
                                        <p:tav tm="0">
                                          <p:val>
                                            <p:strVal val="#ppt_x"/>
                                          </p:val>
                                        </p:tav>
                                        <p:tav tm="100000">
                                          <p:val>
                                            <p:strVal val="#ppt_x"/>
                                          </p:val>
                                        </p:tav>
                                      </p:tavLst>
                                    </p:anim>
                                    <p:anim calcmode="lin" valueType="num">
                                      <p:cBhvr additive="base">
                                        <p:cTn id="14" dur="1000" fill="hold"/>
                                        <p:tgtEl>
                                          <p:spTgt spid="61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57200" y="1285860"/>
            <a:ext cx="8229600" cy="4365640"/>
          </a:xfrm>
        </p:spPr>
        <p:txBody>
          <a:bodyPr/>
          <a:lstStyle/>
          <a:p>
            <a:r>
              <a:rPr lang="en-US" dirty="0"/>
              <a:t>Presentation domain </a:t>
            </a:r>
          </a:p>
          <a:p>
            <a:pPr lvl="1"/>
            <a:r>
              <a:rPr lang="en-US" dirty="0"/>
              <a:t>Form </a:t>
            </a:r>
            <a:r>
              <a:rPr lang="en-US" dirty="0" smtClean="0"/>
              <a:t>editor</a:t>
            </a:r>
          </a:p>
          <a:p>
            <a:r>
              <a:rPr lang="en-US" dirty="0" smtClean="0"/>
              <a:t>Logic Domain</a:t>
            </a:r>
          </a:p>
          <a:p>
            <a:pPr lvl="1"/>
            <a:r>
              <a:rPr lang="en-US" dirty="0" smtClean="0"/>
              <a:t>BizTalk Orchestration Editor</a:t>
            </a:r>
          </a:p>
          <a:p>
            <a:pPr lvl="1"/>
            <a:r>
              <a:rPr lang="en-US" dirty="0" smtClean="0"/>
              <a:t>Windows Workflow Editor</a:t>
            </a:r>
            <a:endParaRPr lang="en-US" dirty="0"/>
          </a:p>
          <a:p>
            <a:r>
              <a:rPr lang="en-US" dirty="0"/>
              <a:t>Data domain</a:t>
            </a:r>
          </a:p>
          <a:p>
            <a:pPr lvl="2"/>
            <a:r>
              <a:rPr lang="en-US" dirty="0" smtClean="0"/>
              <a:t>DTS Editor, </a:t>
            </a:r>
            <a:r>
              <a:rPr lang="en-US" dirty="0" err="1" smtClean="0"/>
              <a:t>NHibernate</a:t>
            </a:r>
            <a:endParaRPr lang="en-US" dirty="0"/>
          </a:p>
        </p:txBody>
      </p:sp>
      <p:sp>
        <p:nvSpPr>
          <p:cNvPr id="5" name="Rectangle 2"/>
          <p:cNvSpPr txBox="1">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DSL: What are “domains”?</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b="1" dirty="0" smtClean="0"/>
              <a:t>Questions?</a:t>
            </a:r>
            <a:endParaRPr lang="en-US" b="1" dirty="0"/>
          </a:p>
        </p:txBody>
      </p:sp>
      <p:sp>
        <p:nvSpPr>
          <p:cNvPr id="114691" name="Rectangle 3"/>
          <p:cNvSpPr>
            <a:spLocks noGrp="1" noChangeArrowheads="1"/>
          </p:cNvSpPr>
          <p:nvPr>
            <p:ph idx="1"/>
          </p:nvPr>
        </p:nvSpPr>
        <p:spPr>
          <a:xfrm>
            <a:off x="428596" y="2857496"/>
            <a:ext cx="8229600" cy="515927"/>
          </a:xfrm>
        </p:spPr>
        <p:txBody>
          <a:bodyPr/>
          <a:lstStyle/>
          <a:p>
            <a:pPr algn="ctr">
              <a:lnSpc>
                <a:spcPct val="75000"/>
              </a:lnSpc>
              <a:buNone/>
            </a:pPr>
            <a:r>
              <a:rPr lang="en-US" sz="4000" b="1" dirty="0" smtClean="0"/>
              <a:t>Come, on…don’t be afraid. ;-)</a:t>
            </a:r>
            <a:endParaRPr lang="en-US" sz="4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500034" y="1071546"/>
            <a:ext cx="8229600" cy="4794267"/>
          </a:xfrm>
        </p:spPr>
        <p:txBody>
          <a:bodyPr/>
          <a:lstStyle/>
          <a:p>
            <a:r>
              <a:rPr lang="nl-NL" dirty="0" smtClean="0"/>
              <a:t>Software Factories from p&amp;p</a:t>
            </a:r>
          </a:p>
          <a:p>
            <a:r>
              <a:rPr lang="nl-NL" dirty="0" smtClean="0"/>
              <a:t>Web Client Software Factory (WCSF)</a:t>
            </a:r>
          </a:p>
          <a:p>
            <a:r>
              <a:rPr lang="nl-NL" dirty="0" smtClean="0"/>
              <a:t>Web Service Software Factory (WSSF)</a:t>
            </a:r>
          </a:p>
          <a:p>
            <a:r>
              <a:rPr lang="nl-NL" dirty="0" smtClean="0"/>
              <a:t>Microsoft Codename “Acropolis”</a:t>
            </a:r>
          </a:p>
        </p:txBody>
      </p:sp>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Agenda: How?</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pic>
        <p:nvPicPr>
          <p:cNvPr id="7" name="Picture 6" descr="p&amp;p_sign.jpg"/>
          <p:cNvPicPr>
            <a:picLocks noChangeAspect="1"/>
          </p:cNvPicPr>
          <p:nvPr/>
        </p:nvPicPr>
        <p:blipFill>
          <a:blip r:embed="rId3"/>
          <a:stretch>
            <a:fillRect/>
          </a:stretch>
        </p:blipFill>
        <p:spPr>
          <a:xfrm>
            <a:off x="2000232" y="3500438"/>
            <a:ext cx="5185697" cy="1928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500034" y="1071546"/>
            <a:ext cx="8229600" cy="1857388"/>
          </a:xfrm>
        </p:spPr>
        <p:txBody>
          <a:bodyPr/>
          <a:lstStyle/>
          <a:p>
            <a:pPr eaLnBrk="1" hangingPunct="1">
              <a:defRPr/>
            </a:pPr>
            <a:r>
              <a:rPr lang="en-US" sz="2400" dirty="0" smtClean="0"/>
              <a:t>Help you build a specific kind of application (smart client, service, etc)</a:t>
            </a:r>
          </a:p>
          <a:p>
            <a:pPr eaLnBrk="1" hangingPunct="1">
              <a:defRPr/>
            </a:pPr>
            <a:r>
              <a:rPr lang="en-US" sz="2400" dirty="0" smtClean="0"/>
              <a:t>Incorporate a variety of guidance content types and form factors</a:t>
            </a:r>
          </a:p>
          <a:p>
            <a:pPr eaLnBrk="1" hangingPunct="1">
              <a:defRPr/>
            </a:pPr>
            <a:r>
              <a:rPr lang="en-US" sz="2400" dirty="0" smtClean="0"/>
              <a:t>Guidance, </a:t>
            </a:r>
            <a:r>
              <a:rPr lang="en-US" sz="2400" b="1" i="1" dirty="0" smtClean="0"/>
              <a:t>not</a:t>
            </a:r>
            <a:r>
              <a:rPr lang="en-US" sz="2400" dirty="0" smtClean="0"/>
              <a:t> production products.</a:t>
            </a:r>
          </a:p>
          <a:p>
            <a:pPr eaLnBrk="1" hangingPunct="1">
              <a:defRPr/>
            </a:pPr>
            <a:endParaRPr lang="en-US" dirty="0" smtClean="0"/>
          </a:p>
        </p:txBody>
      </p:sp>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Software Factories</a:t>
            </a:r>
            <a:r>
              <a:rPr kumimoji="0" lang="en-US" sz="4000" b="1" i="0" u="none" strike="noStrike" kern="0" cap="none" spc="0" normalizeH="0" noProof="0" dirty="0" smtClean="0">
                <a:ln>
                  <a:noFill/>
                </a:ln>
                <a:solidFill>
                  <a:schemeClr val="bg1"/>
                </a:solidFill>
                <a:effectLst/>
                <a:uLnTx/>
                <a:uFillTx/>
                <a:latin typeface="+mj-lt"/>
                <a:ea typeface="+mj-ea"/>
                <a:cs typeface="+mj-cs"/>
              </a:rPr>
              <a:t> from </a:t>
            </a:r>
            <a:r>
              <a:rPr kumimoji="0" lang="en-US" sz="4000" b="1" i="0" u="none" strike="noStrike" kern="0" cap="none" spc="0" normalizeH="0" noProof="0" dirty="0" err="1" smtClean="0">
                <a:ln>
                  <a:noFill/>
                </a:ln>
                <a:solidFill>
                  <a:schemeClr val="bg1"/>
                </a:solidFill>
                <a:effectLst/>
                <a:uLnTx/>
                <a:uFillTx/>
                <a:latin typeface="+mj-lt"/>
                <a:ea typeface="+mj-ea"/>
                <a:cs typeface="+mj-cs"/>
              </a:rPr>
              <a:t>p&amp;p</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pic>
        <p:nvPicPr>
          <p:cNvPr id="5" name="Picture 4" descr="C:\Documents and Settings\dons\Local Settings\Temporary Internet Files\Content.IE5\XJR27ISC\MCj02979850000[1].wmf"/>
          <p:cNvPicPr>
            <a:picLocks noChangeAspect="1" noChangeArrowheads="1"/>
          </p:cNvPicPr>
          <p:nvPr/>
        </p:nvPicPr>
        <p:blipFill>
          <a:blip r:embed="rId3">
            <a:lum bright="-40000"/>
          </a:blip>
          <a:srcRect/>
          <a:stretch>
            <a:fillRect/>
          </a:stretch>
        </p:blipFill>
        <p:spPr bwMode="auto">
          <a:xfrm>
            <a:off x="6500826" y="4286256"/>
            <a:ext cx="2435225" cy="2251075"/>
          </a:xfrm>
          <a:prstGeom prst="rect">
            <a:avLst/>
          </a:prstGeom>
          <a:ln>
            <a:noFill/>
          </a:ln>
          <a:effectLst>
            <a:outerShdw blurRad="292100" dist="139700" dir="2700000" algn="tl" rotWithShape="0">
              <a:srgbClr val="333333">
                <a:alpha val="65000"/>
              </a:srgbClr>
            </a:outerShdw>
          </a:effectLst>
        </p:spPr>
      </p:pic>
      <p:grpSp>
        <p:nvGrpSpPr>
          <p:cNvPr id="23" name="Group 22"/>
          <p:cNvGrpSpPr/>
          <p:nvPr/>
        </p:nvGrpSpPr>
        <p:grpSpPr>
          <a:xfrm>
            <a:off x="1714480" y="4071942"/>
            <a:ext cx="2593975" cy="1077913"/>
            <a:chOff x="2359025" y="4038600"/>
            <a:chExt cx="2593975" cy="1077913"/>
          </a:xfrm>
        </p:grpSpPr>
        <p:pic>
          <p:nvPicPr>
            <p:cNvPr id="9" name="Picture 4" descr="ico_12"/>
            <p:cNvPicPr>
              <a:picLocks noChangeAspect="1" noChangeArrowheads="1"/>
            </p:cNvPicPr>
            <p:nvPr/>
          </p:nvPicPr>
          <p:blipFill>
            <a:blip r:embed="rId4" cstate="print"/>
            <a:srcRect/>
            <a:stretch>
              <a:fillRect/>
            </a:stretch>
          </p:blipFill>
          <p:spPr bwMode="auto">
            <a:xfrm>
              <a:off x="2359025" y="4038600"/>
              <a:ext cx="1062038" cy="1077913"/>
            </a:xfrm>
            <a:prstGeom prst="rect">
              <a:avLst/>
            </a:prstGeom>
            <a:noFill/>
          </p:spPr>
        </p:pic>
        <p:sp>
          <p:nvSpPr>
            <p:cNvPr id="10" name="Text Box 5"/>
            <p:cNvSpPr txBox="1">
              <a:spLocks noChangeArrowheads="1"/>
            </p:cNvSpPr>
            <p:nvPr/>
          </p:nvSpPr>
          <p:spPr bwMode="auto">
            <a:xfrm>
              <a:off x="3370263" y="4498975"/>
              <a:ext cx="1582737" cy="396875"/>
            </a:xfrm>
            <a:prstGeom prst="rect">
              <a:avLst/>
            </a:prstGeom>
            <a:noFill/>
            <a:ln w="12700" algn="ctr">
              <a:noFill/>
              <a:miter lim="800000"/>
              <a:headEnd/>
              <a:tailEnd/>
            </a:ln>
            <a:effectLst/>
          </p:spPr>
          <p:txBody>
            <a:bodyPr wrap="none">
              <a:spAutoFit/>
            </a:bodyPr>
            <a:lstStyle/>
            <a:p>
              <a:pPr algn="ctr" eaLnBrk="0" hangingPunct="0"/>
              <a:r>
                <a:rPr lang="en-US" sz="2000" b="1" i="0" dirty="0">
                  <a:solidFill>
                    <a:srgbClr val="777777"/>
                  </a:solidFill>
                  <a:effectLst>
                    <a:outerShdw blurRad="38100" dist="38100" dir="2700000" algn="tl">
                      <a:srgbClr val="000000"/>
                    </a:outerShdw>
                  </a:effectLst>
                </a:rPr>
                <a:t>App Blocks</a:t>
              </a:r>
            </a:p>
          </p:txBody>
        </p:sp>
      </p:grpSp>
      <p:grpSp>
        <p:nvGrpSpPr>
          <p:cNvPr id="25" name="Group 24"/>
          <p:cNvGrpSpPr/>
          <p:nvPr/>
        </p:nvGrpSpPr>
        <p:grpSpPr>
          <a:xfrm>
            <a:off x="4071934" y="3000372"/>
            <a:ext cx="3381375" cy="1077913"/>
            <a:chOff x="4800600" y="2971800"/>
            <a:chExt cx="3381375" cy="1077913"/>
          </a:xfrm>
        </p:grpSpPr>
        <p:pic>
          <p:nvPicPr>
            <p:cNvPr id="8" name="Picture 3" descr="ico_00"/>
            <p:cNvPicPr>
              <a:picLocks noChangeAspect="1" noChangeArrowheads="1"/>
            </p:cNvPicPr>
            <p:nvPr/>
          </p:nvPicPr>
          <p:blipFill>
            <a:blip r:embed="rId5" cstate="print"/>
            <a:srcRect/>
            <a:stretch>
              <a:fillRect/>
            </a:stretch>
          </p:blipFill>
          <p:spPr bwMode="auto">
            <a:xfrm>
              <a:off x="4800600" y="2971800"/>
              <a:ext cx="1062038" cy="1077913"/>
            </a:xfrm>
            <a:prstGeom prst="rect">
              <a:avLst/>
            </a:prstGeom>
            <a:noFill/>
          </p:spPr>
        </p:pic>
        <p:sp>
          <p:nvSpPr>
            <p:cNvPr id="11" name="Text Box 6"/>
            <p:cNvSpPr txBox="1">
              <a:spLocks noChangeArrowheads="1"/>
            </p:cNvSpPr>
            <p:nvPr/>
          </p:nvSpPr>
          <p:spPr bwMode="auto">
            <a:xfrm>
              <a:off x="5810250" y="3314700"/>
              <a:ext cx="2371725" cy="396875"/>
            </a:xfrm>
            <a:prstGeom prst="rect">
              <a:avLst/>
            </a:prstGeom>
            <a:noFill/>
            <a:ln w="12700" algn="ctr">
              <a:noFill/>
              <a:miter lim="800000"/>
              <a:headEnd/>
              <a:tailEnd/>
            </a:ln>
            <a:effectLst/>
          </p:spPr>
          <p:txBody>
            <a:bodyPr wrap="none">
              <a:spAutoFit/>
            </a:bodyPr>
            <a:lstStyle/>
            <a:p>
              <a:pPr algn="ctr" eaLnBrk="0" hangingPunct="0"/>
              <a:r>
                <a:rPr lang="en-US" sz="2000" b="1" i="0" dirty="0">
                  <a:solidFill>
                    <a:srgbClr val="777777"/>
                  </a:solidFill>
                  <a:effectLst>
                    <a:outerShdw blurRad="38100" dist="38100" dir="2700000" algn="tl">
                      <a:srgbClr val="000000"/>
                    </a:outerShdw>
                  </a:effectLst>
                </a:rPr>
                <a:t>App Block Library</a:t>
              </a:r>
            </a:p>
          </p:txBody>
        </p:sp>
      </p:grpSp>
      <p:grpSp>
        <p:nvGrpSpPr>
          <p:cNvPr id="24" name="Group 23"/>
          <p:cNvGrpSpPr/>
          <p:nvPr/>
        </p:nvGrpSpPr>
        <p:grpSpPr>
          <a:xfrm>
            <a:off x="785786" y="3286124"/>
            <a:ext cx="1870075" cy="914400"/>
            <a:chOff x="1168400" y="3124200"/>
            <a:chExt cx="1870075" cy="914400"/>
          </a:xfrm>
        </p:grpSpPr>
        <p:pic>
          <p:nvPicPr>
            <p:cNvPr id="12" name="Picture 7" descr="Library books"/>
            <p:cNvPicPr>
              <a:picLocks noChangeAspect="1" noChangeArrowheads="1"/>
            </p:cNvPicPr>
            <p:nvPr/>
          </p:nvPicPr>
          <p:blipFill>
            <a:blip r:embed="rId6" cstate="print"/>
            <a:srcRect/>
            <a:stretch>
              <a:fillRect/>
            </a:stretch>
          </p:blipFill>
          <p:spPr bwMode="auto">
            <a:xfrm>
              <a:off x="1168400" y="3124200"/>
              <a:ext cx="793750" cy="914400"/>
            </a:xfrm>
            <a:prstGeom prst="rect">
              <a:avLst/>
            </a:prstGeom>
            <a:noFill/>
          </p:spPr>
        </p:pic>
        <p:sp>
          <p:nvSpPr>
            <p:cNvPr id="13" name="Text Box 8"/>
            <p:cNvSpPr txBox="1">
              <a:spLocks noChangeArrowheads="1"/>
            </p:cNvSpPr>
            <p:nvPr/>
          </p:nvSpPr>
          <p:spPr bwMode="auto">
            <a:xfrm>
              <a:off x="1993900" y="3443288"/>
              <a:ext cx="1044575" cy="366712"/>
            </a:xfrm>
            <a:prstGeom prst="rect">
              <a:avLst/>
            </a:prstGeom>
            <a:noFill/>
            <a:ln w="12700" algn="ctr">
              <a:noFill/>
              <a:miter lim="800000"/>
              <a:headEnd/>
              <a:tailEnd/>
            </a:ln>
            <a:effectLst/>
          </p:spPr>
          <p:txBody>
            <a:bodyPr wrap="none">
              <a:spAutoFit/>
            </a:bodyPr>
            <a:lstStyle/>
            <a:p>
              <a:pPr algn="ctr" eaLnBrk="0" hangingPunct="0">
                <a:lnSpc>
                  <a:spcPct val="90000"/>
                </a:lnSpc>
              </a:pPr>
              <a:r>
                <a:rPr lang="en-US" sz="2000" b="1" i="0" dirty="0">
                  <a:solidFill>
                    <a:srgbClr val="777777"/>
                  </a:solidFill>
                  <a:effectLst>
                    <a:outerShdw blurRad="38100" dist="38100" dir="2700000" algn="tl">
                      <a:srgbClr val="000000"/>
                    </a:outerShdw>
                  </a:effectLst>
                </a:rPr>
                <a:t>Guides</a:t>
              </a:r>
            </a:p>
          </p:txBody>
        </p:sp>
      </p:grpSp>
      <p:grpSp>
        <p:nvGrpSpPr>
          <p:cNvPr id="20" name="Group 19"/>
          <p:cNvGrpSpPr/>
          <p:nvPr/>
        </p:nvGrpSpPr>
        <p:grpSpPr>
          <a:xfrm>
            <a:off x="4714876" y="4357694"/>
            <a:ext cx="2028825" cy="914400"/>
            <a:chOff x="6172200" y="4419600"/>
            <a:chExt cx="2028825" cy="914400"/>
          </a:xfrm>
        </p:grpSpPr>
        <p:pic>
          <p:nvPicPr>
            <p:cNvPr id="14" name="Picture 9" descr="Library books"/>
            <p:cNvPicPr>
              <a:picLocks noChangeAspect="1" noChangeArrowheads="1"/>
            </p:cNvPicPr>
            <p:nvPr/>
          </p:nvPicPr>
          <p:blipFill>
            <a:blip r:embed="rId6" cstate="print"/>
            <a:srcRect/>
            <a:stretch>
              <a:fillRect/>
            </a:stretch>
          </p:blipFill>
          <p:spPr bwMode="auto">
            <a:xfrm>
              <a:off x="6172200" y="4419600"/>
              <a:ext cx="793750" cy="914400"/>
            </a:xfrm>
            <a:prstGeom prst="rect">
              <a:avLst/>
            </a:prstGeom>
            <a:noFill/>
          </p:spPr>
        </p:pic>
        <p:sp>
          <p:nvSpPr>
            <p:cNvPr id="15" name="Text Box 10"/>
            <p:cNvSpPr txBox="1">
              <a:spLocks noChangeArrowheads="1"/>
            </p:cNvSpPr>
            <p:nvPr/>
          </p:nvSpPr>
          <p:spPr bwMode="auto">
            <a:xfrm>
              <a:off x="7000875" y="4714875"/>
              <a:ext cx="1200150" cy="366713"/>
            </a:xfrm>
            <a:prstGeom prst="rect">
              <a:avLst/>
            </a:prstGeom>
            <a:noFill/>
            <a:ln w="12700" algn="ctr">
              <a:noFill/>
              <a:miter lim="800000"/>
              <a:headEnd/>
              <a:tailEnd/>
            </a:ln>
            <a:effectLst/>
          </p:spPr>
          <p:txBody>
            <a:bodyPr wrap="none">
              <a:spAutoFit/>
            </a:bodyPr>
            <a:lstStyle/>
            <a:p>
              <a:pPr algn="ctr" eaLnBrk="0" hangingPunct="0">
                <a:lnSpc>
                  <a:spcPct val="90000"/>
                </a:lnSpc>
              </a:pPr>
              <a:r>
                <a:rPr lang="en-US" sz="2000" b="1" i="0" dirty="0">
                  <a:solidFill>
                    <a:srgbClr val="777777"/>
                  </a:solidFill>
                  <a:effectLst>
                    <a:outerShdw blurRad="38100" dist="38100" dir="2700000" algn="tl">
                      <a:srgbClr val="000000"/>
                    </a:outerShdw>
                  </a:effectLst>
                </a:rPr>
                <a:t>Patterns</a:t>
              </a:r>
            </a:p>
          </p:txBody>
        </p:sp>
      </p:grpSp>
      <p:grpSp>
        <p:nvGrpSpPr>
          <p:cNvPr id="21" name="Group 20"/>
          <p:cNvGrpSpPr/>
          <p:nvPr/>
        </p:nvGrpSpPr>
        <p:grpSpPr>
          <a:xfrm>
            <a:off x="928662" y="5214950"/>
            <a:ext cx="1220788" cy="992188"/>
            <a:chOff x="1219200" y="5105400"/>
            <a:chExt cx="1220788" cy="992188"/>
          </a:xfrm>
        </p:grpSpPr>
        <p:sp>
          <p:nvSpPr>
            <p:cNvPr id="16" name="Text Box 11"/>
            <p:cNvSpPr txBox="1">
              <a:spLocks noChangeArrowheads="1"/>
            </p:cNvSpPr>
            <p:nvPr/>
          </p:nvSpPr>
          <p:spPr bwMode="auto">
            <a:xfrm>
              <a:off x="1704975" y="5591175"/>
              <a:ext cx="735013" cy="366713"/>
            </a:xfrm>
            <a:prstGeom prst="rect">
              <a:avLst/>
            </a:prstGeom>
            <a:noFill/>
            <a:ln w="12700" algn="ctr">
              <a:noFill/>
              <a:miter lim="800000"/>
              <a:headEnd/>
              <a:tailEnd/>
            </a:ln>
            <a:effectLst/>
          </p:spPr>
          <p:txBody>
            <a:bodyPr wrap="none">
              <a:spAutoFit/>
            </a:bodyPr>
            <a:lstStyle/>
            <a:p>
              <a:pPr algn="ctr" eaLnBrk="0" hangingPunct="0">
                <a:lnSpc>
                  <a:spcPct val="90000"/>
                </a:lnSpc>
              </a:pPr>
              <a:r>
                <a:rPr lang="en-US" sz="2000" b="1" i="0" dirty="0">
                  <a:solidFill>
                    <a:srgbClr val="777777"/>
                  </a:solidFill>
                  <a:effectLst>
                    <a:outerShdw blurRad="38100" dist="38100" dir="2700000" algn="tl">
                      <a:srgbClr val="000000"/>
                    </a:outerShdw>
                  </a:effectLst>
                </a:rPr>
                <a:t>Help</a:t>
              </a:r>
            </a:p>
          </p:txBody>
        </p:sp>
        <p:pic>
          <p:nvPicPr>
            <p:cNvPr id="17" name="Picture 12" descr="Document"/>
            <p:cNvPicPr>
              <a:picLocks noChangeAspect="1" noChangeArrowheads="1"/>
            </p:cNvPicPr>
            <p:nvPr/>
          </p:nvPicPr>
          <p:blipFill>
            <a:blip r:embed="rId7" cstate="print"/>
            <a:srcRect/>
            <a:stretch>
              <a:fillRect/>
            </a:stretch>
          </p:blipFill>
          <p:spPr bwMode="auto">
            <a:xfrm>
              <a:off x="1219200" y="5105400"/>
              <a:ext cx="463550" cy="992188"/>
            </a:xfrm>
            <a:prstGeom prst="rect">
              <a:avLst/>
            </a:prstGeom>
            <a:noFill/>
          </p:spPr>
        </p:pic>
      </p:grpSp>
      <p:grpSp>
        <p:nvGrpSpPr>
          <p:cNvPr id="22" name="Group 21"/>
          <p:cNvGrpSpPr/>
          <p:nvPr/>
        </p:nvGrpSpPr>
        <p:grpSpPr>
          <a:xfrm>
            <a:off x="3000364" y="5429264"/>
            <a:ext cx="2468563" cy="952500"/>
            <a:chOff x="3733800" y="5334000"/>
            <a:chExt cx="2468563" cy="952500"/>
          </a:xfrm>
        </p:grpSpPr>
        <p:pic>
          <p:nvPicPr>
            <p:cNvPr id="18" name="Picture 13" descr="Binary Code"/>
            <p:cNvPicPr>
              <a:picLocks noChangeAspect="1" noChangeArrowheads="1"/>
            </p:cNvPicPr>
            <p:nvPr/>
          </p:nvPicPr>
          <p:blipFill>
            <a:blip r:embed="rId8" cstate="print"/>
            <a:srcRect/>
            <a:stretch>
              <a:fillRect/>
            </a:stretch>
          </p:blipFill>
          <p:spPr bwMode="auto">
            <a:xfrm>
              <a:off x="3733800" y="5334000"/>
              <a:ext cx="444500" cy="952500"/>
            </a:xfrm>
            <a:prstGeom prst="rect">
              <a:avLst/>
            </a:prstGeom>
            <a:noFill/>
          </p:spPr>
        </p:pic>
        <p:sp>
          <p:nvSpPr>
            <p:cNvPr id="19" name="Text Box 14"/>
            <p:cNvSpPr txBox="1">
              <a:spLocks noChangeArrowheads="1"/>
            </p:cNvSpPr>
            <p:nvPr/>
          </p:nvSpPr>
          <p:spPr bwMode="auto">
            <a:xfrm>
              <a:off x="4267200" y="5715000"/>
              <a:ext cx="1935163" cy="366713"/>
            </a:xfrm>
            <a:prstGeom prst="rect">
              <a:avLst/>
            </a:prstGeom>
            <a:noFill/>
            <a:ln w="12700" algn="ctr">
              <a:noFill/>
              <a:miter lim="800000"/>
              <a:headEnd/>
              <a:tailEnd/>
            </a:ln>
            <a:effectLst/>
          </p:spPr>
          <p:txBody>
            <a:bodyPr wrap="none">
              <a:spAutoFit/>
            </a:bodyPr>
            <a:lstStyle/>
            <a:p>
              <a:pPr algn="ctr" eaLnBrk="0" hangingPunct="0">
                <a:lnSpc>
                  <a:spcPct val="90000"/>
                </a:lnSpc>
              </a:pPr>
              <a:r>
                <a:rPr lang="en-US" sz="2000" b="1" i="0" dirty="0">
                  <a:solidFill>
                    <a:srgbClr val="777777"/>
                  </a:solidFill>
                  <a:effectLst>
                    <a:outerShdw blurRad="38100" dist="38100" dir="2700000" algn="tl">
                      <a:srgbClr val="000000"/>
                    </a:outerShdw>
                  </a:effectLst>
                </a:rPr>
                <a:t>Code Samples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0-#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0-#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57158" y="125413"/>
            <a:ext cx="8786842" cy="1143000"/>
          </a:xfrm>
          <a:noFill/>
        </p:spPr>
        <p:txBody>
          <a:bodyPr/>
          <a:lstStyle/>
          <a:p>
            <a:r>
              <a:rPr lang="en-US" b="1" dirty="0" err="1" smtClean="0"/>
              <a:t>this.ToSlide</a:t>
            </a:r>
            <a:r>
              <a:rPr lang="en-US" b="1" dirty="0" smtClean="0"/>
              <a:t>();</a:t>
            </a:r>
            <a:endParaRPr lang="en-US" b="1" dirty="0"/>
          </a:p>
        </p:txBody>
      </p:sp>
      <p:sp>
        <p:nvSpPr>
          <p:cNvPr id="29699" name="Rectangle 3"/>
          <p:cNvSpPr>
            <a:spLocks noGrp="1" noChangeArrowheads="1"/>
          </p:cNvSpPr>
          <p:nvPr>
            <p:ph type="body" idx="4294967295"/>
          </p:nvPr>
        </p:nvSpPr>
        <p:spPr>
          <a:xfrm>
            <a:off x="914400" y="1000109"/>
            <a:ext cx="7515252" cy="3071834"/>
          </a:xfrm>
        </p:spPr>
        <p:txBody>
          <a:bodyPr/>
          <a:lstStyle/>
          <a:p>
            <a:pPr>
              <a:lnSpc>
                <a:spcPct val="90000"/>
              </a:lnSpc>
            </a:pPr>
            <a:r>
              <a:rPr lang="en-US" b="1" dirty="0" smtClean="0"/>
              <a:t>javier@lozanotek.com</a:t>
            </a:r>
            <a:endParaRPr lang="nl-NL" b="1" dirty="0"/>
          </a:p>
          <a:p>
            <a:r>
              <a:rPr lang="nl-NL" b="1" dirty="0" smtClean="0"/>
              <a:t>http://blog.lozanotek.com</a:t>
            </a:r>
          </a:p>
          <a:p>
            <a:r>
              <a:rPr lang="nl-NL" b="1" dirty="0" smtClean="0"/>
              <a:t>ASP.NET MVP</a:t>
            </a:r>
          </a:p>
          <a:p>
            <a:r>
              <a:rPr lang="nl-NL" b="1" dirty="0" smtClean="0"/>
              <a:t>Leader for Iowa .NET User Group</a:t>
            </a:r>
          </a:p>
        </p:txBody>
      </p:sp>
      <p:pic>
        <p:nvPicPr>
          <p:cNvPr id="4" name="Picture 3" descr="mvp_logo.jpg"/>
          <p:cNvPicPr>
            <a:picLocks noChangeAspect="1"/>
          </p:cNvPicPr>
          <p:nvPr/>
        </p:nvPicPr>
        <p:blipFill>
          <a:blip r:embed="rId3"/>
          <a:stretch>
            <a:fillRect/>
          </a:stretch>
        </p:blipFill>
        <p:spPr>
          <a:xfrm>
            <a:off x="5786446" y="4464851"/>
            <a:ext cx="2071702" cy="839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iadnug_logo.gif"/>
          <p:cNvPicPr>
            <a:picLocks noChangeAspect="1"/>
          </p:cNvPicPr>
          <p:nvPr/>
        </p:nvPicPr>
        <p:blipFill>
          <a:blip r:embed="rId4"/>
          <a:stretch>
            <a:fillRect/>
          </a:stretch>
        </p:blipFill>
        <p:spPr>
          <a:xfrm>
            <a:off x="1000100" y="4455742"/>
            <a:ext cx="2336903"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500034" y="1071546"/>
            <a:ext cx="8229600" cy="1857388"/>
          </a:xfrm>
        </p:spPr>
        <p:txBody>
          <a:bodyPr/>
          <a:lstStyle/>
          <a:p>
            <a:pPr eaLnBrk="1" hangingPunct="1">
              <a:defRPr/>
            </a:pPr>
            <a:r>
              <a:rPr lang="en-US" sz="2400" dirty="0" smtClean="0"/>
              <a:t>Guidance Automation Extensions (GAX)</a:t>
            </a:r>
          </a:p>
          <a:p>
            <a:pPr eaLnBrk="1" hangingPunct="1">
              <a:defRPr/>
            </a:pPr>
            <a:r>
              <a:rPr lang="en-US" sz="2400" dirty="0" smtClean="0"/>
              <a:t>Guidance Automation Toolkit (GAT)</a:t>
            </a:r>
          </a:p>
          <a:p>
            <a:pPr eaLnBrk="1" hangingPunct="1">
              <a:defRPr/>
            </a:pPr>
            <a:r>
              <a:rPr lang="en-US" sz="2400" dirty="0" err="1" smtClean="0"/>
              <a:t>EnterpriseLibrary</a:t>
            </a:r>
            <a:r>
              <a:rPr lang="en-US" sz="2400" dirty="0" smtClean="0"/>
              <a:t> (latest)</a:t>
            </a:r>
          </a:p>
          <a:p>
            <a:pPr eaLnBrk="1" hangingPunct="1">
              <a:defRPr/>
            </a:pPr>
            <a:r>
              <a:rPr lang="en-US" sz="2400" dirty="0" smtClean="0"/>
              <a:t>Visual Studio 2005 SP1</a:t>
            </a:r>
          </a:p>
          <a:p>
            <a:pPr eaLnBrk="1" hangingPunct="1">
              <a:defRPr/>
            </a:pPr>
            <a:r>
              <a:rPr lang="en-US" sz="2400" dirty="0" smtClean="0"/>
              <a:t>VS2005 Extensions for Windows Workflow Foundation</a:t>
            </a:r>
          </a:p>
          <a:p>
            <a:pPr eaLnBrk="1" hangingPunct="1">
              <a:defRPr/>
            </a:pPr>
            <a:r>
              <a:rPr lang="en-US" sz="2400" dirty="0" smtClean="0"/>
              <a:t>VS2005 Extensions for .NET Framework 3.0 (WCF &amp; WPF), November 2006 CTP</a:t>
            </a:r>
          </a:p>
        </p:txBody>
      </p:sp>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Required</a:t>
            </a:r>
            <a:r>
              <a:rPr kumimoji="0" lang="en-US" sz="4000" b="1" i="0" u="none" strike="noStrike" kern="0" cap="none" spc="0" normalizeH="0" noProof="0" dirty="0" smtClean="0">
                <a:ln>
                  <a:noFill/>
                </a:ln>
                <a:solidFill>
                  <a:schemeClr val="bg1"/>
                </a:solidFill>
                <a:effectLst/>
                <a:uLnTx/>
                <a:uFillTx/>
                <a:latin typeface="+mj-lt"/>
                <a:ea typeface="+mj-ea"/>
                <a:cs typeface="+mj-cs"/>
              </a:rPr>
              <a:t> Software</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pic>
        <p:nvPicPr>
          <p:cNvPr id="5" name="Picture 4" descr="C:\Documents and Settings\dons\Local Settings\Temporary Internet Files\Content.IE5\XJR27ISC\MCj02979850000[1].wmf"/>
          <p:cNvPicPr>
            <a:picLocks noChangeAspect="1" noChangeArrowheads="1"/>
          </p:cNvPicPr>
          <p:nvPr/>
        </p:nvPicPr>
        <p:blipFill>
          <a:blip r:embed="rId3">
            <a:lum bright="-40000"/>
          </a:blip>
          <a:srcRect/>
          <a:stretch>
            <a:fillRect/>
          </a:stretch>
        </p:blipFill>
        <p:spPr bwMode="auto">
          <a:xfrm>
            <a:off x="6500826" y="4286256"/>
            <a:ext cx="2435225" cy="22510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Software Factories</a:t>
            </a:r>
            <a:r>
              <a:rPr kumimoji="0" lang="en-US" sz="4000" b="1" i="0" u="none" strike="noStrike" kern="0" cap="none" spc="0" normalizeH="0" noProof="0" dirty="0" smtClean="0">
                <a:ln>
                  <a:noFill/>
                </a:ln>
                <a:solidFill>
                  <a:schemeClr val="bg1"/>
                </a:solidFill>
                <a:effectLst/>
                <a:uLnTx/>
                <a:uFillTx/>
                <a:latin typeface="+mj-lt"/>
                <a:ea typeface="+mj-ea"/>
                <a:cs typeface="+mj-cs"/>
              </a:rPr>
              <a:t> from </a:t>
            </a:r>
            <a:r>
              <a:rPr kumimoji="0" lang="en-US" sz="4000" b="1" i="0" u="none" strike="noStrike" kern="0" cap="none" spc="0" normalizeH="0" noProof="0" dirty="0" err="1" smtClean="0">
                <a:ln>
                  <a:noFill/>
                </a:ln>
                <a:solidFill>
                  <a:schemeClr val="bg1"/>
                </a:solidFill>
                <a:effectLst/>
                <a:uLnTx/>
                <a:uFillTx/>
                <a:latin typeface="+mj-lt"/>
                <a:ea typeface="+mj-ea"/>
                <a:cs typeface="+mj-cs"/>
              </a:rPr>
              <a:t>p&amp;p</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pic>
        <p:nvPicPr>
          <p:cNvPr id="23" name="Picture 2" descr="C:\Source\TFS\ServiceFactory\TeamStuff\WorkingDocs\July2006Drop\src\images\SF_GuidanceAutomation_F05.gif"/>
          <p:cNvPicPr>
            <a:picLocks noChangeAspect="1" noChangeArrowheads="1"/>
          </p:cNvPicPr>
          <p:nvPr/>
        </p:nvPicPr>
        <p:blipFill>
          <a:blip r:embed="rId3"/>
          <a:srcRect/>
          <a:stretch>
            <a:fillRect/>
          </a:stretch>
        </p:blipFill>
        <p:spPr bwMode="auto">
          <a:xfrm>
            <a:off x="2428860" y="1142984"/>
            <a:ext cx="3719541" cy="4643470"/>
          </a:xfrm>
          <a:prstGeom prst="rect">
            <a:avLst/>
          </a:prstGeom>
          <a:noFill/>
          <a:ln w="57150">
            <a:solidFill>
              <a:schemeClr val="tx1"/>
            </a:solidFill>
            <a:miter lim="800000"/>
            <a:headEnd/>
            <a:tailEnd/>
          </a:ln>
        </p:spPr>
      </p:pic>
      <p:pic>
        <p:nvPicPr>
          <p:cNvPr id="24" name="Picture 3" descr="C:\Source\TFS\ServiceFactory\TeamStuff\WorkingDocs\July2006Drop\src\images\SF_CreateService_F01.gif"/>
          <p:cNvPicPr>
            <a:picLocks noChangeAspect="1" noChangeArrowheads="1"/>
          </p:cNvPicPr>
          <p:nvPr/>
        </p:nvPicPr>
        <p:blipFill>
          <a:blip r:embed="rId4"/>
          <a:srcRect/>
          <a:stretch>
            <a:fillRect/>
          </a:stretch>
        </p:blipFill>
        <p:spPr bwMode="auto">
          <a:xfrm>
            <a:off x="2428860" y="1214422"/>
            <a:ext cx="3669300" cy="4714908"/>
          </a:xfrm>
          <a:prstGeom prst="rect">
            <a:avLst/>
          </a:prstGeom>
          <a:noFill/>
          <a:ln w="57150">
            <a:solidFill>
              <a:schemeClr val="tx1"/>
            </a:solidFill>
            <a:miter lim="800000"/>
            <a:headEnd/>
            <a:tailEnd/>
          </a:ln>
        </p:spPr>
      </p:pic>
      <p:graphicFrame>
        <p:nvGraphicFramePr>
          <p:cNvPr id="26" name="Diagram 25"/>
          <p:cNvGraphicFramePr/>
          <p:nvPr/>
        </p:nvGraphicFramePr>
        <p:xfrm>
          <a:off x="214282" y="1928802"/>
          <a:ext cx="8633460" cy="29362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accel="50000" decel="50000" fill="hold" nodeType="withEffect">
                                  <p:stCondLst>
                                    <p:cond delay="0"/>
                                  </p:stCondLst>
                                  <p:childTnLst>
                                    <p:animMotion origin="layout" path="M -0.00034 -0.00509 L 0.19618 -0.00509 " pathEditMode="fixed" rAng="0" ptsTypes="AA">
                                      <p:cBhvr>
                                        <p:cTn id="9" dur="1000" fill="hold"/>
                                        <p:tgtEl>
                                          <p:spTgt spid="23"/>
                                        </p:tgtEl>
                                        <p:attrNameLst>
                                          <p:attrName>ppt_x</p:attrName>
                                          <p:attrName>ppt_y</p:attrName>
                                        </p:attrNameLst>
                                      </p:cBhvr>
                                      <p:rCtr x="98" y="0"/>
                                    </p:animMotion>
                                  </p:childTnLst>
                                </p:cTn>
                              </p:par>
                              <p:par>
                                <p:cTn id="10" presetID="35" presetClass="path" presetSubtype="0" accel="50000" decel="50000" fill="hold" nodeType="withEffect">
                                  <p:stCondLst>
                                    <p:cond delay="0"/>
                                  </p:stCondLst>
                                  <p:childTnLst>
                                    <p:animMotion origin="layout" path="M -0.02135 -0.02083 L -0.22621 -0.02083 " pathEditMode="relative" rAng="0" ptsTypes="AA">
                                      <p:cBhvr>
                                        <p:cTn id="11" dur="1000" fill="hold"/>
                                        <p:tgtEl>
                                          <p:spTgt spid="24"/>
                                        </p:tgtEl>
                                        <p:attrNameLst>
                                          <p:attrName>ppt_x</p:attrName>
                                          <p:attrName>ppt_y</p:attrName>
                                        </p:attrNameLst>
                                      </p:cBhvr>
                                      <p:rCtr x="-102" y="0"/>
                                    </p:animMotion>
                                  </p:childTnLst>
                                </p:cTn>
                              </p:par>
                              <p:par>
                                <p:cTn id="12" presetID="22" presetClass="entr" presetSubtype="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solidFill>
                  <a:schemeClr val="bg1"/>
                </a:solidFill>
                <a:effectLst>
                  <a:outerShdw blurRad="38100" dist="38100" dir="2700000" algn="tl">
                    <a:srgbClr val="000000">
                      <a:alpha val="43137"/>
                    </a:srgbClr>
                  </a:outerShdw>
                </a:effectLst>
                <a:latin typeface="+mn-lt"/>
              </a:rPr>
              <a:t>Component Overview</a:t>
            </a:r>
            <a:endParaRPr lang="en-US" dirty="0">
              <a:solidFill>
                <a:schemeClr val="bg1"/>
              </a:solidFill>
              <a:effectLst>
                <a:outerShdw blurRad="38100" dist="38100" dir="2700000" algn="tl">
                  <a:srgbClr val="000000">
                    <a:alpha val="43137"/>
                  </a:srgbClr>
                </a:outerShdw>
              </a:effectLst>
              <a:latin typeface="+mn-lt"/>
            </a:endParaRPr>
          </a:p>
        </p:txBody>
      </p:sp>
      <p:sp>
        <p:nvSpPr>
          <p:cNvPr id="12291" name="Subtitle 3"/>
          <p:cNvSpPr>
            <a:spLocks noGrp="1"/>
          </p:cNvSpPr>
          <p:nvPr>
            <p:ph type="subTitle" idx="1"/>
          </p:nvPr>
        </p:nvSpPr>
        <p:spPr/>
        <p:txBody>
          <a:bodyPr/>
          <a:lstStyle/>
          <a:p>
            <a:endParaRPr lang="en-US" smtClean="0"/>
          </a:p>
        </p:txBody>
      </p:sp>
      <p:sp>
        <p:nvSpPr>
          <p:cNvPr id="4" name="Title 10"/>
          <p:cNvSpPr txBox="1">
            <a:spLocks/>
          </p:cNvSpPr>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WCSF:</a:t>
            </a:r>
            <a:r>
              <a:rPr kumimoji="0" lang="en-US" sz="4000" b="1" i="0" u="none" strike="noStrike" kern="0" cap="none" spc="0" normalizeH="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Demo</a:t>
            </a:r>
            <a:endParaRPr kumimoji="0" lang="en-US" sz="40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500034" y="1142984"/>
            <a:ext cx="8229600" cy="5000660"/>
          </a:xfrm>
        </p:spPr>
        <p:txBody>
          <a:bodyPr/>
          <a:lstStyle/>
          <a:p>
            <a:pPr marL="282575" lvl="1" indent="-282575">
              <a:buBlip>
                <a:blip r:embed="rId3"/>
              </a:buBlip>
              <a:defRPr/>
            </a:pPr>
            <a:r>
              <a:rPr lang="en-US" sz="3200" dirty="0" smtClean="0">
                <a:ea typeface="+mn-ea"/>
                <a:cs typeface="+mn-cs"/>
              </a:rPr>
              <a:t>Modularity</a:t>
            </a:r>
          </a:p>
          <a:p>
            <a:pPr marL="682625" lvl="1" indent="-282575">
              <a:defRPr/>
            </a:pPr>
            <a:r>
              <a:rPr lang="en-US" sz="2000" dirty="0" smtClean="0">
                <a:ea typeface="+mn-ea"/>
                <a:cs typeface="+mn-cs"/>
              </a:rPr>
              <a:t>Separating</a:t>
            </a:r>
            <a:r>
              <a:rPr lang="en-US" sz="2000" dirty="0" smtClean="0"/>
              <a:t> concerns: Shell, business logic, infrastructure</a:t>
            </a:r>
          </a:p>
          <a:p>
            <a:pPr marL="682625" lvl="1" indent="-282575">
              <a:defRPr/>
            </a:pPr>
            <a:r>
              <a:rPr lang="en-US" sz="2000" dirty="0" smtClean="0"/>
              <a:t>Development by separate teams</a:t>
            </a:r>
          </a:p>
          <a:p>
            <a:pPr marL="682625" lvl="1" indent="-282575">
              <a:defRPr/>
            </a:pPr>
            <a:r>
              <a:rPr lang="en-US" sz="2000" dirty="0" smtClean="0"/>
              <a:t>Deploy without affecting other teams work</a:t>
            </a:r>
          </a:p>
          <a:p>
            <a:pPr marL="682625" lvl="1" indent="-282575">
              <a:defRPr/>
            </a:pPr>
            <a:r>
              <a:rPr lang="en-US" sz="2000" dirty="0" smtClean="0"/>
              <a:t>Look and feel consistent across teams</a:t>
            </a:r>
          </a:p>
          <a:p>
            <a:pPr marL="682625" lvl="1" indent="-282575">
              <a:defRPr/>
            </a:pPr>
            <a:r>
              <a:rPr lang="en-US" sz="2000" dirty="0" smtClean="0"/>
              <a:t>Avoid duplication of common services such as security and logging</a:t>
            </a:r>
          </a:p>
          <a:p>
            <a:pPr marL="282575" lvl="1" indent="-282575">
              <a:buBlip>
                <a:blip r:embed="rId3"/>
              </a:buBlip>
              <a:defRPr/>
            </a:pPr>
            <a:r>
              <a:rPr lang="en-US" sz="3200" dirty="0" smtClean="0">
                <a:ea typeface="+mn-ea"/>
                <a:cs typeface="+mn-cs"/>
              </a:rPr>
              <a:t>UX</a:t>
            </a:r>
          </a:p>
          <a:p>
            <a:pPr marL="682625" lvl="1" indent="-282575">
              <a:defRPr/>
            </a:pPr>
            <a:r>
              <a:rPr lang="en-US" sz="2000" dirty="0" smtClean="0"/>
              <a:t>Navigation</a:t>
            </a:r>
          </a:p>
          <a:p>
            <a:pPr marL="682625" lvl="1" indent="-282575">
              <a:defRPr/>
            </a:pPr>
            <a:r>
              <a:rPr lang="en-US" sz="2000" dirty="0" smtClean="0"/>
              <a:t>Role Based UI</a:t>
            </a:r>
          </a:p>
          <a:p>
            <a:pPr marL="282575" lvl="1" indent="-282575">
              <a:buBlip>
                <a:blip r:embed="rId3"/>
              </a:buBlip>
              <a:defRPr/>
            </a:pPr>
            <a:r>
              <a:rPr lang="en-US" sz="3200" dirty="0" smtClean="0">
                <a:ea typeface="+mn-ea"/>
                <a:cs typeface="+mn-cs"/>
              </a:rPr>
              <a:t>Security</a:t>
            </a:r>
          </a:p>
          <a:p>
            <a:pPr marL="682625" lvl="1" indent="-282575">
              <a:defRPr/>
            </a:pPr>
            <a:r>
              <a:rPr lang="en-US" sz="2000" dirty="0" smtClean="0"/>
              <a:t>Securing Data</a:t>
            </a:r>
          </a:p>
          <a:p>
            <a:pPr marL="682625" lvl="1" indent="-282575">
              <a:defRPr/>
            </a:pPr>
            <a:r>
              <a:rPr lang="en-US" sz="2000" dirty="0" smtClean="0"/>
              <a:t>Authentication / Authorization</a:t>
            </a:r>
          </a:p>
          <a:p>
            <a:pPr marL="682625" lvl="1" indent="-282575">
              <a:defRPr/>
            </a:pPr>
            <a:r>
              <a:rPr lang="en-US" sz="2000" dirty="0" smtClean="0"/>
              <a:t>Data Input Validation</a:t>
            </a:r>
          </a:p>
          <a:p>
            <a:pPr>
              <a:buNone/>
            </a:pPr>
            <a:endParaRPr lang="nl-NL" sz="2000" dirty="0" smtClean="0"/>
          </a:p>
        </p:txBody>
      </p:sp>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WCSF: What does</a:t>
            </a:r>
            <a:r>
              <a:rPr kumimoji="0" lang="en-US" sz="4000" b="1" i="0" u="none" strike="noStrike" kern="0" cap="none" spc="0" normalizeH="0" noProof="0" dirty="0" smtClean="0">
                <a:ln>
                  <a:noFill/>
                </a:ln>
                <a:solidFill>
                  <a:schemeClr val="bg1"/>
                </a:solidFill>
                <a:effectLst/>
                <a:uLnTx/>
                <a:uFillTx/>
                <a:latin typeface="+mj-lt"/>
                <a:ea typeface="+mj-ea"/>
                <a:cs typeface="+mj-cs"/>
              </a:rPr>
              <a:t> it address?</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500034" y="1071546"/>
            <a:ext cx="8229600" cy="4794267"/>
          </a:xfrm>
        </p:spPr>
        <p:txBody>
          <a:bodyPr/>
          <a:lstStyle/>
          <a:p>
            <a:pPr marL="282575" indent="-282575"/>
            <a:r>
              <a:rPr lang="en-US" dirty="0" smtClean="0"/>
              <a:t>Guidance and tools for Web Client development</a:t>
            </a:r>
          </a:p>
          <a:p>
            <a:pPr marL="282575" indent="-282575"/>
            <a:r>
              <a:rPr lang="en-US" dirty="0" smtClean="0"/>
              <a:t>Declarative navigation and page flow</a:t>
            </a:r>
          </a:p>
          <a:p>
            <a:pPr marL="282575" indent="-282575"/>
            <a:r>
              <a:rPr lang="en-US" dirty="0" smtClean="0"/>
              <a:t>Consistent and Profile based UI</a:t>
            </a:r>
          </a:p>
          <a:p>
            <a:pPr marL="282575" indent="-282575"/>
            <a:r>
              <a:rPr lang="en-US" dirty="0" smtClean="0"/>
              <a:t>Simplified Deployment Model for loosely coupled modules</a:t>
            </a:r>
          </a:p>
          <a:p>
            <a:pPr marL="282575" indent="-282575"/>
            <a:r>
              <a:rPr lang="en-US" dirty="0" smtClean="0"/>
              <a:t>Visual Studio 2005 Integration</a:t>
            </a:r>
          </a:p>
          <a:p>
            <a:pPr marL="282575" indent="-282575"/>
            <a:r>
              <a:rPr lang="en-US" dirty="0" smtClean="0"/>
              <a:t>Customizable and extensible</a:t>
            </a:r>
          </a:p>
          <a:p>
            <a:pPr>
              <a:buNone/>
            </a:pPr>
            <a:endParaRPr lang="nl-NL" dirty="0" smtClean="0"/>
          </a:p>
        </p:txBody>
      </p:sp>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WCSF:</a:t>
            </a:r>
            <a:r>
              <a:rPr kumimoji="0" lang="en-US" sz="4000" b="1" i="0" u="none" strike="noStrike" kern="0" cap="none" spc="0" normalizeH="0" noProof="0" dirty="0" smtClean="0">
                <a:ln>
                  <a:noFill/>
                </a:ln>
                <a:solidFill>
                  <a:schemeClr val="bg1"/>
                </a:solidFill>
                <a:effectLst/>
                <a:uLnTx/>
                <a:uFillTx/>
                <a:latin typeface="+mj-lt"/>
                <a:ea typeface="+mj-ea"/>
                <a:cs typeface="+mj-cs"/>
              </a:rPr>
              <a:t> What does it provide?</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WCSF:</a:t>
            </a:r>
            <a:r>
              <a:rPr kumimoji="0" lang="en-US" sz="4000" b="1" i="0" u="none" strike="noStrike" kern="0" cap="none" spc="0" normalizeH="0" noProof="0" dirty="0" smtClean="0">
                <a:ln>
                  <a:noFill/>
                </a:ln>
                <a:solidFill>
                  <a:schemeClr val="bg1"/>
                </a:solidFill>
                <a:effectLst/>
                <a:uLnTx/>
                <a:uFillTx/>
                <a:latin typeface="+mj-lt"/>
                <a:ea typeface="+mj-ea"/>
                <a:cs typeface="+mj-cs"/>
              </a:rPr>
              <a:t> Components</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pic>
        <p:nvPicPr>
          <p:cNvPr id="4" name="Picture 3"/>
          <p:cNvPicPr>
            <a:picLocks noChangeAspect="1" noChangeArrowheads="1"/>
          </p:cNvPicPr>
          <p:nvPr/>
        </p:nvPicPr>
        <p:blipFill>
          <a:blip r:embed="rId3"/>
          <a:srcRect/>
          <a:stretch>
            <a:fillRect/>
          </a:stretch>
        </p:blipFill>
        <p:spPr bwMode="auto">
          <a:xfrm>
            <a:off x="4429124" y="2071678"/>
            <a:ext cx="4214842" cy="4476414"/>
          </a:xfrm>
          <a:prstGeom prst="rect">
            <a:avLst/>
          </a:prstGeom>
          <a:ln>
            <a:noFill/>
          </a:ln>
          <a:effectLst>
            <a:softEdge rad="112500"/>
          </a:effectLst>
        </p:spPr>
      </p:pic>
      <p:sp>
        <p:nvSpPr>
          <p:cNvPr id="5" name="Rectangle 3"/>
          <p:cNvSpPr txBox="1">
            <a:spLocks noChangeArrowheads="1"/>
          </p:cNvSpPr>
          <p:nvPr/>
        </p:nvSpPr>
        <p:spPr bwMode="auto">
          <a:xfrm>
            <a:off x="500034" y="1071546"/>
            <a:ext cx="8229600" cy="47942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2575" marR="0" lvl="0" indent="-282575" algn="l" defTabSz="914400" rtl="0" eaLnBrk="1" fontAlgn="base" latinLnBrk="0" hangingPunct="1">
              <a:lnSpc>
                <a:spcPct val="85000"/>
              </a:lnSpc>
              <a:spcBef>
                <a:spcPct val="30000"/>
              </a:spcBef>
              <a:spcAft>
                <a:spcPct val="0"/>
              </a:spcAft>
              <a:buClr>
                <a:schemeClr val="tx2"/>
              </a:buClr>
              <a:buSzTx/>
              <a:buFont typeface="Wingdings 2" pitchFamily="18" charset="2"/>
              <a:buBlip>
                <a:blip r:embed="rId4"/>
              </a:buBlip>
              <a:tabLst/>
              <a:defRPr/>
            </a:pPr>
            <a:r>
              <a:rPr lang="en-US" sz="3200" kern="0" dirty="0" smtClean="0">
                <a:solidFill>
                  <a:srgbClr val="3B3B3B"/>
                </a:solidFill>
                <a:latin typeface="+mn-lt"/>
              </a:rPr>
              <a:t>Composite Web Application Block</a:t>
            </a:r>
          </a:p>
          <a:p>
            <a:pPr marL="282575" marR="0" lvl="0" indent="-282575" algn="l" defTabSz="914400" rtl="0" eaLnBrk="1" fontAlgn="base" latinLnBrk="0" hangingPunct="1">
              <a:lnSpc>
                <a:spcPct val="85000"/>
              </a:lnSpc>
              <a:spcBef>
                <a:spcPct val="30000"/>
              </a:spcBef>
              <a:spcAft>
                <a:spcPct val="0"/>
              </a:spcAft>
              <a:buClr>
                <a:schemeClr val="tx2"/>
              </a:buClr>
              <a:buSzTx/>
              <a:buFont typeface="Wingdings 2" pitchFamily="18" charset="2"/>
              <a:buBlip>
                <a:blip r:embed="rId4"/>
              </a:buBlip>
              <a:tabLst/>
              <a:defRPr/>
            </a:pPr>
            <a:r>
              <a:rPr kumimoji="0" lang="en-US" sz="3200" b="0" i="0" u="none" strike="noStrike" kern="0" cap="none" spc="0" normalizeH="0" baseline="0" noProof="0" dirty="0" smtClean="0">
                <a:ln>
                  <a:noFill/>
                </a:ln>
                <a:solidFill>
                  <a:srgbClr val="3B3B3B"/>
                </a:solidFill>
                <a:effectLst/>
                <a:uLnTx/>
                <a:uFillTx/>
                <a:latin typeface="+mn-lt"/>
                <a:ea typeface="+mn-ea"/>
                <a:cs typeface="+mn-cs"/>
              </a:rPr>
              <a:t>Page</a:t>
            </a:r>
            <a:r>
              <a:rPr kumimoji="0" lang="en-US" sz="3200" b="0" i="0" u="none" strike="noStrike" kern="0" cap="none" spc="0" normalizeH="0" noProof="0" dirty="0" smtClean="0">
                <a:ln>
                  <a:noFill/>
                </a:ln>
                <a:solidFill>
                  <a:srgbClr val="3B3B3B"/>
                </a:solidFill>
                <a:effectLst/>
                <a:uLnTx/>
                <a:uFillTx/>
                <a:latin typeface="+mn-lt"/>
                <a:ea typeface="+mn-ea"/>
                <a:cs typeface="+mn-cs"/>
              </a:rPr>
              <a:t> Flow Application Block</a:t>
            </a:r>
          </a:p>
          <a:p>
            <a:pPr marL="282575" marR="0" lvl="0" indent="-282575" algn="l" defTabSz="914400" rtl="0" eaLnBrk="1" fontAlgn="base" latinLnBrk="0" hangingPunct="1">
              <a:lnSpc>
                <a:spcPct val="85000"/>
              </a:lnSpc>
              <a:spcBef>
                <a:spcPct val="30000"/>
              </a:spcBef>
              <a:spcAft>
                <a:spcPct val="0"/>
              </a:spcAft>
              <a:buClr>
                <a:schemeClr val="tx2"/>
              </a:buClr>
              <a:buSzTx/>
              <a:buFont typeface="Wingdings 2" pitchFamily="18" charset="2"/>
              <a:buBlip>
                <a:blip r:embed="rId4"/>
              </a:buBlip>
              <a:tabLst/>
              <a:defRPr/>
            </a:pPr>
            <a:r>
              <a:rPr lang="en-US" sz="3200" kern="0" baseline="0" dirty="0" smtClean="0">
                <a:solidFill>
                  <a:srgbClr val="3B3B3B"/>
                </a:solidFill>
                <a:latin typeface="+mn-lt"/>
              </a:rPr>
              <a:t>ObjectBuilder</a:t>
            </a:r>
          </a:p>
          <a:p>
            <a:pPr marL="282575" marR="0" lvl="0" indent="-282575" algn="l" defTabSz="914400" rtl="0" eaLnBrk="1" fontAlgn="base" latinLnBrk="0" hangingPunct="1">
              <a:lnSpc>
                <a:spcPct val="85000"/>
              </a:lnSpc>
              <a:spcBef>
                <a:spcPct val="30000"/>
              </a:spcBef>
              <a:spcAft>
                <a:spcPct val="0"/>
              </a:spcAft>
              <a:buClr>
                <a:schemeClr val="tx2"/>
              </a:buClr>
              <a:buSzTx/>
              <a:buFont typeface="Wingdings 2" pitchFamily="18" charset="2"/>
              <a:buBlip>
                <a:blip r:embed="rId4"/>
              </a:buBlip>
              <a:tabLst/>
              <a:defRPr/>
            </a:pPr>
            <a:r>
              <a:rPr kumimoji="0" lang="en-US" sz="3200" b="0" i="0" u="none" strike="noStrike" kern="0" cap="none" spc="0" normalizeH="0" noProof="0" dirty="0" smtClean="0">
                <a:ln>
                  <a:noFill/>
                </a:ln>
                <a:solidFill>
                  <a:srgbClr val="3B3B3B"/>
                </a:solidFill>
                <a:effectLst/>
                <a:uLnTx/>
                <a:uFillTx/>
                <a:latin typeface="+mn-lt"/>
                <a:ea typeface="+mn-ea"/>
                <a:cs typeface="+mn-cs"/>
              </a:rPr>
              <a:t>Enterprise Library</a:t>
            </a:r>
            <a:endParaRPr kumimoji="0" lang="en-US" sz="3200" b="0" i="0" u="none" strike="noStrike" kern="0" cap="none" spc="0" normalizeH="0" baseline="0" noProof="0" dirty="0" smtClean="0">
              <a:ln>
                <a:noFill/>
              </a:ln>
              <a:solidFill>
                <a:srgbClr val="3B3B3B"/>
              </a:solidFill>
              <a:effectLst/>
              <a:uLnTx/>
              <a:uFillTx/>
              <a:latin typeface="+mn-lt"/>
              <a:ea typeface="+mn-ea"/>
              <a:cs typeface="+mn-cs"/>
            </a:endParaRPr>
          </a:p>
        </p:txBody>
      </p:sp>
      <p:pic>
        <p:nvPicPr>
          <p:cNvPr id="7" name="Picture 4"/>
          <p:cNvPicPr>
            <a:picLocks noChangeAspect="1" noChangeArrowheads="1"/>
          </p:cNvPicPr>
          <p:nvPr/>
        </p:nvPicPr>
        <p:blipFill>
          <a:blip r:embed="rId5"/>
          <a:srcRect/>
          <a:stretch>
            <a:fillRect/>
          </a:stretch>
        </p:blipFill>
        <p:spPr bwMode="auto">
          <a:xfrm>
            <a:off x="3071802" y="4000504"/>
            <a:ext cx="2581275" cy="15811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defRPr/>
            </a:pPr>
            <a:r>
              <a:rPr lang="en-US" dirty="0" smtClean="0">
                <a:effectLst>
                  <a:outerShdw blurRad="38100" dist="38100" dir="2700000" algn="tl">
                    <a:srgbClr val="000000">
                      <a:alpha val="43137"/>
                    </a:srgbClr>
                  </a:outerShdw>
                </a:effectLst>
              </a:rPr>
              <a:t>WCSF: Composite Web Application Block</a:t>
            </a:r>
            <a:endParaRPr lang="en-US" dirty="0">
              <a:effectLst>
                <a:outerShdw blurRad="38100" dist="38100" dir="2700000" algn="tl">
                  <a:srgbClr val="000000">
                    <a:alpha val="43137"/>
                  </a:srgbClr>
                </a:outerShdw>
              </a:effectLst>
            </a:endParaRPr>
          </a:p>
        </p:txBody>
      </p:sp>
      <p:sp>
        <p:nvSpPr>
          <p:cNvPr id="9219" name="Text Placeholder 2"/>
          <p:cNvSpPr>
            <a:spLocks noGrp="1"/>
          </p:cNvSpPr>
          <p:nvPr>
            <p:ph idx="1"/>
          </p:nvPr>
        </p:nvSpPr>
        <p:spPr/>
        <p:txBody>
          <a:bodyPr/>
          <a:lstStyle/>
          <a:p>
            <a:r>
              <a:rPr lang="en-US" dirty="0" smtClean="0"/>
              <a:t>Provides the plumbing for a composite web application</a:t>
            </a:r>
          </a:p>
          <a:p>
            <a:pPr lvl="2" eaLnBrk="1" hangingPunct="1">
              <a:buFont typeface="Arial" charset="0"/>
              <a:buChar char="•"/>
            </a:pPr>
            <a:r>
              <a:rPr lang="en-US" dirty="0" smtClean="0"/>
              <a:t>Utilizes </a:t>
            </a:r>
            <a:r>
              <a:rPr lang="en-US" dirty="0" err="1" smtClean="0"/>
              <a:t>ObjectBuilder</a:t>
            </a:r>
            <a:r>
              <a:rPr lang="en-US" dirty="0" smtClean="0"/>
              <a:t> dependency injection framework</a:t>
            </a:r>
          </a:p>
          <a:p>
            <a:pPr lvl="2" eaLnBrk="1" hangingPunct="1">
              <a:buFont typeface="Arial" charset="0"/>
              <a:buChar char="•"/>
            </a:pPr>
            <a:r>
              <a:rPr lang="en-US" dirty="0" smtClean="0"/>
              <a:t>Shares some concepts with Composite UI App Block</a:t>
            </a:r>
          </a:p>
          <a:p>
            <a:pPr lvl="2" eaLnBrk="1" hangingPunct="1">
              <a:buFont typeface="Arial" charset="0"/>
              <a:buChar char="•"/>
            </a:pPr>
            <a:r>
              <a:rPr lang="en-US" dirty="0" smtClean="0"/>
              <a:t>Introduces modules as separate units of deployment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ffectLst>
                  <a:outerShdw blurRad="38100" dist="38100" dir="2700000" algn="tl">
                    <a:srgbClr val="000000">
                      <a:alpha val="43137"/>
                    </a:srgbClr>
                  </a:outerShdw>
                </a:effectLst>
              </a:rPr>
              <a:t>WCSF: </a:t>
            </a:r>
            <a:r>
              <a:rPr smtClean="0">
                <a:effectLst>
                  <a:outerShdw blurRad="38100" dist="38100" dir="2700000" algn="tl">
                    <a:srgbClr val="000000">
                      <a:alpha val="43137"/>
                    </a:srgbClr>
                  </a:outerShdw>
                </a:effectLst>
              </a:rPr>
              <a:t>Architecture</a:t>
            </a:r>
            <a:endParaRPr lang="en-US" dirty="0">
              <a:effectLst>
                <a:outerShdw blurRad="38100" dist="38100" dir="2700000" algn="tl">
                  <a:srgbClr val="000000">
                    <a:alpha val="43137"/>
                  </a:srgbClr>
                </a:outerShdw>
              </a:effectLst>
            </a:endParaRPr>
          </a:p>
        </p:txBody>
      </p:sp>
      <p:sp>
        <p:nvSpPr>
          <p:cNvPr id="10243" name="AutoShape 2"/>
          <p:cNvSpPr>
            <a:spLocks noChangeArrowheads="1"/>
          </p:cNvSpPr>
          <p:nvPr/>
        </p:nvSpPr>
        <p:spPr bwMode="auto">
          <a:xfrm>
            <a:off x="4006820" y="2530462"/>
            <a:ext cx="228600" cy="1371600"/>
          </a:xfrm>
          <a:prstGeom prst="rightArrow">
            <a:avLst>
              <a:gd name="adj1" fmla="val 46991"/>
              <a:gd name="adj2" fmla="val 56944"/>
            </a:avLst>
          </a:prstGeom>
          <a:gradFill rotWithShape="1">
            <a:gsLst>
              <a:gs pos="0">
                <a:srgbClr val="99CCFF"/>
              </a:gs>
              <a:gs pos="100000">
                <a:srgbClr val="7EA8D2"/>
              </a:gs>
            </a:gsLst>
            <a:path path="rect">
              <a:fillToRect l="50000" t="50000" r="50000" b="50000"/>
            </a:path>
          </a:gradFill>
          <a:ln w="9525">
            <a:solidFill>
              <a:schemeClr val="bg1"/>
            </a:solidFill>
            <a:miter lim="800000"/>
            <a:headEnd/>
            <a:tailEnd type="none" w="lg" len="lg"/>
          </a:ln>
        </p:spPr>
        <p:txBody>
          <a:bodyPr wrap="none" lIns="82058" tIns="41029" rIns="82058" bIns="41029" anchor="ctr"/>
          <a:lstStyle/>
          <a:p>
            <a:endParaRPr lang="en-US"/>
          </a:p>
        </p:txBody>
      </p:sp>
      <p:sp>
        <p:nvSpPr>
          <p:cNvPr id="10244" name="Rectangle 3"/>
          <p:cNvSpPr>
            <a:spLocks noChangeArrowheads="1"/>
          </p:cNvSpPr>
          <p:nvPr/>
        </p:nvSpPr>
        <p:spPr bwMode="auto">
          <a:xfrm>
            <a:off x="273020" y="1311262"/>
            <a:ext cx="3733800" cy="3048000"/>
          </a:xfrm>
          <a:prstGeom prst="rect">
            <a:avLst/>
          </a:prstGeom>
          <a:gradFill rotWithShape="1">
            <a:gsLst>
              <a:gs pos="0">
                <a:srgbClr val="99CCFF"/>
              </a:gs>
              <a:gs pos="100000">
                <a:srgbClr val="475E76"/>
              </a:gs>
            </a:gsLst>
            <a:lin ang="2700000" scaled="1"/>
          </a:gradFill>
          <a:ln w="9525">
            <a:solidFill>
              <a:schemeClr val="tx1"/>
            </a:solidFill>
            <a:miter lim="800000"/>
            <a:headEnd/>
            <a:tailEnd/>
          </a:ln>
        </p:spPr>
        <p:txBody>
          <a:bodyPr wrap="none" lIns="91429" tIns="45714" rIns="91429" bIns="45714"/>
          <a:lstStyle/>
          <a:p>
            <a:pPr algn="ctr" eaLnBrk="0" hangingPunct="0"/>
            <a:r>
              <a:rPr lang="en-US" sz="2000" dirty="0">
                <a:solidFill>
                  <a:srgbClr val="160674"/>
                </a:solidFill>
              </a:rPr>
              <a:t>Shell </a:t>
            </a:r>
            <a:r>
              <a:rPr lang="en-US" sz="1100" dirty="0">
                <a:solidFill>
                  <a:srgbClr val="160674"/>
                </a:solidFill>
              </a:rPr>
              <a:t>using Master Page, AccessDenied.htm</a:t>
            </a:r>
            <a:endParaRPr lang="en-US" dirty="0">
              <a:solidFill>
                <a:srgbClr val="160674"/>
              </a:solidFill>
            </a:endParaRPr>
          </a:p>
        </p:txBody>
      </p:sp>
      <p:sp>
        <p:nvSpPr>
          <p:cNvPr id="31" name="AutoShape 5"/>
          <p:cNvSpPr>
            <a:spLocks noChangeArrowheads="1"/>
          </p:cNvSpPr>
          <p:nvPr/>
        </p:nvSpPr>
        <p:spPr bwMode="auto">
          <a:xfrm>
            <a:off x="3244820" y="5702287"/>
            <a:ext cx="1066800" cy="762000"/>
          </a:xfrm>
          <a:prstGeom prst="foldedCorner">
            <a:avLst>
              <a:gd name="adj" fmla="val 12500"/>
            </a:avLst>
          </a:prstGeom>
          <a:gradFill rotWithShape="1">
            <a:gsLst>
              <a:gs pos="0">
                <a:srgbClr val="CC99FF">
                  <a:gamma/>
                  <a:shade val="46275"/>
                  <a:invGamma/>
                </a:srgbClr>
              </a:gs>
              <a:gs pos="50000">
                <a:srgbClr val="CC99FF"/>
              </a:gs>
              <a:gs pos="100000">
                <a:srgbClr val="CC99FF">
                  <a:gamma/>
                  <a:shade val="46275"/>
                  <a:invGamma/>
                </a:srgbClr>
              </a:gs>
            </a:gsLst>
            <a:lin ang="2700000" scaled="1"/>
          </a:gradFill>
          <a:ln w="9525">
            <a:solidFill>
              <a:schemeClr val="tx1"/>
            </a:solidFill>
            <a:round/>
            <a:headEnd/>
            <a:tailEnd/>
          </a:ln>
          <a:effectLst/>
        </p:spPr>
        <p:txBody>
          <a:bodyPr wrap="none" lIns="91429" tIns="45714" rIns="91429" bIns="45714" anchor="ctr"/>
          <a:lstStyle/>
          <a:p>
            <a:pPr algn="ctr" defTabSz="914608" eaLnBrk="0" hangingPunct="0">
              <a:defRPr/>
            </a:pPr>
            <a:r>
              <a:rPr lang="en-US" sz="1400" dirty="0">
                <a:solidFill>
                  <a:schemeClr val="bg1"/>
                </a:solidFill>
                <a:effectLst>
                  <a:outerShdw blurRad="38100" dist="38100" dir="2700000" algn="tl">
                    <a:srgbClr val="000000"/>
                  </a:outerShdw>
                </a:effectLst>
                <a:latin typeface="Arial" pitchFamily="34" charset="0"/>
              </a:rPr>
              <a:t>Module</a:t>
            </a:r>
          </a:p>
          <a:p>
            <a:pPr algn="ctr" defTabSz="914608" eaLnBrk="0" hangingPunct="0">
              <a:defRPr/>
            </a:pPr>
            <a:r>
              <a:rPr lang="en-US" sz="1400" dirty="0">
                <a:solidFill>
                  <a:schemeClr val="bg1"/>
                </a:solidFill>
                <a:effectLst>
                  <a:outerShdw blurRad="38100" dist="38100" dir="2700000" algn="tl">
                    <a:srgbClr val="000000"/>
                  </a:outerShdw>
                </a:effectLst>
                <a:latin typeface="Arial" pitchFamily="34" charset="0"/>
              </a:rPr>
              <a:t>Catalog</a:t>
            </a:r>
          </a:p>
        </p:txBody>
      </p:sp>
      <p:sp>
        <p:nvSpPr>
          <p:cNvPr id="32" name="AutoShape 6"/>
          <p:cNvSpPr>
            <a:spLocks noChangeArrowheads="1"/>
          </p:cNvSpPr>
          <p:nvPr/>
        </p:nvSpPr>
        <p:spPr bwMode="auto">
          <a:xfrm>
            <a:off x="349220" y="4587862"/>
            <a:ext cx="3581400" cy="381000"/>
          </a:xfrm>
          <a:prstGeom prst="roundRect">
            <a:avLst>
              <a:gd name="adj" fmla="val 16667"/>
            </a:avLst>
          </a:prstGeom>
          <a:gradFill rotWithShape="1">
            <a:gsLst>
              <a:gs pos="0">
                <a:schemeClr val="folHlink"/>
              </a:gs>
              <a:gs pos="100000">
                <a:schemeClr val="hlink"/>
              </a:gs>
            </a:gsLst>
            <a:path path="shape">
              <a:fillToRect l="50000" t="50000" r="50000" b="50000"/>
            </a:path>
          </a:gradFill>
          <a:ln w="12700" algn="ctr">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lIns="91429" tIns="137144" rIns="91429" bIns="137144" anchor="ctr">
            <a:flatTx/>
          </a:bodyPr>
          <a:lstStyle/>
          <a:p>
            <a:pPr algn="ctr" defTabSz="914608">
              <a:lnSpc>
                <a:spcPct val="50000"/>
              </a:lnSpc>
              <a:spcBef>
                <a:spcPct val="50000"/>
              </a:spcBef>
              <a:buClr>
                <a:srgbClr val="619AB9"/>
              </a:buClr>
              <a:defRPr/>
            </a:pPr>
            <a:r>
              <a:rPr lang="en-US" sz="1400" dirty="0">
                <a:solidFill>
                  <a:srgbClr val="160674"/>
                </a:solidFill>
                <a:effectLst>
                  <a:outerShdw blurRad="38100" dist="38100" dir="2700000" algn="tl">
                    <a:srgbClr val="000000"/>
                  </a:outerShdw>
                </a:effectLst>
                <a:latin typeface="Arial" pitchFamily="34" charset="0"/>
              </a:rPr>
              <a:t>Module</a:t>
            </a:r>
          </a:p>
        </p:txBody>
      </p:sp>
      <p:sp>
        <p:nvSpPr>
          <p:cNvPr id="10247" name="AutoShape 7"/>
          <p:cNvSpPr>
            <a:spLocks noChangeArrowheads="1"/>
          </p:cNvSpPr>
          <p:nvPr/>
        </p:nvSpPr>
        <p:spPr bwMode="auto">
          <a:xfrm>
            <a:off x="2559020" y="2262175"/>
            <a:ext cx="1371600" cy="381000"/>
          </a:xfrm>
          <a:prstGeom prst="roundRect">
            <a:avLst>
              <a:gd name="adj" fmla="val 16667"/>
            </a:avLst>
          </a:prstGeom>
          <a:gradFill rotWithShape="1">
            <a:gsLst>
              <a:gs pos="0">
                <a:srgbClr val="FFFF99">
                  <a:alpha val="37000"/>
                </a:srgbClr>
              </a:gs>
              <a:gs pos="100000">
                <a:srgbClr val="EBEB8D"/>
              </a:gs>
            </a:gsLst>
            <a:path path="shape">
              <a:fillToRect l="50000" t="50000" r="50000" b="50000"/>
            </a:path>
          </a:gradFill>
          <a:ln w="12700" algn="ctr">
            <a:solidFill>
              <a:schemeClr val="tx1"/>
            </a:solidFill>
            <a:round/>
            <a:headEnd/>
            <a:tailEnd/>
          </a:ln>
        </p:spPr>
        <p:txBody>
          <a:bodyPr lIns="91429" tIns="137144" rIns="91429" bIns="137144" anchor="ctr"/>
          <a:lstStyle/>
          <a:p>
            <a:pPr algn="ctr">
              <a:lnSpc>
                <a:spcPct val="50000"/>
              </a:lnSpc>
              <a:spcBef>
                <a:spcPct val="50000"/>
              </a:spcBef>
              <a:buClr>
                <a:srgbClr val="619AB9"/>
              </a:buClr>
            </a:pPr>
            <a:r>
              <a:rPr lang="en-US" sz="1000">
                <a:solidFill>
                  <a:srgbClr val="160674"/>
                </a:solidFill>
              </a:rPr>
              <a:t>Site Map Node</a:t>
            </a:r>
          </a:p>
        </p:txBody>
      </p:sp>
      <p:sp>
        <p:nvSpPr>
          <p:cNvPr id="34" name="AutoShape 8"/>
          <p:cNvSpPr>
            <a:spLocks noChangeArrowheads="1"/>
          </p:cNvSpPr>
          <p:nvPr/>
        </p:nvSpPr>
        <p:spPr bwMode="auto">
          <a:xfrm>
            <a:off x="425420" y="2262175"/>
            <a:ext cx="1371600" cy="381000"/>
          </a:xfrm>
          <a:prstGeom prst="roundRect">
            <a:avLst>
              <a:gd name="adj" fmla="val 16667"/>
            </a:avLst>
          </a:prstGeom>
          <a:gradFill rotWithShape="1">
            <a:gsLst>
              <a:gs pos="0">
                <a:srgbClr val="99CC00">
                  <a:alpha val="37000"/>
                </a:srgbClr>
              </a:gs>
              <a:gs pos="100000">
                <a:srgbClr val="99CC00">
                  <a:gamma/>
                  <a:shade val="81961"/>
                  <a:invGamma/>
                </a:srgbClr>
              </a:gs>
            </a:gsLst>
            <a:path path="shape">
              <a:fillToRect l="50000" t="50000" r="50000" b="50000"/>
            </a:path>
          </a:gradFill>
          <a:ln w="12700" algn="ctr">
            <a:solidFill>
              <a:schemeClr val="tx1"/>
            </a:solidFill>
            <a:round/>
            <a:headEnd/>
            <a:tailEnd/>
          </a:ln>
          <a:effectLst/>
        </p:spPr>
        <p:txBody>
          <a:bodyPr lIns="91429" tIns="137144" rIns="91429" bIns="137144" anchor="ctr"/>
          <a:lstStyle/>
          <a:p>
            <a:pPr algn="ctr" defTabSz="914608">
              <a:lnSpc>
                <a:spcPct val="50000"/>
              </a:lnSpc>
              <a:spcBef>
                <a:spcPct val="50000"/>
              </a:spcBef>
              <a:buClr>
                <a:srgbClr val="619AB9"/>
              </a:buClr>
              <a:defRPr/>
            </a:pPr>
            <a:r>
              <a:rPr lang="en-US" sz="1400" dirty="0">
                <a:solidFill>
                  <a:schemeClr val="bg1"/>
                </a:solidFill>
                <a:effectLst>
                  <a:outerShdw blurRad="38100" dist="38100" dir="2700000" algn="tl">
                    <a:srgbClr val="000000"/>
                  </a:outerShdw>
                </a:effectLst>
                <a:latin typeface="Arial" pitchFamily="34" charset="0"/>
              </a:rPr>
              <a:t>View</a:t>
            </a:r>
          </a:p>
        </p:txBody>
      </p:sp>
      <p:sp>
        <p:nvSpPr>
          <p:cNvPr id="10249" name="AutoShape 9"/>
          <p:cNvSpPr>
            <a:spLocks noChangeArrowheads="1"/>
          </p:cNvSpPr>
          <p:nvPr/>
        </p:nvSpPr>
        <p:spPr bwMode="auto">
          <a:xfrm>
            <a:off x="2559020" y="2717787"/>
            <a:ext cx="1371600" cy="381000"/>
          </a:xfrm>
          <a:prstGeom prst="roundRect">
            <a:avLst>
              <a:gd name="adj" fmla="val 16667"/>
            </a:avLst>
          </a:prstGeom>
          <a:gradFill rotWithShape="1">
            <a:gsLst>
              <a:gs pos="0">
                <a:srgbClr val="FFFF99">
                  <a:alpha val="37000"/>
                </a:srgbClr>
              </a:gs>
              <a:gs pos="100000">
                <a:srgbClr val="EBEB8D"/>
              </a:gs>
            </a:gsLst>
            <a:path path="shape">
              <a:fillToRect l="50000" t="50000" r="50000" b="50000"/>
            </a:path>
          </a:gradFill>
          <a:ln w="12700" algn="ctr">
            <a:solidFill>
              <a:schemeClr val="tx1"/>
            </a:solidFill>
            <a:round/>
            <a:headEnd/>
            <a:tailEnd/>
          </a:ln>
        </p:spPr>
        <p:txBody>
          <a:bodyPr lIns="91429" tIns="137144" rIns="91429" bIns="137144" anchor="ctr"/>
          <a:lstStyle/>
          <a:p>
            <a:pPr algn="ctr">
              <a:lnSpc>
                <a:spcPct val="50000"/>
              </a:lnSpc>
              <a:spcBef>
                <a:spcPct val="50000"/>
              </a:spcBef>
              <a:buClr>
                <a:srgbClr val="619AB9"/>
              </a:buClr>
            </a:pPr>
            <a:r>
              <a:rPr lang="en-US" sz="1000">
                <a:solidFill>
                  <a:srgbClr val="160674"/>
                </a:solidFill>
              </a:rPr>
              <a:t>Site Map Node</a:t>
            </a:r>
          </a:p>
        </p:txBody>
      </p:sp>
      <p:sp>
        <p:nvSpPr>
          <p:cNvPr id="36" name="AutoShape 10"/>
          <p:cNvSpPr>
            <a:spLocks noChangeArrowheads="1"/>
          </p:cNvSpPr>
          <p:nvPr/>
        </p:nvSpPr>
        <p:spPr bwMode="auto">
          <a:xfrm>
            <a:off x="425420" y="2717787"/>
            <a:ext cx="1371600" cy="381000"/>
          </a:xfrm>
          <a:prstGeom prst="roundRect">
            <a:avLst>
              <a:gd name="adj" fmla="val 16667"/>
            </a:avLst>
          </a:prstGeom>
          <a:gradFill rotWithShape="1">
            <a:gsLst>
              <a:gs pos="0">
                <a:srgbClr val="99CC00">
                  <a:alpha val="37000"/>
                </a:srgbClr>
              </a:gs>
              <a:gs pos="100000">
                <a:srgbClr val="99CC00">
                  <a:gamma/>
                  <a:shade val="81961"/>
                  <a:invGamma/>
                </a:srgbClr>
              </a:gs>
            </a:gsLst>
            <a:path path="shape">
              <a:fillToRect l="50000" t="50000" r="50000" b="50000"/>
            </a:path>
          </a:gradFill>
          <a:ln w="12700" algn="ctr">
            <a:solidFill>
              <a:schemeClr val="tx1"/>
            </a:solidFill>
            <a:round/>
            <a:headEnd/>
            <a:tailEnd/>
          </a:ln>
          <a:effectLst/>
        </p:spPr>
        <p:txBody>
          <a:bodyPr lIns="91429" tIns="137144" rIns="91429" bIns="137144" anchor="ctr"/>
          <a:lstStyle/>
          <a:p>
            <a:pPr algn="ctr" defTabSz="914608">
              <a:lnSpc>
                <a:spcPct val="50000"/>
              </a:lnSpc>
              <a:spcBef>
                <a:spcPct val="50000"/>
              </a:spcBef>
              <a:buClr>
                <a:srgbClr val="619AB9"/>
              </a:buClr>
              <a:defRPr/>
            </a:pPr>
            <a:r>
              <a:rPr lang="en-US" sz="1400" dirty="0">
                <a:solidFill>
                  <a:schemeClr val="bg1"/>
                </a:solidFill>
                <a:effectLst>
                  <a:outerShdw blurRad="38100" dist="38100" dir="2700000" algn="tl">
                    <a:srgbClr val="000000"/>
                  </a:outerShdw>
                </a:effectLst>
                <a:latin typeface="Arial" pitchFamily="34" charset="0"/>
              </a:rPr>
              <a:t>View</a:t>
            </a:r>
          </a:p>
        </p:txBody>
      </p:sp>
      <p:sp>
        <p:nvSpPr>
          <p:cNvPr id="37" name="AutoShape 11"/>
          <p:cNvSpPr>
            <a:spLocks noChangeArrowheads="1"/>
          </p:cNvSpPr>
          <p:nvPr/>
        </p:nvSpPr>
        <p:spPr bwMode="auto">
          <a:xfrm>
            <a:off x="2940020" y="3267062"/>
            <a:ext cx="914400" cy="381000"/>
          </a:xfrm>
          <a:prstGeom prst="roundRect">
            <a:avLst>
              <a:gd name="adj" fmla="val 16667"/>
            </a:avLst>
          </a:prstGeom>
          <a:gradFill rotWithShape="1">
            <a:gsLst>
              <a:gs pos="0">
                <a:srgbClr val="FFCC00">
                  <a:alpha val="37000"/>
                </a:srgbClr>
              </a:gs>
              <a:gs pos="100000">
                <a:srgbClr val="EBBC00"/>
              </a:gs>
            </a:gsLst>
            <a:path path="shape">
              <a:fillToRect l="50000" t="50000" r="50000" b="50000"/>
            </a:path>
          </a:gradFill>
          <a:ln w="12700" algn="ctr">
            <a:solidFill>
              <a:schemeClr val="tx1"/>
            </a:solidFill>
            <a:round/>
            <a:headEnd/>
            <a:tailEnd/>
          </a:ln>
        </p:spPr>
        <p:txBody>
          <a:bodyPr lIns="91429" tIns="137144" rIns="91429" bIns="137144" anchor="ctr"/>
          <a:lstStyle/>
          <a:p>
            <a:pPr algn="ctr">
              <a:lnSpc>
                <a:spcPct val="50000"/>
              </a:lnSpc>
              <a:spcBef>
                <a:spcPct val="50000"/>
              </a:spcBef>
              <a:buClr>
                <a:srgbClr val="619AB9"/>
              </a:buClr>
            </a:pPr>
            <a:r>
              <a:rPr lang="en-US" sz="1200">
                <a:solidFill>
                  <a:srgbClr val="160674"/>
                </a:solidFill>
              </a:rPr>
              <a:t>Service</a:t>
            </a:r>
          </a:p>
        </p:txBody>
      </p:sp>
      <p:sp>
        <p:nvSpPr>
          <p:cNvPr id="38" name="AutoShape 12"/>
          <p:cNvSpPr>
            <a:spLocks noChangeArrowheads="1"/>
          </p:cNvSpPr>
          <p:nvPr/>
        </p:nvSpPr>
        <p:spPr bwMode="auto">
          <a:xfrm>
            <a:off x="2940020" y="3724262"/>
            <a:ext cx="914400" cy="381000"/>
          </a:xfrm>
          <a:prstGeom prst="roundRect">
            <a:avLst>
              <a:gd name="adj" fmla="val 16667"/>
            </a:avLst>
          </a:prstGeom>
          <a:gradFill rotWithShape="1">
            <a:gsLst>
              <a:gs pos="0">
                <a:srgbClr val="FFCC00">
                  <a:alpha val="37000"/>
                </a:srgbClr>
              </a:gs>
              <a:gs pos="100000">
                <a:srgbClr val="EBBC00"/>
              </a:gs>
            </a:gsLst>
            <a:path path="shape">
              <a:fillToRect l="50000" t="50000" r="50000" b="50000"/>
            </a:path>
          </a:gradFill>
          <a:ln w="12700" algn="ctr">
            <a:solidFill>
              <a:schemeClr val="tx1"/>
            </a:solidFill>
            <a:round/>
            <a:headEnd/>
            <a:tailEnd/>
          </a:ln>
        </p:spPr>
        <p:txBody>
          <a:bodyPr lIns="91429" tIns="137144" rIns="91429" bIns="137144" anchor="ctr"/>
          <a:lstStyle/>
          <a:p>
            <a:pPr algn="ctr">
              <a:lnSpc>
                <a:spcPct val="50000"/>
              </a:lnSpc>
              <a:spcBef>
                <a:spcPct val="50000"/>
              </a:spcBef>
              <a:buClr>
                <a:srgbClr val="619AB9"/>
              </a:buClr>
            </a:pPr>
            <a:r>
              <a:rPr lang="en-US" sz="1200">
                <a:solidFill>
                  <a:srgbClr val="160674"/>
                </a:solidFill>
              </a:rPr>
              <a:t>Service</a:t>
            </a:r>
          </a:p>
        </p:txBody>
      </p:sp>
      <p:cxnSp>
        <p:nvCxnSpPr>
          <p:cNvPr id="10253" name="AutoShape 13"/>
          <p:cNvCxnSpPr>
            <a:cxnSpLocks noChangeShapeType="1"/>
            <a:endCxn id="10247" idx="1"/>
          </p:cNvCxnSpPr>
          <p:nvPr/>
        </p:nvCxnSpPr>
        <p:spPr bwMode="auto">
          <a:xfrm rot="16200000" flipH="1">
            <a:off x="2289145" y="2182800"/>
            <a:ext cx="311150" cy="228600"/>
          </a:xfrm>
          <a:prstGeom prst="bentConnector2">
            <a:avLst/>
          </a:prstGeom>
          <a:noFill/>
          <a:ln w="25400">
            <a:solidFill>
              <a:schemeClr val="bg1"/>
            </a:solidFill>
            <a:miter lim="800000"/>
            <a:headEnd/>
            <a:tailEnd/>
          </a:ln>
        </p:spPr>
      </p:cxnSp>
      <p:cxnSp>
        <p:nvCxnSpPr>
          <p:cNvPr id="10254" name="AutoShape 14"/>
          <p:cNvCxnSpPr>
            <a:cxnSpLocks noChangeShapeType="1"/>
            <a:endCxn id="10249" idx="1"/>
          </p:cNvCxnSpPr>
          <p:nvPr/>
        </p:nvCxnSpPr>
        <p:spPr bwMode="auto">
          <a:xfrm rot="16200000" flipH="1">
            <a:off x="2061339" y="2410606"/>
            <a:ext cx="766762" cy="228600"/>
          </a:xfrm>
          <a:prstGeom prst="bentConnector2">
            <a:avLst/>
          </a:prstGeom>
          <a:noFill/>
          <a:ln w="25400">
            <a:solidFill>
              <a:schemeClr val="bg1"/>
            </a:solidFill>
            <a:miter lim="800000"/>
            <a:headEnd/>
            <a:tailEnd/>
          </a:ln>
        </p:spPr>
      </p:cxnSp>
      <p:cxnSp>
        <p:nvCxnSpPr>
          <p:cNvPr id="41" name="AutoShape 15"/>
          <p:cNvCxnSpPr>
            <a:cxnSpLocks noChangeShapeType="1"/>
          </p:cNvCxnSpPr>
          <p:nvPr/>
        </p:nvCxnSpPr>
        <p:spPr bwMode="auto">
          <a:xfrm rot="5400000">
            <a:off x="2885252" y="3199593"/>
            <a:ext cx="368300" cy="277813"/>
          </a:xfrm>
          <a:prstGeom prst="bentConnector4">
            <a:avLst>
              <a:gd name="adj1" fmla="val 27273"/>
              <a:gd name="adj2" fmla="val 171856"/>
            </a:avLst>
          </a:prstGeom>
          <a:noFill/>
          <a:ln w="25400">
            <a:solidFill>
              <a:schemeClr val="bg1"/>
            </a:solidFill>
            <a:miter lim="800000"/>
            <a:headEnd/>
            <a:tailEnd/>
          </a:ln>
        </p:spPr>
      </p:cxnSp>
      <p:cxnSp>
        <p:nvCxnSpPr>
          <p:cNvPr id="42" name="AutoShape 16"/>
          <p:cNvCxnSpPr>
            <a:cxnSpLocks noChangeShapeType="1"/>
          </p:cNvCxnSpPr>
          <p:nvPr/>
        </p:nvCxnSpPr>
        <p:spPr bwMode="auto">
          <a:xfrm rot="5400000">
            <a:off x="2682846" y="3401999"/>
            <a:ext cx="773112" cy="277813"/>
          </a:xfrm>
          <a:prstGeom prst="bentConnector4">
            <a:avLst>
              <a:gd name="adj1" fmla="val 13222"/>
              <a:gd name="adj2" fmla="val 175000"/>
            </a:avLst>
          </a:prstGeom>
          <a:noFill/>
          <a:ln w="25400">
            <a:solidFill>
              <a:schemeClr val="bg1"/>
            </a:solidFill>
            <a:miter lim="800000"/>
            <a:headEnd/>
            <a:tailEnd/>
          </a:ln>
        </p:spPr>
      </p:cxnSp>
      <p:cxnSp>
        <p:nvCxnSpPr>
          <p:cNvPr id="43" name="AutoShape 18"/>
          <p:cNvCxnSpPr>
            <a:cxnSpLocks noChangeShapeType="1"/>
          </p:cNvCxnSpPr>
          <p:nvPr/>
        </p:nvCxnSpPr>
        <p:spPr bwMode="auto">
          <a:xfrm rot="5400000">
            <a:off x="1694626" y="2226456"/>
            <a:ext cx="433388" cy="228600"/>
          </a:xfrm>
          <a:prstGeom prst="bentConnector2">
            <a:avLst/>
          </a:prstGeom>
          <a:noFill/>
          <a:ln w="25400">
            <a:solidFill>
              <a:schemeClr val="bg1"/>
            </a:solidFill>
            <a:miter lim="800000"/>
            <a:headEnd/>
            <a:tailEnd/>
          </a:ln>
        </p:spPr>
      </p:cxnSp>
      <p:cxnSp>
        <p:nvCxnSpPr>
          <p:cNvPr id="44" name="AutoShape 19"/>
          <p:cNvCxnSpPr>
            <a:cxnSpLocks noChangeShapeType="1"/>
          </p:cNvCxnSpPr>
          <p:nvPr/>
        </p:nvCxnSpPr>
        <p:spPr bwMode="auto">
          <a:xfrm rot="5400000">
            <a:off x="1595408" y="2463787"/>
            <a:ext cx="661987" cy="207963"/>
          </a:xfrm>
          <a:prstGeom prst="bentConnector2">
            <a:avLst/>
          </a:prstGeom>
          <a:noFill/>
          <a:ln w="25400">
            <a:solidFill>
              <a:schemeClr val="bg1"/>
            </a:solidFill>
            <a:miter lim="800000"/>
            <a:headEnd/>
            <a:tailEnd/>
          </a:ln>
        </p:spPr>
      </p:cxnSp>
      <p:grpSp>
        <p:nvGrpSpPr>
          <p:cNvPr id="3" name="Group 20"/>
          <p:cNvGrpSpPr>
            <a:grpSpLocks/>
          </p:cNvGrpSpPr>
          <p:nvPr/>
        </p:nvGrpSpPr>
        <p:grpSpPr bwMode="auto">
          <a:xfrm>
            <a:off x="357158" y="1643050"/>
            <a:ext cx="3581400" cy="554037"/>
            <a:chOff x="293" y="955"/>
            <a:chExt cx="2256" cy="350"/>
          </a:xfrm>
        </p:grpSpPr>
        <p:sp>
          <p:nvSpPr>
            <p:cNvPr id="46" name="AutoShape 21"/>
            <p:cNvSpPr>
              <a:spLocks noChangeArrowheads="1"/>
            </p:cNvSpPr>
            <p:nvPr/>
          </p:nvSpPr>
          <p:spPr bwMode="auto">
            <a:xfrm>
              <a:off x="293" y="955"/>
              <a:ext cx="2256" cy="350"/>
            </a:xfrm>
            <a:prstGeom prst="roundRect">
              <a:avLst>
                <a:gd name="adj" fmla="val 16667"/>
              </a:avLst>
            </a:prstGeom>
            <a:gradFill rotWithShape="1">
              <a:gsLst>
                <a:gs pos="0">
                  <a:srgbClr val="FF7C80">
                    <a:alpha val="37000"/>
                  </a:srgbClr>
                </a:gs>
                <a:gs pos="100000">
                  <a:srgbClr val="FF7C80">
                    <a:gamma/>
                    <a:shade val="81961"/>
                    <a:invGamma/>
                  </a:srgbClr>
                </a:gs>
              </a:gsLst>
              <a:path path="shape">
                <a:fillToRect l="50000" t="50000" r="50000" b="50000"/>
              </a:path>
            </a:gradFill>
            <a:ln w="12700" algn="ctr">
              <a:solidFill>
                <a:schemeClr val="tx1"/>
              </a:solidFill>
              <a:round/>
              <a:headEnd/>
              <a:tailEnd/>
            </a:ln>
            <a:effectLst/>
          </p:spPr>
          <p:txBody>
            <a:bodyPr lIns="101882" tIns="152824" rIns="101882" bIns="152824" anchorCtr="1"/>
            <a:lstStyle/>
            <a:p>
              <a:pPr algn="ctr" defTabSz="914608">
                <a:lnSpc>
                  <a:spcPct val="50000"/>
                </a:lnSpc>
                <a:spcBef>
                  <a:spcPct val="50000"/>
                </a:spcBef>
                <a:buClr>
                  <a:srgbClr val="619AB9"/>
                </a:buClr>
                <a:defRPr/>
              </a:pPr>
              <a:r>
                <a:rPr lang="en-US" dirty="0">
                  <a:solidFill>
                    <a:schemeClr val="bg1"/>
                  </a:solidFill>
                  <a:effectLst>
                    <a:outerShdw blurRad="38100" dist="38100" dir="2700000" algn="tl">
                      <a:srgbClr val="000000"/>
                    </a:outerShdw>
                  </a:effectLst>
                  <a:latin typeface="Arial" pitchFamily="34" charset="0"/>
                </a:rPr>
                <a:t>Root Composition Container</a:t>
              </a:r>
            </a:p>
          </p:txBody>
        </p:sp>
        <p:sp>
          <p:nvSpPr>
            <p:cNvPr id="10271" name="Rectangle 22"/>
            <p:cNvSpPr>
              <a:spLocks noChangeArrowheads="1"/>
            </p:cNvSpPr>
            <p:nvPr/>
          </p:nvSpPr>
          <p:spPr bwMode="auto">
            <a:xfrm>
              <a:off x="1152" y="1104"/>
              <a:ext cx="384" cy="144"/>
            </a:xfrm>
            <a:prstGeom prst="rect">
              <a:avLst/>
            </a:prstGeom>
            <a:noFill/>
            <a:ln w="12700" algn="ctr">
              <a:noFill/>
              <a:miter lim="800000"/>
              <a:headEnd/>
              <a:tailEnd/>
            </a:ln>
          </p:spPr>
          <p:txBody>
            <a:bodyPr tIns="137160" bIns="137160" anchorCtr="1"/>
            <a:lstStyle/>
            <a:p>
              <a:endParaRPr lang="en-US"/>
            </a:p>
          </p:txBody>
        </p:sp>
        <p:sp>
          <p:nvSpPr>
            <p:cNvPr id="10272" name="Rectangle 23"/>
            <p:cNvSpPr>
              <a:spLocks noChangeArrowheads="1"/>
            </p:cNvSpPr>
            <p:nvPr/>
          </p:nvSpPr>
          <p:spPr bwMode="auto">
            <a:xfrm>
              <a:off x="1344" y="1104"/>
              <a:ext cx="384" cy="144"/>
            </a:xfrm>
            <a:prstGeom prst="rect">
              <a:avLst/>
            </a:prstGeom>
            <a:noFill/>
            <a:ln w="12700" algn="ctr">
              <a:noFill/>
              <a:miter lim="800000"/>
              <a:headEnd/>
              <a:tailEnd/>
            </a:ln>
          </p:spPr>
          <p:txBody>
            <a:bodyPr tIns="137160" bIns="137160" anchorCtr="1"/>
            <a:lstStyle/>
            <a:p>
              <a:endParaRPr lang="en-US"/>
            </a:p>
          </p:txBody>
        </p:sp>
      </p:grpSp>
      <p:pic>
        <p:nvPicPr>
          <p:cNvPr id="49" name="Picture 24" descr="arrow 0 gold  arrow double headed 1-3"/>
          <p:cNvPicPr>
            <a:picLocks noChangeAspect="1" noChangeArrowheads="1"/>
          </p:cNvPicPr>
          <p:nvPr/>
        </p:nvPicPr>
        <p:blipFill>
          <a:blip r:embed="rId2"/>
          <a:srcRect/>
          <a:stretch>
            <a:fillRect/>
          </a:stretch>
        </p:blipFill>
        <p:spPr bwMode="auto">
          <a:xfrm>
            <a:off x="577820" y="3140062"/>
            <a:ext cx="355600" cy="1447800"/>
          </a:xfrm>
          <a:prstGeom prst="rect">
            <a:avLst/>
          </a:prstGeom>
          <a:noFill/>
          <a:ln w="9525">
            <a:noFill/>
            <a:miter lim="800000"/>
            <a:headEnd/>
            <a:tailEnd/>
          </a:ln>
        </p:spPr>
      </p:pic>
      <p:pic>
        <p:nvPicPr>
          <p:cNvPr id="50" name="Picture 25" descr="arrow 0 gold  arrow curved 3"/>
          <p:cNvPicPr>
            <a:picLocks noChangeAspect="1" noChangeArrowheads="1"/>
          </p:cNvPicPr>
          <p:nvPr/>
        </p:nvPicPr>
        <p:blipFill>
          <a:blip r:embed="rId3"/>
          <a:srcRect/>
          <a:stretch>
            <a:fillRect/>
          </a:stretch>
        </p:blipFill>
        <p:spPr bwMode="auto">
          <a:xfrm rot="1545428">
            <a:off x="2451070" y="4157650"/>
            <a:ext cx="1406525" cy="1563687"/>
          </a:xfrm>
          <a:prstGeom prst="rect">
            <a:avLst/>
          </a:prstGeom>
          <a:noFill/>
          <a:ln w="9525">
            <a:noFill/>
            <a:miter lim="800000"/>
            <a:headEnd/>
            <a:tailEnd/>
          </a:ln>
        </p:spPr>
      </p:pic>
      <p:pic>
        <p:nvPicPr>
          <p:cNvPr id="51" name="Picture 26" descr="arrow 0 gold  arrow double headed 1-3"/>
          <p:cNvPicPr>
            <a:picLocks noChangeAspect="1" noChangeArrowheads="1"/>
          </p:cNvPicPr>
          <p:nvPr/>
        </p:nvPicPr>
        <p:blipFill>
          <a:blip r:embed="rId4"/>
          <a:srcRect/>
          <a:stretch>
            <a:fillRect/>
          </a:stretch>
        </p:blipFill>
        <p:spPr bwMode="auto">
          <a:xfrm>
            <a:off x="3244820" y="4116375"/>
            <a:ext cx="381000" cy="457200"/>
          </a:xfrm>
          <a:prstGeom prst="rect">
            <a:avLst/>
          </a:prstGeom>
          <a:noFill/>
          <a:ln w="9525">
            <a:noFill/>
            <a:miter lim="800000"/>
            <a:headEnd/>
            <a:tailEnd/>
          </a:ln>
        </p:spPr>
      </p:pic>
      <p:sp>
        <p:nvSpPr>
          <p:cNvPr id="53" name="AutoShape 28"/>
          <p:cNvSpPr>
            <a:spLocks noChangeArrowheads="1"/>
          </p:cNvSpPr>
          <p:nvPr/>
        </p:nvSpPr>
        <p:spPr bwMode="auto">
          <a:xfrm>
            <a:off x="935008" y="3216262"/>
            <a:ext cx="1698625" cy="685800"/>
          </a:xfrm>
          <a:prstGeom prst="roundRect">
            <a:avLst>
              <a:gd name="adj" fmla="val 16667"/>
            </a:avLst>
          </a:prstGeom>
          <a:gradFill rotWithShape="1">
            <a:gsLst>
              <a:gs pos="0">
                <a:srgbClr val="FF7C80">
                  <a:alpha val="37000"/>
                </a:srgbClr>
              </a:gs>
              <a:gs pos="100000">
                <a:srgbClr val="FF7C80">
                  <a:gamma/>
                  <a:shade val="81961"/>
                  <a:invGamma/>
                </a:srgbClr>
              </a:gs>
            </a:gsLst>
            <a:path path="shape">
              <a:fillToRect l="50000" t="50000" r="50000" b="50000"/>
            </a:path>
          </a:gradFill>
          <a:ln w="12700" algn="ctr">
            <a:solidFill>
              <a:schemeClr val="tx1"/>
            </a:solidFill>
            <a:round/>
            <a:headEnd/>
            <a:tailEnd/>
          </a:ln>
          <a:effectLst/>
        </p:spPr>
        <p:txBody>
          <a:bodyPr lIns="91429" tIns="137144" rIns="91429" bIns="137144" anchorCtr="1"/>
          <a:lstStyle/>
          <a:p>
            <a:pPr algn="ctr" defTabSz="914608">
              <a:lnSpc>
                <a:spcPct val="50000"/>
              </a:lnSpc>
              <a:spcBef>
                <a:spcPct val="50000"/>
              </a:spcBef>
              <a:buClr>
                <a:srgbClr val="619AB9"/>
              </a:buClr>
              <a:defRPr/>
            </a:pPr>
            <a:r>
              <a:rPr lang="en-US" sz="1400" dirty="0">
                <a:solidFill>
                  <a:schemeClr val="bg1"/>
                </a:solidFill>
                <a:effectLst>
                  <a:outerShdw blurRad="38100" dist="38100" dir="2700000" algn="tl">
                    <a:srgbClr val="000000"/>
                  </a:outerShdw>
                </a:effectLst>
                <a:latin typeface="Arial" pitchFamily="34" charset="0"/>
              </a:rPr>
              <a:t>Comp Container </a:t>
            </a:r>
          </a:p>
          <a:p>
            <a:pPr algn="ctr" defTabSz="914608">
              <a:lnSpc>
                <a:spcPct val="50000"/>
              </a:lnSpc>
              <a:spcBef>
                <a:spcPct val="50000"/>
              </a:spcBef>
              <a:buClr>
                <a:srgbClr val="619AB9"/>
              </a:buClr>
              <a:defRPr/>
            </a:pPr>
            <a:r>
              <a:rPr lang="en-US" sz="1000" dirty="0">
                <a:solidFill>
                  <a:schemeClr val="bg1"/>
                </a:solidFill>
                <a:effectLst>
                  <a:outerShdw blurRad="38100" dist="38100" dir="2700000" algn="tl">
                    <a:srgbClr val="000000"/>
                  </a:outerShdw>
                </a:effectLst>
                <a:latin typeface="Arial" pitchFamily="34" charset="0"/>
              </a:rPr>
              <a:t>Shared Services</a:t>
            </a:r>
          </a:p>
          <a:p>
            <a:pPr algn="ctr" defTabSz="914608">
              <a:lnSpc>
                <a:spcPct val="50000"/>
              </a:lnSpc>
              <a:spcBef>
                <a:spcPct val="50000"/>
              </a:spcBef>
              <a:buClr>
                <a:srgbClr val="619AB9"/>
              </a:buClr>
              <a:defRPr/>
            </a:pPr>
            <a:r>
              <a:rPr lang="en-US" sz="1000" dirty="0">
                <a:solidFill>
                  <a:schemeClr val="bg1"/>
                </a:solidFill>
                <a:effectLst>
                  <a:outerShdw blurRad="38100" dist="38100" dir="2700000" algn="tl">
                    <a:srgbClr val="000000"/>
                  </a:outerShdw>
                </a:effectLst>
                <a:latin typeface="Arial" pitchFamily="34" charset="0"/>
              </a:rPr>
              <a:t>Authorization Service</a:t>
            </a:r>
          </a:p>
          <a:p>
            <a:pPr algn="ctr" defTabSz="914608">
              <a:lnSpc>
                <a:spcPct val="50000"/>
              </a:lnSpc>
              <a:spcBef>
                <a:spcPct val="50000"/>
              </a:spcBef>
              <a:buClr>
                <a:srgbClr val="619AB9"/>
              </a:buClr>
              <a:defRPr/>
            </a:pPr>
            <a:endParaRPr lang="en-US" sz="1000" dirty="0">
              <a:solidFill>
                <a:schemeClr val="bg1"/>
              </a:solidFill>
              <a:effectLst>
                <a:outerShdw blurRad="38100" dist="38100" dir="2700000" algn="tl">
                  <a:srgbClr val="000000"/>
                </a:outerShdw>
              </a:effectLst>
              <a:latin typeface="Arial" pitchFamily="34" charset="0"/>
            </a:endParaRPr>
          </a:p>
        </p:txBody>
      </p:sp>
      <p:pic>
        <p:nvPicPr>
          <p:cNvPr id="54" name="Picture 29" descr="arrow 0 gold  arrow double headed 1-3"/>
          <p:cNvPicPr>
            <a:picLocks noChangeAspect="1" noChangeArrowheads="1"/>
          </p:cNvPicPr>
          <p:nvPr/>
        </p:nvPicPr>
        <p:blipFill>
          <a:blip r:embed="rId5"/>
          <a:srcRect/>
          <a:stretch>
            <a:fillRect/>
          </a:stretch>
        </p:blipFill>
        <p:spPr bwMode="auto">
          <a:xfrm>
            <a:off x="1644620" y="3902062"/>
            <a:ext cx="355600" cy="685800"/>
          </a:xfrm>
          <a:prstGeom prst="rect">
            <a:avLst/>
          </a:prstGeom>
          <a:noFill/>
          <a:ln w="9525">
            <a:noFill/>
            <a:miter lim="800000"/>
            <a:headEnd/>
            <a:tailEnd/>
          </a:ln>
        </p:spPr>
      </p:pic>
      <p:pic>
        <p:nvPicPr>
          <p:cNvPr id="10265" name="Picture 2"/>
          <p:cNvPicPr>
            <a:picLocks noChangeAspect="1" noChangeArrowheads="1"/>
          </p:cNvPicPr>
          <p:nvPr/>
        </p:nvPicPr>
        <p:blipFill>
          <a:blip r:embed="rId6"/>
          <a:srcRect/>
          <a:stretch>
            <a:fillRect/>
          </a:stretch>
        </p:blipFill>
        <p:spPr bwMode="auto">
          <a:xfrm>
            <a:off x="4440208" y="1998650"/>
            <a:ext cx="4468812" cy="3063875"/>
          </a:xfrm>
          <a:prstGeom prst="rect">
            <a:avLst/>
          </a:prstGeom>
          <a:noFill/>
          <a:ln w="9525">
            <a:noFill/>
            <a:miter lim="800000"/>
            <a:headEnd/>
            <a:tailEnd/>
          </a:ln>
        </p:spPr>
      </p:pic>
      <p:pic>
        <p:nvPicPr>
          <p:cNvPr id="52" name="Picture 27" descr="arrow 0 gold  arrow curved 3"/>
          <p:cNvPicPr>
            <a:picLocks noChangeAspect="1" noChangeArrowheads="1"/>
          </p:cNvPicPr>
          <p:nvPr/>
        </p:nvPicPr>
        <p:blipFill>
          <a:blip r:embed="rId3"/>
          <a:srcRect/>
          <a:stretch>
            <a:fillRect/>
          </a:stretch>
        </p:blipFill>
        <p:spPr bwMode="auto">
          <a:xfrm rot="6597198">
            <a:off x="3770283" y="1638287"/>
            <a:ext cx="1406525" cy="1704975"/>
          </a:xfrm>
          <a:prstGeom prst="rect">
            <a:avLst/>
          </a:prstGeom>
          <a:noFill/>
          <a:ln w="9525">
            <a:noFill/>
            <a:miter lim="800000"/>
            <a:headEnd/>
            <a:tailEnd/>
          </a:ln>
        </p:spPr>
      </p:pic>
      <p:pic>
        <p:nvPicPr>
          <p:cNvPr id="94" name="Picture 27" descr="arrow 0 gold  arrow curved 3"/>
          <p:cNvPicPr>
            <a:picLocks noChangeAspect="1" noChangeArrowheads="1"/>
          </p:cNvPicPr>
          <p:nvPr/>
        </p:nvPicPr>
        <p:blipFill>
          <a:blip r:embed="rId3"/>
          <a:srcRect/>
          <a:stretch>
            <a:fillRect/>
          </a:stretch>
        </p:blipFill>
        <p:spPr bwMode="auto">
          <a:xfrm rot="6681261">
            <a:off x="2996376" y="573869"/>
            <a:ext cx="1354137" cy="4889500"/>
          </a:xfrm>
          <a:prstGeom prst="rect">
            <a:avLst/>
          </a:prstGeom>
          <a:noFill/>
          <a:ln w="9525">
            <a:noFill/>
            <a:miter lim="800000"/>
            <a:headEnd/>
            <a:tailEnd/>
          </a:ln>
        </p:spPr>
      </p:pic>
      <p:sp>
        <p:nvSpPr>
          <p:cNvPr id="10268" name="TextBox 94"/>
          <p:cNvSpPr txBox="1">
            <a:spLocks noChangeArrowheads="1"/>
          </p:cNvSpPr>
          <p:nvPr/>
        </p:nvSpPr>
        <p:spPr bwMode="auto">
          <a:xfrm>
            <a:off x="5045045" y="1387462"/>
            <a:ext cx="1423988" cy="369888"/>
          </a:xfrm>
          <a:prstGeom prst="rect">
            <a:avLst/>
          </a:prstGeom>
          <a:noFill/>
          <a:ln w="9525">
            <a:noFill/>
            <a:miter lim="800000"/>
            <a:headEnd/>
            <a:tailEnd/>
          </a:ln>
        </p:spPr>
        <p:txBody>
          <a:bodyPr wrap="none">
            <a:spAutoFit/>
          </a:bodyPr>
          <a:lstStyle/>
          <a:p>
            <a:r>
              <a:rPr lang="en-US"/>
              <a:t>Visual Icons</a:t>
            </a:r>
          </a:p>
        </p:txBody>
      </p:sp>
      <p:pic>
        <p:nvPicPr>
          <p:cNvPr id="96" name="Picture 27" descr="arrow 0 gold  arrow curved 3"/>
          <p:cNvPicPr>
            <a:picLocks noChangeAspect="1" noChangeArrowheads="1"/>
          </p:cNvPicPr>
          <p:nvPr/>
        </p:nvPicPr>
        <p:blipFill>
          <a:blip r:embed="rId7"/>
          <a:srcRect/>
          <a:stretch>
            <a:fillRect/>
          </a:stretch>
        </p:blipFill>
        <p:spPr bwMode="auto">
          <a:xfrm rot="-8462561">
            <a:off x="5540345" y="1904987"/>
            <a:ext cx="839788" cy="39211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9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9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9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6" grpId="0" animBg="1"/>
      <p:bldP spid="37" grpId="0" animBg="1"/>
      <p:bldP spid="38" grpId="0" animBg="1"/>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5661025" y="1651000"/>
            <a:ext cx="3025775" cy="1370013"/>
          </a:xfrm>
          <a:prstGeom prst="rect">
            <a:avLst/>
          </a:prstGeom>
          <a:gradFill rotWithShape="1">
            <a:gsLst>
              <a:gs pos="0">
                <a:srgbClr val="99CCFF"/>
              </a:gs>
              <a:gs pos="100000">
                <a:srgbClr val="475E76"/>
              </a:gs>
            </a:gsLst>
            <a:lin ang="2700000" scaled="1"/>
          </a:gradFill>
          <a:ln w="9525">
            <a:solidFill>
              <a:schemeClr val="tx1"/>
            </a:solidFill>
            <a:miter lim="800000"/>
            <a:headEnd/>
            <a:tailEnd/>
          </a:ln>
        </p:spPr>
        <p:txBody>
          <a:bodyPr wrap="none" lIns="91429" tIns="45714" rIns="91429" bIns="45714"/>
          <a:lstStyle/>
          <a:p>
            <a:pPr algn="ctr" eaLnBrk="0" hangingPunct="0"/>
            <a:r>
              <a:rPr lang="en-US" sz="2000">
                <a:solidFill>
                  <a:srgbClr val="160674"/>
                </a:solidFill>
              </a:rPr>
              <a:t>Shell</a:t>
            </a:r>
            <a:endParaRPr lang="en-US">
              <a:solidFill>
                <a:srgbClr val="160674"/>
              </a:solidFill>
            </a:endParaRPr>
          </a:p>
        </p:txBody>
      </p:sp>
      <p:sp>
        <p:nvSpPr>
          <p:cNvPr id="9" name="AutoShape 6"/>
          <p:cNvSpPr>
            <a:spLocks noChangeArrowheads="1"/>
          </p:cNvSpPr>
          <p:nvPr/>
        </p:nvSpPr>
        <p:spPr bwMode="auto">
          <a:xfrm>
            <a:off x="6156325" y="4972050"/>
            <a:ext cx="2590800" cy="381000"/>
          </a:xfrm>
          <a:prstGeom prst="roundRect">
            <a:avLst>
              <a:gd name="adj" fmla="val 16667"/>
            </a:avLst>
          </a:prstGeom>
          <a:gradFill rotWithShape="1">
            <a:gsLst>
              <a:gs pos="0">
                <a:schemeClr val="folHlink"/>
              </a:gs>
              <a:gs pos="100000">
                <a:schemeClr val="hlink"/>
              </a:gs>
            </a:gsLst>
            <a:path path="shape">
              <a:fillToRect l="50000" t="50000" r="50000" b="50000"/>
            </a:path>
          </a:gradFill>
          <a:ln w="12700" algn="ctr">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lIns="91429" tIns="137144" rIns="91429" bIns="137144" anchor="ctr">
            <a:flatTx/>
          </a:bodyPr>
          <a:lstStyle/>
          <a:p>
            <a:pPr algn="ctr" defTabSz="914608">
              <a:lnSpc>
                <a:spcPct val="50000"/>
              </a:lnSpc>
              <a:spcBef>
                <a:spcPct val="50000"/>
              </a:spcBef>
              <a:buClr>
                <a:srgbClr val="619AB9"/>
              </a:buClr>
              <a:defRPr/>
            </a:pPr>
            <a:r>
              <a:rPr lang="en-US" sz="1400" dirty="0">
                <a:solidFill>
                  <a:srgbClr val="160674"/>
                </a:solidFill>
                <a:effectLst>
                  <a:outerShdw blurRad="38100" dist="38100" dir="2700000" algn="tl">
                    <a:srgbClr val="000000"/>
                  </a:outerShdw>
                </a:effectLst>
                <a:latin typeface="Arial" pitchFamily="34" charset="0"/>
              </a:rPr>
              <a:t>Module3</a:t>
            </a:r>
          </a:p>
        </p:txBody>
      </p:sp>
      <p:sp>
        <p:nvSpPr>
          <p:cNvPr id="2" name="Title 1"/>
          <p:cNvSpPr>
            <a:spLocks noGrp="1"/>
          </p:cNvSpPr>
          <p:nvPr>
            <p:ph type="title"/>
          </p:nvPr>
        </p:nvSpPr>
        <p:spPr/>
        <p:txBody>
          <a:bodyPr/>
          <a:lstStyle/>
          <a:p>
            <a:pPr eaLnBrk="1" hangingPunct="1">
              <a:defRPr/>
            </a:pPr>
            <a:r>
              <a:rPr smtClean="0">
                <a:effectLst>
                  <a:outerShdw blurRad="38100" dist="38100" dir="2700000" algn="tl">
                    <a:srgbClr val="000000">
                      <a:alpha val="43137"/>
                    </a:srgbClr>
                  </a:outerShdw>
                </a:effectLst>
              </a:rPr>
              <a:t>Site map navigation</a:t>
            </a:r>
            <a:endParaRPr>
              <a:effectLst>
                <a:outerShdw blurRad="38100" dist="38100" dir="2700000" algn="tl">
                  <a:srgbClr val="000000">
                    <a:alpha val="43137"/>
                  </a:srgbClr>
                </a:outerShdw>
              </a:effectLst>
            </a:endParaRPr>
          </a:p>
        </p:txBody>
      </p:sp>
      <p:sp>
        <p:nvSpPr>
          <p:cNvPr id="3" name="Text Placeholder 2"/>
          <p:cNvSpPr>
            <a:spLocks noGrp="1"/>
          </p:cNvSpPr>
          <p:nvPr>
            <p:ph type="body" idx="4294967295"/>
          </p:nvPr>
        </p:nvSpPr>
        <p:spPr>
          <a:xfrm>
            <a:off x="0" y="1406525"/>
            <a:ext cx="3498850" cy="4416425"/>
          </a:xfrm>
        </p:spPr>
        <p:txBody>
          <a:bodyPr/>
          <a:lstStyle/>
          <a:p>
            <a:pPr eaLnBrk="1" hangingPunct="1"/>
            <a:r>
              <a:rPr lang="en-US" sz="2800" dirty="0" smtClean="0"/>
              <a:t>Modules load dynamically</a:t>
            </a:r>
          </a:p>
          <a:p>
            <a:pPr eaLnBrk="1" hangingPunct="1"/>
            <a:r>
              <a:rPr lang="en-US" sz="2800" dirty="0" smtClean="0"/>
              <a:t>They need to publish what they can do</a:t>
            </a:r>
          </a:p>
          <a:p>
            <a:pPr eaLnBrk="1" hangingPunct="1"/>
            <a:r>
              <a:rPr lang="en-US" sz="2800" dirty="0" err="1" smtClean="0"/>
              <a:t>SiteMapBuilder</a:t>
            </a:r>
            <a:r>
              <a:rPr lang="en-US" sz="2800" dirty="0" smtClean="0"/>
              <a:t> is the key</a:t>
            </a:r>
          </a:p>
          <a:p>
            <a:pPr eaLnBrk="1" hangingPunct="1"/>
            <a:r>
              <a:rPr lang="en-US" sz="2800" dirty="0" smtClean="0"/>
              <a:t>Uses ASP.NET’s </a:t>
            </a:r>
            <a:r>
              <a:rPr lang="en-US" sz="2800" dirty="0" err="1" smtClean="0"/>
              <a:t>SiteMap</a:t>
            </a:r>
            <a:r>
              <a:rPr lang="en-US" sz="2800" dirty="0" smtClean="0"/>
              <a:t> support</a:t>
            </a:r>
          </a:p>
          <a:p>
            <a:pPr eaLnBrk="1" hangingPunct="1"/>
            <a:r>
              <a:rPr lang="en-US" sz="2800" dirty="0" smtClean="0"/>
              <a:t>Can be role based </a:t>
            </a:r>
          </a:p>
        </p:txBody>
      </p:sp>
      <p:sp>
        <p:nvSpPr>
          <p:cNvPr id="8" name="AutoShape 6"/>
          <p:cNvSpPr>
            <a:spLocks noChangeArrowheads="1"/>
          </p:cNvSpPr>
          <p:nvPr/>
        </p:nvSpPr>
        <p:spPr bwMode="auto">
          <a:xfrm>
            <a:off x="6173788" y="4522788"/>
            <a:ext cx="2590800" cy="381000"/>
          </a:xfrm>
          <a:prstGeom prst="roundRect">
            <a:avLst>
              <a:gd name="adj" fmla="val 16667"/>
            </a:avLst>
          </a:prstGeom>
          <a:gradFill rotWithShape="1">
            <a:gsLst>
              <a:gs pos="0">
                <a:schemeClr val="folHlink"/>
              </a:gs>
              <a:gs pos="100000">
                <a:schemeClr val="hlink"/>
              </a:gs>
            </a:gsLst>
            <a:path path="shape">
              <a:fillToRect l="50000" t="50000" r="50000" b="50000"/>
            </a:path>
          </a:gradFill>
          <a:ln w="12700" algn="ctr">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lIns="91429" tIns="137144" rIns="91429" bIns="137144" anchor="ctr">
            <a:flatTx/>
          </a:bodyPr>
          <a:lstStyle/>
          <a:p>
            <a:pPr algn="ctr" defTabSz="914608">
              <a:lnSpc>
                <a:spcPct val="50000"/>
              </a:lnSpc>
              <a:spcBef>
                <a:spcPct val="50000"/>
              </a:spcBef>
              <a:buClr>
                <a:srgbClr val="619AB9"/>
              </a:buClr>
              <a:defRPr/>
            </a:pPr>
            <a:r>
              <a:rPr lang="en-US" sz="1400" dirty="0">
                <a:solidFill>
                  <a:srgbClr val="160674"/>
                </a:solidFill>
                <a:effectLst>
                  <a:outerShdw blurRad="38100" dist="38100" dir="2700000" algn="tl">
                    <a:srgbClr val="000000"/>
                  </a:outerShdw>
                </a:effectLst>
                <a:latin typeface="Arial" pitchFamily="34" charset="0"/>
              </a:rPr>
              <a:t>Module2</a:t>
            </a:r>
          </a:p>
        </p:txBody>
      </p:sp>
      <p:sp>
        <p:nvSpPr>
          <p:cNvPr id="7" name="AutoShape 6"/>
          <p:cNvSpPr>
            <a:spLocks noChangeArrowheads="1"/>
          </p:cNvSpPr>
          <p:nvPr/>
        </p:nvSpPr>
        <p:spPr bwMode="auto">
          <a:xfrm>
            <a:off x="6184900" y="4059238"/>
            <a:ext cx="2590800" cy="381000"/>
          </a:xfrm>
          <a:prstGeom prst="roundRect">
            <a:avLst>
              <a:gd name="adj" fmla="val 16667"/>
            </a:avLst>
          </a:prstGeom>
          <a:gradFill rotWithShape="1">
            <a:gsLst>
              <a:gs pos="0">
                <a:schemeClr val="folHlink"/>
              </a:gs>
              <a:gs pos="100000">
                <a:schemeClr val="hlink"/>
              </a:gs>
            </a:gsLst>
            <a:path path="shape">
              <a:fillToRect l="50000" t="50000" r="50000" b="50000"/>
            </a:path>
          </a:gradFill>
          <a:ln w="12700" algn="ctr">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lIns="91429" tIns="137144" rIns="91429" bIns="137144" anchor="ctr">
            <a:flatTx/>
          </a:bodyPr>
          <a:lstStyle/>
          <a:p>
            <a:pPr algn="ctr" defTabSz="914608">
              <a:lnSpc>
                <a:spcPct val="50000"/>
              </a:lnSpc>
              <a:spcBef>
                <a:spcPct val="50000"/>
              </a:spcBef>
              <a:buClr>
                <a:srgbClr val="619AB9"/>
              </a:buClr>
              <a:defRPr/>
            </a:pPr>
            <a:r>
              <a:rPr lang="en-US" sz="1400" dirty="0">
                <a:solidFill>
                  <a:srgbClr val="160674"/>
                </a:solidFill>
                <a:effectLst>
                  <a:outerShdw blurRad="38100" dist="38100" dir="2700000" algn="tl">
                    <a:srgbClr val="000000"/>
                  </a:outerShdw>
                </a:effectLst>
                <a:latin typeface="Arial" pitchFamily="34" charset="0"/>
              </a:rPr>
              <a:t>Module1</a:t>
            </a:r>
          </a:p>
        </p:txBody>
      </p:sp>
      <p:sp>
        <p:nvSpPr>
          <p:cNvPr id="15" name="AutoShape 9"/>
          <p:cNvSpPr>
            <a:spLocks noChangeArrowheads="1"/>
          </p:cNvSpPr>
          <p:nvPr/>
        </p:nvSpPr>
        <p:spPr bwMode="auto">
          <a:xfrm>
            <a:off x="3970338" y="4006850"/>
            <a:ext cx="1373187" cy="381000"/>
          </a:xfrm>
          <a:prstGeom prst="roundRect">
            <a:avLst>
              <a:gd name="adj" fmla="val 16667"/>
            </a:avLst>
          </a:prstGeom>
          <a:gradFill rotWithShape="1">
            <a:gsLst>
              <a:gs pos="0">
                <a:srgbClr val="FFFF99">
                  <a:alpha val="37000"/>
                </a:srgbClr>
              </a:gs>
              <a:gs pos="100000">
                <a:srgbClr val="EBEB8D"/>
              </a:gs>
            </a:gsLst>
            <a:path path="shape">
              <a:fillToRect l="50000" t="50000" r="50000" b="50000"/>
            </a:path>
          </a:gradFill>
          <a:ln w="12700" algn="ctr">
            <a:solidFill>
              <a:schemeClr val="tx1"/>
            </a:solidFill>
            <a:round/>
            <a:headEnd/>
            <a:tailEnd/>
          </a:ln>
        </p:spPr>
        <p:txBody>
          <a:bodyPr lIns="91429" tIns="137144" rIns="91429" bIns="137144" anchor="ctr"/>
          <a:lstStyle/>
          <a:p>
            <a:pPr algn="ctr">
              <a:lnSpc>
                <a:spcPct val="50000"/>
              </a:lnSpc>
              <a:spcBef>
                <a:spcPct val="50000"/>
              </a:spcBef>
              <a:buClr>
                <a:srgbClr val="619AB9"/>
              </a:buClr>
            </a:pPr>
            <a:r>
              <a:rPr lang="en-US" sz="1000">
                <a:solidFill>
                  <a:srgbClr val="160674"/>
                </a:solidFill>
              </a:rPr>
              <a:t>Site Map Node</a:t>
            </a:r>
          </a:p>
        </p:txBody>
      </p:sp>
      <p:sp>
        <p:nvSpPr>
          <p:cNvPr id="16" name="AutoShape 12"/>
          <p:cNvSpPr>
            <a:spLocks noChangeArrowheads="1"/>
          </p:cNvSpPr>
          <p:nvPr/>
        </p:nvSpPr>
        <p:spPr bwMode="auto">
          <a:xfrm>
            <a:off x="4014788" y="3275013"/>
            <a:ext cx="2378075" cy="376237"/>
          </a:xfrm>
          <a:prstGeom prst="roundRect">
            <a:avLst>
              <a:gd name="adj" fmla="val 16667"/>
            </a:avLst>
          </a:prstGeom>
          <a:gradFill rotWithShape="1">
            <a:gsLst>
              <a:gs pos="0">
                <a:srgbClr val="FFCC00">
                  <a:alpha val="37000"/>
                </a:srgbClr>
              </a:gs>
              <a:gs pos="100000">
                <a:srgbClr val="EBBC00"/>
              </a:gs>
            </a:gsLst>
            <a:path path="shape">
              <a:fillToRect l="50000" t="50000" r="50000" b="50000"/>
            </a:path>
          </a:gradFill>
          <a:ln w="12700" algn="ctr">
            <a:solidFill>
              <a:schemeClr val="tx1"/>
            </a:solidFill>
            <a:round/>
            <a:headEnd/>
            <a:tailEnd/>
          </a:ln>
        </p:spPr>
        <p:txBody>
          <a:bodyPr lIns="91429" tIns="137144" rIns="91429" bIns="137144" anchor="ctr"/>
          <a:lstStyle/>
          <a:p>
            <a:pPr algn="ctr">
              <a:lnSpc>
                <a:spcPct val="50000"/>
              </a:lnSpc>
              <a:spcBef>
                <a:spcPct val="50000"/>
              </a:spcBef>
              <a:buClr>
                <a:srgbClr val="619AB9"/>
              </a:buClr>
            </a:pPr>
            <a:r>
              <a:rPr lang="en-US" sz="1200">
                <a:solidFill>
                  <a:srgbClr val="160674"/>
                </a:solidFill>
              </a:rPr>
              <a:t>Site Map Navigation Service</a:t>
            </a:r>
          </a:p>
        </p:txBody>
      </p:sp>
      <p:sp>
        <p:nvSpPr>
          <p:cNvPr id="22" name="Bent Arrow 21"/>
          <p:cNvSpPr/>
          <p:nvPr/>
        </p:nvSpPr>
        <p:spPr bwMode="auto">
          <a:xfrm rot="5400000">
            <a:off x="6901657" y="2936081"/>
            <a:ext cx="552450" cy="1430337"/>
          </a:xfrm>
          <a:prstGeom prst="bentArrow">
            <a:avLst>
              <a:gd name="adj1" fmla="val 28659"/>
              <a:gd name="adj2" fmla="val 25855"/>
              <a:gd name="adj3" fmla="val 25000"/>
              <a:gd name="adj4" fmla="val 75000"/>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23" name="Left Arrow 22"/>
          <p:cNvSpPr/>
          <p:nvPr/>
        </p:nvSpPr>
        <p:spPr bwMode="auto">
          <a:xfrm>
            <a:off x="5400675" y="4002088"/>
            <a:ext cx="741363" cy="422275"/>
          </a:xfrm>
          <a:prstGeom prst="left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26" name="Bent Arrow 25"/>
          <p:cNvSpPr/>
          <p:nvPr/>
        </p:nvSpPr>
        <p:spPr bwMode="auto">
          <a:xfrm rot="16200000" flipH="1">
            <a:off x="4702175" y="2246313"/>
            <a:ext cx="957263" cy="896937"/>
          </a:xfrm>
          <a:prstGeom prst="bent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27" name="Left Arrow 26"/>
          <p:cNvSpPr/>
          <p:nvPr/>
        </p:nvSpPr>
        <p:spPr bwMode="auto">
          <a:xfrm>
            <a:off x="5387975" y="4459288"/>
            <a:ext cx="742950" cy="423862"/>
          </a:xfrm>
          <a:prstGeom prst="left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28" name="Left Arrow 27"/>
          <p:cNvSpPr/>
          <p:nvPr/>
        </p:nvSpPr>
        <p:spPr bwMode="auto">
          <a:xfrm>
            <a:off x="5372100" y="4933950"/>
            <a:ext cx="741363" cy="422275"/>
          </a:xfrm>
          <a:prstGeom prst="left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30" name="AutoShape 9"/>
          <p:cNvSpPr>
            <a:spLocks noChangeArrowheads="1"/>
          </p:cNvSpPr>
          <p:nvPr/>
        </p:nvSpPr>
        <p:spPr bwMode="auto">
          <a:xfrm>
            <a:off x="3959225" y="4481513"/>
            <a:ext cx="1373188" cy="381000"/>
          </a:xfrm>
          <a:prstGeom prst="roundRect">
            <a:avLst>
              <a:gd name="adj" fmla="val 16667"/>
            </a:avLst>
          </a:prstGeom>
          <a:gradFill rotWithShape="1">
            <a:gsLst>
              <a:gs pos="0">
                <a:srgbClr val="FFFF99">
                  <a:alpha val="37000"/>
                </a:srgbClr>
              </a:gs>
              <a:gs pos="100000">
                <a:srgbClr val="EBEB8D"/>
              </a:gs>
            </a:gsLst>
            <a:path path="shape">
              <a:fillToRect l="50000" t="50000" r="50000" b="50000"/>
            </a:path>
          </a:gradFill>
          <a:ln w="12700" algn="ctr">
            <a:solidFill>
              <a:schemeClr val="tx1"/>
            </a:solidFill>
            <a:round/>
            <a:headEnd/>
            <a:tailEnd/>
          </a:ln>
        </p:spPr>
        <p:txBody>
          <a:bodyPr lIns="91429" tIns="137144" rIns="91429" bIns="137144" anchor="ctr"/>
          <a:lstStyle/>
          <a:p>
            <a:pPr algn="ctr">
              <a:lnSpc>
                <a:spcPct val="50000"/>
              </a:lnSpc>
              <a:spcBef>
                <a:spcPct val="50000"/>
              </a:spcBef>
              <a:buClr>
                <a:srgbClr val="619AB9"/>
              </a:buClr>
            </a:pPr>
            <a:r>
              <a:rPr lang="en-US" sz="1000">
                <a:solidFill>
                  <a:srgbClr val="160674"/>
                </a:solidFill>
              </a:rPr>
              <a:t>Site Map Node</a:t>
            </a:r>
          </a:p>
        </p:txBody>
      </p:sp>
      <p:sp>
        <p:nvSpPr>
          <p:cNvPr id="31" name="AutoShape 9"/>
          <p:cNvSpPr>
            <a:spLocks noChangeArrowheads="1"/>
          </p:cNvSpPr>
          <p:nvPr/>
        </p:nvSpPr>
        <p:spPr bwMode="auto">
          <a:xfrm>
            <a:off x="3959225" y="4973638"/>
            <a:ext cx="1373188" cy="381000"/>
          </a:xfrm>
          <a:prstGeom prst="roundRect">
            <a:avLst>
              <a:gd name="adj" fmla="val 16667"/>
            </a:avLst>
          </a:prstGeom>
          <a:gradFill rotWithShape="1">
            <a:gsLst>
              <a:gs pos="0">
                <a:srgbClr val="FFFF99">
                  <a:alpha val="37000"/>
                </a:srgbClr>
              </a:gs>
              <a:gs pos="100000">
                <a:srgbClr val="EBEB8D"/>
              </a:gs>
            </a:gsLst>
            <a:path path="shape">
              <a:fillToRect l="50000" t="50000" r="50000" b="50000"/>
            </a:path>
          </a:gradFill>
          <a:ln w="12700" algn="ctr">
            <a:solidFill>
              <a:schemeClr val="tx1"/>
            </a:solidFill>
            <a:round/>
            <a:headEnd/>
            <a:tailEnd/>
          </a:ln>
        </p:spPr>
        <p:txBody>
          <a:bodyPr lIns="91429" tIns="137144" rIns="91429" bIns="137144" anchor="ctr"/>
          <a:lstStyle/>
          <a:p>
            <a:pPr algn="ctr">
              <a:lnSpc>
                <a:spcPct val="50000"/>
              </a:lnSpc>
              <a:spcBef>
                <a:spcPct val="50000"/>
              </a:spcBef>
              <a:buClr>
                <a:srgbClr val="619AB9"/>
              </a:buClr>
            </a:pPr>
            <a:r>
              <a:rPr lang="en-US" sz="1000">
                <a:solidFill>
                  <a:srgbClr val="160674"/>
                </a:solidFill>
              </a:rPr>
              <a:t>Site Map Node</a:t>
            </a:r>
          </a:p>
        </p:txBody>
      </p:sp>
      <p:pic>
        <p:nvPicPr>
          <p:cNvPr id="1026" name="Picture 2"/>
          <p:cNvPicPr>
            <a:picLocks noChangeAspect="1" noChangeArrowheads="1"/>
          </p:cNvPicPr>
          <p:nvPr/>
        </p:nvPicPr>
        <p:blipFill>
          <a:blip r:embed="rId3"/>
          <a:srcRect/>
          <a:stretch>
            <a:fillRect/>
          </a:stretch>
        </p:blipFill>
        <p:spPr bwMode="auto">
          <a:xfrm>
            <a:off x="1582738" y="255588"/>
            <a:ext cx="3962400" cy="1790700"/>
          </a:xfrm>
          <a:prstGeom prst="rect">
            <a:avLst/>
          </a:prstGeom>
          <a:noFill/>
          <a:ln w="9525">
            <a:noFill/>
            <a:miter lim="800000"/>
            <a:headEnd/>
            <a:tailEnd/>
          </a:ln>
        </p:spPr>
      </p:pic>
      <p:sp>
        <p:nvSpPr>
          <p:cNvPr id="19" name="Rounded Rectangle 18"/>
          <p:cNvSpPr/>
          <p:nvPr/>
        </p:nvSpPr>
        <p:spPr bwMode="auto">
          <a:xfrm>
            <a:off x="1770063" y="2232025"/>
            <a:ext cx="6007100" cy="3798888"/>
          </a:xfrm>
          <a:prstGeom prst="roundRect">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lvl="1" defTabSz="914608" eaLnBrk="0" hangingPunct="0">
              <a:defRPr/>
            </a:pPr>
            <a:r>
              <a:rPr lang="en-US" sz="1400" dirty="0" err="1">
                <a:solidFill>
                  <a:srgbClr val="160674"/>
                </a:solidFill>
                <a:latin typeface="Segoe" pitchFamily="34" charset="0"/>
              </a:rPr>
              <a:t>SiteMapNodeInfo</a:t>
            </a:r>
            <a:r>
              <a:rPr lang="en-US" sz="1400" dirty="0">
                <a:solidFill>
                  <a:srgbClr val="160674"/>
                </a:solidFill>
                <a:latin typeface="Segoe" pitchFamily="34" charset="0"/>
              </a:rPr>
              <a:t> </a:t>
            </a:r>
            <a:r>
              <a:rPr lang="en-US" sz="1400" dirty="0" err="1">
                <a:solidFill>
                  <a:srgbClr val="160674"/>
                </a:solidFill>
                <a:latin typeface="Segoe" pitchFamily="34" charset="0"/>
              </a:rPr>
              <a:t>moduleNode</a:t>
            </a:r>
            <a:r>
              <a:rPr lang="en-US" sz="1400" dirty="0">
                <a:solidFill>
                  <a:srgbClr val="160674"/>
                </a:solidFill>
                <a:latin typeface="Segoe" pitchFamily="34" charset="0"/>
              </a:rPr>
              <a:t> = </a:t>
            </a:r>
          </a:p>
          <a:p>
            <a:pPr lvl="1" defTabSz="914608" eaLnBrk="0" hangingPunct="0">
              <a:defRPr/>
            </a:pPr>
            <a:r>
              <a:rPr lang="en-US" sz="1400" dirty="0">
                <a:solidFill>
                  <a:srgbClr val="160674"/>
                </a:solidFill>
                <a:latin typeface="Segoe" pitchFamily="34" charset="0"/>
              </a:rPr>
              <a:t>  new </a:t>
            </a:r>
            <a:r>
              <a:rPr lang="en-US" sz="1400" dirty="0" err="1">
                <a:solidFill>
                  <a:srgbClr val="160674"/>
                </a:solidFill>
                <a:latin typeface="Segoe" pitchFamily="34" charset="0"/>
              </a:rPr>
              <a:t>SiteMapNodeInfo</a:t>
            </a:r>
            <a:r>
              <a:rPr lang="en-US" sz="1400" dirty="0">
                <a:solidFill>
                  <a:srgbClr val="160674"/>
                </a:solidFill>
                <a:latin typeface="Segoe" pitchFamily="34" charset="0"/>
              </a:rPr>
              <a:t>("Module1", "~/Module1/Default.aspx", "Module1");</a:t>
            </a:r>
          </a:p>
          <a:p>
            <a:pPr lvl="1" defTabSz="914608" eaLnBrk="0" hangingPunct="0">
              <a:defRPr/>
            </a:pPr>
            <a:endParaRPr lang="en-US" sz="1400" dirty="0">
              <a:solidFill>
                <a:srgbClr val="160674"/>
              </a:solidFill>
              <a:latin typeface="Segoe" pitchFamily="34" charset="0"/>
            </a:endParaRPr>
          </a:p>
          <a:p>
            <a:pPr lvl="1" defTabSz="914608" eaLnBrk="0" hangingPunct="0">
              <a:defRPr/>
            </a:pPr>
            <a:r>
              <a:rPr lang="en-US" sz="1400" dirty="0" err="1">
                <a:solidFill>
                  <a:srgbClr val="160674"/>
                </a:solidFill>
                <a:latin typeface="Segoe" pitchFamily="34" charset="0"/>
              </a:rPr>
              <a:t>siteMapBuilderService.AddNode</a:t>
            </a:r>
            <a:r>
              <a:rPr lang="en-US" sz="1400" dirty="0">
                <a:solidFill>
                  <a:srgbClr val="160674"/>
                </a:solidFill>
                <a:latin typeface="Segoe" pitchFamily="34" charset="0"/>
              </a:rPr>
              <a:t>(</a:t>
            </a:r>
            <a:r>
              <a:rPr lang="en-US" sz="1400" dirty="0" err="1">
                <a:solidFill>
                  <a:srgbClr val="160674"/>
                </a:solidFill>
                <a:latin typeface="Segoe" pitchFamily="34" charset="0"/>
              </a:rPr>
              <a:t>moduleNode</a:t>
            </a:r>
            <a:r>
              <a:rPr lang="en-US" sz="1400" dirty="0">
                <a:solidFill>
                  <a:srgbClr val="160674"/>
                </a:solidFill>
                <a:latin typeface="Segoe" pitchFamily="34" charset="0"/>
              </a:rPr>
              <a:t>);</a:t>
            </a:r>
            <a:br>
              <a:rPr lang="en-US" sz="1400" dirty="0">
                <a:solidFill>
                  <a:srgbClr val="160674"/>
                </a:solidFill>
                <a:latin typeface="Segoe" pitchFamily="34" charset="0"/>
              </a:rPr>
            </a:br>
            <a:endParaRPr lang="en-US" sz="1400" dirty="0">
              <a:solidFill>
                <a:srgbClr val="160674"/>
              </a:solidFill>
              <a:latin typeface="Segoe" pitchFamily="34" charset="0"/>
            </a:endParaRPr>
          </a:p>
          <a:p>
            <a:pPr lvl="1" defTabSz="914608" eaLnBrk="0" hangingPunct="0">
              <a:defRPr/>
            </a:pPr>
            <a:r>
              <a:rPr lang="en-US" sz="1400" dirty="0">
                <a:solidFill>
                  <a:srgbClr val="160674"/>
                </a:solidFill>
                <a:latin typeface="Segoe" pitchFamily="34" charset="0"/>
              </a:rPr>
              <a:t>// Specify the parent node</a:t>
            </a:r>
          </a:p>
          <a:p>
            <a:pPr lvl="1" defTabSz="914608" eaLnBrk="0" hangingPunct="0">
              <a:defRPr/>
            </a:pPr>
            <a:r>
              <a:rPr lang="en-US" sz="1400" dirty="0" err="1">
                <a:solidFill>
                  <a:srgbClr val="160674"/>
                </a:solidFill>
                <a:latin typeface="Segoe" pitchFamily="34" charset="0"/>
              </a:rPr>
              <a:t>siteMapBuilderService.AddNode</a:t>
            </a:r>
            <a:r>
              <a:rPr lang="en-US" sz="1400" dirty="0">
                <a:solidFill>
                  <a:srgbClr val="160674"/>
                </a:solidFill>
                <a:latin typeface="Segoe" pitchFamily="34" charset="0"/>
              </a:rPr>
              <a:t>(</a:t>
            </a:r>
            <a:r>
              <a:rPr lang="en-US" sz="1400" dirty="0" err="1">
                <a:solidFill>
                  <a:srgbClr val="160674"/>
                </a:solidFill>
                <a:latin typeface="Segoe" pitchFamily="34" charset="0"/>
              </a:rPr>
              <a:t>moduleNode</a:t>
            </a:r>
            <a:r>
              <a:rPr lang="en-US" sz="1400" dirty="0">
                <a:solidFill>
                  <a:srgbClr val="160674"/>
                </a:solidFill>
                <a:latin typeface="Segoe" pitchFamily="34" charset="0"/>
              </a:rPr>
              <a:t>, </a:t>
            </a:r>
            <a:r>
              <a:rPr lang="en-US" sz="1400" dirty="0" err="1">
                <a:solidFill>
                  <a:srgbClr val="160674"/>
                </a:solidFill>
                <a:latin typeface="Segoe" pitchFamily="34" charset="0"/>
              </a:rPr>
              <a:t>parentNode</a:t>
            </a:r>
            <a:r>
              <a:rPr lang="en-US" sz="1400" dirty="0">
                <a:solidFill>
                  <a:srgbClr val="160674"/>
                </a:solidFill>
                <a:latin typeface="Segoe" pitchFamily="34" charset="0"/>
              </a:rPr>
              <a:t>);</a:t>
            </a:r>
          </a:p>
          <a:p>
            <a:pPr lvl="1" defTabSz="914608" eaLnBrk="0" hangingPunct="0">
              <a:defRPr/>
            </a:pPr>
            <a:endParaRPr lang="en-US" sz="1400" dirty="0">
              <a:solidFill>
                <a:srgbClr val="160674"/>
              </a:solidFill>
              <a:latin typeface="Segoe" pitchFamily="34" charset="0"/>
            </a:endParaRPr>
          </a:p>
          <a:p>
            <a:pPr lvl="1" defTabSz="914608" eaLnBrk="0" hangingPunct="0">
              <a:defRPr/>
            </a:pPr>
            <a:r>
              <a:rPr lang="en-US" sz="1400" dirty="0">
                <a:solidFill>
                  <a:srgbClr val="160674"/>
                </a:solidFill>
                <a:latin typeface="Segoe" pitchFamily="34" charset="0"/>
              </a:rPr>
              <a:t>// Specify the preferred display order</a:t>
            </a:r>
          </a:p>
          <a:p>
            <a:pPr lvl="1" defTabSz="914608" eaLnBrk="0" hangingPunct="0">
              <a:defRPr/>
            </a:pPr>
            <a:r>
              <a:rPr lang="en-US" sz="1400" dirty="0" err="1">
                <a:solidFill>
                  <a:srgbClr val="160674"/>
                </a:solidFill>
                <a:latin typeface="Segoe" pitchFamily="34" charset="0"/>
              </a:rPr>
              <a:t>siteMapBuilderService.AddNode</a:t>
            </a:r>
            <a:r>
              <a:rPr lang="en-US" sz="1400" dirty="0">
                <a:solidFill>
                  <a:srgbClr val="160674"/>
                </a:solidFill>
                <a:latin typeface="Segoe" pitchFamily="34" charset="0"/>
              </a:rPr>
              <a:t>(</a:t>
            </a:r>
            <a:r>
              <a:rPr lang="en-US" sz="1400" dirty="0" err="1">
                <a:solidFill>
                  <a:srgbClr val="160674"/>
                </a:solidFill>
                <a:latin typeface="Segoe" pitchFamily="34" charset="0"/>
              </a:rPr>
              <a:t>moduleNode</a:t>
            </a:r>
            <a:r>
              <a:rPr lang="en-US" sz="1400" dirty="0">
                <a:solidFill>
                  <a:srgbClr val="160674"/>
                </a:solidFill>
                <a:latin typeface="Segoe" pitchFamily="34" charset="0"/>
              </a:rPr>
              <a:t>, 100);</a:t>
            </a:r>
          </a:p>
          <a:p>
            <a:pPr lvl="1" defTabSz="914608" eaLnBrk="0" hangingPunct="0">
              <a:defRPr/>
            </a:pPr>
            <a:endParaRPr lang="en-US" sz="1400" dirty="0">
              <a:solidFill>
                <a:srgbClr val="160674"/>
              </a:solidFill>
              <a:latin typeface="Segoe" pitchFamily="34" charset="0"/>
            </a:endParaRPr>
          </a:p>
          <a:p>
            <a:pPr lvl="1" defTabSz="914608" eaLnBrk="0" hangingPunct="0">
              <a:defRPr/>
            </a:pPr>
            <a:r>
              <a:rPr lang="en-US" sz="1400" dirty="0">
                <a:solidFill>
                  <a:srgbClr val="160674"/>
                </a:solidFill>
                <a:latin typeface="Segoe" pitchFamily="34" charset="0"/>
              </a:rPr>
              <a:t>// Specify the authorization rule</a:t>
            </a:r>
          </a:p>
          <a:p>
            <a:pPr lvl="1" defTabSz="914608" eaLnBrk="0" hangingPunct="0">
              <a:defRPr/>
            </a:pPr>
            <a:r>
              <a:rPr lang="en-US" sz="1400" dirty="0" err="1">
                <a:solidFill>
                  <a:srgbClr val="160674"/>
                </a:solidFill>
                <a:latin typeface="Segoe" pitchFamily="34" charset="0"/>
              </a:rPr>
              <a:t>siteMapBuilderService.AddNode</a:t>
            </a:r>
            <a:r>
              <a:rPr lang="en-US" sz="1400" dirty="0">
                <a:solidFill>
                  <a:srgbClr val="160674"/>
                </a:solidFill>
                <a:latin typeface="Segoe" pitchFamily="34" charset="0"/>
              </a:rPr>
              <a:t>(</a:t>
            </a:r>
            <a:r>
              <a:rPr lang="en-US" sz="1400" dirty="0" err="1">
                <a:solidFill>
                  <a:srgbClr val="160674"/>
                </a:solidFill>
                <a:latin typeface="Segoe" pitchFamily="34" charset="0"/>
              </a:rPr>
              <a:t>moduleNode</a:t>
            </a:r>
            <a:r>
              <a:rPr lang="en-US" sz="1400" dirty="0">
                <a:solidFill>
                  <a:srgbClr val="160674"/>
                </a:solidFill>
                <a:latin typeface="Segoe" pitchFamily="34" charset="0"/>
              </a:rPr>
              <a:t>, “AllowViewModule1”);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900" decel="100000" fill="hold"/>
                                        <p:tgtEl>
                                          <p:spTgt spid="7"/>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childTnLst>
                                </p:cTn>
                              </p:par>
                            </p:childTnLst>
                          </p:cTn>
                        </p:par>
                        <p:par>
                          <p:cTn id="58" fill="hold">
                            <p:stCondLst>
                              <p:cond delay="3000"/>
                            </p:stCondLst>
                            <p:childTnLst>
                              <p:par>
                                <p:cTn id="59" presetID="37" presetClass="entr" presetSubtype="0"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anim calcmode="lin" valueType="num">
                                      <p:cBhvr>
                                        <p:cTn id="62" dur="1000" fill="hold"/>
                                        <p:tgtEl>
                                          <p:spTgt spid="8"/>
                                        </p:tgtEl>
                                        <p:attrNameLst>
                                          <p:attrName>ppt_x</p:attrName>
                                        </p:attrNameLst>
                                      </p:cBhvr>
                                      <p:tavLst>
                                        <p:tav tm="0">
                                          <p:val>
                                            <p:strVal val="#ppt_x"/>
                                          </p:val>
                                        </p:tav>
                                        <p:tav tm="100000">
                                          <p:val>
                                            <p:strVal val="#ppt_x"/>
                                          </p:val>
                                        </p:tav>
                                      </p:tavLst>
                                    </p:anim>
                                    <p:anim calcmode="lin" valueType="num">
                                      <p:cBhvr>
                                        <p:cTn id="63" dur="900" decel="100000" fill="hold"/>
                                        <p:tgtEl>
                                          <p:spTgt spid="8"/>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65" fill="hold">
                            <p:stCondLst>
                              <p:cond delay="4000"/>
                            </p:stCondLst>
                            <p:childTnLst>
                              <p:par>
                                <p:cTn id="66" presetID="10" presetClass="entr" presetSubtype="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childTnLst>
                                </p:cTn>
                              </p:par>
                            </p:childTnLst>
                          </p:cTn>
                        </p:par>
                        <p:par>
                          <p:cTn id="69" fill="hold">
                            <p:stCondLst>
                              <p:cond delay="5000"/>
                            </p:stCondLst>
                            <p:childTnLst>
                              <p:par>
                                <p:cTn id="70" presetID="10"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1000"/>
                                        <p:tgtEl>
                                          <p:spTgt spid="30"/>
                                        </p:tgtEl>
                                      </p:cBhvr>
                                    </p:animEffect>
                                  </p:childTnLst>
                                </p:cTn>
                              </p:par>
                            </p:childTnLst>
                          </p:cTn>
                        </p:par>
                        <p:par>
                          <p:cTn id="73" fill="hold">
                            <p:stCondLst>
                              <p:cond delay="6000"/>
                            </p:stCondLst>
                            <p:childTnLst>
                              <p:par>
                                <p:cTn id="74" presetID="37" presetClass="entr" presetSubtype="0"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1000"/>
                                        <p:tgtEl>
                                          <p:spTgt spid="9"/>
                                        </p:tgtEl>
                                      </p:cBhvr>
                                    </p:animEffect>
                                    <p:anim calcmode="lin" valueType="num">
                                      <p:cBhvr>
                                        <p:cTn id="77" dur="1000" fill="hold"/>
                                        <p:tgtEl>
                                          <p:spTgt spid="9"/>
                                        </p:tgtEl>
                                        <p:attrNameLst>
                                          <p:attrName>ppt_x</p:attrName>
                                        </p:attrNameLst>
                                      </p:cBhvr>
                                      <p:tavLst>
                                        <p:tav tm="0">
                                          <p:val>
                                            <p:strVal val="#ppt_x"/>
                                          </p:val>
                                        </p:tav>
                                        <p:tav tm="100000">
                                          <p:val>
                                            <p:strVal val="#ppt_x"/>
                                          </p:val>
                                        </p:tav>
                                      </p:tavLst>
                                    </p:anim>
                                    <p:anim calcmode="lin" valueType="num">
                                      <p:cBhvr>
                                        <p:cTn id="78" dur="900" decel="100000" fill="hold"/>
                                        <p:tgtEl>
                                          <p:spTgt spid="9"/>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80" fill="hold">
                            <p:stCondLst>
                              <p:cond delay="700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1000"/>
                                        <p:tgtEl>
                                          <p:spTgt spid="28"/>
                                        </p:tgtEl>
                                      </p:cBhvr>
                                    </p:animEffect>
                                  </p:childTnLst>
                                </p:cTn>
                              </p:par>
                            </p:childTnLst>
                          </p:cTn>
                        </p:par>
                        <p:par>
                          <p:cTn id="84" fill="hold">
                            <p:stCondLst>
                              <p:cond delay="8000"/>
                            </p:stCondLst>
                            <p:childTnLst>
                              <p:par>
                                <p:cTn id="85" presetID="10" presetClass="entr" presetSubtype="0"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10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026"/>
                                        </p:tgtEl>
                                        <p:attrNameLst>
                                          <p:attrName>style.visibility</p:attrName>
                                        </p:attrNameLst>
                                      </p:cBhvr>
                                      <p:to>
                                        <p:strVal val="visible"/>
                                      </p:to>
                                    </p:set>
                                    <p:animEffect transition="in" filter="fade">
                                      <p:cBhvr>
                                        <p:cTn id="92" dur="1000"/>
                                        <p:tgtEl>
                                          <p:spTgt spid="10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8" grpId="0" animBg="1"/>
      <p:bldP spid="7" grpId="0" animBg="1"/>
      <p:bldP spid="15" grpId="0" animBg="1"/>
      <p:bldP spid="16" grpId="0" animBg="1"/>
      <p:bldP spid="22" grpId="0" animBg="1"/>
      <p:bldP spid="23" grpId="0" animBg="1"/>
      <p:bldP spid="26" grpId="0" animBg="1"/>
      <p:bldP spid="27" grpId="0" animBg="1"/>
      <p:bldP spid="28" grpId="0" animBg="1"/>
      <p:bldP spid="30" grpId="0" animBg="1"/>
      <p:bldP spid="31"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ffectLst>
                  <a:outerShdw blurRad="38100" dist="38100" dir="2700000" algn="tl">
                    <a:srgbClr val="000000">
                      <a:alpha val="43137"/>
                    </a:srgbClr>
                  </a:outerShdw>
                </a:effectLst>
              </a:rPr>
              <a:t>WCSF: </a:t>
            </a:r>
            <a:r>
              <a:rPr smtClean="0">
                <a:effectLst>
                  <a:outerShdw blurRad="38100" dist="38100" dir="2700000" algn="tl">
                    <a:srgbClr val="000000">
                      <a:alpha val="43137"/>
                    </a:srgbClr>
                  </a:outerShdw>
                </a:effectLst>
              </a:rPr>
              <a:t>Page Flow Application Block</a:t>
            </a:r>
            <a:endParaRPr>
              <a:effectLst>
                <a:outerShdw blurRad="38100" dist="38100" dir="2700000" algn="tl">
                  <a:srgbClr val="000000">
                    <a:alpha val="43137"/>
                  </a:srgbClr>
                </a:outerShdw>
              </a:effectLst>
            </a:endParaRPr>
          </a:p>
        </p:txBody>
      </p:sp>
      <p:sp>
        <p:nvSpPr>
          <p:cNvPr id="3" name="Text Placeholder 2"/>
          <p:cNvSpPr>
            <a:spLocks noGrp="1"/>
          </p:cNvSpPr>
          <p:nvPr>
            <p:ph type="body" idx="4294967295"/>
          </p:nvPr>
        </p:nvSpPr>
        <p:spPr>
          <a:xfrm>
            <a:off x="763588" y="1571612"/>
            <a:ext cx="8380412" cy="4314838"/>
          </a:xfrm>
        </p:spPr>
        <p:txBody>
          <a:bodyPr/>
          <a:lstStyle/>
          <a:p>
            <a:pPr eaLnBrk="1" hangingPunct="1"/>
            <a:r>
              <a:rPr lang="en-US" dirty="0" smtClean="0"/>
              <a:t>Tackles the “Navigation” Technical Challenge</a:t>
            </a:r>
          </a:p>
          <a:p>
            <a:pPr eaLnBrk="1" hangingPunct="1"/>
            <a:r>
              <a:rPr lang="en-US" dirty="0" smtClean="0"/>
              <a:t>Allows Page design and Page navigation to be separated</a:t>
            </a:r>
          </a:p>
          <a:p>
            <a:pPr eaLnBrk="1" hangingPunct="1"/>
            <a:r>
              <a:rPr lang="en-US" dirty="0" smtClean="0"/>
              <a:t>Allows visualization of the navigation path</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57158" y="125413"/>
            <a:ext cx="8786842" cy="1143000"/>
          </a:xfrm>
          <a:noFill/>
        </p:spPr>
        <p:txBody>
          <a:bodyPr/>
          <a:lstStyle/>
          <a:p>
            <a:r>
              <a:rPr lang="en-US" dirty="0" smtClean="0"/>
              <a:t>Info &amp; </a:t>
            </a:r>
            <a:r>
              <a:rPr lang="en-US" b="1" dirty="0" smtClean="0"/>
              <a:t>Goals</a:t>
            </a:r>
            <a:endParaRPr lang="en-US" b="1" dirty="0"/>
          </a:p>
        </p:txBody>
      </p:sp>
      <p:sp>
        <p:nvSpPr>
          <p:cNvPr id="29699" name="Rectangle 3"/>
          <p:cNvSpPr>
            <a:spLocks noGrp="1" noChangeArrowheads="1"/>
          </p:cNvSpPr>
          <p:nvPr>
            <p:ph type="body" idx="4294967295"/>
          </p:nvPr>
        </p:nvSpPr>
        <p:spPr>
          <a:xfrm>
            <a:off x="914400" y="1000108"/>
            <a:ext cx="7515252" cy="4857783"/>
          </a:xfrm>
        </p:spPr>
        <p:txBody>
          <a:bodyPr/>
          <a:lstStyle/>
          <a:p>
            <a:pPr>
              <a:lnSpc>
                <a:spcPct val="90000"/>
              </a:lnSpc>
            </a:pPr>
            <a:r>
              <a:rPr lang="en-US" b="1" dirty="0" smtClean="0"/>
              <a:t>Goals</a:t>
            </a:r>
          </a:p>
          <a:p>
            <a:pPr lvl="1">
              <a:lnSpc>
                <a:spcPct val="90000"/>
              </a:lnSpc>
            </a:pPr>
            <a:r>
              <a:rPr lang="en-US" b="1" dirty="0" smtClean="0"/>
              <a:t>Share the knowledge</a:t>
            </a:r>
          </a:p>
          <a:p>
            <a:pPr lvl="1">
              <a:lnSpc>
                <a:spcPct val="90000"/>
              </a:lnSpc>
            </a:pPr>
            <a:r>
              <a:rPr lang="en-US" b="1" dirty="0" smtClean="0"/>
              <a:t>Get you excited about playing with this stuff</a:t>
            </a:r>
          </a:p>
          <a:p>
            <a:pPr>
              <a:lnSpc>
                <a:spcPct val="90000"/>
              </a:lnSpc>
            </a:pPr>
            <a:r>
              <a:rPr lang="nl-NL" b="1" dirty="0" smtClean="0"/>
              <a:t>Info</a:t>
            </a:r>
          </a:p>
          <a:p>
            <a:pPr lvl="1">
              <a:lnSpc>
                <a:spcPct val="90000"/>
              </a:lnSpc>
            </a:pPr>
            <a:r>
              <a:rPr lang="nl-NL" b="1" dirty="0" smtClean="0"/>
              <a:t>WOW Factor: LOW</a:t>
            </a:r>
          </a:p>
          <a:p>
            <a:pPr lvl="1">
              <a:lnSpc>
                <a:spcPct val="90000"/>
              </a:lnSpc>
            </a:pPr>
            <a:r>
              <a:rPr lang="nl-NL" b="1" dirty="0" smtClean="0"/>
              <a:t>Ah, Ha! Factor: HIGH</a:t>
            </a:r>
          </a:p>
          <a:p>
            <a:pPr lvl="1">
              <a:lnSpc>
                <a:spcPct val="90000"/>
              </a:lnSpc>
            </a:pPr>
            <a:r>
              <a:rPr lang="nl-NL" b="1" dirty="0" smtClean="0"/>
              <a:t>I </a:t>
            </a:r>
            <a:r>
              <a:rPr lang="nl-NL" b="1" dirty="0" smtClean="0"/>
              <a:t>will be doing a series of webcasts on the software factories on codetolive.net, so stay tuned!!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ffectLst>
                  <a:outerShdw blurRad="38100" dist="38100" dir="2700000" algn="tl">
                    <a:srgbClr val="000000">
                      <a:alpha val="43137"/>
                    </a:srgbClr>
                  </a:outerShdw>
                </a:effectLst>
              </a:rPr>
              <a:t>WCSF: </a:t>
            </a:r>
            <a:r>
              <a:rPr smtClean="0">
                <a:effectLst>
                  <a:outerShdw blurRad="38100" dist="38100" dir="2700000" algn="tl">
                    <a:srgbClr val="000000">
                      <a:alpha val="43137"/>
                    </a:srgbClr>
                  </a:outerShdw>
                </a:effectLst>
              </a:rPr>
              <a:t>Page Flow Application Block</a:t>
            </a:r>
            <a:endParaRPr>
              <a:effectLst>
                <a:outerShdw blurRad="38100" dist="38100" dir="2700000" algn="tl">
                  <a:srgbClr val="000000">
                    <a:alpha val="43137"/>
                  </a:srgbClr>
                </a:outerShdw>
              </a:effectLst>
            </a:endParaRPr>
          </a:p>
        </p:txBody>
      </p:sp>
      <p:sp>
        <p:nvSpPr>
          <p:cNvPr id="3" name="Text Placeholder 2"/>
          <p:cNvSpPr>
            <a:spLocks noGrp="1"/>
          </p:cNvSpPr>
          <p:nvPr>
            <p:ph type="body" idx="4294967295"/>
          </p:nvPr>
        </p:nvSpPr>
        <p:spPr>
          <a:xfrm>
            <a:off x="763588" y="1571612"/>
            <a:ext cx="8380412" cy="4314838"/>
          </a:xfrm>
        </p:spPr>
        <p:txBody>
          <a:bodyPr/>
          <a:lstStyle/>
          <a:p>
            <a:pPr eaLnBrk="1" hangingPunct="1"/>
            <a:r>
              <a:rPr lang="en-US" dirty="0" smtClean="0"/>
              <a:t>Supports serializable state, flows can be suspended </a:t>
            </a:r>
          </a:p>
          <a:p>
            <a:pPr eaLnBrk="1" hangingPunct="1"/>
            <a:r>
              <a:rPr lang="en-US" dirty="0" smtClean="0"/>
              <a:t>Supports Abortable and non-</a:t>
            </a:r>
            <a:r>
              <a:rPr lang="en-US" dirty="0" err="1" smtClean="0"/>
              <a:t>abortable</a:t>
            </a:r>
            <a:r>
              <a:rPr lang="en-US" dirty="0" smtClean="0"/>
              <a:t> flows</a:t>
            </a:r>
          </a:p>
          <a:p>
            <a:pPr eaLnBrk="1" hangingPunct="1"/>
            <a:r>
              <a:rPr lang="en-US" dirty="0" smtClean="0"/>
              <a:t>Extensible:</a:t>
            </a:r>
          </a:p>
          <a:p>
            <a:pPr lvl="1" eaLnBrk="1" hangingPunct="1"/>
            <a:r>
              <a:rPr lang="en-US" sz="3200" dirty="0" smtClean="0"/>
              <a:t>In-the-box solution utilizes Windows Workflow Foundation</a:t>
            </a:r>
          </a:p>
          <a:p>
            <a:pPr lvl="1" eaLnBrk="1" hangingPunct="1"/>
            <a:r>
              <a:rPr lang="en-US" sz="3200" dirty="0" smtClean="0"/>
              <a:t>Additional navigation implementations can be created</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effectLst>
                  <a:outerShdw blurRad="38100" dist="38100" dir="2700000" algn="tl">
                    <a:srgbClr val="000000">
                      <a:alpha val="43137"/>
                    </a:srgbClr>
                  </a:outerShdw>
                </a:effectLst>
              </a:rPr>
              <a:t>WCSF: Page Flow Application Block</a:t>
            </a:r>
            <a:endParaRPr lang="en-US" dirty="0">
              <a:effectLst>
                <a:outerShdw blurRad="38100" dist="38100" dir="2700000" algn="tl">
                  <a:srgbClr val="000000">
                    <a:alpha val="43137"/>
                  </a:srgbClr>
                </a:outerShdw>
              </a:effectLst>
            </a:endParaRPr>
          </a:p>
        </p:txBody>
      </p:sp>
      <p:sp>
        <p:nvSpPr>
          <p:cNvPr id="6" name="Rounded Rectangle 5"/>
          <p:cNvSpPr/>
          <p:nvPr/>
        </p:nvSpPr>
        <p:spPr>
          <a:xfrm>
            <a:off x="1284288" y="2298700"/>
            <a:ext cx="1550987" cy="1341438"/>
          </a:xfrm>
          <a:prstGeom prst="roundRect">
            <a:avLst/>
          </a:prstGeom>
          <a:gradFill>
            <a:gsLst>
              <a:gs pos="0">
                <a:srgbClr val="5E9EFF"/>
              </a:gs>
              <a:gs pos="39999">
                <a:srgbClr val="85C2FF"/>
              </a:gs>
              <a:gs pos="70000">
                <a:srgbClr val="C4D6EB"/>
              </a:gs>
              <a:gs pos="100000">
                <a:srgbClr val="FFEBFA"/>
              </a:gs>
            </a:gsLst>
            <a:lin ang="16200000" scaled="0"/>
          </a:gra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8" name="Rectangle 7"/>
          <p:cNvSpPr/>
          <p:nvPr/>
        </p:nvSpPr>
        <p:spPr>
          <a:xfrm>
            <a:off x="1428750" y="2406650"/>
            <a:ext cx="1289050" cy="1133475"/>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sp>
        <p:nvSpPr>
          <p:cNvPr id="9" name="Rectangle 8"/>
          <p:cNvSpPr/>
          <p:nvPr/>
        </p:nvSpPr>
        <p:spPr>
          <a:xfrm>
            <a:off x="3816027" y="982629"/>
            <a:ext cx="1497032" cy="766773"/>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dirty="0"/>
              <a:t>CreateOrder.aspx</a:t>
            </a:r>
          </a:p>
        </p:txBody>
      </p:sp>
      <p:sp>
        <p:nvSpPr>
          <p:cNvPr id="10" name="Rectangle 9"/>
          <p:cNvSpPr/>
          <p:nvPr/>
        </p:nvSpPr>
        <p:spPr>
          <a:xfrm>
            <a:off x="3816026" y="2078019"/>
            <a:ext cx="1497032" cy="766773"/>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dirty="0"/>
              <a:t>ReviewOrder.aspx</a:t>
            </a:r>
          </a:p>
        </p:txBody>
      </p:sp>
      <p:sp>
        <p:nvSpPr>
          <p:cNvPr id="11" name="Rectangle 10"/>
          <p:cNvSpPr/>
          <p:nvPr/>
        </p:nvSpPr>
        <p:spPr>
          <a:xfrm>
            <a:off x="3816026" y="3209922"/>
            <a:ext cx="1497032" cy="766773"/>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dirty="0"/>
              <a:t>EditOrder.aspx</a:t>
            </a:r>
          </a:p>
        </p:txBody>
      </p:sp>
      <p:sp>
        <p:nvSpPr>
          <p:cNvPr id="12" name="Rectangle 11"/>
          <p:cNvSpPr/>
          <p:nvPr/>
        </p:nvSpPr>
        <p:spPr>
          <a:xfrm>
            <a:off x="3816026" y="4378338"/>
            <a:ext cx="1497032" cy="766773"/>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dirty="0"/>
              <a:t>Submit Order.aspx</a:t>
            </a:r>
          </a:p>
        </p:txBody>
      </p:sp>
      <p:cxnSp>
        <p:nvCxnSpPr>
          <p:cNvPr id="13" name="Straight Arrow Connector 12"/>
          <p:cNvCxnSpPr>
            <a:stCxn id="8" idx="3"/>
            <a:endCxn id="0" idx="1"/>
          </p:cNvCxnSpPr>
          <p:nvPr/>
        </p:nvCxnSpPr>
        <p:spPr>
          <a:xfrm flipV="1">
            <a:off x="2717800" y="1365250"/>
            <a:ext cx="1098550" cy="1608138"/>
          </a:xfrm>
          <a:prstGeom prst="straightConnector1">
            <a:avLst/>
          </a:prstGeom>
          <a:ln w="22225">
            <a:solidFill>
              <a:schemeClr val="bg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0" idx="1"/>
          </p:cNvCxnSpPr>
          <p:nvPr/>
        </p:nvCxnSpPr>
        <p:spPr>
          <a:xfrm flipV="1">
            <a:off x="2717800" y="2460625"/>
            <a:ext cx="1098550" cy="512763"/>
          </a:xfrm>
          <a:prstGeom prst="straightConnector1">
            <a:avLst/>
          </a:prstGeom>
          <a:ln w="22225">
            <a:solidFill>
              <a:schemeClr val="bg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0" idx="1"/>
          </p:cNvCxnSpPr>
          <p:nvPr/>
        </p:nvCxnSpPr>
        <p:spPr>
          <a:xfrm>
            <a:off x="2717800" y="2973388"/>
            <a:ext cx="1098550" cy="620712"/>
          </a:xfrm>
          <a:prstGeom prst="line">
            <a:avLst/>
          </a:prstGeom>
          <a:ln w="22225">
            <a:solidFill>
              <a:schemeClr val="bg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0" idx="1"/>
          </p:cNvCxnSpPr>
          <p:nvPr/>
        </p:nvCxnSpPr>
        <p:spPr>
          <a:xfrm>
            <a:off x="2717800" y="2973388"/>
            <a:ext cx="1098550" cy="1789112"/>
          </a:xfrm>
          <a:prstGeom prst="line">
            <a:avLst/>
          </a:prstGeom>
          <a:ln w="22225">
            <a:solidFill>
              <a:schemeClr val="bg2"/>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9" name="Picture 2" descr="cid:image002.png@01C7C7A1.1B299300"/>
          <p:cNvPicPr>
            <a:picLocks noChangeAspect="1" noChangeArrowheads="1"/>
          </p:cNvPicPr>
          <p:nvPr/>
        </p:nvPicPr>
        <p:blipFill>
          <a:blip r:embed="rId3"/>
          <a:srcRect/>
          <a:stretch>
            <a:fillRect/>
          </a:stretch>
        </p:blipFill>
        <p:spPr bwMode="auto">
          <a:xfrm>
            <a:off x="5915025" y="1778000"/>
            <a:ext cx="2816225" cy="2509838"/>
          </a:xfrm>
          <a:prstGeom prst="rect">
            <a:avLst/>
          </a:prstGeom>
          <a:noFill/>
          <a:ln w="9525">
            <a:noFill/>
            <a:miter lim="800000"/>
            <a:headEnd/>
            <a:tailEnd/>
          </a:ln>
        </p:spPr>
      </p:pic>
      <p:cxnSp>
        <p:nvCxnSpPr>
          <p:cNvPr id="20" name="Straight Connector 19"/>
          <p:cNvCxnSpPr/>
          <p:nvPr/>
        </p:nvCxnSpPr>
        <p:spPr>
          <a:xfrm rot="5400000">
            <a:off x="1295401" y="3136900"/>
            <a:ext cx="4310062" cy="158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9479" name="TextBox 6"/>
          <p:cNvSpPr txBox="1">
            <a:spLocks noChangeArrowheads="1"/>
          </p:cNvSpPr>
          <p:nvPr/>
        </p:nvSpPr>
        <p:spPr bwMode="auto">
          <a:xfrm>
            <a:off x="1438275" y="2405063"/>
            <a:ext cx="1295400" cy="338137"/>
          </a:xfrm>
          <a:prstGeom prst="rect">
            <a:avLst/>
          </a:prstGeom>
          <a:noFill/>
          <a:ln w="9525">
            <a:noFill/>
            <a:miter lim="800000"/>
            <a:headEnd/>
            <a:tailEnd/>
          </a:ln>
        </p:spPr>
        <p:txBody>
          <a:bodyPr>
            <a:spAutoFit/>
          </a:bodyPr>
          <a:lstStyle/>
          <a:p>
            <a:pPr algn="ctr"/>
            <a:r>
              <a:rPr lang="en-US" sz="1600"/>
              <a:t>Browser</a:t>
            </a:r>
          </a:p>
        </p:txBody>
      </p:sp>
      <p:sp>
        <p:nvSpPr>
          <p:cNvPr id="26" name="Oval 25"/>
          <p:cNvSpPr/>
          <p:nvPr/>
        </p:nvSpPr>
        <p:spPr bwMode="auto">
          <a:xfrm>
            <a:off x="7483475" y="1963738"/>
            <a:ext cx="914400" cy="385762"/>
          </a:xfrm>
          <a:prstGeom prst="ellipse">
            <a:avLst/>
          </a:prstGeom>
          <a:noFill/>
          <a:ln w="12700" cap="flat" cmpd="sng" algn="ctr">
            <a:solidFill>
              <a:schemeClr val="bg1">
                <a:lumMod val="50000"/>
              </a:schemeClr>
            </a:solidFill>
            <a:prstDash val="solid"/>
            <a:round/>
            <a:headEnd type="none" w="med" len="med"/>
            <a:tailEnd type="none" w="med" len="med"/>
          </a:ln>
          <a:effectLst/>
        </p:spPr>
        <p:txBody>
          <a:bodyPr anchor="ctr"/>
          <a:lstStyle/>
          <a:p>
            <a:pPr>
              <a:defRPr/>
            </a:pPr>
            <a:endParaRPr lang="en-US"/>
          </a:p>
        </p:txBody>
      </p:sp>
      <p:sp>
        <p:nvSpPr>
          <p:cNvPr id="28" name="Oval 27"/>
          <p:cNvSpPr/>
          <p:nvPr/>
        </p:nvSpPr>
        <p:spPr bwMode="auto">
          <a:xfrm>
            <a:off x="7727950" y="3063875"/>
            <a:ext cx="914400" cy="385763"/>
          </a:xfrm>
          <a:prstGeom prst="ellipse">
            <a:avLst/>
          </a:prstGeom>
          <a:noFill/>
          <a:ln w="12700" cap="flat" cmpd="sng" algn="ctr">
            <a:solidFill>
              <a:schemeClr val="bg1">
                <a:lumMod val="50000"/>
              </a:schemeClr>
            </a:solidFill>
            <a:prstDash val="solid"/>
            <a:round/>
            <a:headEnd type="none" w="med" len="med"/>
            <a:tailEnd type="none" w="med" len="med"/>
          </a:ln>
          <a:effectLst/>
        </p:spPr>
        <p:txBody>
          <a:bodyPr anchor="ctr"/>
          <a:lstStyle/>
          <a:p>
            <a:pPr>
              <a:defRPr/>
            </a:pPr>
            <a:endParaRPr lang="en-US"/>
          </a:p>
        </p:txBody>
      </p:sp>
      <p:sp>
        <p:nvSpPr>
          <p:cNvPr id="29" name="Oval 28"/>
          <p:cNvSpPr/>
          <p:nvPr/>
        </p:nvSpPr>
        <p:spPr bwMode="auto">
          <a:xfrm>
            <a:off x="6562725" y="2762250"/>
            <a:ext cx="914400" cy="385763"/>
          </a:xfrm>
          <a:prstGeom prst="ellipse">
            <a:avLst/>
          </a:prstGeom>
          <a:noFill/>
          <a:ln w="12700" cap="flat" cmpd="sng" algn="ctr">
            <a:solidFill>
              <a:schemeClr val="bg1">
                <a:lumMod val="50000"/>
              </a:schemeClr>
            </a:solidFill>
            <a:prstDash val="solid"/>
            <a:round/>
            <a:headEnd type="none" w="med" len="med"/>
            <a:tailEnd type="none" w="med" len="med"/>
          </a:ln>
          <a:effectLst/>
        </p:spPr>
        <p:txBody>
          <a:bodyPr anchor="ctr"/>
          <a:lstStyle/>
          <a:p>
            <a:pPr>
              <a:defRPr/>
            </a:pPr>
            <a:endParaRPr lang="en-US"/>
          </a:p>
        </p:txBody>
      </p:sp>
      <p:sp>
        <p:nvSpPr>
          <p:cNvPr id="30" name="Oval 29"/>
          <p:cNvSpPr/>
          <p:nvPr/>
        </p:nvSpPr>
        <p:spPr bwMode="auto">
          <a:xfrm>
            <a:off x="7804150" y="3878263"/>
            <a:ext cx="914400" cy="385762"/>
          </a:xfrm>
          <a:prstGeom prst="ellipse">
            <a:avLst/>
          </a:prstGeom>
          <a:noFill/>
          <a:ln w="12700" cap="flat" cmpd="sng" algn="ctr">
            <a:solidFill>
              <a:schemeClr val="bg1">
                <a:lumMod val="50000"/>
              </a:schemeClr>
            </a:solidFill>
            <a:prstDash val="solid"/>
            <a:round/>
            <a:headEnd type="none" w="med" len="med"/>
            <a:tailEnd type="none" w="med" len="med"/>
          </a:ln>
          <a:effectLst/>
        </p:spPr>
        <p:txBody>
          <a:bodyPr anchor="ctr"/>
          <a:lstStyle/>
          <a:p>
            <a:pPr>
              <a:defRPr/>
            </a:pPr>
            <a:endParaRPr lang="en-US"/>
          </a:p>
        </p:txBody>
      </p:sp>
      <p:pic>
        <p:nvPicPr>
          <p:cNvPr id="19484" name="Picture 33"/>
          <p:cNvPicPr>
            <a:picLocks noChangeAspect="1" noChangeArrowheads="1"/>
          </p:cNvPicPr>
          <p:nvPr/>
        </p:nvPicPr>
        <p:blipFill>
          <a:blip r:embed="rId4">
            <a:clrChange>
              <a:clrFrom>
                <a:srgbClr val="FEFEFE"/>
              </a:clrFrom>
              <a:clrTo>
                <a:srgbClr val="FEFEFE">
                  <a:alpha val="0"/>
                </a:srgbClr>
              </a:clrTo>
            </a:clrChange>
          </a:blip>
          <a:srcRect/>
          <a:stretch>
            <a:fillRect/>
          </a:stretch>
        </p:blipFill>
        <p:spPr bwMode="auto">
          <a:xfrm>
            <a:off x="117475" y="2641600"/>
            <a:ext cx="608013" cy="681038"/>
          </a:xfrm>
          <a:prstGeom prst="rect">
            <a:avLst/>
          </a:prstGeom>
          <a:noFill/>
          <a:ln w="9525">
            <a:noFill/>
            <a:miter lim="800000"/>
            <a:headEnd/>
            <a:tailEnd/>
          </a:ln>
        </p:spPr>
      </p:pic>
      <p:sp>
        <p:nvSpPr>
          <p:cNvPr id="32" name="Right Arrow 31"/>
          <p:cNvSpPr/>
          <p:nvPr/>
        </p:nvSpPr>
        <p:spPr bwMode="auto">
          <a:xfrm>
            <a:off x="763588" y="2809875"/>
            <a:ext cx="436562" cy="344488"/>
          </a:xfrm>
          <a:prstGeom prst="right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19486" name="TextBox 33"/>
          <p:cNvSpPr txBox="1">
            <a:spLocks noChangeArrowheads="1"/>
          </p:cNvSpPr>
          <p:nvPr/>
        </p:nvSpPr>
        <p:spPr bwMode="auto">
          <a:xfrm>
            <a:off x="76200" y="2271713"/>
            <a:ext cx="728663" cy="338137"/>
          </a:xfrm>
          <a:prstGeom prst="rect">
            <a:avLst/>
          </a:prstGeom>
          <a:noFill/>
          <a:ln w="9525">
            <a:noFill/>
            <a:miter lim="800000"/>
            <a:headEnd/>
            <a:tailEnd/>
          </a:ln>
        </p:spPr>
        <p:txBody>
          <a:bodyPr>
            <a:spAutoFit/>
          </a:bodyPr>
          <a:lstStyle/>
          <a:p>
            <a:r>
              <a:rPr lang="en-US" sz="1600"/>
              <a:t>User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1000"/>
                                        <p:tgtEl>
                                          <p:spTgt spid="3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1" presetClass="entr" presetSubtype="0" fill="hold" grpId="1" nodeType="clickEffect">
                                  <p:stCondLst>
                                    <p:cond delay="0"/>
                                  </p:stCondLst>
                                  <p:childTnLst>
                                    <p:set>
                                      <p:cBhvr>
                                        <p:cTn id="26" dur="1000">
                                          <p:stCondLst>
                                            <p:cond delay="0"/>
                                          </p:stCondLst>
                                        </p:cTn>
                                        <p:tgtEl>
                                          <p:spTgt spid="32"/>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500"/>
                            </p:stCondLst>
                            <p:childTnLst>
                              <p:par>
                                <p:cTn id="36" presetID="10"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1" presetClass="entr" presetSubtype="0" fill="hold" grpId="2" nodeType="clickEffect">
                                  <p:stCondLst>
                                    <p:cond delay="0"/>
                                  </p:stCondLst>
                                  <p:childTnLst>
                                    <p:set>
                                      <p:cBhvr>
                                        <p:cTn id="42" dur="1000">
                                          <p:stCondLst>
                                            <p:cond delay="0"/>
                                          </p:stCondLst>
                                        </p:cTn>
                                        <p:tgtEl>
                                          <p:spTgt spid="32"/>
                                        </p:tgtEl>
                                        <p:attrNameLst>
                                          <p:attrName>style.visibility</p:attrName>
                                        </p:attrNameLst>
                                      </p:cBhvr>
                                      <p:to>
                                        <p:strVal val="visible"/>
                                      </p:to>
                                    </p:se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par>
                          <p:cTn id="51" fill="hold">
                            <p:stCondLst>
                              <p:cond delay="2500"/>
                            </p:stCondLst>
                            <p:childTnLst>
                              <p:par>
                                <p:cTn id="52" presetID="10" presetClass="entr" presetSubtype="0"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1" presetClass="entr" presetSubtype="0" fill="hold" grpId="3" nodeType="clickEffect">
                                  <p:stCondLst>
                                    <p:cond delay="0"/>
                                  </p:stCondLst>
                                  <p:childTnLst>
                                    <p:set>
                                      <p:cBhvr>
                                        <p:cTn id="58" dur="1000">
                                          <p:stCondLst>
                                            <p:cond delay="0"/>
                                          </p:stCondLst>
                                        </p:cTn>
                                        <p:tgtEl>
                                          <p:spTgt spid="32"/>
                                        </p:tgtEl>
                                        <p:attrNameLst>
                                          <p:attrName>style.visibility</p:attrName>
                                        </p:attrNameLst>
                                      </p:cBhvr>
                                      <p:to>
                                        <p:strVal val="visible"/>
                                      </p:to>
                                    </p:se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par>
                          <p:cTn id="67" fill="hold">
                            <p:stCondLst>
                              <p:cond delay="2500"/>
                            </p:stCondLst>
                            <p:childTnLst>
                              <p:par>
                                <p:cTn id="68" presetID="10" presetClass="entr" presetSubtype="0" fill="hold"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30" grpId="0" animBg="1"/>
      <p:bldP spid="32" grpId="0" animBg="1"/>
      <p:bldP spid="32" grpId="1" animBg="1"/>
      <p:bldP spid="32" grpId="2" animBg="1"/>
      <p:bldP spid="32" grpId="3"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ffectLst>
                  <a:outerShdw blurRad="38100" dist="38100" dir="2700000" algn="tl">
                    <a:srgbClr val="000000">
                      <a:alpha val="43137"/>
                    </a:srgbClr>
                  </a:outerShdw>
                </a:effectLst>
              </a:rPr>
              <a:t>WCSF: Model View Presenter</a:t>
            </a:r>
            <a:r>
              <a:rPr smtClean="0">
                <a:effectLst>
                  <a:outerShdw blurRad="38100" dist="38100" dir="2700000" algn="tl">
                    <a:srgbClr val="000000">
                      <a:alpha val="43137"/>
                    </a:srgbClr>
                  </a:outerShdw>
                </a:effectLst>
              </a:rPr>
              <a:t> Pattern</a:t>
            </a:r>
            <a:endParaRPr>
              <a:effectLst>
                <a:outerShdw blurRad="38100" dist="38100" dir="2700000" algn="tl">
                  <a:srgbClr val="000000">
                    <a:alpha val="43137"/>
                  </a:srgbClr>
                </a:outerShdw>
              </a:effectLst>
            </a:endParaRPr>
          </a:p>
        </p:txBody>
      </p:sp>
      <p:sp>
        <p:nvSpPr>
          <p:cNvPr id="3" name="Text Placeholder 2"/>
          <p:cNvSpPr>
            <a:spLocks noGrp="1"/>
          </p:cNvSpPr>
          <p:nvPr>
            <p:ph idx="1"/>
          </p:nvPr>
        </p:nvSpPr>
        <p:spPr>
          <a:xfrm>
            <a:off x="457200" y="1500174"/>
            <a:ext cx="8229600" cy="4625989"/>
          </a:xfrm>
        </p:spPr>
        <p:txBody>
          <a:bodyPr/>
          <a:lstStyle/>
          <a:p>
            <a:pPr eaLnBrk="1" hangingPunct="1">
              <a:buFont typeface="Wingdings" pitchFamily="2" charset="2"/>
              <a:buNone/>
            </a:pPr>
            <a:r>
              <a:rPr lang="en-US" sz="2800" dirty="0" smtClean="0"/>
              <a:t>A UI pattern for that separates the UI-Centric business logic from the UI itself.</a:t>
            </a:r>
          </a:p>
          <a:p>
            <a:pPr eaLnBrk="1" hangingPunct="1">
              <a:buFont typeface="Wingdings" pitchFamily="2" charset="2"/>
              <a:buNone/>
            </a:pPr>
            <a:endParaRPr lang="en-US" sz="2000" dirty="0" smtClean="0"/>
          </a:p>
          <a:p>
            <a:pPr eaLnBrk="1" hangingPunct="1"/>
            <a:r>
              <a:rPr lang="en-US" sz="2800" dirty="0" smtClean="0"/>
              <a:t>Allows unit testing of UI logic</a:t>
            </a:r>
          </a:p>
          <a:p>
            <a:pPr eaLnBrk="1" hangingPunct="1"/>
            <a:r>
              <a:rPr lang="en-US" sz="2800" dirty="0" smtClean="0"/>
              <a:t>Makes the UI less brittle</a:t>
            </a:r>
          </a:p>
          <a:p>
            <a:pPr eaLnBrk="1" hangingPunct="1"/>
            <a:r>
              <a:rPr lang="en-US" sz="2800" dirty="0" smtClean="0"/>
              <a:t>Can be used in several ways:</a:t>
            </a:r>
          </a:p>
          <a:p>
            <a:pPr lvl="1" eaLnBrk="1" hangingPunct="1"/>
            <a:r>
              <a:rPr lang="en-US" dirty="0" smtClean="0"/>
              <a:t>With a Model</a:t>
            </a:r>
          </a:p>
          <a:p>
            <a:pPr lvl="1" eaLnBrk="1" hangingPunct="1"/>
            <a:r>
              <a:rPr lang="en-US" dirty="0" smtClean="0"/>
              <a:t>With an Application Controller</a:t>
            </a:r>
          </a:p>
          <a:p>
            <a:pPr eaLnBrk="1" hangingPunct="1">
              <a:buNone/>
            </a:pPr>
            <a:endParaRPr lang="en-US" sz="2800" dirty="0" smtClean="0"/>
          </a:p>
        </p:txBody>
      </p:sp>
      <p:sp>
        <p:nvSpPr>
          <p:cNvPr id="4" name="AutoShape 6"/>
          <p:cNvSpPr>
            <a:spLocks noChangeArrowheads="1"/>
          </p:cNvSpPr>
          <p:nvPr/>
        </p:nvSpPr>
        <p:spPr bwMode="auto">
          <a:xfrm>
            <a:off x="5305430" y="5302251"/>
            <a:ext cx="1355725" cy="1062037"/>
          </a:xfrm>
          <a:prstGeom prst="roundRect">
            <a:avLst>
              <a:gd name="adj" fmla="val 16667"/>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a:solidFill>
              <a:schemeClr val="accent1"/>
            </a:solidFill>
            <a:round/>
            <a:headEnd/>
            <a:tailEnd/>
          </a:ln>
          <a:effectLst/>
        </p:spPr>
        <p:txBody>
          <a:bodyPr wrap="none" lIns="91436" tIns="45718" rIns="91436" bIns="45718"/>
          <a:lstStyle/>
          <a:p>
            <a:pPr algn="ctr">
              <a:defRPr/>
            </a:pPr>
            <a:r>
              <a:rPr lang="en-US" sz="1400" dirty="0">
                <a:effectLst>
                  <a:outerShdw blurRad="38100" dist="38100" dir="2700000" algn="tl">
                    <a:srgbClr val="000000">
                      <a:alpha val="43137"/>
                    </a:srgbClr>
                  </a:outerShdw>
                </a:effectLst>
              </a:rPr>
              <a:t>View</a:t>
            </a:r>
          </a:p>
        </p:txBody>
      </p:sp>
      <p:sp>
        <p:nvSpPr>
          <p:cNvPr id="5" name="AutoShape 6"/>
          <p:cNvSpPr>
            <a:spLocks noChangeArrowheads="1"/>
          </p:cNvSpPr>
          <p:nvPr/>
        </p:nvSpPr>
        <p:spPr bwMode="auto">
          <a:xfrm>
            <a:off x="7500958" y="5286388"/>
            <a:ext cx="1355725" cy="1062037"/>
          </a:xfrm>
          <a:prstGeom prst="roundRect">
            <a:avLst>
              <a:gd name="adj" fmla="val 16667"/>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a:solidFill>
              <a:schemeClr val="accent1"/>
            </a:solidFill>
            <a:round/>
            <a:headEnd/>
            <a:tailEnd/>
          </a:ln>
          <a:effectLst/>
        </p:spPr>
        <p:txBody>
          <a:bodyPr wrap="none" lIns="91436" tIns="45718" rIns="91436" bIns="45718"/>
          <a:lstStyle/>
          <a:p>
            <a:pPr algn="ctr">
              <a:defRPr/>
            </a:pPr>
            <a:r>
              <a:rPr lang="en-US" sz="1400" dirty="0">
                <a:effectLst>
                  <a:outerShdw blurRad="38100" dist="38100" dir="2700000" algn="tl">
                    <a:srgbClr val="000000">
                      <a:alpha val="43137"/>
                    </a:srgbClr>
                  </a:outerShdw>
                </a:effectLst>
              </a:rPr>
              <a:t>Presenter</a:t>
            </a:r>
          </a:p>
        </p:txBody>
      </p:sp>
      <p:sp>
        <p:nvSpPr>
          <p:cNvPr id="7" name="Up Arrow 6"/>
          <p:cNvSpPr/>
          <p:nvPr/>
        </p:nvSpPr>
        <p:spPr bwMode="auto">
          <a:xfrm>
            <a:off x="7643834" y="4572008"/>
            <a:ext cx="365125" cy="663575"/>
          </a:xfrm>
          <a:prstGeom prst="up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8" name="Up Arrow 7"/>
          <p:cNvSpPr/>
          <p:nvPr/>
        </p:nvSpPr>
        <p:spPr bwMode="auto">
          <a:xfrm rot="10800000">
            <a:off x="8358214" y="4643446"/>
            <a:ext cx="366712" cy="663575"/>
          </a:xfrm>
          <a:prstGeom prst="up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9" name="AutoShape 6"/>
          <p:cNvSpPr>
            <a:spLocks noChangeArrowheads="1"/>
          </p:cNvSpPr>
          <p:nvPr/>
        </p:nvSpPr>
        <p:spPr bwMode="auto">
          <a:xfrm>
            <a:off x="7469193" y="3500438"/>
            <a:ext cx="1355725" cy="1062038"/>
          </a:xfrm>
          <a:prstGeom prst="roundRect">
            <a:avLst>
              <a:gd name="adj" fmla="val 16667"/>
            </a:avLst>
          </a:prstGeom>
          <a:gradFill rotWithShape="0">
            <a:gsLst>
              <a:gs pos="0">
                <a:srgbClr val="03D4A8"/>
              </a:gs>
              <a:gs pos="25000">
                <a:srgbClr val="21D6E0"/>
              </a:gs>
              <a:gs pos="75000">
                <a:srgbClr val="0087E6"/>
              </a:gs>
              <a:gs pos="100000">
                <a:srgbClr val="005CBF"/>
              </a:gs>
            </a:gsLst>
            <a:lin ang="2700000" scaled="0"/>
          </a:gradFill>
          <a:ln w="12700">
            <a:solidFill>
              <a:schemeClr val="accent1"/>
            </a:solidFill>
            <a:round/>
            <a:headEnd/>
            <a:tailEnd/>
          </a:ln>
          <a:effectLst/>
        </p:spPr>
        <p:txBody>
          <a:bodyPr wrap="none" lIns="91436" tIns="45718" rIns="91436" bIns="45718"/>
          <a:lstStyle/>
          <a:p>
            <a:pPr algn="ctr">
              <a:defRPr/>
            </a:pPr>
            <a:r>
              <a:rPr lang="en-US" sz="1400" dirty="0">
                <a:effectLst>
                  <a:outerShdw blurRad="38100" dist="38100" dir="2700000" algn="tl">
                    <a:srgbClr val="000000">
                      <a:alpha val="43137"/>
                    </a:srgbClr>
                  </a:outerShdw>
                </a:effectLst>
              </a:rPr>
              <a:t>Model</a:t>
            </a:r>
          </a:p>
        </p:txBody>
      </p:sp>
      <p:sp>
        <p:nvSpPr>
          <p:cNvPr id="10" name="Up Arrow 9"/>
          <p:cNvSpPr/>
          <p:nvPr/>
        </p:nvSpPr>
        <p:spPr bwMode="auto">
          <a:xfrm rot="5400000">
            <a:off x="6917546" y="5226858"/>
            <a:ext cx="365125" cy="769938"/>
          </a:xfrm>
          <a:prstGeom prst="up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11" name="Up Arrow 10"/>
          <p:cNvSpPr/>
          <p:nvPr/>
        </p:nvSpPr>
        <p:spPr bwMode="auto">
          <a:xfrm rot="16200000">
            <a:off x="6917547" y="5726923"/>
            <a:ext cx="365125" cy="769938"/>
          </a:xfrm>
          <a:prstGeom prst="up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10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dissolve">
                                      <p:cBhvr>
                                        <p:cTn id="44" dur="500"/>
                                        <p:tgtEl>
                                          <p:spTgt spid="10"/>
                                        </p:tgtEl>
                                      </p:cBhvr>
                                    </p:animEffect>
                                  </p:childTnLst>
                                </p:cTn>
                              </p:par>
                            </p:childTnLst>
                          </p:cTn>
                        </p:par>
                        <p:par>
                          <p:cTn id="45" fill="hold">
                            <p:stCondLst>
                              <p:cond delay="1000"/>
                            </p:stCondLst>
                            <p:childTnLst>
                              <p:par>
                                <p:cTn id="46" presetID="9"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ffectLst>
                  <a:outerShdw blurRad="38100" dist="38100" dir="2700000" algn="tl">
                    <a:srgbClr val="000000">
                      <a:alpha val="43137"/>
                    </a:srgbClr>
                  </a:outerShdw>
                </a:effectLst>
              </a:rPr>
              <a:t>WCSF: </a:t>
            </a:r>
            <a:r>
              <a:rPr smtClean="0">
                <a:effectLst>
                  <a:outerShdw blurRad="38100" dist="38100" dir="2700000" algn="tl">
                    <a:srgbClr val="000000">
                      <a:alpha val="43137"/>
                    </a:srgbClr>
                  </a:outerShdw>
                </a:effectLst>
              </a:rPr>
              <a:t>Services</a:t>
            </a:r>
            <a:r>
              <a:rPr sz="3600" smtClean="0"/>
              <a:t> </a:t>
            </a:r>
            <a:endParaRPr sz="3600"/>
          </a:p>
        </p:txBody>
      </p:sp>
      <p:sp>
        <p:nvSpPr>
          <p:cNvPr id="3" name="Text Placeholder 2"/>
          <p:cNvSpPr>
            <a:spLocks noGrp="1"/>
          </p:cNvSpPr>
          <p:nvPr>
            <p:ph type="body" idx="4294967295"/>
          </p:nvPr>
        </p:nvSpPr>
        <p:spPr>
          <a:xfrm>
            <a:off x="319088" y="1214422"/>
            <a:ext cx="4189412" cy="5000660"/>
          </a:xfrm>
        </p:spPr>
        <p:txBody>
          <a:bodyPr>
            <a:normAutofit fontScale="92500" lnSpcReduction="10000"/>
          </a:bodyPr>
          <a:lstStyle/>
          <a:p>
            <a:pPr eaLnBrk="1" hangingPunct="1">
              <a:buFont typeface="Wingdings" pitchFamily="2" charset="2"/>
              <a:buNone/>
              <a:defRPr/>
            </a:pPr>
            <a:r>
              <a:rPr lang="en-US" dirty="0" smtClean="0"/>
              <a:t>A </a:t>
            </a:r>
            <a:r>
              <a:rPr lang="en-US" i="1" dirty="0" smtClean="0"/>
              <a:t>service</a:t>
            </a:r>
            <a:r>
              <a:rPr lang="en-US" dirty="0" smtClean="0"/>
              <a:t> is name for an object that provides functionality to other components (the components can be in the same module or in another module) in a loosely coupled way. </a:t>
            </a:r>
          </a:p>
          <a:p>
            <a:pPr eaLnBrk="1" hangingPunct="1">
              <a:buFont typeface="Wingdings" pitchFamily="2" charset="2"/>
              <a:buNone/>
              <a:defRPr/>
            </a:pPr>
            <a:r>
              <a:rPr lang="en-US" dirty="0" smtClean="0"/>
              <a:t>Characteristics</a:t>
            </a:r>
          </a:p>
          <a:p>
            <a:pPr>
              <a:defRPr/>
            </a:pPr>
            <a:r>
              <a:rPr lang="en-US" sz="1800" dirty="0" smtClean="0"/>
              <a:t>I don’t know or care who created it</a:t>
            </a:r>
          </a:p>
          <a:p>
            <a:pPr>
              <a:defRPr/>
            </a:pPr>
            <a:r>
              <a:rPr lang="en-US" sz="1800" dirty="0" smtClean="0"/>
              <a:t>I don’t know or care what the implementation is</a:t>
            </a:r>
          </a:p>
          <a:p>
            <a:pPr>
              <a:defRPr/>
            </a:pPr>
            <a:r>
              <a:rPr lang="en-US" sz="1800" dirty="0" smtClean="0"/>
              <a:t>I am not responsible for disposing it.</a:t>
            </a:r>
          </a:p>
          <a:p>
            <a:pPr eaLnBrk="1" hangingPunct="1">
              <a:buFont typeface="Wingdings" pitchFamily="2" charset="2"/>
              <a:buNone/>
              <a:defRPr/>
            </a:pPr>
            <a:endParaRPr lang="en-US" dirty="0" smtClean="0"/>
          </a:p>
          <a:p>
            <a:pPr eaLnBrk="1" hangingPunct="1">
              <a:buFont typeface="Wingdings" pitchFamily="2" charset="2"/>
              <a:buNone/>
              <a:defRPr/>
            </a:pPr>
            <a:endParaRPr lang="en-US" dirty="0"/>
          </a:p>
        </p:txBody>
      </p:sp>
      <p:grpSp>
        <p:nvGrpSpPr>
          <p:cNvPr id="4" name="Group 10"/>
          <p:cNvGrpSpPr>
            <a:grpSpLocks/>
          </p:cNvGrpSpPr>
          <p:nvPr/>
        </p:nvGrpSpPr>
        <p:grpSpPr bwMode="auto">
          <a:xfrm>
            <a:off x="4887913" y="2244725"/>
            <a:ext cx="3532187" cy="2584450"/>
            <a:chOff x="4888231" y="2244090"/>
            <a:chExt cx="3531869" cy="2585403"/>
          </a:xfrm>
        </p:grpSpPr>
        <p:sp>
          <p:nvSpPr>
            <p:cNvPr id="6" name="AutoShape 6"/>
            <p:cNvSpPr>
              <a:spLocks noChangeArrowheads="1"/>
            </p:cNvSpPr>
            <p:nvPr/>
          </p:nvSpPr>
          <p:spPr bwMode="auto">
            <a:xfrm>
              <a:off x="7059735" y="2244090"/>
              <a:ext cx="1357190" cy="1060841"/>
            </a:xfrm>
            <a:prstGeom prst="roundRect">
              <a:avLst>
                <a:gd name="adj" fmla="val 16667"/>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a:solidFill>
                <a:schemeClr val="accent1"/>
              </a:solidFill>
              <a:round/>
              <a:headEnd/>
              <a:tailEnd/>
            </a:ln>
            <a:effectLst/>
          </p:spPr>
          <p:txBody>
            <a:bodyPr wrap="none" lIns="91436" tIns="45718" rIns="91436" bIns="45718"/>
            <a:lstStyle/>
            <a:p>
              <a:pPr algn="ctr">
                <a:defRPr/>
              </a:pPr>
              <a:r>
                <a:rPr lang="en-US" sz="1600" dirty="0" err="1">
                  <a:effectLst>
                    <a:outerShdw blurRad="38100" dist="38100" dir="2700000" algn="tl">
                      <a:srgbClr val="000000">
                        <a:alpha val="43137"/>
                      </a:srgbClr>
                    </a:outerShdw>
                  </a:effectLst>
                </a:rPr>
                <a:t>ILogging</a:t>
              </a:r>
              <a:r>
                <a:rPr lang="en-US" sz="1600" dirty="0">
                  <a:effectLst>
                    <a:outerShdw blurRad="38100" dist="38100" dir="2700000" algn="tl">
                      <a:srgbClr val="000000">
                        <a:alpha val="43137"/>
                      </a:srgbClr>
                    </a:outerShdw>
                  </a:effectLst>
                </a:rPr>
                <a:t> </a:t>
              </a:r>
            </a:p>
            <a:p>
              <a:pPr algn="ctr">
                <a:defRPr/>
              </a:pPr>
              <a:r>
                <a:rPr lang="en-US" sz="1600" dirty="0">
                  <a:effectLst>
                    <a:outerShdw blurRad="38100" dist="38100" dir="2700000" algn="tl">
                      <a:srgbClr val="000000">
                        <a:alpha val="43137"/>
                      </a:srgbClr>
                    </a:outerShdw>
                  </a:effectLst>
                </a:rPr>
                <a:t>Service</a:t>
              </a:r>
            </a:p>
          </p:txBody>
        </p:sp>
        <p:sp>
          <p:nvSpPr>
            <p:cNvPr id="7" name="AutoShape 6"/>
            <p:cNvSpPr>
              <a:spLocks noChangeArrowheads="1"/>
            </p:cNvSpPr>
            <p:nvPr/>
          </p:nvSpPr>
          <p:spPr bwMode="auto">
            <a:xfrm>
              <a:off x="4888231" y="3090540"/>
              <a:ext cx="1355603" cy="1060841"/>
            </a:xfrm>
            <a:prstGeom prst="roundRect">
              <a:avLst>
                <a:gd name="adj" fmla="val 16667"/>
              </a:avLst>
            </a:prstGeom>
            <a:gradFill rotWithShape="0">
              <a:gsLst>
                <a:gs pos="0">
                  <a:srgbClr val="03D4A8"/>
                </a:gs>
                <a:gs pos="25000">
                  <a:srgbClr val="21D6E0"/>
                </a:gs>
                <a:gs pos="75000">
                  <a:srgbClr val="0087E6"/>
                </a:gs>
                <a:gs pos="100000">
                  <a:srgbClr val="005CBF"/>
                </a:gs>
              </a:gsLst>
              <a:lin ang="2700000" scaled="0"/>
            </a:gradFill>
            <a:ln w="12700">
              <a:solidFill>
                <a:schemeClr val="accent1"/>
              </a:solidFill>
              <a:round/>
              <a:headEnd/>
              <a:tailEnd/>
            </a:ln>
            <a:effectLst/>
          </p:spPr>
          <p:txBody>
            <a:bodyPr wrap="none" lIns="91436" tIns="45718" rIns="91436" bIns="45718"/>
            <a:lstStyle/>
            <a:p>
              <a:pPr algn="ctr">
                <a:defRPr/>
              </a:pPr>
              <a:r>
                <a:rPr lang="en-US" sz="1600" dirty="0">
                  <a:effectLst>
                    <a:outerShdw blurRad="38100" dist="38100" dir="2700000" algn="tl">
                      <a:srgbClr val="000000">
                        <a:alpha val="43137"/>
                      </a:srgbClr>
                    </a:outerShdw>
                  </a:effectLst>
                </a:rPr>
                <a:t>Customer</a:t>
              </a:r>
            </a:p>
          </p:txBody>
        </p:sp>
        <p:sp>
          <p:nvSpPr>
            <p:cNvPr id="8" name="AutoShape 6"/>
            <p:cNvSpPr>
              <a:spLocks noChangeArrowheads="1"/>
            </p:cNvSpPr>
            <p:nvPr/>
          </p:nvSpPr>
          <p:spPr bwMode="auto">
            <a:xfrm>
              <a:off x="7064497" y="3768652"/>
              <a:ext cx="1355603" cy="1060841"/>
            </a:xfrm>
            <a:prstGeom prst="roundRect">
              <a:avLst>
                <a:gd name="adj" fmla="val 16667"/>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a:solidFill>
                <a:schemeClr val="accent1"/>
              </a:solidFill>
              <a:round/>
              <a:headEnd/>
              <a:tailEnd/>
            </a:ln>
            <a:effectLst/>
          </p:spPr>
          <p:txBody>
            <a:bodyPr wrap="none" lIns="91436" tIns="45718" rIns="91436" bIns="45718"/>
            <a:lstStyle/>
            <a:p>
              <a:pPr algn="ctr">
                <a:defRPr/>
              </a:pPr>
              <a:r>
                <a:rPr lang="en-US" sz="1600" dirty="0" err="1">
                  <a:effectLst>
                    <a:outerShdw blurRad="38100" dist="38100" dir="2700000" algn="tl">
                      <a:srgbClr val="000000">
                        <a:alpha val="43137"/>
                      </a:srgbClr>
                    </a:outerShdw>
                  </a:effectLst>
                </a:rPr>
                <a:t>IAccounts</a:t>
              </a:r>
              <a:endParaRPr lang="en-US" sz="1600" dirty="0">
                <a:effectLst>
                  <a:outerShdw blurRad="38100" dist="38100" dir="2700000" algn="tl">
                    <a:srgbClr val="000000">
                      <a:alpha val="43137"/>
                    </a:srgbClr>
                  </a:outerShdw>
                </a:effectLst>
              </a:endParaRPr>
            </a:p>
            <a:p>
              <a:pPr algn="ctr">
                <a:defRPr/>
              </a:pPr>
              <a:r>
                <a:rPr lang="en-US" sz="1600" dirty="0">
                  <a:effectLst>
                    <a:outerShdw blurRad="38100" dist="38100" dir="2700000" algn="tl">
                      <a:srgbClr val="000000">
                        <a:alpha val="43137"/>
                      </a:srgbClr>
                    </a:outerShdw>
                  </a:effectLst>
                </a:rPr>
                <a:t>Service</a:t>
              </a:r>
            </a:p>
          </p:txBody>
        </p:sp>
        <p:sp>
          <p:nvSpPr>
            <p:cNvPr id="9" name="Right Arrow 8"/>
            <p:cNvSpPr/>
            <p:nvPr/>
          </p:nvSpPr>
          <p:spPr bwMode="auto">
            <a:xfrm rot="18922139">
              <a:off x="6296216" y="2830094"/>
              <a:ext cx="776218" cy="509775"/>
            </a:xfrm>
            <a:prstGeom prst="right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10" name="Right Arrow 9"/>
            <p:cNvSpPr/>
            <p:nvPr/>
          </p:nvSpPr>
          <p:spPr bwMode="auto">
            <a:xfrm rot="2302004">
              <a:off x="6310503" y="3725774"/>
              <a:ext cx="777805" cy="509775"/>
            </a:xfrm>
            <a:prstGeom prst="right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ffectLst>
                  <a:outerShdw blurRad="38100" dist="38100" dir="2700000" algn="tl">
                    <a:srgbClr val="000000">
                      <a:alpha val="43137"/>
                    </a:srgbClr>
                  </a:outerShdw>
                </a:effectLst>
              </a:rPr>
              <a:t>WCSF: </a:t>
            </a:r>
            <a:r>
              <a:rPr smtClean="0">
                <a:effectLst>
                  <a:outerShdw blurRad="38100" dist="38100" dir="2700000" algn="tl">
                    <a:srgbClr val="000000">
                      <a:alpha val="43137"/>
                    </a:srgbClr>
                  </a:outerShdw>
                </a:effectLst>
              </a:rPr>
              <a:t>Dependency Injection </a:t>
            </a:r>
            <a:endParaRPr>
              <a:effectLst>
                <a:outerShdw blurRad="38100" dist="38100" dir="2700000" algn="tl">
                  <a:srgbClr val="000000">
                    <a:alpha val="43137"/>
                  </a:srgbClr>
                </a:outerShdw>
              </a:effectLst>
            </a:endParaRPr>
          </a:p>
        </p:txBody>
      </p:sp>
      <p:sp>
        <p:nvSpPr>
          <p:cNvPr id="3" name="Text Placeholder 2"/>
          <p:cNvSpPr>
            <a:spLocks noGrp="1"/>
          </p:cNvSpPr>
          <p:nvPr>
            <p:ph type="body" idx="4294967295"/>
          </p:nvPr>
        </p:nvSpPr>
        <p:spPr>
          <a:xfrm>
            <a:off x="268288" y="1285860"/>
            <a:ext cx="5089530" cy="5000659"/>
          </a:xfrm>
        </p:spPr>
        <p:txBody>
          <a:bodyPr>
            <a:normAutofit fontScale="70000" lnSpcReduction="20000"/>
          </a:bodyPr>
          <a:lstStyle/>
          <a:p>
            <a:pPr eaLnBrk="1" hangingPunct="1">
              <a:buFont typeface="Wingdings" pitchFamily="2" charset="2"/>
              <a:buNone/>
              <a:defRPr/>
            </a:pPr>
            <a:r>
              <a:rPr lang="en-US" dirty="0" smtClean="0"/>
              <a:t>Pattern that allows abstractly defining object dependencies and passing in concrete implementations at runtime.</a:t>
            </a:r>
          </a:p>
          <a:p>
            <a:pPr eaLnBrk="1" hangingPunct="1">
              <a:buFont typeface="Wingdings" pitchFamily="2" charset="2"/>
              <a:buNone/>
              <a:defRPr/>
            </a:pPr>
            <a:endParaRPr lang="en-US" dirty="0" smtClean="0"/>
          </a:p>
          <a:p>
            <a:pPr eaLnBrk="1" hangingPunct="1">
              <a:buFont typeface="Wingdings" pitchFamily="2" charset="2"/>
              <a:buNone/>
              <a:defRPr/>
            </a:pPr>
            <a:r>
              <a:rPr lang="en-US" dirty="0" smtClean="0"/>
              <a:t>Benefits: </a:t>
            </a:r>
          </a:p>
          <a:p>
            <a:pPr>
              <a:defRPr/>
            </a:pPr>
            <a:r>
              <a:rPr lang="en-US" dirty="0" smtClean="0"/>
              <a:t>Allows you to decouple your classes from logic for retrieving dependencies.</a:t>
            </a:r>
          </a:p>
          <a:p>
            <a:pPr>
              <a:defRPr/>
            </a:pPr>
            <a:r>
              <a:rPr lang="en-US" dirty="0" smtClean="0"/>
              <a:t>Dependencies can be replaced or updated requiring minimal or no changes to your classes’ source code.</a:t>
            </a:r>
          </a:p>
          <a:p>
            <a:pPr>
              <a:defRPr/>
            </a:pPr>
            <a:r>
              <a:rPr lang="en-US" dirty="0" smtClean="0"/>
              <a:t>Allows writing classes that depend on services whose concrete implementation is not known at compile time.</a:t>
            </a:r>
          </a:p>
          <a:p>
            <a:pPr>
              <a:defRPr/>
            </a:pPr>
            <a:r>
              <a:rPr lang="en-US" dirty="0" smtClean="0"/>
              <a:t>Facilitates testing your classes in isolation using test doubles.</a:t>
            </a:r>
          </a:p>
          <a:p>
            <a:pPr eaLnBrk="1" hangingPunct="1">
              <a:buFont typeface="Arial" pitchFamily="34" charset="0"/>
              <a:buChar char="•"/>
              <a:defRPr/>
            </a:pPr>
            <a:endParaRPr lang="en-US" dirty="0" smtClean="0"/>
          </a:p>
          <a:p>
            <a:pPr eaLnBrk="1" hangingPunct="1">
              <a:buFont typeface="Wingdings" pitchFamily="2" charset="2"/>
              <a:buNone/>
              <a:defRPr/>
            </a:pPr>
            <a:endParaRPr lang="en-US" dirty="0" smtClean="0"/>
          </a:p>
          <a:p>
            <a:pPr eaLnBrk="1" hangingPunct="1">
              <a:buFont typeface="Wingdings" pitchFamily="2" charset="2"/>
              <a:buNone/>
              <a:defRPr/>
            </a:pPr>
            <a:endParaRPr lang="en-US" dirty="0"/>
          </a:p>
        </p:txBody>
      </p:sp>
      <p:grpSp>
        <p:nvGrpSpPr>
          <p:cNvPr id="4" name="Group 18"/>
          <p:cNvGrpSpPr>
            <a:grpSpLocks/>
          </p:cNvGrpSpPr>
          <p:nvPr/>
        </p:nvGrpSpPr>
        <p:grpSpPr bwMode="auto">
          <a:xfrm>
            <a:off x="5072066" y="1785926"/>
            <a:ext cx="3714744" cy="2786082"/>
            <a:chOff x="5079365" y="1546543"/>
            <a:chExt cx="3913188" cy="3584575"/>
          </a:xfrm>
        </p:grpSpPr>
        <p:sp>
          <p:nvSpPr>
            <p:cNvPr id="17" name="AutoShape 6"/>
            <p:cNvSpPr>
              <a:spLocks noChangeArrowheads="1"/>
            </p:cNvSpPr>
            <p:nvPr/>
          </p:nvSpPr>
          <p:spPr bwMode="auto">
            <a:xfrm>
              <a:off x="5079365" y="1546543"/>
              <a:ext cx="3913188" cy="3584575"/>
            </a:xfrm>
            <a:prstGeom prst="roundRect">
              <a:avLst>
                <a:gd name="adj" fmla="val 16667"/>
              </a:avLst>
            </a:prstGeom>
            <a:gradFill rotWithShape="0">
              <a:gsLst>
                <a:gs pos="0">
                  <a:srgbClr val="8488C4"/>
                </a:gs>
                <a:gs pos="53000">
                  <a:srgbClr val="D4DEFF"/>
                </a:gs>
                <a:gs pos="83000">
                  <a:srgbClr val="D4DEFF"/>
                </a:gs>
                <a:gs pos="100000">
                  <a:srgbClr val="96AB94"/>
                </a:gs>
              </a:gsLst>
              <a:lin ang="2700000" scaled="0"/>
            </a:gradFill>
            <a:ln w="12700">
              <a:solidFill>
                <a:schemeClr val="accent1"/>
              </a:solidFill>
              <a:round/>
              <a:headEnd/>
              <a:tailEnd/>
            </a:ln>
            <a:effectLst/>
          </p:spPr>
          <p:txBody>
            <a:bodyPr wrap="none" lIns="91436" tIns="45718" rIns="91436" bIns="45718"/>
            <a:lstStyle/>
            <a:p>
              <a:pPr algn="ctr">
                <a:defRPr/>
              </a:pPr>
              <a:r>
                <a:rPr lang="en-US" dirty="0">
                  <a:solidFill>
                    <a:schemeClr val="bg2"/>
                  </a:solidFill>
                  <a:effectLst>
                    <a:outerShdw blurRad="38100" dist="38100" dir="2700000" algn="tl">
                      <a:srgbClr val="000000">
                        <a:alpha val="43137"/>
                      </a:srgbClr>
                    </a:outerShdw>
                  </a:effectLst>
                </a:rPr>
                <a:t>Work Item</a:t>
              </a:r>
            </a:p>
          </p:txBody>
        </p:sp>
        <p:sp>
          <p:nvSpPr>
            <p:cNvPr id="8" name="AutoShape 6"/>
            <p:cNvSpPr>
              <a:spLocks noChangeArrowheads="1"/>
            </p:cNvSpPr>
            <p:nvPr/>
          </p:nvSpPr>
          <p:spPr bwMode="auto">
            <a:xfrm>
              <a:off x="5368290" y="2152968"/>
              <a:ext cx="1355725" cy="1060450"/>
            </a:xfrm>
            <a:prstGeom prst="roundRect">
              <a:avLst>
                <a:gd name="adj" fmla="val 16667"/>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a:solidFill>
                <a:schemeClr val="accent1"/>
              </a:solidFill>
              <a:round/>
              <a:headEnd/>
              <a:tailEnd/>
            </a:ln>
            <a:effectLst/>
          </p:spPr>
          <p:txBody>
            <a:bodyPr wrap="none" lIns="91436" tIns="45718" rIns="91436" bIns="45718"/>
            <a:lstStyle/>
            <a:p>
              <a:pPr algn="ctr">
                <a:defRPr/>
              </a:pPr>
              <a:r>
                <a:rPr lang="en-US" sz="1400" dirty="0" err="1">
                  <a:effectLst>
                    <a:outerShdw blurRad="38100" dist="38100" dir="2700000" algn="tl">
                      <a:srgbClr val="000000">
                        <a:alpha val="43137"/>
                      </a:srgbClr>
                    </a:outerShdw>
                  </a:effectLst>
                </a:rPr>
                <a:t>ILogging</a:t>
              </a:r>
              <a:r>
                <a:rPr lang="en-US" sz="1400" dirty="0">
                  <a:effectLst>
                    <a:outerShdw blurRad="38100" dist="38100" dir="2700000" algn="tl">
                      <a:srgbClr val="000000">
                        <a:alpha val="43137"/>
                      </a:srgbClr>
                    </a:outerShdw>
                  </a:effectLst>
                </a:rPr>
                <a:t> </a:t>
              </a:r>
            </a:p>
            <a:p>
              <a:pPr algn="ctr">
                <a:defRPr/>
              </a:pPr>
              <a:r>
                <a:rPr lang="en-US" sz="1400" dirty="0">
                  <a:effectLst>
                    <a:outerShdw blurRad="38100" dist="38100" dir="2700000" algn="tl">
                      <a:srgbClr val="000000">
                        <a:alpha val="43137"/>
                      </a:srgbClr>
                    </a:outerShdw>
                  </a:effectLst>
                </a:rPr>
                <a:t>Service</a:t>
              </a:r>
            </a:p>
          </p:txBody>
        </p:sp>
        <p:sp>
          <p:nvSpPr>
            <p:cNvPr id="9" name="AutoShape 6"/>
            <p:cNvSpPr>
              <a:spLocks noChangeArrowheads="1"/>
            </p:cNvSpPr>
            <p:nvPr/>
          </p:nvSpPr>
          <p:spPr bwMode="auto">
            <a:xfrm>
              <a:off x="7365365" y="3775393"/>
              <a:ext cx="1355725" cy="1062038"/>
            </a:xfrm>
            <a:prstGeom prst="roundRect">
              <a:avLst>
                <a:gd name="adj" fmla="val 16667"/>
              </a:avLst>
            </a:prstGeom>
            <a:gradFill rotWithShape="0">
              <a:gsLst>
                <a:gs pos="0">
                  <a:srgbClr val="03D4A8"/>
                </a:gs>
                <a:gs pos="25000">
                  <a:srgbClr val="21D6E0"/>
                </a:gs>
                <a:gs pos="75000">
                  <a:srgbClr val="0087E6"/>
                </a:gs>
                <a:gs pos="100000">
                  <a:srgbClr val="005CBF"/>
                </a:gs>
              </a:gsLst>
              <a:lin ang="2700000" scaled="0"/>
            </a:gradFill>
            <a:ln w="12700">
              <a:solidFill>
                <a:schemeClr val="accent1"/>
              </a:solidFill>
              <a:round/>
              <a:headEnd/>
              <a:tailEnd/>
            </a:ln>
            <a:effectLst/>
          </p:spPr>
          <p:txBody>
            <a:bodyPr wrap="none" lIns="91436" tIns="45718" rIns="91436" bIns="45718"/>
            <a:lstStyle/>
            <a:p>
              <a:pPr algn="ctr">
                <a:defRPr/>
              </a:pPr>
              <a:r>
                <a:rPr lang="en-US" sz="1400" dirty="0">
                  <a:effectLst>
                    <a:outerShdw blurRad="38100" dist="38100" dir="2700000" algn="tl">
                      <a:srgbClr val="000000">
                        <a:alpha val="43137"/>
                      </a:srgbClr>
                    </a:outerShdw>
                  </a:effectLst>
                </a:rPr>
                <a:t>Customer</a:t>
              </a:r>
            </a:p>
          </p:txBody>
        </p:sp>
        <p:sp>
          <p:nvSpPr>
            <p:cNvPr id="10" name="AutoShape 6"/>
            <p:cNvSpPr>
              <a:spLocks noChangeArrowheads="1"/>
            </p:cNvSpPr>
            <p:nvPr/>
          </p:nvSpPr>
          <p:spPr bwMode="auto">
            <a:xfrm>
              <a:off x="5542915" y="3962718"/>
              <a:ext cx="1028700" cy="723900"/>
            </a:xfrm>
            <a:prstGeom prst="roundRect">
              <a:avLst>
                <a:gd name="adj" fmla="val 16667"/>
              </a:avLst>
            </a:prstGeom>
            <a:gradFill rotWithShape="0">
              <a:gsLst>
                <a:gs pos="0">
                  <a:srgbClr val="D6B19C"/>
                </a:gs>
                <a:gs pos="30000">
                  <a:srgbClr val="D49E6C"/>
                </a:gs>
                <a:gs pos="70000">
                  <a:srgbClr val="A65528"/>
                </a:gs>
                <a:gs pos="100000">
                  <a:srgbClr val="663012"/>
                </a:gs>
              </a:gsLst>
              <a:lin ang="2700000" scaled="0"/>
            </a:gradFill>
            <a:ln w="12700">
              <a:solidFill>
                <a:schemeClr val="accent1"/>
              </a:solidFill>
              <a:round/>
              <a:headEnd/>
              <a:tailEnd/>
            </a:ln>
            <a:effectLst/>
          </p:spPr>
          <p:txBody>
            <a:bodyPr wrap="none" lIns="91436" tIns="45718" rIns="91436" bIns="45718"/>
            <a:lstStyle/>
            <a:p>
              <a:pPr algn="ctr">
                <a:defRPr/>
              </a:pPr>
              <a:r>
                <a:rPr lang="en-US" sz="1400" dirty="0">
                  <a:effectLst>
                    <a:outerShdw blurRad="38100" dist="38100" dir="2700000" algn="tl">
                      <a:srgbClr val="000000">
                        <a:alpha val="43137"/>
                      </a:srgbClr>
                    </a:outerShdw>
                  </a:effectLst>
                </a:rPr>
                <a:t>Object</a:t>
              </a:r>
            </a:p>
            <a:p>
              <a:pPr algn="ctr">
                <a:defRPr/>
              </a:pPr>
              <a:r>
                <a:rPr lang="en-US" sz="1400" dirty="0">
                  <a:effectLst>
                    <a:outerShdw blurRad="38100" dist="38100" dir="2700000" algn="tl">
                      <a:srgbClr val="000000">
                        <a:alpha val="43137"/>
                      </a:srgbClr>
                    </a:outerShdw>
                  </a:effectLst>
                </a:rPr>
                <a:t> Builder</a:t>
              </a:r>
            </a:p>
          </p:txBody>
        </p:sp>
        <p:sp>
          <p:nvSpPr>
            <p:cNvPr id="13" name="Up Arrow 12"/>
            <p:cNvSpPr/>
            <p:nvPr/>
          </p:nvSpPr>
          <p:spPr bwMode="auto">
            <a:xfrm>
              <a:off x="5852478" y="3234056"/>
              <a:ext cx="365125" cy="663575"/>
            </a:xfrm>
            <a:prstGeom prst="up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14" name="Up Arrow 13"/>
            <p:cNvSpPr/>
            <p:nvPr/>
          </p:nvSpPr>
          <p:spPr bwMode="auto">
            <a:xfrm rot="5400000">
              <a:off x="6816090" y="3935731"/>
              <a:ext cx="365125" cy="663575"/>
            </a:xfrm>
            <a:prstGeom prst="upArrow">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anchor="ctr"/>
            <a:lstStyle/>
            <a:p>
              <a:pPr>
                <a:defRPr/>
              </a:pPr>
              <a:endParaRPr lang="en-US"/>
            </a:p>
          </p:txBody>
        </p:sp>
        <p:sp>
          <p:nvSpPr>
            <p:cNvPr id="15371" name="TextBox 14"/>
            <p:cNvSpPr txBox="1">
              <a:spLocks noChangeArrowheads="1"/>
            </p:cNvSpPr>
            <p:nvPr/>
          </p:nvSpPr>
          <p:spPr bwMode="auto">
            <a:xfrm>
              <a:off x="6606540" y="4480560"/>
              <a:ext cx="765810" cy="307777"/>
            </a:xfrm>
            <a:prstGeom prst="rect">
              <a:avLst/>
            </a:prstGeom>
            <a:noFill/>
            <a:ln w="9525">
              <a:noFill/>
              <a:miter lim="800000"/>
              <a:headEnd/>
              <a:tailEnd/>
            </a:ln>
          </p:spPr>
          <p:txBody>
            <a:bodyPr>
              <a:spAutoFit/>
            </a:bodyPr>
            <a:lstStyle/>
            <a:p>
              <a:r>
                <a:rPr lang="en-US" sz="1400">
                  <a:solidFill>
                    <a:schemeClr val="bg2"/>
                  </a:solidFill>
                </a:rPr>
                <a:t>Injects</a:t>
              </a:r>
            </a:p>
          </p:txBody>
        </p:sp>
        <p:sp>
          <p:nvSpPr>
            <p:cNvPr id="15372" name="TextBox 15"/>
            <p:cNvSpPr txBox="1">
              <a:spLocks noChangeArrowheads="1"/>
            </p:cNvSpPr>
            <p:nvPr/>
          </p:nvSpPr>
          <p:spPr bwMode="auto">
            <a:xfrm>
              <a:off x="6164580" y="3444240"/>
              <a:ext cx="1230630" cy="307777"/>
            </a:xfrm>
            <a:prstGeom prst="rect">
              <a:avLst/>
            </a:prstGeom>
            <a:noFill/>
            <a:ln w="9525">
              <a:noFill/>
              <a:miter lim="800000"/>
              <a:headEnd/>
              <a:tailEnd/>
            </a:ln>
          </p:spPr>
          <p:txBody>
            <a:bodyPr>
              <a:spAutoFit/>
            </a:bodyPr>
            <a:lstStyle/>
            <a:p>
              <a:r>
                <a:rPr lang="en-US" sz="1400">
                  <a:solidFill>
                    <a:schemeClr val="bg2"/>
                  </a:solidFill>
                </a:rPr>
                <a:t>Locates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10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10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smtClean="0">
                <a:solidFill>
                  <a:schemeClr val="bg1"/>
                </a:solidFill>
                <a:effectLst>
                  <a:outerShdw blurRad="38100" dist="38100" dir="2700000" algn="tl">
                    <a:srgbClr val="000000">
                      <a:alpha val="43137"/>
                    </a:srgbClr>
                  </a:outerShdw>
                </a:effectLst>
                <a:latin typeface="+mn-lt"/>
              </a:rPr>
              <a:t>Service and Data contracts in WCF</a:t>
            </a:r>
            <a:endParaRPr lang="en-US" dirty="0">
              <a:solidFill>
                <a:schemeClr val="bg1"/>
              </a:solidFill>
              <a:effectLst>
                <a:outerShdw blurRad="38100" dist="38100" dir="2700000" algn="tl">
                  <a:srgbClr val="000000">
                    <a:alpha val="43137"/>
                  </a:srgbClr>
                </a:outerShdw>
              </a:effectLst>
              <a:latin typeface="+mn-lt"/>
            </a:endParaRPr>
          </a:p>
        </p:txBody>
      </p:sp>
      <p:sp>
        <p:nvSpPr>
          <p:cNvPr id="12291" name="Subtitle 3"/>
          <p:cNvSpPr>
            <a:spLocks noGrp="1"/>
          </p:cNvSpPr>
          <p:nvPr>
            <p:ph type="subTitle" idx="1"/>
          </p:nvPr>
        </p:nvSpPr>
        <p:spPr/>
        <p:txBody>
          <a:bodyPr/>
          <a:lstStyle/>
          <a:p>
            <a:endParaRPr lang="en-US" smtClean="0"/>
          </a:p>
        </p:txBody>
      </p:sp>
      <p:sp>
        <p:nvSpPr>
          <p:cNvPr id="4" name="Title 10"/>
          <p:cNvSpPr txBox="1">
            <a:spLocks/>
          </p:cNvSpPr>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WSSF:</a:t>
            </a:r>
            <a:r>
              <a:rPr kumimoji="0" lang="en-US" sz="4000" b="1" i="0" u="none" strike="noStrike" kern="0" cap="none" spc="0" normalizeH="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Demo</a:t>
            </a:r>
            <a:endParaRPr kumimoji="0" lang="en-US" sz="40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64" y="228320"/>
            <a:ext cx="8634557" cy="738187"/>
          </a:xfrm>
        </p:spPr>
        <p:txBody>
          <a:bodyPr/>
          <a:lstStyle/>
          <a:p>
            <a:pPr>
              <a:defRPr/>
            </a:pPr>
            <a:r>
              <a:rPr lang="en-US" dirty="0" smtClean="0"/>
              <a:t>WSSF: What does it address?</a:t>
            </a:r>
            <a:endParaRPr lang="en-US" dirty="0"/>
          </a:p>
        </p:txBody>
      </p:sp>
      <p:sp>
        <p:nvSpPr>
          <p:cNvPr id="3" name="Content Placeholder 2"/>
          <p:cNvSpPr>
            <a:spLocks noGrp="1"/>
          </p:cNvSpPr>
          <p:nvPr>
            <p:ph idx="1"/>
          </p:nvPr>
        </p:nvSpPr>
        <p:spPr>
          <a:xfrm>
            <a:off x="457489" y="1071546"/>
            <a:ext cx="8229023" cy="4818547"/>
          </a:xfrm>
        </p:spPr>
        <p:txBody>
          <a:bodyPr>
            <a:normAutofit/>
          </a:bodyPr>
          <a:lstStyle/>
          <a:p>
            <a:pPr>
              <a:defRPr/>
            </a:pPr>
            <a:r>
              <a:rPr lang="en-US" dirty="0" smtClean="0"/>
              <a:t>Message </a:t>
            </a:r>
            <a:r>
              <a:rPr lang="en-US" dirty="0"/>
              <a:t>and service </a:t>
            </a:r>
            <a:r>
              <a:rPr lang="en-US" dirty="0" smtClean="0"/>
              <a:t>interface design </a:t>
            </a:r>
            <a:endParaRPr lang="en-US" dirty="0"/>
          </a:p>
          <a:p>
            <a:pPr>
              <a:defRPr/>
            </a:pPr>
            <a:r>
              <a:rPr lang="en-US" dirty="0" smtClean="0"/>
              <a:t>WSDL-first service design (also XSD) </a:t>
            </a:r>
            <a:endParaRPr lang="en-US" dirty="0"/>
          </a:p>
          <a:p>
            <a:pPr>
              <a:defRPr/>
            </a:pPr>
            <a:r>
              <a:rPr lang="en-US" dirty="0"/>
              <a:t>E</a:t>
            </a:r>
            <a:r>
              <a:rPr lang="en-US" dirty="0" smtClean="0"/>
              <a:t>xception </a:t>
            </a:r>
            <a:r>
              <a:rPr lang="en-US" dirty="0"/>
              <a:t>shielding and exception </a:t>
            </a:r>
            <a:r>
              <a:rPr lang="en-US" dirty="0" smtClean="0"/>
              <a:t>handling</a:t>
            </a:r>
            <a:endParaRPr lang="en-US" dirty="0"/>
          </a:p>
          <a:p>
            <a:pPr>
              <a:defRPr/>
            </a:pPr>
            <a:r>
              <a:rPr lang="en-US" dirty="0" smtClean="0"/>
              <a:t>Applying message-level security </a:t>
            </a:r>
            <a:endParaRPr lang="en-US" dirty="0"/>
          </a:p>
          <a:p>
            <a:pPr>
              <a:defRPr/>
            </a:pPr>
            <a:r>
              <a:rPr lang="en-US" dirty="0" smtClean="0"/>
              <a:t>Semantic and security code analysis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64" y="228320"/>
            <a:ext cx="8634557" cy="738187"/>
          </a:xfrm>
        </p:spPr>
        <p:txBody>
          <a:bodyPr/>
          <a:lstStyle/>
          <a:p>
            <a:pPr>
              <a:defRPr/>
            </a:pPr>
            <a:r>
              <a:rPr lang="en-US" dirty="0" smtClean="0"/>
              <a:t>WSSF: What does it address?</a:t>
            </a:r>
            <a:endParaRPr lang="en-US" dirty="0"/>
          </a:p>
        </p:txBody>
      </p:sp>
      <p:sp>
        <p:nvSpPr>
          <p:cNvPr id="3" name="Content Placeholder 2"/>
          <p:cNvSpPr>
            <a:spLocks noGrp="1"/>
          </p:cNvSpPr>
          <p:nvPr>
            <p:ph idx="1"/>
          </p:nvPr>
        </p:nvSpPr>
        <p:spPr>
          <a:xfrm>
            <a:off x="457489" y="1071546"/>
            <a:ext cx="8229023" cy="4818547"/>
          </a:xfrm>
        </p:spPr>
        <p:txBody>
          <a:bodyPr>
            <a:normAutofit/>
          </a:bodyPr>
          <a:lstStyle/>
          <a:p>
            <a:pPr>
              <a:defRPr/>
            </a:pPr>
            <a:r>
              <a:rPr lang="en-US" dirty="0" smtClean="0"/>
              <a:t>Planning </a:t>
            </a:r>
            <a:r>
              <a:rPr lang="en-US" dirty="0"/>
              <a:t>for the migration to </a:t>
            </a:r>
            <a:r>
              <a:rPr lang="en-US" dirty="0" smtClean="0"/>
              <a:t>WCF</a:t>
            </a:r>
            <a:endParaRPr lang="en-US" dirty="0"/>
          </a:p>
          <a:p>
            <a:pPr>
              <a:defRPr/>
            </a:pPr>
            <a:r>
              <a:rPr lang="en-US" dirty="0" smtClean="0"/>
              <a:t>Message validation (service behavior)</a:t>
            </a:r>
          </a:p>
          <a:p>
            <a:pPr>
              <a:defRPr/>
            </a:pPr>
            <a:r>
              <a:rPr lang="en-US" dirty="0" smtClean="0"/>
              <a:t>Message translation to business entities</a:t>
            </a:r>
          </a:p>
          <a:p>
            <a:pPr>
              <a:defRPr/>
            </a:pPr>
            <a:r>
              <a:rPr lang="en-US" dirty="0" smtClean="0"/>
              <a:t>Designing business entities in the domain model</a:t>
            </a:r>
          </a:p>
          <a:p>
            <a:pPr>
              <a:defRPr/>
            </a:pPr>
            <a:r>
              <a:rPr lang="en-US" dirty="0" smtClean="0"/>
              <a:t>Designing, building, and invoking the data access layer</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descr="C:\Source\TFS\ServiceFactory\TeamStuff\WorkingDocs\July2006Drop\src\images\SF_MessageDesign_F01.gif"/>
          <p:cNvPicPr>
            <a:picLocks noChangeAspect="1" noChangeArrowheads="1"/>
          </p:cNvPicPr>
          <p:nvPr/>
        </p:nvPicPr>
        <p:blipFill>
          <a:blip r:embed="rId3"/>
          <a:srcRect/>
          <a:stretch>
            <a:fillRect/>
          </a:stretch>
        </p:blipFill>
        <p:spPr bwMode="auto">
          <a:xfrm>
            <a:off x="5324475" y="1600200"/>
            <a:ext cx="3438525" cy="4000500"/>
          </a:xfrm>
          <a:prstGeom prst="rect">
            <a:avLst/>
          </a:prstGeom>
          <a:noFill/>
          <a:ln w="76200">
            <a:solidFill>
              <a:schemeClr val="tx1"/>
            </a:solidFill>
            <a:miter lim="800000"/>
            <a:headEnd/>
            <a:tailEnd/>
          </a:ln>
        </p:spPr>
      </p:pic>
      <p:pic>
        <p:nvPicPr>
          <p:cNvPr id="2050" name="Picture 2" descr="C:\Source\TFS\ServiceFactory\TeamStuff\WorkingDocs\July2006Drop\src\images\SF_Migrating_F01.gif"/>
          <p:cNvPicPr>
            <a:picLocks noChangeAspect="1" noChangeArrowheads="1"/>
          </p:cNvPicPr>
          <p:nvPr/>
        </p:nvPicPr>
        <p:blipFill>
          <a:blip r:embed="rId4"/>
          <a:srcRect/>
          <a:stretch>
            <a:fillRect/>
          </a:stretch>
        </p:blipFill>
        <p:spPr bwMode="auto">
          <a:xfrm>
            <a:off x="5151438" y="1595438"/>
            <a:ext cx="3763962" cy="4424362"/>
          </a:xfrm>
          <a:prstGeom prst="rect">
            <a:avLst/>
          </a:prstGeom>
          <a:noFill/>
          <a:ln w="76200">
            <a:solidFill>
              <a:schemeClr val="tx1"/>
            </a:solidFill>
            <a:miter lim="800000"/>
            <a:headEnd/>
            <a:tailEnd/>
          </a:ln>
        </p:spPr>
      </p:pic>
      <p:sp>
        <p:nvSpPr>
          <p:cNvPr id="9220" name="Rectangle 62"/>
          <p:cNvSpPr>
            <a:spLocks noGrp="1" noChangeArrowheads="1"/>
          </p:cNvSpPr>
          <p:nvPr>
            <p:ph type="title"/>
          </p:nvPr>
        </p:nvSpPr>
        <p:spPr/>
        <p:txBody>
          <a:bodyPr/>
          <a:lstStyle/>
          <a:p>
            <a:pPr eaLnBrk="1" hangingPunct="1"/>
            <a:r>
              <a:rPr lang="en-US" dirty="0" smtClean="0"/>
              <a:t>WSSF: What does it provide?</a:t>
            </a:r>
          </a:p>
        </p:txBody>
      </p:sp>
      <p:sp>
        <p:nvSpPr>
          <p:cNvPr id="9221" name="Rectangle 63"/>
          <p:cNvSpPr>
            <a:spLocks noGrp="1" noChangeArrowheads="1"/>
          </p:cNvSpPr>
          <p:nvPr>
            <p:ph type="body" idx="1"/>
          </p:nvPr>
        </p:nvSpPr>
        <p:spPr>
          <a:xfrm>
            <a:off x="381000" y="1416050"/>
            <a:ext cx="4800600" cy="4446588"/>
          </a:xfrm>
        </p:spPr>
        <p:txBody>
          <a:bodyPr/>
          <a:lstStyle/>
          <a:p>
            <a:pPr eaLnBrk="1" hangingPunct="1"/>
            <a:r>
              <a:rPr lang="en-US" sz="2100" dirty="0" smtClean="0"/>
              <a:t>Designing messages and </a:t>
            </a:r>
            <a:br>
              <a:rPr lang="en-US" sz="2100" dirty="0" smtClean="0"/>
            </a:br>
            <a:r>
              <a:rPr lang="en-US" sz="2100" dirty="0" smtClean="0"/>
              <a:t>service interfaces</a:t>
            </a:r>
          </a:p>
          <a:p>
            <a:pPr eaLnBrk="1" hangingPunct="1"/>
            <a:r>
              <a:rPr lang="en-US" sz="2100" dirty="0" smtClean="0"/>
              <a:t>Applying exception shielding </a:t>
            </a:r>
            <a:br>
              <a:rPr lang="en-US" sz="2100" dirty="0" smtClean="0"/>
            </a:br>
            <a:r>
              <a:rPr lang="en-US" sz="2100" dirty="0" smtClean="0"/>
              <a:t>and handling</a:t>
            </a:r>
          </a:p>
          <a:p>
            <a:pPr eaLnBrk="1" hangingPunct="1"/>
            <a:r>
              <a:rPr lang="en-US" sz="2100" dirty="0" smtClean="0"/>
              <a:t>Designing business entities in the domain model</a:t>
            </a:r>
          </a:p>
          <a:p>
            <a:pPr eaLnBrk="1" hangingPunct="1"/>
            <a:r>
              <a:rPr lang="en-US" sz="2100" dirty="0" smtClean="0"/>
              <a:t>Translating messages to and from business entities</a:t>
            </a:r>
          </a:p>
          <a:p>
            <a:pPr eaLnBrk="1" hangingPunct="1"/>
            <a:r>
              <a:rPr lang="en-US" sz="2100" dirty="0" smtClean="0"/>
              <a:t>Designing, building, and invoking the data access layer</a:t>
            </a:r>
          </a:p>
          <a:p>
            <a:pPr eaLnBrk="1" hangingPunct="1"/>
            <a:r>
              <a:rPr lang="en-US" sz="2100" dirty="0" smtClean="0"/>
              <a:t>Planning for the migration to WCF</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64" y="228320"/>
            <a:ext cx="8634557" cy="738187"/>
          </a:xfrm>
        </p:spPr>
        <p:txBody>
          <a:bodyPr/>
          <a:lstStyle/>
          <a:p>
            <a:pPr>
              <a:defRPr/>
            </a:pPr>
            <a:r>
              <a:rPr lang="en-US" dirty="0" smtClean="0"/>
              <a:t>Acropolis: What is it?</a:t>
            </a:r>
            <a:endParaRPr lang="en-US" dirty="0"/>
          </a:p>
        </p:txBody>
      </p:sp>
      <p:sp>
        <p:nvSpPr>
          <p:cNvPr id="3" name="Content Placeholder 2"/>
          <p:cNvSpPr>
            <a:spLocks noGrp="1"/>
          </p:cNvSpPr>
          <p:nvPr>
            <p:ph idx="1"/>
          </p:nvPr>
        </p:nvSpPr>
        <p:spPr>
          <a:xfrm>
            <a:off x="457489" y="1071546"/>
            <a:ext cx="8229023" cy="4818547"/>
          </a:xfrm>
        </p:spPr>
        <p:txBody>
          <a:bodyPr>
            <a:normAutofit/>
          </a:bodyPr>
          <a:lstStyle/>
          <a:p>
            <a:pPr>
              <a:defRPr/>
            </a:pPr>
            <a:r>
              <a:rPr lang="en-US" dirty="0" smtClean="0"/>
              <a:t>Components and tools that make it easier for developers to build and manage modular, business focused, client .NET applications. </a:t>
            </a:r>
          </a:p>
          <a:p>
            <a:pPr>
              <a:defRPr/>
            </a:pPr>
            <a:r>
              <a:rPr lang="en-US" dirty="0" smtClean="0"/>
              <a:t>Acropolis is part of the “.NET Client Futures” wave of releases, our preview of upcoming technologies for Windows client development.</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914400" y="1000108"/>
            <a:ext cx="8229600" cy="4794267"/>
          </a:xfrm>
        </p:spPr>
        <p:txBody>
          <a:bodyPr/>
          <a:lstStyle/>
          <a:p>
            <a:pPr>
              <a:lnSpc>
                <a:spcPct val="90000"/>
              </a:lnSpc>
            </a:pPr>
            <a:r>
              <a:rPr lang="en-US" b="1" dirty="0" smtClean="0"/>
              <a:t>Why?</a:t>
            </a:r>
          </a:p>
          <a:p>
            <a:pPr lvl="1">
              <a:lnSpc>
                <a:spcPct val="90000"/>
              </a:lnSpc>
            </a:pPr>
            <a:r>
              <a:rPr lang="en-US" dirty="0" smtClean="0"/>
              <a:t>Software Development as an Industry</a:t>
            </a:r>
            <a:endParaRPr lang="nl-NL" dirty="0"/>
          </a:p>
          <a:p>
            <a:r>
              <a:rPr lang="nl-NL" b="1" dirty="0" smtClean="0"/>
              <a:t>What?</a:t>
            </a:r>
          </a:p>
          <a:p>
            <a:pPr lvl="1"/>
            <a:r>
              <a:rPr lang="nl-NL" dirty="0" smtClean="0"/>
              <a:t>A Software Factory is...</a:t>
            </a:r>
            <a:endParaRPr lang="nl-NL" dirty="0"/>
          </a:p>
          <a:p>
            <a:pPr lvl="1"/>
            <a:r>
              <a:rPr lang="nl-NL" dirty="0"/>
              <a:t>Domain Specific </a:t>
            </a:r>
            <a:r>
              <a:rPr lang="nl-NL" dirty="0" smtClean="0"/>
              <a:t>Languages (DSL)</a:t>
            </a:r>
            <a:endParaRPr lang="nl-NL" dirty="0"/>
          </a:p>
          <a:p>
            <a:r>
              <a:rPr lang="nl-NL" b="1" dirty="0" smtClean="0"/>
              <a:t>How?</a:t>
            </a:r>
          </a:p>
          <a:p>
            <a:pPr lvl="1"/>
            <a:r>
              <a:rPr lang="nl-NL" dirty="0" smtClean="0"/>
              <a:t>Software Factories from p&amp;p</a:t>
            </a:r>
            <a:endParaRPr lang="nl-NL" b="1" dirty="0" smtClean="0"/>
          </a:p>
          <a:p>
            <a:pPr lvl="1"/>
            <a:r>
              <a:rPr lang="nl-NL" dirty="0" smtClean="0"/>
              <a:t>Web Client Software Factory (WCSF)</a:t>
            </a:r>
          </a:p>
          <a:p>
            <a:pPr lvl="1"/>
            <a:r>
              <a:rPr lang="nl-NL" dirty="0" smtClean="0"/>
              <a:t>Web Service Software Factory (WSSF)</a:t>
            </a:r>
          </a:p>
          <a:p>
            <a:pPr lvl="1"/>
            <a:r>
              <a:rPr lang="nl-NL" dirty="0" smtClean="0"/>
              <a:t>Microsoft Codename “Acropolis”</a:t>
            </a:r>
          </a:p>
        </p:txBody>
      </p:sp>
      <p:sp>
        <p:nvSpPr>
          <p:cNvPr id="5"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Agenda</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64" y="228320"/>
            <a:ext cx="8634557" cy="738187"/>
          </a:xfrm>
        </p:spPr>
        <p:txBody>
          <a:bodyPr/>
          <a:lstStyle/>
          <a:p>
            <a:pPr>
              <a:defRPr/>
            </a:pPr>
            <a:r>
              <a:rPr lang="en-US" dirty="0" smtClean="0"/>
              <a:t>Acropolis: What is it?</a:t>
            </a:r>
            <a:endParaRPr lang="en-US" dirty="0"/>
          </a:p>
        </p:txBody>
      </p:sp>
      <p:sp>
        <p:nvSpPr>
          <p:cNvPr id="3" name="Content Placeholder 2"/>
          <p:cNvSpPr>
            <a:spLocks noGrp="1"/>
          </p:cNvSpPr>
          <p:nvPr>
            <p:ph idx="1"/>
          </p:nvPr>
        </p:nvSpPr>
        <p:spPr>
          <a:xfrm>
            <a:off x="457489" y="1071546"/>
            <a:ext cx="8229023" cy="4818547"/>
          </a:xfrm>
        </p:spPr>
        <p:txBody>
          <a:bodyPr>
            <a:normAutofit/>
          </a:bodyPr>
          <a:lstStyle/>
          <a:p>
            <a:r>
              <a:rPr lang="en-US" dirty="0" smtClean="0"/>
              <a:t>With Acropolis you will be able to:</a:t>
            </a:r>
          </a:p>
          <a:p>
            <a:pPr lvl="1"/>
            <a:r>
              <a:rPr lang="en-US" dirty="0" smtClean="0"/>
              <a:t>Quickly create WPF enabled user experiences for your client applications.</a:t>
            </a:r>
          </a:p>
          <a:p>
            <a:pPr lvl="1"/>
            <a:r>
              <a:rPr lang="en-US" dirty="0" smtClean="0"/>
              <a:t>Build client applications from reusable, connectable, modules that allow you to easily create complex, business-focused applications in less time.</a:t>
            </a:r>
          </a:p>
          <a:p>
            <a:pPr lvl="1"/>
            <a:r>
              <a:rPr lang="en-US" dirty="0" smtClean="0"/>
              <a:t>Integrate and host your modules in applications such as Microsoft Office, or quickly build stand-alone client interfaces.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64" y="228320"/>
            <a:ext cx="8634557" cy="738187"/>
          </a:xfrm>
        </p:spPr>
        <p:txBody>
          <a:bodyPr/>
          <a:lstStyle/>
          <a:p>
            <a:pPr>
              <a:defRPr/>
            </a:pPr>
            <a:r>
              <a:rPr lang="en-US" dirty="0" smtClean="0"/>
              <a:t>Acropolis: What is it?</a:t>
            </a:r>
            <a:endParaRPr lang="en-US" dirty="0"/>
          </a:p>
        </p:txBody>
      </p:sp>
      <p:sp>
        <p:nvSpPr>
          <p:cNvPr id="3" name="Content Placeholder 2"/>
          <p:cNvSpPr>
            <a:spLocks noGrp="1"/>
          </p:cNvSpPr>
          <p:nvPr>
            <p:ph idx="1"/>
          </p:nvPr>
        </p:nvSpPr>
        <p:spPr>
          <a:xfrm>
            <a:off x="457489" y="1071546"/>
            <a:ext cx="8229023" cy="4818547"/>
          </a:xfrm>
        </p:spPr>
        <p:txBody>
          <a:bodyPr>
            <a:normAutofit/>
          </a:bodyPr>
          <a:lstStyle/>
          <a:p>
            <a:r>
              <a:rPr lang="en-US" dirty="0" smtClean="0"/>
              <a:t>Change the look and feel of your application quickly using built-in themes, or custom designs using XAML. </a:t>
            </a:r>
          </a:p>
          <a:p>
            <a:r>
              <a:rPr lang="en-US" dirty="0" smtClean="0"/>
              <a:t>Add features such as workflow navigation and user-specific views with minimal coding. </a:t>
            </a:r>
          </a:p>
          <a:p>
            <a:r>
              <a:rPr lang="en-US" dirty="0" smtClean="0"/>
              <a:t>Manage, update, and deploy your application modules quickly and easily.</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err="1" smtClean="0">
                <a:solidFill>
                  <a:schemeClr val="bg1"/>
                </a:solidFill>
                <a:effectLst>
                  <a:outerShdw blurRad="38100" dist="38100" dir="2700000" algn="tl">
                    <a:srgbClr val="000000">
                      <a:alpha val="43137"/>
                    </a:srgbClr>
                  </a:outerShdw>
                </a:effectLst>
                <a:latin typeface="+mn-lt"/>
              </a:rPr>
              <a:t>RSSEagle</a:t>
            </a:r>
            <a:r>
              <a:rPr lang="en-US" dirty="0" smtClean="0">
                <a:solidFill>
                  <a:schemeClr val="bg1"/>
                </a:solidFill>
                <a:effectLst>
                  <a:outerShdw blurRad="38100" dist="38100" dir="2700000" algn="tl">
                    <a:srgbClr val="000000">
                      <a:alpha val="43137"/>
                    </a:srgbClr>
                  </a:outerShdw>
                </a:effectLst>
                <a:latin typeface="+mn-lt"/>
              </a:rPr>
              <a:t> Sample</a:t>
            </a:r>
            <a:endParaRPr lang="en-US" dirty="0">
              <a:solidFill>
                <a:schemeClr val="bg1"/>
              </a:solidFill>
              <a:effectLst>
                <a:outerShdw blurRad="38100" dist="38100" dir="2700000" algn="tl">
                  <a:srgbClr val="000000">
                    <a:alpha val="43137"/>
                  </a:srgbClr>
                </a:outerShdw>
              </a:effectLst>
              <a:latin typeface="+mn-lt"/>
            </a:endParaRPr>
          </a:p>
        </p:txBody>
      </p:sp>
      <p:sp>
        <p:nvSpPr>
          <p:cNvPr id="12291" name="Subtitle 3"/>
          <p:cNvSpPr>
            <a:spLocks noGrp="1"/>
          </p:cNvSpPr>
          <p:nvPr>
            <p:ph type="subTitle" idx="1"/>
          </p:nvPr>
        </p:nvSpPr>
        <p:spPr/>
        <p:txBody>
          <a:bodyPr/>
          <a:lstStyle/>
          <a:p>
            <a:endParaRPr lang="en-US" smtClean="0"/>
          </a:p>
        </p:txBody>
      </p:sp>
      <p:sp>
        <p:nvSpPr>
          <p:cNvPr id="4" name="Title 10"/>
          <p:cNvSpPr txBox="1">
            <a:spLocks/>
          </p:cNvSpPr>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Acropolis:</a:t>
            </a:r>
            <a:r>
              <a:rPr kumimoji="0" lang="en-US" sz="4000" b="1" i="0" u="none" strike="noStrike" kern="0" cap="none" spc="0" normalizeH="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Demo</a:t>
            </a:r>
            <a:endParaRPr kumimoji="0" lang="en-US" sz="40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b="1" dirty="0" smtClean="0"/>
              <a:t>Resources</a:t>
            </a:r>
            <a:endParaRPr lang="en-US" b="1" dirty="0"/>
          </a:p>
        </p:txBody>
      </p:sp>
      <p:sp>
        <p:nvSpPr>
          <p:cNvPr id="114691" name="Rectangle 3"/>
          <p:cNvSpPr>
            <a:spLocks noGrp="1" noChangeArrowheads="1"/>
          </p:cNvSpPr>
          <p:nvPr>
            <p:ph idx="1"/>
          </p:nvPr>
        </p:nvSpPr>
        <p:spPr>
          <a:xfrm>
            <a:off x="457200" y="1285860"/>
            <a:ext cx="8229600" cy="4857784"/>
          </a:xfrm>
        </p:spPr>
        <p:txBody>
          <a:bodyPr/>
          <a:lstStyle/>
          <a:p>
            <a:pPr>
              <a:lnSpc>
                <a:spcPct val="75000"/>
              </a:lnSpc>
            </a:pPr>
            <a:r>
              <a:rPr lang="en-US" sz="2400" dirty="0" smtClean="0"/>
              <a:t>Software Factories: Assembling Applications with Patterns, Models, Frameworks, and Tools</a:t>
            </a:r>
          </a:p>
          <a:p>
            <a:pPr lvl="1">
              <a:lnSpc>
                <a:spcPct val="75000"/>
              </a:lnSpc>
            </a:pPr>
            <a:r>
              <a:rPr lang="en-US" sz="2400" b="1" i="1" dirty="0" smtClean="0"/>
              <a:t>http://tinyurl.com/2o9qum</a:t>
            </a:r>
          </a:p>
          <a:p>
            <a:pPr lvl="1">
              <a:lnSpc>
                <a:spcPct val="75000"/>
              </a:lnSpc>
              <a:buNone/>
            </a:pPr>
            <a:endParaRPr lang="en-US" sz="2400" b="1" i="1" dirty="0" smtClean="0"/>
          </a:p>
          <a:p>
            <a:pPr>
              <a:lnSpc>
                <a:spcPct val="75000"/>
              </a:lnSpc>
            </a:pPr>
            <a:r>
              <a:rPr lang="en-US" sz="2400" i="1" dirty="0" smtClean="0"/>
              <a:t>DSL Tools for Visual Studio</a:t>
            </a:r>
          </a:p>
          <a:p>
            <a:pPr lvl="1">
              <a:lnSpc>
                <a:spcPct val="75000"/>
              </a:lnSpc>
            </a:pPr>
            <a:r>
              <a:rPr lang="en-US" sz="2400" b="1" i="1" dirty="0" smtClean="0"/>
              <a:t>http://tinyurl.com/35jecs</a:t>
            </a:r>
          </a:p>
          <a:p>
            <a:pPr lvl="1">
              <a:lnSpc>
                <a:spcPct val="75000"/>
              </a:lnSpc>
              <a:buNone/>
            </a:pPr>
            <a:endParaRPr lang="en-US" sz="2400" b="1" dirty="0" smtClean="0"/>
          </a:p>
          <a:p>
            <a:pPr>
              <a:lnSpc>
                <a:spcPct val="75000"/>
              </a:lnSpc>
            </a:pPr>
            <a:r>
              <a:rPr lang="en-US" sz="2400" dirty="0" smtClean="0"/>
              <a:t>Web Client Software Factory on CodePlex</a:t>
            </a:r>
          </a:p>
          <a:p>
            <a:pPr lvl="1">
              <a:lnSpc>
                <a:spcPct val="75000"/>
              </a:lnSpc>
            </a:pPr>
            <a:r>
              <a:rPr lang="en-US" sz="2400" b="1" i="1" dirty="0" smtClean="0"/>
              <a:t>http://www.codeplex.com/websf</a:t>
            </a:r>
          </a:p>
          <a:p>
            <a:pPr lvl="1">
              <a:lnSpc>
                <a:spcPct val="75000"/>
              </a:lnSpc>
              <a:buNone/>
            </a:pPr>
            <a:endParaRPr lang="en-US" sz="2400" b="1" dirty="0" smtClean="0"/>
          </a:p>
          <a:p>
            <a:pPr>
              <a:lnSpc>
                <a:spcPct val="75000"/>
              </a:lnSpc>
            </a:pPr>
            <a:r>
              <a:rPr lang="en-US" sz="2400" dirty="0" smtClean="0"/>
              <a:t>Design Patterns: Model View Presenter</a:t>
            </a:r>
          </a:p>
          <a:p>
            <a:pPr lvl="1">
              <a:lnSpc>
                <a:spcPct val="75000"/>
              </a:lnSpc>
            </a:pPr>
            <a:r>
              <a:rPr lang="en-US" sz="2400" b="1" i="1" dirty="0" smtClean="0"/>
              <a:t>http://tinyurl.com/kcs9m</a:t>
            </a:r>
          </a:p>
          <a:p>
            <a:pPr lvl="1">
              <a:lnSpc>
                <a:spcPct val="75000"/>
              </a:lnSpc>
              <a:buNone/>
            </a:pPr>
            <a:endParaRPr lang="en-US" sz="24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b="1" dirty="0" smtClean="0"/>
              <a:t>Resources</a:t>
            </a:r>
            <a:endParaRPr lang="en-US" b="1" dirty="0"/>
          </a:p>
        </p:txBody>
      </p:sp>
      <p:sp>
        <p:nvSpPr>
          <p:cNvPr id="114691" name="Rectangle 3"/>
          <p:cNvSpPr>
            <a:spLocks noGrp="1" noChangeArrowheads="1"/>
          </p:cNvSpPr>
          <p:nvPr>
            <p:ph idx="1"/>
          </p:nvPr>
        </p:nvSpPr>
        <p:spPr>
          <a:xfrm>
            <a:off x="457200" y="1285860"/>
            <a:ext cx="8229600" cy="4857784"/>
          </a:xfrm>
        </p:spPr>
        <p:txBody>
          <a:bodyPr/>
          <a:lstStyle/>
          <a:p>
            <a:pPr>
              <a:lnSpc>
                <a:spcPct val="75000"/>
              </a:lnSpc>
            </a:pPr>
            <a:r>
              <a:rPr lang="en-US" sz="2400" dirty="0" smtClean="0"/>
              <a:t>Design Patterns: Dependency Injection</a:t>
            </a:r>
          </a:p>
          <a:p>
            <a:pPr lvl="1">
              <a:lnSpc>
                <a:spcPct val="75000"/>
              </a:lnSpc>
            </a:pPr>
            <a:r>
              <a:rPr lang="en-US" sz="2400" b="1" i="1" dirty="0" smtClean="0"/>
              <a:t>http://tinyurl.com/fhdf3</a:t>
            </a:r>
          </a:p>
          <a:p>
            <a:pPr lvl="1">
              <a:lnSpc>
                <a:spcPct val="75000"/>
              </a:lnSpc>
            </a:pPr>
            <a:endParaRPr lang="en-US" sz="2400" b="1" i="1" dirty="0" smtClean="0"/>
          </a:p>
          <a:p>
            <a:pPr>
              <a:lnSpc>
                <a:spcPct val="75000"/>
              </a:lnSpc>
            </a:pPr>
            <a:r>
              <a:rPr lang="en-US" sz="2400" dirty="0" smtClean="0"/>
              <a:t>Windows Workflow Foundation</a:t>
            </a:r>
          </a:p>
          <a:p>
            <a:pPr lvl="1">
              <a:lnSpc>
                <a:spcPct val="75000"/>
              </a:lnSpc>
            </a:pPr>
            <a:r>
              <a:rPr lang="en-US" sz="2400" b="1" i="1" dirty="0" smtClean="0"/>
              <a:t>http://wf.netfx3.com</a:t>
            </a:r>
          </a:p>
          <a:p>
            <a:pPr>
              <a:lnSpc>
                <a:spcPct val="75000"/>
              </a:lnSpc>
            </a:pPr>
            <a:endParaRPr lang="en-US" sz="2400" dirty="0" smtClean="0"/>
          </a:p>
          <a:p>
            <a:pPr>
              <a:lnSpc>
                <a:spcPct val="75000"/>
              </a:lnSpc>
            </a:pPr>
            <a:r>
              <a:rPr lang="en-US" sz="2400" dirty="0" smtClean="0"/>
              <a:t>Service Software Factory on CodePlex</a:t>
            </a:r>
          </a:p>
          <a:p>
            <a:pPr lvl="1">
              <a:lnSpc>
                <a:spcPct val="75000"/>
              </a:lnSpc>
            </a:pPr>
            <a:r>
              <a:rPr lang="en-US" sz="2400" b="1" i="1" dirty="0" smtClean="0"/>
              <a:t>http://www.codeplex.com/servicefactory</a:t>
            </a:r>
          </a:p>
          <a:p>
            <a:pPr lvl="1">
              <a:lnSpc>
                <a:spcPct val="75000"/>
              </a:lnSpc>
            </a:pPr>
            <a:endParaRPr lang="en-US" sz="2400" b="1" i="1" dirty="0" smtClean="0"/>
          </a:p>
          <a:p>
            <a:pPr>
              <a:lnSpc>
                <a:spcPct val="75000"/>
              </a:lnSpc>
            </a:pPr>
            <a:r>
              <a:rPr lang="en-US" sz="2400" dirty="0" smtClean="0"/>
              <a:t>Windows Communication Foundation</a:t>
            </a:r>
          </a:p>
          <a:p>
            <a:pPr lvl="1">
              <a:lnSpc>
                <a:spcPct val="75000"/>
              </a:lnSpc>
            </a:pPr>
            <a:r>
              <a:rPr lang="en-US" b="1" i="1" dirty="0" smtClean="0"/>
              <a:t>http://wcf.netfx3.com</a:t>
            </a:r>
          </a:p>
          <a:p>
            <a:pPr lvl="1">
              <a:lnSpc>
                <a:spcPct val="75000"/>
              </a:lnSpc>
              <a:buNone/>
            </a:pPr>
            <a:endParaRPr lang="en-US" sz="2400" b="1" dirty="0" smtClean="0"/>
          </a:p>
          <a:p>
            <a:pPr>
              <a:lnSpc>
                <a:spcPct val="75000"/>
              </a:lnSpc>
            </a:pPr>
            <a:r>
              <a:rPr lang="en-US" sz="2400" dirty="0" smtClean="0"/>
              <a:t>Microsoft Codename “Acropolis”</a:t>
            </a:r>
          </a:p>
          <a:p>
            <a:pPr lvl="1">
              <a:lnSpc>
                <a:spcPct val="75000"/>
              </a:lnSpc>
            </a:pPr>
            <a:r>
              <a:rPr lang="en-US" sz="2400" b="1" i="1" dirty="0" smtClean="0"/>
              <a:t>http://windowsclient.net/Acropolis/</a:t>
            </a:r>
            <a:endParaRPr lang="en-US" sz="2400" b="1" i="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b="1" dirty="0" smtClean="0"/>
              <a:t>Resources</a:t>
            </a:r>
            <a:endParaRPr lang="en-US" b="1" dirty="0"/>
          </a:p>
        </p:txBody>
      </p:sp>
      <p:sp>
        <p:nvSpPr>
          <p:cNvPr id="114691" name="Rectangle 3"/>
          <p:cNvSpPr>
            <a:spLocks noGrp="1" noChangeArrowheads="1"/>
          </p:cNvSpPr>
          <p:nvPr>
            <p:ph idx="1"/>
          </p:nvPr>
        </p:nvSpPr>
        <p:spPr>
          <a:xfrm>
            <a:off x="457200" y="1285860"/>
            <a:ext cx="8229600" cy="4857784"/>
          </a:xfrm>
        </p:spPr>
        <p:txBody>
          <a:bodyPr/>
          <a:lstStyle/>
          <a:p>
            <a:pPr>
              <a:lnSpc>
                <a:spcPct val="75000"/>
              </a:lnSpc>
            </a:pPr>
            <a:r>
              <a:rPr lang="en-US" sz="2400" dirty="0" smtClean="0"/>
              <a:t>Microsoft Codename “Acropolis”</a:t>
            </a:r>
          </a:p>
          <a:p>
            <a:pPr lvl="1">
              <a:lnSpc>
                <a:spcPct val="75000"/>
              </a:lnSpc>
            </a:pPr>
            <a:r>
              <a:rPr lang="en-US" sz="2400" b="1" i="1" dirty="0" smtClean="0"/>
              <a:t>http://windowsclient.net/Acropolis/</a:t>
            </a:r>
            <a:endParaRPr lang="en-US" sz="2400" b="1"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b="1" dirty="0" smtClean="0"/>
              <a:t>Questions?</a:t>
            </a:r>
            <a:endParaRPr lang="en-US" b="1" dirty="0"/>
          </a:p>
        </p:txBody>
      </p:sp>
      <p:sp>
        <p:nvSpPr>
          <p:cNvPr id="114691" name="Rectangle 3"/>
          <p:cNvSpPr>
            <a:spLocks noGrp="1" noChangeArrowheads="1"/>
          </p:cNvSpPr>
          <p:nvPr>
            <p:ph idx="1"/>
          </p:nvPr>
        </p:nvSpPr>
        <p:spPr>
          <a:xfrm>
            <a:off x="428596" y="2857496"/>
            <a:ext cx="8229600" cy="515927"/>
          </a:xfrm>
        </p:spPr>
        <p:txBody>
          <a:bodyPr/>
          <a:lstStyle/>
          <a:p>
            <a:pPr algn="ctr">
              <a:lnSpc>
                <a:spcPct val="75000"/>
              </a:lnSpc>
              <a:buNone/>
            </a:pPr>
            <a:r>
              <a:rPr lang="en-US" sz="4000" b="1" dirty="0" smtClean="0"/>
              <a:t>Come, on…don’t be afraid. ;-)</a:t>
            </a:r>
            <a:endParaRPr lang="en-US" sz="40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57158" y="125413"/>
            <a:ext cx="8786842" cy="1143000"/>
          </a:xfrm>
          <a:noFill/>
        </p:spPr>
        <p:txBody>
          <a:bodyPr/>
          <a:lstStyle/>
          <a:p>
            <a:r>
              <a:rPr lang="en-US" b="1" dirty="0" smtClean="0"/>
              <a:t>Thanks for coming!</a:t>
            </a:r>
            <a:endParaRPr lang="en-US" b="1" dirty="0"/>
          </a:p>
        </p:txBody>
      </p:sp>
      <p:sp>
        <p:nvSpPr>
          <p:cNvPr id="29699" name="Rectangle 3"/>
          <p:cNvSpPr>
            <a:spLocks noGrp="1" noChangeArrowheads="1"/>
          </p:cNvSpPr>
          <p:nvPr>
            <p:ph type="body" idx="4294967295"/>
          </p:nvPr>
        </p:nvSpPr>
        <p:spPr>
          <a:xfrm>
            <a:off x="428596" y="1142984"/>
            <a:ext cx="7943880" cy="2357454"/>
          </a:xfrm>
        </p:spPr>
        <p:txBody>
          <a:bodyPr/>
          <a:lstStyle/>
          <a:p>
            <a:pPr>
              <a:lnSpc>
                <a:spcPct val="90000"/>
              </a:lnSpc>
            </a:pPr>
            <a:r>
              <a:rPr lang="en-US" b="1" dirty="0" smtClean="0"/>
              <a:t>Javier Lozano</a:t>
            </a:r>
          </a:p>
          <a:p>
            <a:pPr lvl="1">
              <a:lnSpc>
                <a:spcPct val="90000"/>
              </a:lnSpc>
            </a:pPr>
            <a:r>
              <a:rPr lang="en-US" b="1" dirty="0" smtClean="0"/>
              <a:t>javier@lozanotek.com</a:t>
            </a:r>
            <a:endParaRPr lang="nl-NL" b="1" dirty="0"/>
          </a:p>
          <a:p>
            <a:pPr lvl="1"/>
            <a:r>
              <a:rPr lang="nl-NL" b="1" dirty="0" smtClean="0"/>
              <a:t>http://blog.lozanotek.com</a:t>
            </a:r>
          </a:p>
          <a:p>
            <a:pPr>
              <a:buNone/>
            </a:pPr>
            <a:endParaRPr lang="nl-NL" b="1" dirty="0" smtClean="0"/>
          </a:p>
        </p:txBody>
      </p:sp>
      <p:sp>
        <p:nvSpPr>
          <p:cNvPr id="6" name="TextBox 5"/>
          <p:cNvSpPr txBox="1"/>
          <p:nvPr/>
        </p:nvSpPr>
        <p:spPr>
          <a:xfrm>
            <a:off x="214282" y="3000372"/>
            <a:ext cx="8929718" cy="1015663"/>
          </a:xfrm>
          <a:prstGeom prst="rect">
            <a:avLst/>
          </a:prstGeom>
          <a:noFill/>
        </p:spPr>
        <p:txBody>
          <a:bodyPr wrap="square" rtlCol="0">
            <a:spAutoFit/>
          </a:bodyPr>
          <a:lstStyle/>
          <a:p>
            <a:r>
              <a:rPr lang="en-US" sz="3000" b="1" dirty="0" smtClean="0">
                <a:latin typeface="+mn-lt"/>
              </a:rPr>
              <a:t>Please complete the feedback for this session.</a:t>
            </a:r>
          </a:p>
          <a:p>
            <a:r>
              <a:rPr lang="en-US" sz="3000" b="1" dirty="0" smtClean="0">
                <a:latin typeface="+mn-lt"/>
              </a:rPr>
              <a:t>Session #: 102</a:t>
            </a:r>
            <a:endParaRPr lang="en-US" sz="3000" b="1" dirty="0">
              <a:latin typeface="+mn-lt"/>
            </a:endParaRPr>
          </a:p>
        </p:txBody>
      </p:sp>
      <p:sp>
        <p:nvSpPr>
          <p:cNvPr id="7" name="TextBox 6"/>
          <p:cNvSpPr txBox="1"/>
          <p:nvPr/>
        </p:nvSpPr>
        <p:spPr>
          <a:xfrm>
            <a:off x="214282" y="4500570"/>
            <a:ext cx="8929718" cy="1015663"/>
          </a:xfrm>
          <a:prstGeom prst="rect">
            <a:avLst/>
          </a:prstGeom>
          <a:noFill/>
        </p:spPr>
        <p:txBody>
          <a:bodyPr wrap="square" rtlCol="0">
            <a:spAutoFit/>
          </a:bodyPr>
          <a:lstStyle/>
          <a:p>
            <a:r>
              <a:rPr lang="en-US" sz="3000" b="1" dirty="0" smtClean="0">
                <a:latin typeface="+mn-lt"/>
              </a:rPr>
              <a:t>Enjoy the remainder of HDC and your stay in Omaha!</a:t>
            </a:r>
            <a:endParaRPr lang="en-US" sz="3000" b="1"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4911741"/>
          </a:xfrm>
        </p:spPr>
        <p:txBody>
          <a:bodyPr/>
          <a:lstStyle/>
          <a:p>
            <a:pPr>
              <a:buNone/>
            </a:pPr>
            <a:r>
              <a:rPr lang="en-US" dirty="0" smtClean="0"/>
              <a:t>How many of you use the following?</a:t>
            </a:r>
          </a:p>
          <a:p>
            <a:r>
              <a:rPr lang="en-US" dirty="0" smtClean="0"/>
              <a:t>Code Generation</a:t>
            </a:r>
          </a:p>
          <a:p>
            <a:r>
              <a:rPr lang="en-US" dirty="0" smtClean="0"/>
              <a:t>Build Servers</a:t>
            </a:r>
          </a:p>
          <a:p>
            <a:r>
              <a:rPr lang="en-US" dirty="0" smtClean="0"/>
              <a:t>Unit/Automatic Tests</a:t>
            </a:r>
          </a:p>
          <a:p>
            <a:r>
              <a:rPr lang="en-US" dirty="0" smtClean="0"/>
              <a:t>Graphical Design Tools</a:t>
            </a:r>
          </a:p>
          <a:p>
            <a:r>
              <a:rPr lang="en-US" dirty="0" smtClean="0"/>
              <a:t>Object-Relational Mapping (ORM) Tools</a:t>
            </a:r>
          </a:p>
          <a:p>
            <a:r>
              <a:rPr lang="en-US" dirty="0" smtClean="0"/>
              <a:t>Custom Visual Studio Templates</a:t>
            </a:r>
          </a:p>
        </p:txBody>
      </p:sp>
      <p:sp>
        <p:nvSpPr>
          <p:cNvPr id="8" name="Rectangle 2"/>
          <p:cNvSpPr>
            <a:spLocks noGrp="1" noChangeArrowheads="1"/>
          </p:cNvSpPr>
          <p:nvPr>
            <p:ph type="title" idx="4294967295"/>
          </p:nvPr>
        </p:nvSpPr>
        <p:spPr>
          <a:xfrm>
            <a:off x="357158" y="125413"/>
            <a:ext cx="8786842" cy="1143000"/>
          </a:xfrm>
          <a:noFill/>
        </p:spPr>
        <p:txBody>
          <a:bodyPr/>
          <a:lstStyle/>
          <a:p>
            <a:r>
              <a:rPr lang="en-US" b="1" dirty="0" smtClean="0"/>
              <a:t>Quick Survey…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500034" y="1071546"/>
            <a:ext cx="8229600" cy="4794267"/>
          </a:xfrm>
        </p:spPr>
        <p:txBody>
          <a:bodyPr/>
          <a:lstStyle/>
          <a:p>
            <a:pPr>
              <a:lnSpc>
                <a:spcPct val="90000"/>
              </a:lnSpc>
            </a:pPr>
            <a:r>
              <a:rPr lang="en-US" dirty="0" smtClean="0"/>
              <a:t>Software Development Industry</a:t>
            </a:r>
            <a:endParaRPr lang="nl-NL" dirty="0"/>
          </a:p>
          <a:p>
            <a:r>
              <a:rPr lang="nl-NL" dirty="0" smtClean="0"/>
              <a:t>Critical Innovations</a:t>
            </a:r>
          </a:p>
        </p:txBody>
      </p:sp>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Agenda: Why?</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pic>
        <p:nvPicPr>
          <p:cNvPr id="7" name="Picture 6" descr="big_widget.jpg"/>
          <p:cNvPicPr>
            <a:picLocks noChangeAspect="1"/>
          </p:cNvPicPr>
          <p:nvPr/>
        </p:nvPicPr>
        <p:blipFill>
          <a:blip r:embed="rId3"/>
          <a:stretch>
            <a:fillRect/>
          </a:stretch>
        </p:blipFill>
        <p:spPr>
          <a:xfrm>
            <a:off x="2285984" y="2643182"/>
            <a:ext cx="4500594" cy="3000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500034" y="1428736"/>
            <a:ext cx="7813701" cy="4662503"/>
          </a:xfrm>
        </p:spPr>
        <p:txBody>
          <a:bodyPr/>
          <a:lstStyle/>
          <a:p>
            <a:pPr>
              <a:lnSpc>
                <a:spcPct val="80000"/>
              </a:lnSpc>
            </a:pPr>
            <a:r>
              <a:rPr lang="en-US" sz="2800" dirty="0" smtClean="0"/>
              <a:t>Monolithic construction</a:t>
            </a:r>
          </a:p>
          <a:p>
            <a:pPr lvl="1">
              <a:lnSpc>
                <a:spcPct val="80000"/>
              </a:lnSpc>
            </a:pPr>
            <a:r>
              <a:rPr lang="en-US" sz="2400" dirty="0" smtClean="0"/>
              <a:t>“Code Addiction”</a:t>
            </a:r>
          </a:p>
          <a:p>
            <a:pPr lvl="1">
              <a:lnSpc>
                <a:spcPct val="80000"/>
              </a:lnSpc>
            </a:pPr>
            <a:r>
              <a:rPr lang="en-US" sz="2400" dirty="0" smtClean="0"/>
              <a:t>“Not Invented Here” (NIH) syndrome</a:t>
            </a:r>
          </a:p>
          <a:p>
            <a:pPr lvl="1">
              <a:lnSpc>
                <a:spcPct val="80000"/>
              </a:lnSpc>
            </a:pPr>
            <a:r>
              <a:rPr lang="en-US" sz="2400" dirty="0" smtClean="0"/>
              <a:t>“Roll Your Own Protocol” (RYOP)</a:t>
            </a:r>
          </a:p>
          <a:p>
            <a:pPr>
              <a:lnSpc>
                <a:spcPct val="80000"/>
              </a:lnSpc>
            </a:pPr>
            <a:r>
              <a:rPr lang="en-US" sz="2800" dirty="0" smtClean="0"/>
              <a:t>One-off development</a:t>
            </a:r>
          </a:p>
          <a:p>
            <a:pPr lvl="1">
              <a:lnSpc>
                <a:spcPct val="80000"/>
              </a:lnSpc>
            </a:pPr>
            <a:r>
              <a:rPr lang="en-US" sz="2400" dirty="0" smtClean="0"/>
              <a:t>No families of products</a:t>
            </a:r>
          </a:p>
          <a:p>
            <a:pPr lvl="1">
              <a:lnSpc>
                <a:spcPct val="80000"/>
              </a:lnSpc>
            </a:pPr>
            <a:r>
              <a:rPr lang="en-US" sz="2400" dirty="0" smtClean="0"/>
              <a:t>Lack of “big picture” thinking/view</a:t>
            </a:r>
          </a:p>
        </p:txBody>
      </p:sp>
      <p:sp>
        <p:nvSpPr>
          <p:cNvPr id="7" name="Rectangle 2"/>
          <p:cNvSpPr>
            <a:spLocks noGrp="1" noChangeArrowheads="1"/>
          </p:cNvSpPr>
          <p:nvPr>
            <p:ph type="title" idx="4294967295"/>
          </p:nvPr>
        </p:nvSpPr>
        <p:spPr>
          <a:xfrm>
            <a:off x="357158" y="125413"/>
            <a:ext cx="8786842" cy="1143000"/>
          </a:xfrm>
          <a:noFill/>
        </p:spPr>
        <p:txBody>
          <a:bodyPr/>
          <a:lstStyle/>
          <a:p>
            <a:r>
              <a:rPr lang="en-US" dirty="0" smtClean="0"/>
              <a:t>Software Development as an Industry</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500034" y="1428736"/>
            <a:ext cx="7813701" cy="4662503"/>
          </a:xfrm>
        </p:spPr>
        <p:txBody>
          <a:bodyPr/>
          <a:lstStyle/>
          <a:p>
            <a:pPr>
              <a:lnSpc>
                <a:spcPct val="80000"/>
              </a:lnSpc>
            </a:pPr>
            <a:r>
              <a:rPr lang="en-US" sz="2800" dirty="0" smtClean="0"/>
              <a:t>Tools are too generic</a:t>
            </a:r>
          </a:p>
          <a:p>
            <a:pPr lvl="1">
              <a:lnSpc>
                <a:spcPct val="80000"/>
              </a:lnSpc>
            </a:pPr>
            <a:r>
              <a:rPr lang="en-US" sz="2400" dirty="0" smtClean="0"/>
              <a:t>3GL languages not easily map to “real world”</a:t>
            </a:r>
          </a:p>
          <a:p>
            <a:pPr lvl="1">
              <a:lnSpc>
                <a:spcPct val="80000"/>
              </a:lnSpc>
            </a:pPr>
            <a:r>
              <a:rPr lang="en-US" sz="2400" dirty="0" smtClean="0"/>
              <a:t>Too much freedom</a:t>
            </a:r>
          </a:p>
          <a:p>
            <a:pPr>
              <a:lnSpc>
                <a:spcPct val="80000"/>
              </a:lnSpc>
            </a:pPr>
            <a:r>
              <a:rPr lang="en-US" sz="2800" dirty="0" smtClean="0"/>
              <a:t>Process immaturity</a:t>
            </a:r>
          </a:p>
          <a:p>
            <a:pPr lvl="1">
              <a:lnSpc>
                <a:spcPct val="80000"/>
              </a:lnSpc>
            </a:pPr>
            <a:r>
              <a:rPr lang="en-US" sz="2400" dirty="0" smtClean="0"/>
              <a:t>Too formal or too agile</a:t>
            </a:r>
          </a:p>
          <a:p>
            <a:pPr lvl="1">
              <a:lnSpc>
                <a:spcPct val="80000"/>
              </a:lnSpc>
            </a:pPr>
            <a:endParaRPr lang="en-US" sz="2400" dirty="0"/>
          </a:p>
        </p:txBody>
      </p:sp>
      <p:sp>
        <p:nvSpPr>
          <p:cNvPr id="5" name="Rectangle 2"/>
          <p:cNvSpPr>
            <a:spLocks noGrp="1" noChangeArrowheads="1"/>
          </p:cNvSpPr>
          <p:nvPr>
            <p:ph type="title" idx="4294967295"/>
          </p:nvPr>
        </p:nvSpPr>
        <p:spPr>
          <a:xfrm>
            <a:off x="357158" y="125413"/>
            <a:ext cx="8786842" cy="1143000"/>
          </a:xfrm>
          <a:noFill/>
        </p:spPr>
        <p:txBody>
          <a:bodyPr/>
          <a:lstStyle/>
          <a:p>
            <a:r>
              <a:rPr lang="en-US" b="1" dirty="0" smtClean="0"/>
              <a:t>Software Development as an Industry</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468313" y="1214422"/>
            <a:ext cx="8229600" cy="5773753"/>
          </a:xfrm>
        </p:spPr>
        <p:txBody>
          <a:bodyPr/>
          <a:lstStyle/>
          <a:p>
            <a:pPr>
              <a:lnSpc>
                <a:spcPct val="90000"/>
              </a:lnSpc>
            </a:pPr>
            <a:r>
              <a:rPr lang="en-US" dirty="0" smtClean="0"/>
              <a:t>Systematic </a:t>
            </a:r>
            <a:r>
              <a:rPr lang="en-US" dirty="0"/>
              <a:t>reuse</a:t>
            </a:r>
          </a:p>
          <a:p>
            <a:pPr lvl="1">
              <a:lnSpc>
                <a:spcPct val="90000"/>
              </a:lnSpc>
            </a:pPr>
            <a:r>
              <a:rPr lang="nl-NL" dirty="0"/>
              <a:t>Software product families</a:t>
            </a:r>
          </a:p>
          <a:p>
            <a:pPr lvl="1">
              <a:lnSpc>
                <a:spcPct val="90000"/>
              </a:lnSpc>
            </a:pPr>
            <a:r>
              <a:rPr lang="nl-NL" dirty="0"/>
              <a:t>Prototype investment</a:t>
            </a:r>
            <a:endParaRPr lang="en-US" dirty="0"/>
          </a:p>
          <a:p>
            <a:pPr>
              <a:lnSpc>
                <a:spcPct val="90000"/>
              </a:lnSpc>
            </a:pPr>
            <a:r>
              <a:rPr lang="en-US" dirty="0"/>
              <a:t>Model-driven development</a:t>
            </a:r>
          </a:p>
          <a:p>
            <a:pPr lvl="1">
              <a:lnSpc>
                <a:spcPct val="90000"/>
              </a:lnSpc>
            </a:pPr>
            <a:r>
              <a:rPr lang="nl-NL" dirty="0"/>
              <a:t>Raise the level of abstraction for developers</a:t>
            </a:r>
          </a:p>
          <a:p>
            <a:pPr lvl="1">
              <a:lnSpc>
                <a:spcPct val="90000"/>
              </a:lnSpc>
            </a:pPr>
            <a:r>
              <a:rPr lang="nl-NL" dirty="0"/>
              <a:t>Domain specific languages</a:t>
            </a:r>
            <a:endParaRPr lang="en-US" dirty="0"/>
          </a:p>
          <a:p>
            <a:pPr>
              <a:lnSpc>
                <a:spcPct val="90000"/>
              </a:lnSpc>
            </a:pPr>
            <a:r>
              <a:rPr lang="en-US" dirty="0"/>
              <a:t>Process frameworks</a:t>
            </a:r>
          </a:p>
          <a:p>
            <a:pPr lvl="1">
              <a:lnSpc>
                <a:spcPct val="90000"/>
              </a:lnSpc>
            </a:pPr>
            <a:r>
              <a:rPr lang="nl-NL" dirty="0"/>
              <a:t>Preserve agility while scaling up</a:t>
            </a:r>
          </a:p>
          <a:p>
            <a:pPr lvl="1">
              <a:lnSpc>
                <a:spcPct val="90000"/>
              </a:lnSpc>
            </a:pPr>
            <a:r>
              <a:rPr lang="nl-NL" dirty="0"/>
              <a:t>Active guidance, software agents</a:t>
            </a:r>
            <a:endParaRPr lang="en-US" dirty="0"/>
          </a:p>
        </p:txBody>
      </p:sp>
      <p:pic>
        <p:nvPicPr>
          <p:cNvPr id="56327" name="Picture 7"/>
          <p:cNvPicPr>
            <a:picLocks noChangeAspect="1" noChangeArrowheads="1"/>
          </p:cNvPicPr>
          <p:nvPr/>
        </p:nvPicPr>
        <p:blipFill>
          <a:blip r:embed="rId3"/>
          <a:srcRect/>
          <a:stretch>
            <a:fillRect/>
          </a:stretch>
        </p:blipFill>
        <p:spPr bwMode="auto">
          <a:xfrm>
            <a:off x="5849272" y="571480"/>
            <a:ext cx="3002695" cy="2428892"/>
          </a:xfrm>
          <a:prstGeom prst="rect">
            <a:avLst/>
          </a:prstGeom>
          <a:ln>
            <a:noFill/>
          </a:ln>
          <a:effectLst>
            <a:softEdge rad="112500"/>
          </a:effectLst>
        </p:spPr>
      </p:pic>
      <p:sp>
        <p:nvSpPr>
          <p:cNvPr id="6" name="Rectangle 2"/>
          <p:cNvSpPr txBox="1">
            <a:spLocks noChangeArrowheads="1"/>
          </p:cNvSpPr>
          <p:nvPr/>
        </p:nvSpPr>
        <p:spPr bwMode="auto">
          <a:xfrm>
            <a:off x="357158" y="125413"/>
            <a:ext cx="8786842"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bg1"/>
                </a:solidFill>
                <a:effectLst/>
                <a:uLnTx/>
                <a:uFillTx/>
                <a:latin typeface="+mj-lt"/>
                <a:ea typeface="+mj-ea"/>
                <a:cs typeface="+mj-cs"/>
              </a:rPr>
              <a:t>Critical</a:t>
            </a:r>
            <a:r>
              <a:rPr kumimoji="0" lang="en-US" sz="4000" b="1" i="0" u="none" strike="noStrike" kern="0" cap="none" spc="0" normalizeH="0" noProof="0" dirty="0" smtClean="0">
                <a:ln>
                  <a:noFill/>
                </a:ln>
                <a:solidFill>
                  <a:schemeClr val="bg1"/>
                </a:solidFill>
                <a:effectLst/>
                <a:uLnTx/>
                <a:uFillTx/>
                <a:latin typeface="+mj-lt"/>
                <a:ea typeface="+mj-ea"/>
                <a:cs typeface="+mj-cs"/>
              </a:rPr>
              <a:t> Innovations</a:t>
            </a:r>
            <a:endParaRPr kumimoji="0" 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anim calcmode="lin" valueType="num">
                                      <p:cBhvr additive="base">
                                        <p:cTn id="11"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 calcmode="lin" valueType="num">
                                      <p:cBhvr additive="base">
                                        <p:cTn id="15"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6323">
                                            <p:txEl>
                                              <p:pRg st="3" end="3"/>
                                            </p:txEl>
                                          </p:spTgt>
                                        </p:tgtEl>
                                        <p:attrNameLst>
                                          <p:attrName>style.visibility</p:attrName>
                                        </p:attrNameLst>
                                      </p:cBhvr>
                                      <p:to>
                                        <p:strVal val="visible"/>
                                      </p:to>
                                    </p:set>
                                    <p:anim calcmode="lin" valueType="num">
                                      <p:cBhvr additive="base">
                                        <p:cTn id="21"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6323">
                                            <p:txEl>
                                              <p:pRg st="4" end="4"/>
                                            </p:txEl>
                                          </p:spTgt>
                                        </p:tgtEl>
                                        <p:attrNameLst>
                                          <p:attrName>style.visibility</p:attrName>
                                        </p:attrNameLst>
                                      </p:cBhvr>
                                      <p:to>
                                        <p:strVal val="visible"/>
                                      </p:to>
                                    </p:set>
                                    <p:anim calcmode="lin" valueType="num">
                                      <p:cBhvr additive="base">
                                        <p:cTn id="25"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6323">
                                            <p:txEl>
                                              <p:pRg st="5" end="5"/>
                                            </p:txEl>
                                          </p:spTgt>
                                        </p:tgtEl>
                                        <p:attrNameLst>
                                          <p:attrName>style.visibility</p:attrName>
                                        </p:attrNameLst>
                                      </p:cBhvr>
                                      <p:to>
                                        <p:strVal val="visible"/>
                                      </p:to>
                                    </p:set>
                                    <p:anim calcmode="lin" valueType="num">
                                      <p:cBhvr additive="base">
                                        <p:cTn id="29"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6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6323">
                                            <p:txEl>
                                              <p:pRg st="6" end="6"/>
                                            </p:txEl>
                                          </p:spTgt>
                                        </p:tgtEl>
                                        <p:attrNameLst>
                                          <p:attrName>style.visibility</p:attrName>
                                        </p:attrNameLst>
                                      </p:cBhvr>
                                      <p:to>
                                        <p:strVal val="visible"/>
                                      </p:to>
                                    </p:set>
                                    <p:anim calcmode="lin" valueType="num">
                                      <p:cBhvr additive="base">
                                        <p:cTn id="35"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632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6323">
                                            <p:txEl>
                                              <p:pRg st="7" end="7"/>
                                            </p:txEl>
                                          </p:spTgt>
                                        </p:tgtEl>
                                        <p:attrNameLst>
                                          <p:attrName>style.visibility</p:attrName>
                                        </p:attrNameLst>
                                      </p:cBhvr>
                                      <p:to>
                                        <p:strVal val="visible"/>
                                      </p:to>
                                    </p:set>
                                    <p:anim calcmode="lin" valueType="num">
                                      <p:cBhvr additive="base">
                                        <p:cTn id="39"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632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6323">
                                            <p:txEl>
                                              <p:pRg st="8" end="8"/>
                                            </p:txEl>
                                          </p:spTgt>
                                        </p:tgtEl>
                                        <p:attrNameLst>
                                          <p:attrName>style.visibility</p:attrName>
                                        </p:attrNameLst>
                                      </p:cBhvr>
                                      <p:to>
                                        <p:strVal val="visible"/>
                                      </p:to>
                                    </p:set>
                                    <p:anim calcmode="lin" valueType="num">
                                      <p:cBhvr additive="base">
                                        <p:cTn id="43" dur="500" fill="hold"/>
                                        <p:tgtEl>
                                          <p:spTgt spid="563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3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4282</TotalTime>
  <Words>3332</Words>
  <Application>Microsoft PowerPoint</Application>
  <PresentationFormat>On-screen Show (4:3)</PresentationFormat>
  <Paragraphs>484</Paragraphs>
  <Slides>47</Slides>
  <Notes>46</Notes>
  <HiddenSlides>8</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1_Custom Design</vt:lpstr>
      <vt:lpstr>Applied Software Factories</vt:lpstr>
      <vt:lpstr>this.ToSlide();</vt:lpstr>
      <vt:lpstr>Info &amp; Goals</vt:lpstr>
      <vt:lpstr>Slide 4</vt:lpstr>
      <vt:lpstr>Quick Survey…</vt:lpstr>
      <vt:lpstr>Slide 6</vt:lpstr>
      <vt:lpstr>Software Development as an Industry</vt:lpstr>
      <vt:lpstr>Software Development as an Industry</vt:lpstr>
      <vt:lpstr>Slide 9</vt:lpstr>
      <vt:lpstr>Slide 10</vt:lpstr>
      <vt:lpstr>Slide 11</vt:lpstr>
      <vt:lpstr>Slide 12</vt:lpstr>
      <vt:lpstr>Slide 13</vt:lpstr>
      <vt:lpstr>Software Factory Templates</vt:lpstr>
      <vt:lpstr>DSL: What is a language?</vt:lpstr>
      <vt:lpstr>DSL: What are “domains”?</vt:lpstr>
      <vt:lpstr>Questions?</vt:lpstr>
      <vt:lpstr>Slide 18</vt:lpstr>
      <vt:lpstr>Slide 19</vt:lpstr>
      <vt:lpstr>Slide 20</vt:lpstr>
      <vt:lpstr>Slide 21</vt:lpstr>
      <vt:lpstr>Component Overview</vt:lpstr>
      <vt:lpstr>Slide 23</vt:lpstr>
      <vt:lpstr>Slide 24</vt:lpstr>
      <vt:lpstr>Slide 25</vt:lpstr>
      <vt:lpstr>WCSF: Composite Web Application Block</vt:lpstr>
      <vt:lpstr>WCSF: Architecture</vt:lpstr>
      <vt:lpstr>Site map navigation</vt:lpstr>
      <vt:lpstr>WCSF: Page Flow Application Block</vt:lpstr>
      <vt:lpstr>WCSF: Page Flow Application Block</vt:lpstr>
      <vt:lpstr>WCSF: Page Flow Application Block</vt:lpstr>
      <vt:lpstr>WCSF: Model View Presenter Pattern</vt:lpstr>
      <vt:lpstr>WCSF: Services </vt:lpstr>
      <vt:lpstr>WCSF: Dependency Injection </vt:lpstr>
      <vt:lpstr>Service and Data contracts in WCF</vt:lpstr>
      <vt:lpstr>WSSF: What does it address?</vt:lpstr>
      <vt:lpstr>WSSF: What does it address?</vt:lpstr>
      <vt:lpstr>WSSF: What does it provide?</vt:lpstr>
      <vt:lpstr>Acropolis: What is it?</vt:lpstr>
      <vt:lpstr>Acropolis: What is it?</vt:lpstr>
      <vt:lpstr>Acropolis: What is it?</vt:lpstr>
      <vt:lpstr>RSSEagle Sample</vt:lpstr>
      <vt:lpstr>Resources</vt:lpstr>
      <vt:lpstr>Resources</vt:lpstr>
      <vt:lpstr>Resources</vt:lpstr>
      <vt:lpstr>Questions?</vt:lpstr>
      <vt:lpstr>Thanks for coming!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Factories</dc:title>
  <dc:creator>edwin</dc:creator>
  <cp:lastModifiedBy>Javier Lozano</cp:lastModifiedBy>
  <cp:revision>556</cp:revision>
  <dcterms:created xsi:type="dcterms:W3CDTF">2005-01-19T09:42:32Z</dcterms:created>
  <dcterms:modified xsi:type="dcterms:W3CDTF">2007-10-18T08:21:45Z</dcterms:modified>
</cp:coreProperties>
</file>