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12192000" cy="6858000"/>
  <p:notesSz cx="7772400" cy="10058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 Goettmann" userId="c2e55d6b-0073-4530-a823-558d1fdc99aa" providerId="ADAL" clId="{9443998F-83D1-48A0-A7A4-B2B1175F9C69}"/>
    <pc:docChg chg="modSld">
      <pc:chgData name="Jan Goettmann" userId="c2e55d6b-0073-4530-a823-558d1fdc99aa" providerId="ADAL" clId="{9443998F-83D1-48A0-A7A4-B2B1175F9C69}" dt="2023-02-28T10:49:54.271" v="90" actId="1076"/>
      <pc:docMkLst>
        <pc:docMk/>
      </pc:docMkLst>
      <pc:sldChg chg="modSp mod">
        <pc:chgData name="Jan Goettmann" userId="c2e55d6b-0073-4530-a823-558d1fdc99aa" providerId="ADAL" clId="{9443998F-83D1-48A0-A7A4-B2B1175F9C69}" dt="2023-02-28T10:49:54.271" v="90" actId="1076"/>
        <pc:sldMkLst>
          <pc:docMk/>
          <pc:sldMk cId="0" sldId="271"/>
        </pc:sldMkLst>
        <pc:spChg chg="mod">
          <ac:chgData name="Jan Goettmann" userId="c2e55d6b-0073-4530-a823-558d1fdc99aa" providerId="ADAL" clId="{9443998F-83D1-48A0-A7A4-B2B1175F9C69}" dt="2023-02-28T10:49:54.271" v="90" actId="1076"/>
          <ac:spMkLst>
            <pc:docMk/>
            <pc:sldMk cId="0" sldId="271"/>
            <ac:spMk id="364" creationId="{00000000-0000-0000-0000-000000000000}"/>
          </ac:spMkLst>
        </pc:spChg>
      </pc:sldChg>
      <pc:sldChg chg="modSp mod">
        <pc:chgData name="Jan Goettmann" userId="c2e55d6b-0073-4530-a823-558d1fdc99aa" providerId="ADAL" clId="{9443998F-83D1-48A0-A7A4-B2B1175F9C69}" dt="2023-02-28T10:44:25.734" v="86" actId="114"/>
        <pc:sldMkLst>
          <pc:docMk/>
          <pc:sldMk cId="0" sldId="272"/>
        </pc:sldMkLst>
        <pc:spChg chg="mod">
          <ac:chgData name="Jan Goettmann" userId="c2e55d6b-0073-4530-a823-558d1fdc99aa" providerId="ADAL" clId="{9443998F-83D1-48A0-A7A4-B2B1175F9C69}" dt="2023-02-28T10:44:25.734" v="86" actId="114"/>
          <ac:spMkLst>
            <pc:docMk/>
            <pc:sldMk cId="0" sldId="272"/>
            <ac:spMk id="370" creationId="{00000000-0000-0000-0000-000000000000}"/>
          </ac:spMkLst>
        </pc:spChg>
      </pc:sldChg>
      <pc:sldChg chg="modSp mod">
        <pc:chgData name="Jan Goettmann" userId="c2e55d6b-0073-4530-a823-558d1fdc99aa" providerId="ADAL" clId="{9443998F-83D1-48A0-A7A4-B2B1175F9C69}" dt="2023-02-28T10:47:27.626" v="89" actId="404"/>
        <pc:sldMkLst>
          <pc:docMk/>
          <pc:sldMk cId="0" sldId="273"/>
        </pc:sldMkLst>
        <pc:spChg chg="mod">
          <ac:chgData name="Jan Goettmann" userId="c2e55d6b-0073-4530-a823-558d1fdc99aa" providerId="ADAL" clId="{9443998F-83D1-48A0-A7A4-B2B1175F9C69}" dt="2023-02-28T10:44:13.728" v="82" actId="114"/>
          <ac:spMkLst>
            <pc:docMk/>
            <pc:sldMk cId="0" sldId="273"/>
            <ac:spMk id="396" creationId="{00000000-0000-0000-0000-000000000000}"/>
          </ac:spMkLst>
        </pc:spChg>
        <pc:spChg chg="mod">
          <ac:chgData name="Jan Goettmann" userId="c2e55d6b-0073-4530-a823-558d1fdc99aa" providerId="ADAL" clId="{9443998F-83D1-48A0-A7A4-B2B1175F9C69}" dt="2023-02-28T10:47:27.626" v="89" actId="404"/>
          <ac:spMkLst>
            <pc:docMk/>
            <pc:sldMk cId="0" sldId="273"/>
            <ac:spMk id="399"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8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9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9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1523880" y="1122480"/>
            <a:ext cx="9143640" cy="11066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9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9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9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1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10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10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1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1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10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10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11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1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1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11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11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11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11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12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12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12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de-DE" sz="1800" b="0" strike="noStrike" spc="-1">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2800" b="0" strike="noStrike" spc="-1">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de-DE" sz="6000" b="0" strike="noStrike" spc="-1">
                <a:solidFill>
                  <a:srgbClr val="000000"/>
                </a:solidFill>
                <a:latin typeface="Calibri Light"/>
              </a:rPr>
              <a:t>Mastertitelformat bearbeiten</a:t>
            </a:r>
            <a:endParaRPr lang="de-DE"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A72ACA1C-7E64-47B0-9FDA-7379A91F7E01}" type="datetime">
              <a:rPr lang="de-DE" sz="1200" b="0" strike="noStrike" spc="-1">
                <a:solidFill>
                  <a:srgbClr val="8B8B8B"/>
                </a:solidFill>
                <a:latin typeface="Calibri"/>
              </a:rPr>
              <a:t>28.02.2023</a:t>
            </a:fld>
            <a:endParaRPr lang="en-US"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BCA94D1F-8224-4554-B820-2E686DE36516}" type="slidenum">
              <a:rPr lang="de-DE" sz="1200" b="0" strike="noStrike" spc="-1">
                <a:solidFill>
                  <a:srgbClr val="8B8B8B"/>
                </a:solidFill>
                <a:latin typeface="Calibri"/>
              </a:rPr>
              <a:t>‹Nr.›</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de-DE"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de-DE"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de-DE"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de-DE"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de-DE"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de-DE"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de-DE" sz="6000" b="0" strike="noStrike" spc="-1">
                <a:solidFill>
                  <a:srgbClr val="000000"/>
                </a:solidFill>
                <a:latin typeface="Calibri Light"/>
              </a:rPr>
              <a:t>Mastertitelformat bearbeiten</a:t>
            </a:r>
            <a:endParaRPr lang="de-DE" sz="6000" b="0" strike="noStrike" spc="-1">
              <a:solidFill>
                <a:srgbClr val="000000"/>
              </a:solidFill>
              <a:latin typeface="Calibri"/>
            </a:endParaRPr>
          </a:p>
        </p:txBody>
      </p:sp>
      <p:sp>
        <p:nvSpPr>
          <p:cNvPr id="42"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D0479CE7-DAA2-4D46-8D80-38B3701BA19C}" type="datetime">
              <a:rPr lang="en-US" sz="1200" b="0" strike="noStrike" spc="-1">
                <a:solidFill>
                  <a:srgbClr val="8B8B8B"/>
                </a:solidFill>
                <a:latin typeface="Calibri"/>
              </a:rPr>
              <a:t>2/28/2023</a:t>
            </a:fld>
            <a:endParaRPr lang="en-US" sz="1200" b="0" strike="noStrike" spc="-1">
              <a:latin typeface="Times New Roman"/>
            </a:endParaRPr>
          </a:p>
        </p:txBody>
      </p:sp>
      <p:sp>
        <p:nvSpPr>
          <p:cNvPr id="43" name="PlaceHolder 3"/>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4"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ABE44C61-73C8-43FE-B0FB-C3955068D7FF}" type="slidenum">
              <a:rPr lang="en-US" sz="1200" b="0" strike="noStrike" spc="-1">
                <a:solidFill>
                  <a:srgbClr val="8B8B8B"/>
                </a:solidFill>
                <a:latin typeface="Calibri"/>
              </a:rPr>
              <a:t>‹Nr.›</a:t>
            </a:fld>
            <a:endParaRPr lang="en-US" sz="1200" b="0" strike="noStrike" spc="-1">
              <a:latin typeface="Times New Roman"/>
            </a:endParaRPr>
          </a:p>
        </p:txBody>
      </p:sp>
      <p:sp>
        <p:nvSpPr>
          <p:cNvPr id="4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de-DE"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de-DE"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de-DE"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de-DE"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de-DE"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de-DE"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de-DE" sz="4400" b="0" strike="noStrike" spc="-1">
                <a:solidFill>
                  <a:srgbClr val="000000"/>
                </a:solidFill>
                <a:latin typeface="Calibri Light"/>
              </a:rPr>
              <a:t>Mastertitelformat bearbeiten</a:t>
            </a:r>
            <a:endParaRPr lang="de-DE" sz="4400" b="0" strike="noStrike" spc="-1">
              <a:solidFill>
                <a:srgbClr val="000000"/>
              </a:solidFill>
              <a:latin typeface="Calibri"/>
            </a:endParaRPr>
          </a:p>
        </p:txBody>
      </p:sp>
      <p:sp>
        <p:nvSpPr>
          <p:cNvPr id="83"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de-DE" sz="2800" b="0" strike="noStrike" spc="-1">
                <a:solidFill>
                  <a:srgbClr val="000000"/>
                </a:solidFill>
                <a:latin typeface="Calibri"/>
              </a:rPr>
              <a:t>Mastertextformat bearbeiten</a:t>
            </a:r>
          </a:p>
          <a:p>
            <a:pPr marL="685800" lvl="1" indent="-228240">
              <a:lnSpc>
                <a:spcPct val="90000"/>
              </a:lnSpc>
              <a:spcBef>
                <a:spcPts val="499"/>
              </a:spcBef>
              <a:buClr>
                <a:srgbClr val="000000"/>
              </a:buClr>
              <a:buFont typeface="Arial"/>
              <a:buChar char="•"/>
            </a:pPr>
            <a:r>
              <a:rPr lang="de-DE" sz="2400" b="0" strike="noStrike" spc="-1">
                <a:solidFill>
                  <a:srgbClr val="000000"/>
                </a:solidFill>
                <a:latin typeface="Calibri"/>
              </a:rPr>
              <a:t>Zweite Ebene</a:t>
            </a:r>
          </a:p>
          <a:p>
            <a:pPr marL="1143000" lvl="2" indent="-228240">
              <a:lnSpc>
                <a:spcPct val="90000"/>
              </a:lnSpc>
              <a:spcBef>
                <a:spcPts val="499"/>
              </a:spcBef>
              <a:buClr>
                <a:srgbClr val="000000"/>
              </a:buClr>
              <a:buFont typeface="Arial"/>
              <a:buChar char="•"/>
            </a:pPr>
            <a:r>
              <a:rPr lang="de-DE" sz="2000" b="0" strike="noStrike" spc="-1">
                <a:solidFill>
                  <a:srgbClr val="000000"/>
                </a:solidFill>
                <a:latin typeface="Calibri"/>
              </a:rPr>
              <a:t>Dritte Ebene</a:t>
            </a:r>
          </a:p>
          <a:p>
            <a:pPr marL="1600200" lvl="3" indent="-228240">
              <a:lnSpc>
                <a:spcPct val="90000"/>
              </a:lnSpc>
              <a:spcBef>
                <a:spcPts val="499"/>
              </a:spcBef>
              <a:buClr>
                <a:srgbClr val="000000"/>
              </a:buClr>
              <a:buFont typeface="Arial"/>
              <a:buChar char="•"/>
            </a:pPr>
            <a:r>
              <a:rPr lang="de-DE" sz="1800" b="0" strike="noStrike" spc="-1">
                <a:solidFill>
                  <a:srgbClr val="000000"/>
                </a:solidFill>
                <a:latin typeface="Calibri"/>
              </a:rPr>
              <a:t>Vierte Ebene</a:t>
            </a:r>
          </a:p>
          <a:p>
            <a:pPr marL="2057400" lvl="4" indent="-228240">
              <a:lnSpc>
                <a:spcPct val="90000"/>
              </a:lnSpc>
              <a:spcBef>
                <a:spcPts val="499"/>
              </a:spcBef>
              <a:buClr>
                <a:srgbClr val="000000"/>
              </a:buClr>
              <a:buFont typeface="Arial"/>
              <a:buChar char="•"/>
            </a:pPr>
            <a:r>
              <a:rPr lang="de-DE" sz="1800" b="0" strike="noStrike" spc="-1">
                <a:solidFill>
                  <a:srgbClr val="000000"/>
                </a:solidFill>
                <a:latin typeface="Calibri"/>
              </a:rPr>
              <a:t>Fünfte Ebene</a:t>
            </a:r>
          </a:p>
        </p:txBody>
      </p:sp>
      <p:sp>
        <p:nvSpPr>
          <p:cNvPr id="84"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8711BB9C-7EE3-47F9-BAE3-81F133D7F61A}" type="datetime">
              <a:rPr lang="de-DE" sz="1200" b="0" strike="noStrike" spc="-1">
                <a:solidFill>
                  <a:srgbClr val="8B8B8B"/>
                </a:solidFill>
                <a:latin typeface="Calibri"/>
              </a:rPr>
              <a:t>28.02.2023</a:t>
            </a:fld>
            <a:endParaRPr lang="en-US" sz="1200" b="0" strike="noStrike" spc="-1">
              <a:latin typeface="Times New Roman"/>
            </a:endParaRPr>
          </a:p>
        </p:txBody>
      </p:sp>
      <p:sp>
        <p:nvSpPr>
          <p:cNvPr id="85"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86"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D19D840F-272C-423F-BBD3-29B7460AB2FE}" type="slidenum">
              <a:rPr lang="de-DE" sz="1200" b="0" strike="noStrike" spc="-1">
                <a:solidFill>
                  <a:srgbClr val="8B8B8B"/>
                </a:solidFill>
                <a:latin typeface="Calibri"/>
              </a:rPr>
              <a:t>‹Nr.›</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123" name="CustomShape 1"/>
          <p:cNvSpPr/>
          <p:nvPr/>
        </p:nvSpPr>
        <p:spPr>
          <a:xfrm>
            <a:off x="723960" y="2081160"/>
            <a:ext cx="10743840" cy="3260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tabLst>
                <a:tab pos="0" algn="l"/>
              </a:tabLst>
            </a:pPr>
            <a:r>
              <a:rPr lang="de-DE" sz="3600" b="0" strike="noStrike" spc="-1">
                <a:solidFill>
                  <a:srgbClr val="FFC000"/>
                </a:solidFill>
                <a:latin typeface="Calibri"/>
              </a:rPr>
              <a:t>Herzlich Willkommen bei unserer Studie und vielen Dank, dass Sie sich Zeit genommen haben !  </a:t>
            </a:r>
            <a:endParaRPr lang="en-US" sz="3600" b="0" strike="noStrike" spc="-1">
              <a:latin typeface="Arial"/>
            </a:endParaRPr>
          </a:p>
          <a:p>
            <a:pPr algn="ctr">
              <a:lnSpc>
                <a:spcPct val="100000"/>
              </a:lnSpc>
              <a:tabLst>
                <a:tab pos="0" algn="l"/>
              </a:tabLst>
            </a:pPr>
            <a:endParaRPr lang="en-US" sz="3600" b="0" strike="noStrike" spc="-1">
              <a:latin typeface="Arial"/>
            </a:endParaRPr>
          </a:p>
          <a:p>
            <a:pPr algn="ctr">
              <a:lnSpc>
                <a:spcPct val="100000"/>
              </a:lnSpc>
              <a:tabLst>
                <a:tab pos="0" algn="l"/>
              </a:tabLst>
            </a:pPr>
            <a:endParaRPr lang="en-US" sz="3600" b="0" strike="noStrike" spc="-1">
              <a:latin typeface="Arial"/>
            </a:endParaRPr>
          </a:p>
          <a:p>
            <a:pPr algn="ctr">
              <a:lnSpc>
                <a:spcPct val="100000"/>
              </a:lnSpc>
              <a:tabLst>
                <a:tab pos="0" algn="l"/>
              </a:tabLst>
            </a:pPr>
            <a:r>
              <a:rPr lang="de-DE" sz="3200" b="0" strike="noStrike" spc="-1">
                <a:solidFill>
                  <a:srgbClr val="FFFFFF"/>
                </a:solidFill>
                <a:latin typeface="Calibri"/>
              </a:rPr>
              <a:t>Drücken Sie die rechte Pfeiltaste auf der Tastatur um fortzufahren!</a:t>
            </a:r>
            <a:endParaRPr lang="en-US" sz="3200" b="0" strike="noStrike" spc="-1">
              <a:latin typeface="Arial"/>
            </a:endParaRPr>
          </a:p>
        </p:txBody>
      </p:sp>
      <p:sp>
        <p:nvSpPr>
          <p:cNvPr id="124" name="CustomShape 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Weiter </a:t>
            </a:r>
            <a:endParaRPr lang="en-US" sz="1800" b="0" strike="noStrike" spc="-1">
              <a:latin typeface="Arial"/>
            </a:endParaRPr>
          </a:p>
        </p:txBody>
      </p:sp>
      <p:pic>
        <p:nvPicPr>
          <p:cNvPr id="125" name="Grafik 1"/>
          <p:cNvPicPr/>
          <p:nvPr/>
        </p:nvPicPr>
        <p:blipFill>
          <a:blip r:embed="rId2"/>
          <a:stretch/>
        </p:blipFill>
        <p:spPr>
          <a:xfrm>
            <a:off x="10181160" y="-267840"/>
            <a:ext cx="2307240" cy="1567800"/>
          </a:xfrm>
          <a:prstGeom prst="rect">
            <a:avLst/>
          </a:prstGeom>
          <a:ln w="0">
            <a:noFill/>
          </a:ln>
        </p:spPr>
      </p:pic>
      <p:pic>
        <p:nvPicPr>
          <p:cNvPr id="126" name="Grafik 2" descr="Ein Bild, das Text enthält.&#10;&#10;Automatisch generierte Beschreibung"/>
          <p:cNvPicPr/>
          <p:nvPr/>
        </p:nvPicPr>
        <p:blipFill>
          <a:blip r:embed="rId3"/>
          <a:stretch/>
        </p:blipFill>
        <p:spPr>
          <a:xfrm>
            <a:off x="199440" y="171000"/>
            <a:ext cx="1514520" cy="794520"/>
          </a:xfrm>
          <a:prstGeom prst="rect">
            <a:avLst/>
          </a:prstGeom>
          <a:ln w="0">
            <a:noFill/>
          </a:ln>
        </p:spPr>
      </p:pic>
      <p:pic>
        <p:nvPicPr>
          <p:cNvPr id="127" name="Grafik 7" descr="Ein Bild, das Text enthält.&#10;&#10;Automatisch generierte Beschreibung"/>
          <p:cNvPicPr/>
          <p:nvPr/>
        </p:nvPicPr>
        <p:blipFill>
          <a:blip r:embed="rId4">
            <a:biLevel thresh="50000"/>
          </a:blip>
          <a:stretch/>
        </p:blipFill>
        <p:spPr>
          <a:xfrm>
            <a:off x="5338440" y="-53640"/>
            <a:ext cx="1279080" cy="127908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252" name="CustomShape 1"/>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Weiter</a:t>
            </a:r>
            <a:endParaRPr lang="en-US" sz="1800" b="0" strike="noStrike" spc="-1">
              <a:latin typeface="Arial"/>
            </a:endParaRPr>
          </a:p>
        </p:txBody>
      </p:sp>
      <p:sp>
        <p:nvSpPr>
          <p:cNvPr id="253" name="CustomShape 2"/>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Zurück</a:t>
            </a:r>
            <a:endParaRPr lang="en-US" sz="1800" b="0" strike="noStrike" spc="-1">
              <a:latin typeface="Arial"/>
            </a:endParaRPr>
          </a:p>
        </p:txBody>
      </p:sp>
      <p:sp>
        <p:nvSpPr>
          <p:cNvPr id="254" name="CustomShape 3"/>
          <p:cNvSpPr/>
          <p:nvPr/>
        </p:nvSpPr>
        <p:spPr>
          <a:xfrm>
            <a:off x="8876160" y="1966320"/>
            <a:ext cx="3027960" cy="416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en-US" sz="1400" b="0" strike="noStrike" spc="-1">
                <a:solidFill>
                  <a:srgbClr val="FFFFFF"/>
                </a:solidFill>
                <a:latin typeface="Arial"/>
              </a:rPr>
              <a:t>Hier sehen Sie den Ablauf eines Versuches, nur mit drei Worten, die Sie sich merken müssen. </a:t>
            </a:r>
            <a:r>
              <a:rPr lang="en-US" sz="1400" b="1" i="1" strike="noStrike" spc="-1">
                <a:solidFill>
                  <a:srgbClr val="FFC000"/>
                </a:solidFill>
                <a:latin typeface="Arial"/>
              </a:rPr>
              <a:t>Achtung: später werden es 5 Worte sein !</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r>
              <a:rPr lang="en-US" sz="1400" b="1" i="1" strike="noStrike" spc="-1">
                <a:solidFill>
                  <a:srgbClr val="01B0F1"/>
                </a:solidFill>
                <a:latin typeface="Arial"/>
              </a:rPr>
              <a:t>Merken</a:t>
            </a:r>
            <a:r>
              <a:rPr lang="en-US" sz="1400" b="0" strike="noStrike" spc="-1">
                <a:solidFill>
                  <a:srgbClr val="FFFFFF"/>
                </a:solidFill>
                <a:latin typeface="Arial"/>
              </a:rPr>
              <a:t> Sie sich alle Worte mit einem </a:t>
            </a:r>
            <a:r>
              <a:rPr lang="en-US" sz="1400" b="1" i="1" strike="noStrike" spc="-1">
                <a:solidFill>
                  <a:srgbClr val="01B0F1"/>
                </a:solidFill>
                <a:latin typeface="Arial"/>
              </a:rPr>
              <a:t>blauen</a:t>
            </a:r>
            <a:r>
              <a:rPr lang="en-US" sz="1400" b="0" strike="noStrike" spc="-1">
                <a:solidFill>
                  <a:srgbClr val="FFFFFF"/>
                </a:solidFill>
                <a:latin typeface="Arial"/>
              </a:rPr>
              <a:t> Hinweis! Die Worte mit einem </a:t>
            </a:r>
            <a:r>
              <a:rPr lang="en-US" sz="1400" b="1" i="1" strike="noStrike" spc="-1">
                <a:solidFill>
                  <a:srgbClr val="92D14F"/>
                </a:solidFill>
                <a:latin typeface="Arial"/>
              </a:rPr>
              <a:t>grünen</a:t>
            </a:r>
            <a:r>
              <a:rPr lang="en-US" sz="1400" b="0" strike="noStrike" spc="-1">
                <a:solidFill>
                  <a:srgbClr val="FFFFFF"/>
                </a:solidFill>
                <a:latin typeface="Arial"/>
              </a:rPr>
              <a:t> Hinweis sind </a:t>
            </a:r>
            <a:r>
              <a:rPr lang="en-US" sz="1400" b="1" i="1" strike="noStrike" spc="-1">
                <a:solidFill>
                  <a:srgbClr val="92D050"/>
                </a:solidFill>
                <a:latin typeface="Arial"/>
              </a:rPr>
              <a:t>nicht relevant</a:t>
            </a:r>
            <a:r>
              <a:rPr lang="en-US" sz="1400" b="0" strike="noStrike" spc="-1">
                <a:solidFill>
                  <a:srgbClr val="FFFFFF"/>
                </a:solidFill>
                <a:latin typeface="Arial"/>
              </a:rPr>
              <a:t>. Zu Beginn eines Versuches und zwischen einem Hinweis und einem Wort, wird jeweils ein Fixationskreuz gezeigt.</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r>
              <a:rPr lang="en-US" sz="1400" b="1" i="1" strike="noStrike" spc="-1">
                <a:solidFill>
                  <a:srgbClr val="FFC000"/>
                </a:solidFill>
                <a:latin typeface="Arial"/>
              </a:rPr>
              <a:t>Bewerten Sie die Größe aller Worte ! </a:t>
            </a:r>
            <a:r>
              <a:rPr lang="de-DE" sz="1400" b="0" strike="noStrike" spc="-1">
                <a:solidFill>
                  <a:srgbClr val="FFFFFF"/>
                </a:solidFill>
                <a:latin typeface="Arial"/>
              </a:rPr>
              <a:t>Drücken Sie die </a:t>
            </a:r>
            <a:r>
              <a:rPr lang="de-DE" sz="1400" b="1" i="1" strike="noStrike" spc="-1">
                <a:solidFill>
                  <a:srgbClr val="FFC000"/>
                </a:solidFill>
                <a:latin typeface="Arial"/>
              </a:rPr>
              <a:t>Taste „L“</a:t>
            </a:r>
            <a:r>
              <a:rPr lang="de-DE" sz="1400" b="0" strike="noStrike" spc="-1">
                <a:solidFill>
                  <a:srgbClr val="FFFFFF"/>
                </a:solidFill>
                <a:latin typeface="Arial"/>
              </a:rPr>
              <a:t>, </a:t>
            </a:r>
            <a:r>
              <a:rPr lang="de-DE" sz="1400" b="1" i="1" strike="noStrike" spc="-1">
                <a:solidFill>
                  <a:srgbClr val="FFC000"/>
                </a:solidFill>
                <a:latin typeface="Arial"/>
              </a:rPr>
              <a:t>wenn das Objekt größer</a:t>
            </a:r>
            <a:r>
              <a:rPr lang="de-DE" sz="1400" b="0" strike="noStrike" spc="-1">
                <a:solidFill>
                  <a:srgbClr val="FFC000"/>
                </a:solidFill>
                <a:latin typeface="Arial"/>
              </a:rPr>
              <a:t> </a:t>
            </a:r>
            <a:r>
              <a:rPr lang="de-DE" sz="1400" b="0" strike="noStrike" spc="-1">
                <a:solidFill>
                  <a:srgbClr val="FFFFFF"/>
                </a:solidFill>
                <a:latin typeface="Arial"/>
              </a:rPr>
              <a:t>ist als ein Fussball und die </a:t>
            </a:r>
            <a:r>
              <a:rPr lang="de-DE" sz="1400" b="1" i="1" strike="noStrike" spc="-1">
                <a:solidFill>
                  <a:srgbClr val="FFC000"/>
                </a:solidFill>
                <a:latin typeface="Arial"/>
              </a:rPr>
              <a:t>Taste „D“, wenn es kleiner </a:t>
            </a:r>
            <a:r>
              <a:rPr lang="de-DE" sz="1400" b="0" strike="noStrike" spc="-1">
                <a:solidFill>
                  <a:srgbClr val="FFFFFF"/>
                </a:solidFill>
                <a:latin typeface="Arial"/>
              </a:rPr>
              <a:t>ist als ein Fussball.</a:t>
            </a:r>
            <a:endParaRPr lang="en-US" sz="1400" b="0" strike="noStrike" spc="-1">
              <a:latin typeface="Arial"/>
            </a:endParaRPr>
          </a:p>
          <a:p>
            <a:pPr>
              <a:lnSpc>
                <a:spcPct val="100000"/>
              </a:lnSpc>
              <a:tabLst>
                <a:tab pos="0" algn="l"/>
              </a:tabLst>
            </a:pPr>
            <a:endParaRPr lang="en-US" sz="1400" b="0" strike="noStrike" spc="-1">
              <a:latin typeface="Arial"/>
            </a:endParaRPr>
          </a:p>
        </p:txBody>
      </p:sp>
      <p:sp>
        <p:nvSpPr>
          <p:cNvPr id="255" name="CustomShape 4"/>
          <p:cNvSpPr/>
          <p:nvPr/>
        </p:nvSpPr>
        <p:spPr>
          <a:xfrm>
            <a:off x="3098520" y="91800"/>
            <a:ext cx="5133960" cy="943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2800" b="1" strike="noStrike" spc="-1">
                <a:solidFill>
                  <a:srgbClr val="FFFFFF"/>
                </a:solidFill>
                <a:latin typeface="Arial"/>
              </a:rPr>
              <a:t>Cued Complex Span Aufgabe</a:t>
            </a:r>
            <a:endParaRPr lang="en-US" sz="2800" b="0" strike="noStrike" spc="-1">
              <a:latin typeface="Arial"/>
            </a:endParaRPr>
          </a:p>
          <a:p>
            <a:pPr algn="ctr">
              <a:lnSpc>
                <a:spcPct val="100000"/>
              </a:lnSpc>
              <a:tabLst>
                <a:tab pos="0" algn="l"/>
              </a:tabLst>
            </a:pPr>
            <a:r>
              <a:rPr lang="de-DE" sz="2800" b="1" strike="noStrike" spc="-1">
                <a:solidFill>
                  <a:srgbClr val="FFFFFF"/>
                </a:solidFill>
                <a:latin typeface="Arial"/>
              </a:rPr>
              <a:t>Hinweis nach dem Wort</a:t>
            </a:r>
            <a:endParaRPr lang="en-US" sz="2800" b="0" strike="noStrike" spc="-1">
              <a:latin typeface="Arial"/>
            </a:endParaRPr>
          </a:p>
        </p:txBody>
      </p:sp>
      <p:sp>
        <p:nvSpPr>
          <p:cNvPr id="256" name="CustomShape 5"/>
          <p:cNvSpPr/>
          <p:nvPr/>
        </p:nvSpPr>
        <p:spPr>
          <a:xfrm>
            <a:off x="668520" y="1737000"/>
            <a:ext cx="8406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22</a:t>
            </a:r>
            <a:endParaRPr lang="en-US" sz="1400" b="0" strike="noStrike" spc="-1">
              <a:latin typeface="Arial"/>
            </a:endParaRPr>
          </a:p>
        </p:txBody>
      </p:sp>
      <p:sp>
        <p:nvSpPr>
          <p:cNvPr id="257" name="CustomShape 6"/>
          <p:cNvSpPr/>
          <p:nvPr/>
        </p:nvSpPr>
        <p:spPr>
          <a:xfrm>
            <a:off x="1896840" y="3571200"/>
            <a:ext cx="7506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56</a:t>
            </a:r>
            <a:endParaRPr lang="en-US" sz="1400" b="0" strike="noStrike" spc="-1">
              <a:latin typeface="Arial"/>
            </a:endParaRPr>
          </a:p>
        </p:txBody>
      </p:sp>
      <p:sp>
        <p:nvSpPr>
          <p:cNvPr id="258" name="CustomShape 7"/>
          <p:cNvSpPr/>
          <p:nvPr/>
        </p:nvSpPr>
        <p:spPr>
          <a:xfrm>
            <a:off x="2896920" y="5486040"/>
            <a:ext cx="7506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79</a:t>
            </a:r>
            <a:endParaRPr lang="en-US" sz="1400" b="0" strike="noStrike" spc="-1">
              <a:latin typeface="Arial"/>
            </a:endParaRPr>
          </a:p>
        </p:txBody>
      </p:sp>
      <p:sp>
        <p:nvSpPr>
          <p:cNvPr id="259" name="CustomShape 8"/>
          <p:cNvSpPr/>
          <p:nvPr/>
        </p:nvSpPr>
        <p:spPr>
          <a:xfrm>
            <a:off x="117360" y="1323360"/>
            <a:ext cx="3239640" cy="5442120"/>
          </a:xfrm>
          <a:custGeom>
            <a:avLst/>
            <a:gdLst/>
            <a:ahLst/>
            <a:cxnLst/>
            <a:rect l="l" t="t" r="r" b="b"/>
            <a:pathLst>
              <a:path w="21600" h="21600">
                <a:moveTo>
                  <a:pt x="0" y="0"/>
                </a:moveTo>
                <a:lnTo>
                  <a:pt x="21600" y="21600"/>
                </a:lnTo>
              </a:path>
            </a:pathLst>
          </a:custGeom>
          <a:noFill/>
          <a:ln w="12700">
            <a:solidFill>
              <a:schemeClr val="bg1"/>
            </a:solidFill>
            <a:tailEnd type="triangle" w="med" len="med"/>
          </a:ln>
        </p:spPr>
        <p:style>
          <a:lnRef idx="1">
            <a:schemeClr val="accent1"/>
          </a:lnRef>
          <a:fillRef idx="0">
            <a:schemeClr val="accent1"/>
          </a:fillRef>
          <a:effectRef idx="0">
            <a:schemeClr val="accent1"/>
          </a:effectRef>
          <a:fontRef idx="minor"/>
        </p:style>
      </p:sp>
      <p:sp>
        <p:nvSpPr>
          <p:cNvPr id="260" name="CustomShape 9"/>
          <p:cNvSpPr/>
          <p:nvPr/>
        </p:nvSpPr>
        <p:spPr>
          <a:xfrm rot="3532800">
            <a:off x="788040" y="3962160"/>
            <a:ext cx="114444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0" strike="noStrike" spc="-1">
                <a:solidFill>
                  <a:srgbClr val="FFFFFF"/>
                </a:solidFill>
                <a:latin typeface="Calibri"/>
              </a:rPr>
              <a:t>Zeit</a:t>
            </a:r>
            <a:endParaRPr lang="en-US" sz="1600" b="0" strike="noStrike" spc="-1">
              <a:latin typeface="Arial"/>
            </a:endParaRPr>
          </a:p>
        </p:txBody>
      </p:sp>
      <p:sp>
        <p:nvSpPr>
          <p:cNvPr id="261" name="CustomShape 10"/>
          <p:cNvSpPr/>
          <p:nvPr/>
        </p:nvSpPr>
        <p:spPr>
          <a:xfrm>
            <a:off x="1634040" y="175572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62" name="CustomShape 11"/>
          <p:cNvSpPr/>
          <p:nvPr/>
        </p:nvSpPr>
        <p:spPr>
          <a:xfrm>
            <a:off x="1958400" y="1693440"/>
            <a:ext cx="153000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01B0F1"/>
                </a:solidFill>
                <a:latin typeface="Arial"/>
              </a:rPr>
              <a:t>Merken &amp; Größe Bewerten</a:t>
            </a:r>
            <a:endParaRPr lang="en-US" sz="1400" b="0" strike="noStrike" spc="-1">
              <a:latin typeface="Arial"/>
            </a:endParaRPr>
          </a:p>
        </p:txBody>
      </p:sp>
      <p:sp>
        <p:nvSpPr>
          <p:cNvPr id="263" name="CustomShape 12"/>
          <p:cNvSpPr/>
          <p:nvPr/>
        </p:nvSpPr>
        <p:spPr>
          <a:xfrm>
            <a:off x="2906640" y="3429000"/>
            <a:ext cx="127368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92D14F"/>
                </a:solidFill>
                <a:latin typeface="Arial"/>
              </a:rPr>
              <a:t>Nur Größe Bewerten</a:t>
            </a:r>
            <a:endParaRPr lang="en-US" sz="1400" b="0" strike="noStrike" spc="-1">
              <a:latin typeface="Arial"/>
            </a:endParaRPr>
          </a:p>
        </p:txBody>
      </p:sp>
      <p:sp>
        <p:nvSpPr>
          <p:cNvPr id="264" name="CustomShape 13"/>
          <p:cNvSpPr/>
          <p:nvPr/>
        </p:nvSpPr>
        <p:spPr>
          <a:xfrm>
            <a:off x="3974400" y="5378040"/>
            <a:ext cx="134820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92D14F"/>
                </a:solidFill>
                <a:latin typeface="Arial"/>
              </a:rPr>
              <a:t>Nur Größe Bewerten</a:t>
            </a:r>
            <a:endParaRPr lang="en-US" sz="1400" b="0" strike="noStrike" spc="-1">
              <a:latin typeface="Arial"/>
            </a:endParaRPr>
          </a:p>
        </p:txBody>
      </p:sp>
      <p:sp>
        <p:nvSpPr>
          <p:cNvPr id="265" name="CustomShape 14"/>
          <p:cNvSpPr/>
          <p:nvPr/>
        </p:nvSpPr>
        <p:spPr>
          <a:xfrm>
            <a:off x="506160" y="122940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66" name="CustomShape 15"/>
          <p:cNvSpPr/>
          <p:nvPr/>
        </p:nvSpPr>
        <p:spPr>
          <a:xfrm>
            <a:off x="2647800" y="355176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67" name="CustomShape 16"/>
          <p:cNvSpPr/>
          <p:nvPr/>
        </p:nvSpPr>
        <p:spPr>
          <a:xfrm>
            <a:off x="3674160" y="548388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68" name="CustomShape 17"/>
          <p:cNvSpPr/>
          <p:nvPr/>
        </p:nvSpPr>
        <p:spPr>
          <a:xfrm>
            <a:off x="1471320" y="2792880"/>
            <a:ext cx="234000" cy="2408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269" name="CustomShape 18"/>
          <p:cNvSpPr/>
          <p:nvPr/>
        </p:nvSpPr>
        <p:spPr>
          <a:xfrm>
            <a:off x="1158480" y="230868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70" name="CustomShape 19"/>
          <p:cNvSpPr/>
          <p:nvPr/>
        </p:nvSpPr>
        <p:spPr>
          <a:xfrm>
            <a:off x="1707120" y="317700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71" name="CustomShape 20"/>
          <p:cNvSpPr/>
          <p:nvPr/>
        </p:nvSpPr>
        <p:spPr>
          <a:xfrm>
            <a:off x="2563560" y="470808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272" name="CustomShape 21"/>
          <p:cNvSpPr/>
          <p:nvPr/>
        </p:nvSpPr>
        <p:spPr>
          <a:xfrm>
            <a:off x="2249640" y="417240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73" name="CustomShape 22"/>
          <p:cNvSpPr/>
          <p:nvPr/>
        </p:nvSpPr>
        <p:spPr>
          <a:xfrm>
            <a:off x="2798280" y="504072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74" name="CustomShape 23"/>
          <p:cNvSpPr/>
          <p:nvPr/>
        </p:nvSpPr>
        <p:spPr>
          <a:xfrm>
            <a:off x="3629160" y="632916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275" name="CustomShape 24"/>
          <p:cNvSpPr/>
          <p:nvPr/>
        </p:nvSpPr>
        <p:spPr>
          <a:xfrm>
            <a:off x="3316320" y="584496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76" name="CustomShape 25"/>
          <p:cNvSpPr/>
          <p:nvPr/>
        </p:nvSpPr>
        <p:spPr>
          <a:xfrm>
            <a:off x="4397760" y="1737000"/>
            <a:ext cx="8406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12</a:t>
            </a:r>
            <a:endParaRPr lang="en-US" sz="1400" b="0" strike="noStrike" spc="-1">
              <a:latin typeface="Arial"/>
            </a:endParaRPr>
          </a:p>
        </p:txBody>
      </p:sp>
      <p:sp>
        <p:nvSpPr>
          <p:cNvPr id="277" name="CustomShape 26"/>
          <p:cNvSpPr/>
          <p:nvPr/>
        </p:nvSpPr>
        <p:spPr>
          <a:xfrm>
            <a:off x="5553720" y="3657600"/>
            <a:ext cx="82332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87</a:t>
            </a:r>
            <a:endParaRPr lang="en-US" sz="1400" b="0" strike="noStrike" spc="-1">
              <a:latin typeface="Arial"/>
            </a:endParaRPr>
          </a:p>
        </p:txBody>
      </p:sp>
      <p:sp>
        <p:nvSpPr>
          <p:cNvPr id="278" name="CustomShape 27"/>
          <p:cNvSpPr/>
          <p:nvPr/>
        </p:nvSpPr>
        <p:spPr>
          <a:xfrm>
            <a:off x="6626520" y="5486040"/>
            <a:ext cx="7506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34</a:t>
            </a:r>
            <a:endParaRPr lang="en-US" sz="1400" b="0" strike="noStrike" spc="-1">
              <a:latin typeface="Arial"/>
            </a:endParaRPr>
          </a:p>
        </p:txBody>
      </p:sp>
      <p:sp>
        <p:nvSpPr>
          <p:cNvPr id="279" name="CustomShape 28"/>
          <p:cNvSpPr/>
          <p:nvPr/>
        </p:nvSpPr>
        <p:spPr>
          <a:xfrm>
            <a:off x="3846600" y="1323360"/>
            <a:ext cx="3239640" cy="5442120"/>
          </a:xfrm>
          <a:custGeom>
            <a:avLst/>
            <a:gdLst/>
            <a:ahLst/>
            <a:cxnLst/>
            <a:rect l="l" t="t" r="r" b="b"/>
            <a:pathLst>
              <a:path w="21600" h="21600">
                <a:moveTo>
                  <a:pt x="0" y="0"/>
                </a:moveTo>
                <a:lnTo>
                  <a:pt x="21600" y="21600"/>
                </a:lnTo>
              </a:path>
            </a:pathLst>
          </a:custGeom>
          <a:noFill/>
          <a:ln w="12700">
            <a:solidFill>
              <a:schemeClr val="bg1"/>
            </a:solidFill>
            <a:tailEnd type="triangle" w="med" len="med"/>
          </a:ln>
        </p:spPr>
        <p:style>
          <a:lnRef idx="1">
            <a:schemeClr val="accent1"/>
          </a:lnRef>
          <a:fillRef idx="0">
            <a:schemeClr val="accent1"/>
          </a:fillRef>
          <a:effectRef idx="0">
            <a:schemeClr val="accent1"/>
          </a:effectRef>
          <a:fontRef idx="minor"/>
        </p:style>
      </p:sp>
      <p:sp>
        <p:nvSpPr>
          <p:cNvPr id="280" name="CustomShape 29"/>
          <p:cNvSpPr/>
          <p:nvPr/>
        </p:nvSpPr>
        <p:spPr>
          <a:xfrm rot="3532800">
            <a:off x="4517280" y="3962160"/>
            <a:ext cx="114444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0" strike="noStrike" spc="-1">
                <a:solidFill>
                  <a:srgbClr val="FFFFFF"/>
                </a:solidFill>
                <a:latin typeface="Calibri"/>
              </a:rPr>
              <a:t>Zeit</a:t>
            </a:r>
            <a:endParaRPr lang="en-US" sz="1600" b="0" strike="noStrike" spc="-1">
              <a:latin typeface="Arial"/>
            </a:endParaRPr>
          </a:p>
        </p:txBody>
      </p:sp>
      <p:sp>
        <p:nvSpPr>
          <p:cNvPr id="281" name="CustomShape 30"/>
          <p:cNvSpPr/>
          <p:nvPr/>
        </p:nvSpPr>
        <p:spPr>
          <a:xfrm>
            <a:off x="5363280" y="175572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82" name="CustomShape 31"/>
          <p:cNvSpPr/>
          <p:nvPr/>
        </p:nvSpPr>
        <p:spPr>
          <a:xfrm>
            <a:off x="5688000" y="1693440"/>
            <a:ext cx="153000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01B0F1"/>
                </a:solidFill>
                <a:latin typeface="Arial"/>
              </a:rPr>
              <a:t>Merken &amp; Größe Bewerten</a:t>
            </a:r>
            <a:endParaRPr lang="en-US" sz="1400" b="0" strike="noStrike" spc="-1">
              <a:latin typeface="Arial"/>
            </a:endParaRPr>
          </a:p>
        </p:txBody>
      </p:sp>
      <p:sp>
        <p:nvSpPr>
          <p:cNvPr id="283" name="CustomShape 32"/>
          <p:cNvSpPr/>
          <p:nvPr/>
        </p:nvSpPr>
        <p:spPr>
          <a:xfrm>
            <a:off x="7704000" y="5378040"/>
            <a:ext cx="134820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92D14F"/>
                </a:solidFill>
                <a:latin typeface="Arial"/>
              </a:rPr>
              <a:t>Nur Größe Bewerten</a:t>
            </a:r>
            <a:endParaRPr lang="en-US" sz="1400" b="0" strike="noStrike" spc="-1">
              <a:latin typeface="Arial"/>
            </a:endParaRPr>
          </a:p>
        </p:txBody>
      </p:sp>
      <p:sp>
        <p:nvSpPr>
          <p:cNvPr id="284" name="CustomShape 33"/>
          <p:cNvSpPr/>
          <p:nvPr/>
        </p:nvSpPr>
        <p:spPr>
          <a:xfrm>
            <a:off x="4235400" y="122940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85" name="CustomShape 34"/>
          <p:cNvSpPr/>
          <p:nvPr/>
        </p:nvSpPr>
        <p:spPr>
          <a:xfrm>
            <a:off x="6377040" y="361836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86" name="CustomShape 35"/>
          <p:cNvSpPr/>
          <p:nvPr/>
        </p:nvSpPr>
        <p:spPr>
          <a:xfrm>
            <a:off x="7403400" y="548388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87" name="CustomShape 36"/>
          <p:cNvSpPr/>
          <p:nvPr/>
        </p:nvSpPr>
        <p:spPr>
          <a:xfrm>
            <a:off x="5200920" y="2792880"/>
            <a:ext cx="234000" cy="2408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288" name="CustomShape 37"/>
          <p:cNvSpPr/>
          <p:nvPr/>
        </p:nvSpPr>
        <p:spPr>
          <a:xfrm>
            <a:off x="4887720" y="230868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89" name="CustomShape 38"/>
          <p:cNvSpPr/>
          <p:nvPr/>
        </p:nvSpPr>
        <p:spPr>
          <a:xfrm>
            <a:off x="5436720" y="317700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90" name="CustomShape 39"/>
          <p:cNvSpPr/>
          <p:nvPr/>
        </p:nvSpPr>
        <p:spPr>
          <a:xfrm>
            <a:off x="6293160" y="4708080"/>
            <a:ext cx="234000" cy="2408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291" name="CustomShape 40"/>
          <p:cNvSpPr/>
          <p:nvPr/>
        </p:nvSpPr>
        <p:spPr>
          <a:xfrm>
            <a:off x="5978880" y="417240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92" name="CustomShape 41"/>
          <p:cNvSpPr/>
          <p:nvPr/>
        </p:nvSpPr>
        <p:spPr>
          <a:xfrm>
            <a:off x="6527520" y="504072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93" name="CustomShape 42"/>
          <p:cNvSpPr/>
          <p:nvPr/>
        </p:nvSpPr>
        <p:spPr>
          <a:xfrm>
            <a:off x="7358760" y="632916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294" name="CustomShape 43"/>
          <p:cNvSpPr/>
          <p:nvPr/>
        </p:nvSpPr>
        <p:spPr>
          <a:xfrm>
            <a:off x="7045560" y="584496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95" name="CustomShape 44"/>
          <p:cNvSpPr/>
          <p:nvPr/>
        </p:nvSpPr>
        <p:spPr>
          <a:xfrm>
            <a:off x="6675120" y="3598200"/>
            <a:ext cx="153000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01B0F1"/>
                </a:solidFill>
                <a:latin typeface="Arial"/>
              </a:rPr>
              <a:t>Merken &amp; Größe Bewerten</a:t>
            </a:r>
            <a:endParaRPr lang="en-US" sz="1400" b="0" strike="noStrike" spc="-1">
              <a:latin typeface="Arial"/>
            </a:endParaRPr>
          </a:p>
        </p:txBody>
      </p:sp>
      <p:sp>
        <p:nvSpPr>
          <p:cNvPr id="296" name="CustomShape 45"/>
          <p:cNvSpPr/>
          <p:nvPr/>
        </p:nvSpPr>
        <p:spPr>
          <a:xfrm flipV="1">
            <a:off x="1706040" y="2215800"/>
            <a:ext cx="1017360" cy="696600"/>
          </a:xfrm>
          <a:prstGeom prst="bentConnector2">
            <a:avLst/>
          </a:prstGeom>
          <a:noFill/>
          <a:ln w="19050">
            <a:solidFill>
              <a:srgbClr val="00B0F0"/>
            </a:solidFill>
            <a:tailEnd type="triangle" w="med" len="med"/>
          </a:ln>
        </p:spPr>
        <p:style>
          <a:lnRef idx="1">
            <a:schemeClr val="accent1"/>
          </a:lnRef>
          <a:fillRef idx="0">
            <a:schemeClr val="accent1"/>
          </a:fillRef>
          <a:effectRef idx="0">
            <a:schemeClr val="accent1"/>
          </a:effectRef>
          <a:fontRef idx="minor"/>
        </p:style>
      </p:sp>
      <p:sp>
        <p:nvSpPr>
          <p:cNvPr id="297" name="CustomShape 46"/>
          <p:cNvSpPr/>
          <p:nvPr/>
        </p:nvSpPr>
        <p:spPr>
          <a:xfrm flipV="1">
            <a:off x="5435280" y="2204640"/>
            <a:ext cx="1099440" cy="707400"/>
          </a:xfrm>
          <a:prstGeom prst="bentConnector3">
            <a:avLst>
              <a:gd name="adj1" fmla="val 100498"/>
            </a:avLst>
          </a:prstGeom>
          <a:noFill/>
          <a:ln w="19050">
            <a:solidFill>
              <a:srgbClr val="00B0F0"/>
            </a:solidFill>
            <a:tailEnd type="triangle" w="med" len="med"/>
          </a:ln>
        </p:spPr>
        <p:style>
          <a:lnRef idx="1">
            <a:schemeClr val="accent1"/>
          </a:lnRef>
          <a:fillRef idx="0">
            <a:schemeClr val="accent1"/>
          </a:fillRef>
          <a:effectRef idx="0">
            <a:schemeClr val="accent1"/>
          </a:effectRef>
          <a:fontRef idx="minor"/>
        </p:style>
      </p:sp>
      <p:sp>
        <p:nvSpPr>
          <p:cNvPr id="298" name="CustomShape 47"/>
          <p:cNvSpPr/>
          <p:nvPr/>
        </p:nvSpPr>
        <p:spPr>
          <a:xfrm flipV="1">
            <a:off x="6527520" y="4114440"/>
            <a:ext cx="912240" cy="713160"/>
          </a:xfrm>
          <a:prstGeom prst="bentConnector2">
            <a:avLst/>
          </a:prstGeom>
          <a:noFill/>
          <a:ln w="19050">
            <a:solidFill>
              <a:srgbClr val="00B0F0"/>
            </a:solidFill>
            <a:tailEnd type="triangle" w="med" len="med"/>
          </a:ln>
        </p:spPr>
        <p:style>
          <a:lnRef idx="1">
            <a:schemeClr val="accent1"/>
          </a:lnRef>
          <a:fillRef idx="0">
            <a:schemeClr val="accent1"/>
          </a:fillRef>
          <a:effectRef idx="0">
            <a:schemeClr val="accent1"/>
          </a:effectRef>
          <a:fontRef idx="minor"/>
        </p:style>
      </p:sp>
      <p:sp>
        <p:nvSpPr>
          <p:cNvPr id="299" name="CustomShape 48"/>
          <p:cNvSpPr/>
          <p:nvPr/>
        </p:nvSpPr>
        <p:spPr>
          <a:xfrm flipV="1">
            <a:off x="2798280" y="3951360"/>
            <a:ext cx="745200" cy="875880"/>
          </a:xfrm>
          <a:prstGeom prst="bentConnector2">
            <a:avLst/>
          </a:prstGeom>
          <a:noFill/>
          <a:ln w="19050">
            <a:solidFill>
              <a:srgbClr val="92D050"/>
            </a:solidFill>
            <a:tailEnd type="triangle" w="med" len="med"/>
          </a:ln>
        </p:spPr>
        <p:style>
          <a:lnRef idx="1">
            <a:schemeClr val="accent1"/>
          </a:lnRef>
          <a:fillRef idx="0">
            <a:schemeClr val="accent1"/>
          </a:fillRef>
          <a:effectRef idx="0">
            <a:schemeClr val="accent1"/>
          </a:effectRef>
          <a:fontRef idx="minor"/>
        </p:style>
      </p:sp>
      <p:sp>
        <p:nvSpPr>
          <p:cNvPr id="300" name="CustomShape 49"/>
          <p:cNvSpPr/>
          <p:nvPr/>
        </p:nvSpPr>
        <p:spPr>
          <a:xfrm flipV="1">
            <a:off x="3863520" y="5901480"/>
            <a:ext cx="784800" cy="547920"/>
          </a:xfrm>
          <a:prstGeom prst="bentConnector2">
            <a:avLst/>
          </a:prstGeom>
          <a:noFill/>
          <a:ln w="19050">
            <a:solidFill>
              <a:srgbClr val="92D050"/>
            </a:solidFill>
            <a:tailEnd type="triangle" w="med" len="med"/>
          </a:ln>
        </p:spPr>
        <p:style>
          <a:lnRef idx="1">
            <a:schemeClr val="accent1"/>
          </a:lnRef>
          <a:fillRef idx="0">
            <a:schemeClr val="accent1"/>
          </a:fillRef>
          <a:effectRef idx="0">
            <a:schemeClr val="accent1"/>
          </a:effectRef>
          <a:fontRef idx="minor"/>
        </p:style>
      </p:sp>
      <p:sp>
        <p:nvSpPr>
          <p:cNvPr id="301" name="CustomShape 50"/>
          <p:cNvSpPr/>
          <p:nvPr/>
        </p:nvSpPr>
        <p:spPr>
          <a:xfrm flipV="1">
            <a:off x="7593120" y="5901480"/>
            <a:ext cx="784800" cy="547920"/>
          </a:xfrm>
          <a:prstGeom prst="bentConnector2">
            <a:avLst/>
          </a:prstGeom>
          <a:noFill/>
          <a:ln w="19050">
            <a:solidFill>
              <a:srgbClr val="92D050"/>
            </a:solidFill>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302" name="CustomShape 1"/>
          <p:cNvSpPr/>
          <p:nvPr/>
        </p:nvSpPr>
        <p:spPr>
          <a:xfrm>
            <a:off x="2378160" y="362880"/>
            <a:ext cx="7435440" cy="13093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4000" b="1" strike="noStrike" spc="-1">
                <a:solidFill>
                  <a:srgbClr val="FFFFFF"/>
                </a:solidFill>
                <a:latin typeface="Arial"/>
              </a:rPr>
              <a:t>Cued Complex Span Aufgabe:</a:t>
            </a:r>
            <a:br/>
            <a:r>
              <a:rPr lang="de-DE" sz="4000" b="1" strike="noStrike" spc="-1">
                <a:solidFill>
                  <a:srgbClr val="FFFFFF"/>
                </a:solidFill>
                <a:latin typeface="Arial"/>
              </a:rPr>
              <a:t>Beispiel Größenbewertung</a:t>
            </a:r>
            <a:endParaRPr lang="en-US" sz="4000" b="0" strike="noStrike" spc="-1">
              <a:latin typeface="Arial"/>
            </a:endParaRPr>
          </a:p>
        </p:txBody>
      </p:sp>
      <p:sp>
        <p:nvSpPr>
          <p:cNvPr id="303" name="CustomShape 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Arial"/>
              </a:rPr>
              <a:t>Weiter</a:t>
            </a:r>
            <a:endParaRPr lang="en-US" sz="1800" b="0" strike="noStrike" spc="-1">
              <a:latin typeface="Arial"/>
            </a:endParaRPr>
          </a:p>
        </p:txBody>
      </p:sp>
      <p:sp>
        <p:nvSpPr>
          <p:cNvPr id="304" name="CustomShape 3"/>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Arial"/>
              </a:rPr>
              <a:t>Zurück</a:t>
            </a:r>
            <a:endParaRPr lang="en-US" sz="1800" b="0" strike="noStrike" spc="-1">
              <a:latin typeface="Arial"/>
            </a:endParaRPr>
          </a:p>
        </p:txBody>
      </p:sp>
      <p:sp>
        <p:nvSpPr>
          <p:cNvPr id="305" name="CustomShape 4"/>
          <p:cNvSpPr/>
          <p:nvPr/>
        </p:nvSpPr>
        <p:spPr>
          <a:xfrm>
            <a:off x="1885680" y="4586040"/>
            <a:ext cx="8420040" cy="1614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000" b="0" strike="noStrike" spc="-1">
                <a:solidFill>
                  <a:srgbClr val="FFFFFF"/>
                </a:solidFill>
                <a:latin typeface="Arial"/>
              </a:rPr>
              <a:t>Im Falle des ersten präsentierten Wortes sollen Sie bewerten, ob ein Stempel größer oder kleiner ist als ein Fussball. Ein Stempel ist kleiner als ein Fussball, daher ist die korrekte Antwort die </a:t>
            </a:r>
            <a:r>
              <a:rPr lang="en-US" sz="2000" b="1" i="1" strike="noStrike" spc="-1">
                <a:solidFill>
                  <a:srgbClr val="FFC000"/>
                </a:solidFill>
                <a:latin typeface="Arial"/>
              </a:rPr>
              <a:t>Taste “D”</a:t>
            </a:r>
            <a:r>
              <a:rPr lang="en-US" sz="2000" b="0" strike="noStrike" spc="-1">
                <a:solidFill>
                  <a:srgbClr val="FFC000"/>
                </a:solidFill>
                <a:latin typeface="Arial"/>
              </a:rPr>
              <a:t>.</a:t>
            </a:r>
            <a:endParaRPr lang="en-US" sz="2000" b="0" strike="noStrike" spc="-1">
              <a:latin typeface="Arial"/>
            </a:endParaRPr>
          </a:p>
          <a:p>
            <a:pPr algn="ctr">
              <a:lnSpc>
                <a:spcPct val="100000"/>
              </a:lnSpc>
            </a:pPr>
            <a:endParaRPr lang="en-US" sz="2000" b="0" strike="noStrike" spc="-1">
              <a:latin typeface="Arial"/>
            </a:endParaRPr>
          </a:p>
          <a:p>
            <a:pPr algn="ctr">
              <a:lnSpc>
                <a:spcPct val="100000"/>
              </a:lnSpc>
            </a:pPr>
            <a:endParaRPr lang="en-US" sz="2000" b="0" strike="noStrike" spc="-1">
              <a:latin typeface="Arial"/>
            </a:endParaRPr>
          </a:p>
        </p:txBody>
      </p:sp>
      <p:sp>
        <p:nvSpPr>
          <p:cNvPr id="306" name="CustomShape 5"/>
          <p:cNvSpPr/>
          <p:nvPr/>
        </p:nvSpPr>
        <p:spPr>
          <a:xfrm>
            <a:off x="3930840" y="2882520"/>
            <a:ext cx="432972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000" b="0" strike="noStrike" spc="-1">
                <a:solidFill>
                  <a:srgbClr val="FFFFFF"/>
                </a:solidFill>
                <a:latin typeface="Arial"/>
              </a:rPr>
              <a:t>Stempel</a:t>
            </a:r>
            <a:endParaRPr lang="en-US" sz="2000" b="0" strike="noStrike" spc="-1">
              <a:latin typeface="Arial"/>
            </a:endParaRPr>
          </a:p>
        </p:txBody>
      </p:sp>
      <p:sp>
        <p:nvSpPr>
          <p:cNvPr id="307" name="CustomShape 6"/>
          <p:cNvSpPr/>
          <p:nvPr/>
        </p:nvSpPr>
        <p:spPr>
          <a:xfrm>
            <a:off x="2973600" y="2877120"/>
            <a:ext cx="124596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i="1" strike="noStrike" spc="-1">
                <a:solidFill>
                  <a:srgbClr val="FFC000"/>
                </a:solidFill>
                <a:latin typeface="Arial"/>
              </a:rPr>
              <a:t>Taste “D”</a:t>
            </a:r>
            <a:endParaRPr lang="en-US" sz="1800" b="0" strike="noStrike" spc="-1">
              <a:latin typeface="Arial"/>
            </a:endParaRPr>
          </a:p>
        </p:txBody>
      </p:sp>
      <p:sp>
        <p:nvSpPr>
          <p:cNvPr id="308" name="CustomShape 7"/>
          <p:cNvSpPr/>
          <p:nvPr/>
        </p:nvSpPr>
        <p:spPr>
          <a:xfrm flipH="1">
            <a:off x="4409280" y="2882520"/>
            <a:ext cx="926640" cy="399600"/>
          </a:xfrm>
          <a:prstGeom prst="rightArrow">
            <a:avLst>
              <a:gd name="adj1" fmla="val 50000"/>
              <a:gd name="adj2" fmla="val 50000"/>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de-DE" sz="1400" b="0" strike="noStrike" spc="-1">
                <a:solidFill>
                  <a:srgbClr val="FFFFFF"/>
                </a:solidFill>
                <a:latin typeface="Arial"/>
              </a:rPr>
              <a:t>Kleiner</a:t>
            </a:r>
            <a:endParaRPr lang="en-US" sz="1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309" name="CustomShape 1"/>
          <p:cNvSpPr/>
          <p:nvPr/>
        </p:nvSpPr>
        <p:spPr>
          <a:xfrm>
            <a:off x="2378160" y="362880"/>
            <a:ext cx="7435440" cy="13093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4000" b="1" strike="noStrike" spc="-1" dirty="0" err="1">
                <a:solidFill>
                  <a:srgbClr val="FFFFFF"/>
                </a:solidFill>
                <a:latin typeface="Arial"/>
              </a:rPr>
              <a:t>Cued</a:t>
            </a:r>
            <a:r>
              <a:rPr lang="de-DE" sz="4000" b="1" strike="noStrike" spc="-1" dirty="0">
                <a:solidFill>
                  <a:srgbClr val="FFFFFF"/>
                </a:solidFill>
                <a:latin typeface="Arial"/>
              </a:rPr>
              <a:t> </a:t>
            </a:r>
            <a:r>
              <a:rPr lang="de-DE" sz="4000" b="1" strike="noStrike" spc="-1" dirty="0" err="1">
                <a:solidFill>
                  <a:srgbClr val="FFFFFF"/>
                </a:solidFill>
                <a:latin typeface="Arial"/>
              </a:rPr>
              <a:t>Complex</a:t>
            </a:r>
            <a:r>
              <a:rPr lang="de-DE" sz="4000" b="1" strike="noStrike" spc="-1" dirty="0">
                <a:solidFill>
                  <a:srgbClr val="FFFFFF"/>
                </a:solidFill>
                <a:latin typeface="Arial"/>
              </a:rPr>
              <a:t> Span Aufgabe:</a:t>
            </a:r>
            <a:br>
              <a:rPr dirty="0"/>
            </a:br>
            <a:r>
              <a:rPr lang="de-DE" sz="4000" b="1" strike="noStrike" spc="-1" dirty="0">
                <a:solidFill>
                  <a:srgbClr val="FFFFFF"/>
                </a:solidFill>
                <a:latin typeface="Arial"/>
              </a:rPr>
              <a:t>Beispiel Größenbewertung</a:t>
            </a:r>
            <a:endParaRPr lang="en-US" sz="4000" b="0" strike="noStrike" spc="-1" dirty="0">
              <a:latin typeface="Arial"/>
            </a:endParaRPr>
          </a:p>
        </p:txBody>
      </p:sp>
      <p:sp>
        <p:nvSpPr>
          <p:cNvPr id="310" name="CustomShape 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Arial"/>
              </a:rPr>
              <a:t>Weiter</a:t>
            </a:r>
            <a:endParaRPr lang="en-US" sz="1800" b="0" strike="noStrike" spc="-1">
              <a:latin typeface="Arial"/>
            </a:endParaRPr>
          </a:p>
        </p:txBody>
      </p:sp>
      <p:sp>
        <p:nvSpPr>
          <p:cNvPr id="311" name="CustomShape 3"/>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Arial"/>
              </a:rPr>
              <a:t>Zurück</a:t>
            </a:r>
            <a:endParaRPr lang="en-US" sz="1800" b="0" strike="noStrike" spc="-1">
              <a:latin typeface="Arial"/>
            </a:endParaRPr>
          </a:p>
        </p:txBody>
      </p:sp>
      <p:sp>
        <p:nvSpPr>
          <p:cNvPr id="312" name="CustomShape 4"/>
          <p:cNvSpPr/>
          <p:nvPr/>
        </p:nvSpPr>
        <p:spPr>
          <a:xfrm>
            <a:off x="1906200" y="4266360"/>
            <a:ext cx="8197920" cy="182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endParaRPr lang="en-US" sz="1800" b="0" strike="noStrike" spc="-1">
              <a:latin typeface="Arial"/>
            </a:endParaRPr>
          </a:p>
          <a:p>
            <a:pPr algn="ctr">
              <a:lnSpc>
                <a:spcPct val="100000"/>
              </a:lnSpc>
            </a:pPr>
            <a:r>
              <a:rPr lang="en-US" sz="2000" b="0" strike="noStrike" spc="-1">
                <a:solidFill>
                  <a:srgbClr val="FFFFFF"/>
                </a:solidFill>
                <a:latin typeface="Arial"/>
              </a:rPr>
              <a:t>Im Falle des zweiten präsentiertem Wortes sollen Sie bewerten, ob ein Haus größer oder kleiner ist als ein Fussball. Ein Haus ist größer als ein Fussball, daher ist die korrekte Antwort die </a:t>
            </a:r>
            <a:r>
              <a:rPr lang="en-US" sz="2000" b="1" i="1" strike="noStrike" spc="-1">
                <a:solidFill>
                  <a:srgbClr val="FFC000"/>
                </a:solidFill>
                <a:latin typeface="Arial"/>
              </a:rPr>
              <a:t>Taste “L”</a:t>
            </a:r>
            <a:r>
              <a:rPr lang="en-US" sz="2000" b="0" strike="noStrike" spc="-1">
                <a:solidFill>
                  <a:srgbClr val="FFC000"/>
                </a:solidFill>
                <a:latin typeface="Arial"/>
              </a:rPr>
              <a:t>. </a:t>
            </a:r>
            <a:endParaRPr lang="en-US" sz="2000" b="0" strike="noStrike" spc="-1">
              <a:latin typeface="Arial"/>
            </a:endParaRPr>
          </a:p>
          <a:p>
            <a:pPr algn="ctr">
              <a:lnSpc>
                <a:spcPct val="100000"/>
              </a:lnSpc>
            </a:pPr>
            <a:endParaRPr lang="en-US" sz="2000" b="0" strike="noStrike" spc="-1">
              <a:latin typeface="Arial"/>
            </a:endParaRPr>
          </a:p>
          <a:p>
            <a:pPr algn="ctr">
              <a:lnSpc>
                <a:spcPct val="100000"/>
              </a:lnSpc>
            </a:pPr>
            <a:endParaRPr lang="en-US" sz="2000" b="0" strike="noStrike" spc="-1">
              <a:latin typeface="Arial"/>
            </a:endParaRPr>
          </a:p>
        </p:txBody>
      </p:sp>
      <p:sp>
        <p:nvSpPr>
          <p:cNvPr id="313" name="CustomShape 5"/>
          <p:cNvSpPr/>
          <p:nvPr/>
        </p:nvSpPr>
        <p:spPr>
          <a:xfrm>
            <a:off x="5560560" y="2867760"/>
            <a:ext cx="107028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000" b="0" strike="noStrike" spc="-1">
                <a:solidFill>
                  <a:srgbClr val="FFFFFF"/>
                </a:solidFill>
                <a:latin typeface="Arial"/>
              </a:rPr>
              <a:t>Haus</a:t>
            </a:r>
            <a:endParaRPr lang="en-US" sz="2000" b="0" strike="noStrike" spc="-1">
              <a:latin typeface="Arial"/>
            </a:endParaRPr>
          </a:p>
        </p:txBody>
      </p:sp>
      <p:sp>
        <p:nvSpPr>
          <p:cNvPr id="314" name="CustomShape 6"/>
          <p:cNvSpPr/>
          <p:nvPr/>
        </p:nvSpPr>
        <p:spPr>
          <a:xfrm>
            <a:off x="6848640" y="2872440"/>
            <a:ext cx="926640" cy="399600"/>
          </a:xfrm>
          <a:prstGeom prst="rightArrow">
            <a:avLst>
              <a:gd name="adj1" fmla="val 50000"/>
              <a:gd name="adj2" fmla="val 50000"/>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de-DE" sz="1400" b="0" strike="noStrike" spc="-1">
                <a:solidFill>
                  <a:srgbClr val="FFFFFF"/>
                </a:solidFill>
                <a:latin typeface="Arial"/>
              </a:rPr>
              <a:t>Größer</a:t>
            </a:r>
            <a:endParaRPr lang="en-US" sz="1400" b="0" strike="noStrike" spc="-1">
              <a:latin typeface="Arial"/>
            </a:endParaRPr>
          </a:p>
        </p:txBody>
      </p:sp>
      <p:sp>
        <p:nvSpPr>
          <p:cNvPr id="315" name="CustomShape 7"/>
          <p:cNvSpPr/>
          <p:nvPr/>
        </p:nvSpPr>
        <p:spPr>
          <a:xfrm>
            <a:off x="8171280" y="2882880"/>
            <a:ext cx="135828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i="1" strike="noStrike" spc="-1">
                <a:solidFill>
                  <a:srgbClr val="FFC000"/>
                </a:solidFill>
                <a:latin typeface="Arial"/>
              </a:rPr>
              <a:t>Taste “L”</a:t>
            </a:r>
            <a:r>
              <a:rPr lang="en-US" sz="1800" b="0" strike="noStrike" spc="-1">
                <a:solidFill>
                  <a:srgbClr val="FFC000"/>
                </a:solidFill>
                <a:latin typeface="Arial"/>
              </a:rPr>
              <a:t>. </a:t>
            </a:r>
            <a:endParaRPr lang="en-US"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316" name="CustomShape 1"/>
          <p:cNvSpPr/>
          <p:nvPr/>
        </p:nvSpPr>
        <p:spPr>
          <a:xfrm>
            <a:off x="2378160" y="362880"/>
            <a:ext cx="7435440" cy="13093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4000" b="1" strike="noStrike" spc="-1">
                <a:solidFill>
                  <a:srgbClr val="FFFFFF"/>
                </a:solidFill>
                <a:latin typeface="Arial"/>
              </a:rPr>
              <a:t>Cued Complex Span Aufgabe:</a:t>
            </a:r>
            <a:br/>
            <a:r>
              <a:rPr lang="de-DE" sz="4000" b="1" strike="noStrike" spc="-1">
                <a:solidFill>
                  <a:srgbClr val="FFFFFF"/>
                </a:solidFill>
                <a:latin typeface="Arial"/>
              </a:rPr>
              <a:t>Beispiel Größenbewertung</a:t>
            </a:r>
            <a:endParaRPr lang="en-US" sz="4000" b="0" strike="noStrike" spc="-1">
              <a:latin typeface="Arial"/>
            </a:endParaRPr>
          </a:p>
        </p:txBody>
      </p:sp>
      <p:sp>
        <p:nvSpPr>
          <p:cNvPr id="317" name="CustomShape 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Arial"/>
              </a:rPr>
              <a:t>Weiter</a:t>
            </a:r>
            <a:endParaRPr lang="en-US" sz="1800" b="0" strike="noStrike" spc="-1">
              <a:latin typeface="Arial"/>
            </a:endParaRPr>
          </a:p>
        </p:txBody>
      </p:sp>
      <p:sp>
        <p:nvSpPr>
          <p:cNvPr id="318" name="CustomShape 3"/>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Arial"/>
              </a:rPr>
              <a:t>Zurück</a:t>
            </a:r>
            <a:endParaRPr lang="en-US" sz="1800" b="0" strike="noStrike" spc="-1">
              <a:latin typeface="Arial"/>
            </a:endParaRPr>
          </a:p>
        </p:txBody>
      </p:sp>
      <p:sp>
        <p:nvSpPr>
          <p:cNvPr id="319" name="CustomShape 4"/>
          <p:cNvSpPr/>
          <p:nvPr/>
        </p:nvSpPr>
        <p:spPr>
          <a:xfrm>
            <a:off x="1885680" y="4586040"/>
            <a:ext cx="8420040" cy="1614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000" b="0" strike="noStrike" spc="-1">
                <a:solidFill>
                  <a:srgbClr val="FFFFFF"/>
                </a:solidFill>
                <a:latin typeface="Arial"/>
              </a:rPr>
              <a:t>Im Falle der ersten präsentierten Zahl sollen Sie bewerten, ob diese größer oder kleiner ist als </a:t>
            </a:r>
            <a:r>
              <a:rPr lang="en-US" sz="2000" b="1" i="1" strike="noStrike" spc="-1">
                <a:solidFill>
                  <a:srgbClr val="FFC000"/>
                </a:solidFill>
                <a:latin typeface="Arial"/>
              </a:rPr>
              <a:t>50</a:t>
            </a:r>
            <a:r>
              <a:rPr lang="en-US" sz="2000" b="0" strike="noStrike" spc="-1">
                <a:solidFill>
                  <a:srgbClr val="FFFFFF"/>
                </a:solidFill>
                <a:latin typeface="Arial"/>
              </a:rPr>
              <a:t>. </a:t>
            </a:r>
            <a:r>
              <a:rPr lang="en-US" sz="2000" b="1" i="1" strike="noStrike" spc="-1">
                <a:solidFill>
                  <a:srgbClr val="FFC000"/>
                </a:solidFill>
                <a:latin typeface="Arial"/>
              </a:rPr>
              <a:t>22 ist kleiner als 50</a:t>
            </a:r>
            <a:r>
              <a:rPr lang="en-US" sz="2000" b="0" strike="noStrike" spc="-1">
                <a:solidFill>
                  <a:srgbClr val="FFFFFF"/>
                </a:solidFill>
                <a:latin typeface="Arial"/>
              </a:rPr>
              <a:t>, daher ist die korrekte Antwort die </a:t>
            </a:r>
            <a:r>
              <a:rPr lang="en-US" sz="2000" b="1" i="1" strike="noStrike" spc="-1">
                <a:solidFill>
                  <a:srgbClr val="FFC000"/>
                </a:solidFill>
                <a:latin typeface="Arial"/>
              </a:rPr>
              <a:t>Taste “D”</a:t>
            </a:r>
            <a:r>
              <a:rPr lang="en-US" sz="2000" b="0" strike="noStrike" spc="-1">
                <a:solidFill>
                  <a:srgbClr val="FFC000"/>
                </a:solidFill>
                <a:latin typeface="Arial"/>
              </a:rPr>
              <a:t>.</a:t>
            </a:r>
            <a:endParaRPr lang="en-US" sz="2000" b="0" strike="noStrike" spc="-1">
              <a:latin typeface="Arial"/>
            </a:endParaRPr>
          </a:p>
          <a:p>
            <a:pPr algn="ctr">
              <a:lnSpc>
                <a:spcPct val="100000"/>
              </a:lnSpc>
            </a:pPr>
            <a:endParaRPr lang="en-US" sz="2000" b="0" strike="noStrike" spc="-1">
              <a:latin typeface="Arial"/>
            </a:endParaRPr>
          </a:p>
          <a:p>
            <a:pPr algn="ctr">
              <a:lnSpc>
                <a:spcPct val="100000"/>
              </a:lnSpc>
            </a:pPr>
            <a:endParaRPr lang="en-US" sz="2000" b="0" strike="noStrike" spc="-1">
              <a:latin typeface="Arial"/>
            </a:endParaRPr>
          </a:p>
        </p:txBody>
      </p:sp>
      <p:sp>
        <p:nvSpPr>
          <p:cNvPr id="320" name="CustomShape 5"/>
          <p:cNvSpPr/>
          <p:nvPr/>
        </p:nvSpPr>
        <p:spPr>
          <a:xfrm>
            <a:off x="3930840" y="2882520"/>
            <a:ext cx="432972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000" b="0" strike="noStrike" spc="-1">
                <a:solidFill>
                  <a:srgbClr val="FFFFFF"/>
                </a:solidFill>
                <a:latin typeface="Arial"/>
              </a:rPr>
              <a:t>22</a:t>
            </a:r>
            <a:endParaRPr lang="en-US" sz="2000" b="0" strike="noStrike" spc="-1">
              <a:latin typeface="Arial"/>
            </a:endParaRPr>
          </a:p>
        </p:txBody>
      </p:sp>
      <p:sp>
        <p:nvSpPr>
          <p:cNvPr id="321" name="CustomShape 6"/>
          <p:cNvSpPr/>
          <p:nvPr/>
        </p:nvSpPr>
        <p:spPr>
          <a:xfrm>
            <a:off x="2973600" y="2877120"/>
            <a:ext cx="124596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i="1" strike="noStrike" spc="-1">
                <a:solidFill>
                  <a:srgbClr val="FFC000"/>
                </a:solidFill>
                <a:latin typeface="Arial"/>
              </a:rPr>
              <a:t>Taste “D”</a:t>
            </a:r>
            <a:endParaRPr lang="en-US" sz="1800" b="0" strike="noStrike" spc="-1">
              <a:latin typeface="Arial"/>
            </a:endParaRPr>
          </a:p>
        </p:txBody>
      </p:sp>
      <p:sp>
        <p:nvSpPr>
          <p:cNvPr id="322" name="CustomShape 7"/>
          <p:cNvSpPr/>
          <p:nvPr/>
        </p:nvSpPr>
        <p:spPr>
          <a:xfrm flipH="1">
            <a:off x="4409280" y="2882520"/>
            <a:ext cx="926640" cy="399600"/>
          </a:xfrm>
          <a:prstGeom prst="rightArrow">
            <a:avLst>
              <a:gd name="adj1" fmla="val 50000"/>
              <a:gd name="adj2" fmla="val 50000"/>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de-DE" sz="1400" b="0" strike="noStrike" spc="-1">
                <a:solidFill>
                  <a:srgbClr val="FFFFFF"/>
                </a:solidFill>
                <a:latin typeface="Arial"/>
              </a:rPr>
              <a:t>Kleiner</a:t>
            </a:r>
            <a:endParaRPr lang="en-US" sz="14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323" name="CustomShape 1"/>
          <p:cNvSpPr/>
          <p:nvPr/>
        </p:nvSpPr>
        <p:spPr>
          <a:xfrm>
            <a:off x="2737080" y="362880"/>
            <a:ext cx="6717600" cy="1187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3600" b="1" strike="noStrike" spc="-1" dirty="0" err="1">
                <a:solidFill>
                  <a:srgbClr val="FFFFFF"/>
                </a:solidFill>
                <a:latin typeface="Arial"/>
              </a:rPr>
              <a:t>Cued</a:t>
            </a:r>
            <a:r>
              <a:rPr lang="de-DE" sz="3600" b="1" strike="noStrike" spc="-1" dirty="0">
                <a:solidFill>
                  <a:srgbClr val="FFFFFF"/>
                </a:solidFill>
                <a:latin typeface="Arial"/>
              </a:rPr>
              <a:t> </a:t>
            </a:r>
            <a:r>
              <a:rPr lang="de-DE" sz="3600" b="1" strike="noStrike" spc="-1" dirty="0" err="1">
                <a:solidFill>
                  <a:srgbClr val="FFFFFF"/>
                </a:solidFill>
                <a:latin typeface="Arial"/>
              </a:rPr>
              <a:t>Complex</a:t>
            </a:r>
            <a:r>
              <a:rPr lang="de-DE" sz="3600" b="1" strike="noStrike" spc="-1" dirty="0">
                <a:solidFill>
                  <a:srgbClr val="FFFFFF"/>
                </a:solidFill>
                <a:latin typeface="Arial"/>
              </a:rPr>
              <a:t> Span Aufgabe:</a:t>
            </a:r>
            <a:br>
              <a:rPr dirty="0"/>
            </a:br>
            <a:r>
              <a:rPr lang="de-DE" sz="3600" b="1" strike="noStrike" spc="-1" dirty="0">
                <a:solidFill>
                  <a:srgbClr val="FFFFFF"/>
                </a:solidFill>
                <a:latin typeface="Arial"/>
              </a:rPr>
              <a:t>Beispiel Größenbewertung</a:t>
            </a:r>
            <a:endParaRPr lang="en-US" sz="3600" b="0" strike="noStrike" spc="-1" dirty="0">
              <a:latin typeface="Arial"/>
            </a:endParaRPr>
          </a:p>
        </p:txBody>
      </p:sp>
      <p:sp>
        <p:nvSpPr>
          <p:cNvPr id="324" name="CustomShape 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Arial"/>
              </a:rPr>
              <a:t>Weiter</a:t>
            </a:r>
            <a:endParaRPr lang="en-US" sz="1800" b="0" strike="noStrike" spc="-1">
              <a:latin typeface="Arial"/>
            </a:endParaRPr>
          </a:p>
        </p:txBody>
      </p:sp>
      <p:sp>
        <p:nvSpPr>
          <p:cNvPr id="325" name="CustomShape 3"/>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Arial"/>
              </a:rPr>
              <a:t>Zurück</a:t>
            </a:r>
            <a:endParaRPr lang="en-US" sz="1800" b="0" strike="noStrike" spc="-1">
              <a:latin typeface="Arial"/>
            </a:endParaRPr>
          </a:p>
        </p:txBody>
      </p:sp>
      <p:sp>
        <p:nvSpPr>
          <p:cNvPr id="326" name="CustomShape 4"/>
          <p:cNvSpPr/>
          <p:nvPr/>
        </p:nvSpPr>
        <p:spPr>
          <a:xfrm>
            <a:off x="1906200" y="4266360"/>
            <a:ext cx="8197920" cy="182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endParaRPr lang="en-US" sz="1800" b="0" strike="noStrike" spc="-1" dirty="0">
              <a:latin typeface="Arial"/>
            </a:endParaRPr>
          </a:p>
          <a:p>
            <a:pPr algn="ctr">
              <a:lnSpc>
                <a:spcPct val="100000"/>
              </a:lnSpc>
            </a:pPr>
            <a:r>
              <a:rPr lang="en-US" sz="2000" b="0" strike="noStrike" spc="-1" dirty="0" err="1">
                <a:solidFill>
                  <a:srgbClr val="FFFFFF"/>
                </a:solidFill>
                <a:latin typeface="Arial"/>
              </a:rPr>
              <a:t>Im</a:t>
            </a:r>
            <a:r>
              <a:rPr lang="en-US" sz="2000" b="0" strike="noStrike" spc="-1" dirty="0">
                <a:solidFill>
                  <a:srgbClr val="FFFFFF"/>
                </a:solidFill>
                <a:latin typeface="Arial"/>
              </a:rPr>
              <a:t> Falle des </a:t>
            </a:r>
            <a:r>
              <a:rPr lang="en-US" sz="2000" b="0" strike="noStrike" spc="-1" dirty="0" err="1">
                <a:solidFill>
                  <a:srgbClr val="FFFFFF"/>
                </a:solidFill>
                <a:latin typeface="Arial"/>
              </a:rPr>
              <a:t>zweiten</a:t>
            </a:r>
            <a:r>
              <a:rPr lang="en-US" sz="2000" b="0" strike="noStrike" spc="-1" dirty="0">
                <a:solidFill>
                  <a:srgbClr val="FFFFFF"/>
                </a:solidFill>
                <a:latin typeface="Arial"/>
              </a:rPr>
              <a:t> </a:t>
            </a:r>
            <a:r>
              <a:rPr lang="en-US" sz="2000" b="0" strike="noStrike" spc="-1" dirty="0" err="1">
                <a:solidFill>
                  <a:srgbClr val="FFFFFF"/>
                </a:solidFill>
                <a:latin typeface="Arial"/>
              </a:rPr>
              <a:t>präsentierten</a:t>
            </a:r>
            <a:r>
              <a:rPr lang="en-US" sz="2000" b="0" strike="noStrike" spc="-1" dirty="0">
                <a:solidFill>
                  <a:srgbClr val="FFFFFF"/>
                </a:solidFill>
                <a:latin typeface="Arial"/>
              </a:rPr>
              <a:t> </a:t>
            </a:r>
            <a:r>
              <a:rPr lang="en-US" sz="2000" b="0" strike="noStrike" spc="-1" dirty="0" err="1">
                <a:solidFill>
                  <a:srgbClr val="FFFFFF"/>
                </a:solidFill>
                <a:latin typeface="Arial"/>
              </a:rPr>
              <a:t>Zahl</a:t>
            </a:r>
            <a:r>
              <a:rPr lang="en-US" sz="2000" b="0" strike="noStrike" spc="-1" dirty="0">
                <a:solidFill>
                  <a:srgbClr val="FFFFFF"/>
                </a:solidFill>
                <a:latin typeface="Arial"/>
              </a:rPr>
              <a:t> </a:t>
            </a:r>
            <a:r>
              <a:rPr lang="en-US" sz="2000" b="0" strike="noStrike" spc="-1" dirty="0" err="1">
                <a:solidFill>
                  <a:srgbClr val="FFFFFF"/>
                </a:solidFill>
                <a:latin typeface="Arial"/>
              </a:rPr>
              <a:t>sollen</a:t>
            </a:r>
            <a:r>
              <a:rPr lang="en-US" sz="2000" b="0" strike="noStrike" spc="-1" dirty="0">
                <a:solidFill>
                  <a:srgbClr val="FFFFFF"/>
                </a:solidFill>
                <a:latin typeface="Arial"/>
              </a:rPr>
              <a:t> Sie </a:t>
            </a:r>
            <a:r>
              <a:rPr lang="en-US" sz="2000" b="0" strike="noStrike" spc="-1" dirty="0" err="1">
                <a:solidFill>
                  <a:srgbClr val="FFFFFF"/>
                </a:solidFill>
                <a:latin typeface="Arial"/>
              </a:rPr>
              <a:t>bewerten</a:t>
            </a:r>
            <a:r>
              <a:rPr lang="en-US" sz="2000" b="0" strike="noStrike" spc="-1" dirty="0">
                <a:solidFill>
                  <a:srgbClr val="FFFFFF"/>
                </a:solidFill>
                <a:latin typeface="Arial"/>
              </a:rPr>
              <a:t>, </a:t>
            </a:r>
            <a:r>
              <a:rPr lang="en-US" sz="2000" b="0" strike="noStrike" spc="-1" dirty="0" err="1">
                <a:solidFill>
                  <a:srgbClr val="FFFFFF"/>
                </a:solidFill>
                <a:latin typeface="Arial"/>
              </a:rPr>
              <a:t>ob</a:t>
            </a:r>
            <a:r>
              <a:rPr lang="en-US" sz="2000" b="0" strike="noStrike" spc="-1" dirty="0">
                <a:solidFill>
                  <a:srgbClr val="FFFFFF"/>
                </a:solidFill>
                <a:latin typeface="Arial"/>
              </a:rPr>
              <a:t> 87 </a:t>
            </a:r>
            <a:r>
              <a:rPr lang="en-US" sz="2000" b="0" strike="noStrike" spc="-1" dirty="0" err="1">
                <a:solidFill>
                  <a:srgbClr val="FFFFFF"/>
                </a:solidFill>
                <a:latin typeface="Arial"/>
              </a:rPr>
              <a:t>größer</a:t>
            </a:r>
            <a:r>
              <a:rPr lang="en-US" sz="2000" b="0" strike="noStrike" spc="-1" dirty="0">
                <a:solidFill>
                  <a:srgbClr val="FFFFFF"/>
                </a:solidFill>
                <a:latin typeface="Arial"/>
              </a:rPr>
              <a:t> </a:t>
            </a:r>
            <a:r>
              <a:rPr lang="en-US" sz="2000" b="0" strike="noStrike" spc="-1" dirty="0" err="1">
                <a:solidFill>
                  <a:srgbClr val="FFFFFF"/>
                </a:solidFill>
                <a:latin typeface="Arial"/>
              </a:rPr>
              <a:t>oder</a:t>
            </a:r>
            <a:r>
              <a:rPr lang="en-US" sz="2000" b="0" strike="noStrike" spc="-1" dirty="0">
                <a:solidFill>
                  <a:srgbClr val="FFFFFF"/>
                </a:solidFill>
                <a:latin typeface="Arial"/>
              </a:rPr>
              <a:t> </a:t>
            </a:r>
            <a:r>
              <a:rPr lang="en-US" sz="2000" b="0" strike="noStrike" spc="-1" dirty="0" err="1">
                <a:solidFill>
                  <a:srgbClr val="FFFFFF"/>
                </a:solidFill>
                <a:latin typeface="Arial"/>
              </a:rPr>
              <a:t>kleiner</a:t>
            </a:r>
            <a:r>
              <a:rPr lang="en-US" sz="2000" b="0" strike="noStrike" spc="-1" dirty="0">
                <a:solidFill>
                  <a:srgbClr val="FFFFFF"/>
                </a:solidFill>
                <a:latin typeface="Arial"/>
              </a:rPr>
              <a:t> </a:t>
            </a:r>
            <a:r>
              <a:rPr lang="en-US" sz="2000" b="0" strike="noStrike" spc="-1" dirty="0" err="1">
                <a:solidFill>
                  <a:srgbClr val="FFFFFF"/>
                </a:solidFill>
                <a:latin typeface="Arial"/>
              </a:rPr>
              <a:t>ist</a:t>
            </a:r>
            <a:r>
              <a:rPr lang="en-US" sz="2000" b="0" strike="noStrike" spc="-1" dirty="0">
                <a:solidFill>
                  <a:srgbClr val="FFFFFF"/>
                </a:solidFill>
                <a:latin typeface="Arial"/>
              </a:rPr>
              <a:t> </a:t>
            </a:r>
            <a:r>
              <a:rPr lang="en-US" sz="2000" b="0" strike="noStrike" spc="-1" dirty="0" err="1">
                <a:solidFill>
                  <a:srgbClr val="FFFFFF"/>
                </a:solidFill>
                <a:latin typeface="Arial"/>
              </a:rPr>
              <a:t>als</a:t>
            </a:r>
            <a:r>
              <a:rPr lang="en-US" sz="2000" b="0" strike="noStrike" spc="-1" dirty="0">
                <a:solidFill>
                  <a:srgbClr val="FFFFFF"/>
                </a:solidFill>
                <a:latin typeface="Arial"/>
              </a:rPr>
              <a:t> </a:t>
            </a:r>
            <a:r>
              <a:rPr lang="en-US" sz="2000" b="1" i="1" strike="noStrike" spc="-1" dirty="0">
                <a:solidFill>
                  <a:srgbClr val="FFC000"/>
                </a:solidFill>
                <a:latin typeface="Arial"/>
              </a:rPr>
              <a:t>50</a:t>
            </a:r>
            <a:r>
              <a:rPr lang="en-US" sz="2000" b="0" strike="noStrike" spc="-1" dirty="0">
                <a:solidFill>
                  <a:srgbClr val="FFFFFF"/>
                </a:solidFill>
                <a:latin typeface="Arial"/>
              </a:rPr>
              <a:t>. </a:t>
            </a:r>
            <a:r>
              <a:rPr lang="en-US" sz="2000" b="1" i="1" strike="noStrike" spc="-1" dirty="0">
                <a:solidFill>
                  <a:srgbClr val="FFC000"/>
                </a:solidFill>
                <a:latin typeface="Arial"/>
              </a:rPr>
              <a:t>87 </a:t>
            </a:r>
            <a:r>
              <a:rPr lang="en-US" sz="2000" b="1" i="1" strike="noStrike" spc="-1" dirty="0" err="1">
                <a:solidFill>
                  <a:srgbClr val="FFC000"/>
                </a:solidFill>
                <a:latin typeface="Arial"/>
              </a:rPr>
              <a:t>ist</a:t>
            </a:r>
            <a:r>
              <a:rPr lang="en-US" sz="2000" b="1" i="1" strike="noStrike" spc="-1" dirty="0">
                <a:solidFill>
                  <a:srgbClr val="FFC000"/>
                </a:solidFill>
                <a:latin typeface="Arial"/>
              </a:rPr>
              <a:t> </a:t>
            </a:r>
            <a:r>
              <a:rPr lang="en-US" sz="2000" b="1" i="1" strike="noStrike" spc="-1" dirty="0" err="1">
                <a:solidFill>
                  <a:srgbClr val="FFC000"/>
                </a:solidFill>
                <a:latin typeface="Arial"/>
              </a:rPr>
              <a:t>größer</a:t>
            </a:r>
            <a:r>
              <a:rPr lang="en-US" sz="2000" b="1" i="1" strike="noStrike" spc="-1" dirty="0">
                <a:solidFill>
                  <a:srgbClr val="FFC000"/>
                </a:solidFill>
                <a:latin typeface="Arial"/>
              </a:rPr>
              <a:t> </a:t>
            </a:r>
            <a:r>
              <a:rPr lang="en-US" sz="2000" b="1" i="1" strike="noStrike" spc="-1" dirty="0" err="1">
                <a:solidFill>
                  <a:srgbClr val="FFC000"/>
                </a:solidFill>
                <a:latin typeface="Arial"/>
              </a:rPr>
              <a:t>als</a:t>
            </a:r>
            <a:r>
              <a:rPr lang="en-US" sz="2000" b="1" i="1" strike="noStrike" spc="-1" dirty="0">
                <a:solidFill>
                  <a:srgbClr val="FFC000"/>
                </a:solidFill>
                <a:latin typeface="Arial"/>
              </a:rPr>
              <a:t> 50</a:t>
            </a:r>
            <a:r>
              <a:rPr lang="en-US" sz="2000" b="0" strike="noStrike" spc="-1" dirty="0">
                <a:solidFill>
                  <a:srgbClr val="FFFFFF"/>
                </a:solidFill>
                <a:latin typeface="Arial"/>
              </a:rPr>
              <a:t>, </a:t>
            </a:r>
            <a:r>
              <a:rPr lang="en-US" sz="2000" b="0" strike="noStrike" spc="-1" dirty="0" err="1">
                <a:solidFill>
                  <a:srgbClr val="FFFFFF"/>
                </a:solidFill>
                <a:latin typeface="Arial"/>
              </a:rPr>
              <a:t>daher</a:t>
            </a:r>
            <a:r>
              <a:rPr lang="en-US" sz="2000" b="0" strike="noStrike" spc="-1" dirty="0">
                <a:solidFill>
                  <a:srgbClr val="FFFFFF"/>
                </a:solidFill>
                <a:latin typeface="Arial"/>
              </a:rPr>
              <a:t> </a:t>
            </a:r>
            <a:r>
              <a:rPr lang="en-US" sz="2000" b="0" strike="noStrike" spc="-1" dirty="0" err="1">
                <a:solidFill>
                  <a:srgbClr val="FFFFFF"/>
                </a:solidFill>
                <a:latin typeface="Arial"/>
              </a:rPr>
              <a:t>ist</a:t>
            </a:r>
            <a:r>
              <a:rPr lang="en-US" sz="2000" b="0" strike="noStrike" spc="-1" dirty="0">
                <a:solidFill>
                  <a:srgbClr val="FFFFFF"/>
                </a:solidFill>
                <a:latin typeface="Arial"/>
              </a:rPr>
              <a:t> die </a:t>
            </a:r>
            <a:r>
              <a:rPr lang="en-US" sz="2000" b="0" strike="noStrike" spc="-1" dirty="0" err="1">
                <a:solidFill>
                  <a:srgbClr val="FFFFFF"/>
                </a:solidFill>
                <a:latin typeface="Arial"/>
              </a:rPr>
              <a:t>korrekte</a:t>
            </a:r>
            <a:r>
              <a:rPr lang="en-US" sz="2000" b="0" strike="noStrike" spc="-1" dirty="0">
                <a:solidFill>
                  <a:srgbClr val="FFFFFF"/>
                </a:solidFill>
                <a:latin typeface="Arial"/>
              </a:rPr>
              <a:t> </a:t>
            </a:r>
            <a:r>
              <a:rPr lang="en-US" sz="2000" b="0" strike="noStrike" spc="-1" dirty="0" err="1">
                <a:solidFill>
                  <a:srgbClr val="FFFFFF"/>
                </a:solidFill>
                <a:latin typeface="Arial"/>
              </a:rPr>
              <a:t>Antwort</a:t>
            </a:r>
            <a:r>
              <a:rPr lang="en-US" sz="2000" b="0" strike="noStrike" spc="-1" dirty="0">
                <a:solidFill>
                  <a:srgbClr val="FFFFFF"/>
                </a:solidFill>
                <a:latin typeface="Arial"/>
              </a:rPr>
              <a:t> die </a:t>
            </a:r>
            <a:r>
              <a:rPr lang="en-US" sz="2000" b="1" i="1" strike="noStrike" spc="-1" dirty="0">
                <a:solidFill>
                  <a:srgbClr val="FFC000"/>
                </a:solidFill>
                <a:latin typeface="Arial"/>
              </a:rPr>
              <a:t>Taste “L”</a:t>
            </a:r>
            <a:r>
              <a:rPr lang="en-US" sz="2000" b="0" strike="noStrike" spc="-1" dirty="0">
                <a:solidFill>
                  <a:srgbClr val="FFC000"/>
                </a:solidFill>
                <a:latin typeface="Arial"/>
              </a:rPr>
              <a:t>. </a:t>
            </a:r>
            <a:endParaRPr lang="en-US" sz="2000" b="0" strike="noStrike" spc="-1" dirty="0">
              <a:latin typeface="Arial"/>
            </a:endParaRPr>
          </a:p>
          <a:p>
            <a:pPr algn="ctr">
              <a:lnSpc>
                <a:spcPct val="100000"/>
              </a:lnSpc>
            </a:pPr>
            <a:endParaRPr lang="en-US" sz="2000" b="0" strike="noStrike" spc="-1" dirty="0">
              <a:latin typeface="Arial"/>
            </a:endParaRPr>
          </a:p>
          <a:p>
            <a:pPr algn="ctr">
              <a:lnSpc>
                <a:spcPct val="100000"/>
              </a:lnSpc>
            </a:pPr>
            <a:endParaRPr lang="en-US" sz="2000" b="0" strike="noStrike" spc="-1" dirty="0">
              <a:latin typeface="Arial"/>
            </a:endParaRPr>
          </a:p>
        </p:txBody>
      </p:sp>
      <p:sp>
        <p:nvSpPr>
          <p:cNvPr id="327" name="CustomShape 5"/>
          <p:cNvSpPr/>
          <p:nvPr/>
        </p:nvSpPr>
        <p:spPr>
          <a:xfrm>
            <a:off x="5560560" y="2867760"/>
            <a:ext cx="107028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000" b="0" strike="noStrike" spc="-1">
                <a:solidFill>
                  <a:srgbClr val="FFFFFF"/>
                </a:solidFill>
                <a:latin typeface="Arial"/>
              </a:rPr>
              <a:t>87</a:t>
            </a:r>
            <a:endParaRPr lang="en-US" sz="2000" b="0" strike="noStrike" spc="-1">
              <a:latin typeface="Arial"/>
            </a:endParaRPr>
          </a:p>
        </p:txBody>
      </p:sp>
      <p:sp>
        <p:nvSpPr>
          <p:cNvPr id="328" name="CustomShape 6"/>
          <p:cNvSpPr/>
          <p:nvPr/>
        </p:nvSpPr>
        <p:spPr>
          <a:xfrm>
            <a:off x="6848640" y="2872440"/>
            <a:ext cx="926640" cy="399600"/>
          </a:xfrm>
          <a:prstGeom prst="rightArrow">
            <a:avLst>
              <a:gd name="adj1" fmla="val 50000"/>
              <a:gd name="adj2" fmla="val 50000"/>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de-DE" sz="1400" b="0" strike="noStrike" spc="-1">
                <a:solidFill>
                  <a:srgbClr val="FFFFFF"/>
                </a:solidFill>
                <a:latin typeface="Arial"/>
              </a:rPr>
              <a:t>Größer</a:t>
            </a:r>
            <a:endParaRPr lang="en-US" sz="1400" b="0" strike="noStrike" spc="-1">
              <a:latin typeface="Arial"/>
            </a:endParaRPr>
          </a:p>
        </p:txBody>
      </p:sp>
      <p:sp>
        <p:nvSpPr>
          <p:cNvPr id="329" name="CustomShape 7"/>
          <p:cNvSpPr/>
          <p:nvPr/>
        </p:nvSpPr>
        <p:spPr>
          <a:xfrm>
            <a:off x="8171280" y="2882880"/>
            <a:ext cx="131652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i="1" strike="noStrike" spc="-1">
                <a:solidFill>
                  <a:srgbClr val="FFC000"/>
                </a:solidFill>
                <a:latin typeface="Arial"/>
              </a:rPr>
              <a:t>Taste “L”</a:t>
            </a:r>
            <a:r>
              <a:rPr lang="en-US" sz="1800" b="0" strike="noStrike" spc="-1">
                <a:solidFill>
                  <a:srgbClr val="FFC000"/>
                </a:solidFill>
                <a:latin typeface="Arial"/>
              </a:rPr>
              <a:t>. </a:t>
            </a:r>
            <a:endParaRPr lang="en-US"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330" name="CustomShape 1"/>
          <p:cNvSpPr/>
          <p:nvPr/>
        </p:nvSpPr>
        <p:spPr>
          <a:xfrm>
            <a:off x="6752880" y="1898280"/>
            <a:ext cx="4781520" cy="286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dirty="0" err="1">
                <a:solidFill>
                  <a:srgbClr val="FFFFFF"/>
                </a:solidFill>
                <a:latin typeface="Arial"/>
              </a:rPr>
              <a:t>Im</a:t>
            </a:r>
            <a:r>
              <a:rPr lang="en-US" sz="1400" b="0" strike="noStrike" spc="-1" dirty="0">
                <a:solidFill>
                  <a:srgbClr val="FFFFFF"/>
                </a:solidFill>
                <a:latin typeface="Arial"/>
              </a:rPr>
              <a:t> Anschluss an die </a:t>
            </a:r>
            <a:r>
              <a:rPr lang="en-US" sz="1400" b="0" strike="noStrike" spc="-1" dirty="0" err="1">
                <a:solidFill>
                  <a:srgbClr val="FFFFFF"/>
                </a:solidFill>
                <a:latin typeface="Arial"/>
              </a:rPr>
              <a:t>Präsentation</a:t>
            </a:r>
            <a:r>
              <a:rPr lang="en-US" sz="1400" b="0" strike="noStrike" spc="-1" dirty="0">
                <a:solidFill>
                  <a:srgbClr val="FFFFFF"/>
                </a:solidFill>
                <a:latin typeface="Arial"/>
              </a:rPr>
              <a:t> der </a:t>
            </a:r>
            <a:r>
              <a:rPr lang="en-US" sz="1400" b="0" strike="noStrike" spc="-1" dirty="0" err="1">
                <a:solidFill>
                  <a:srgbClr val="FFFFFF"/>
                </a:solidFill>
                <a:latin typeface="Arial"/>
              </a:rPr>
              <a:t>Worte</a:t>
            </a:r>
            <a:r>
              <a:rPr lang="en-US" sz="1400" b="0" strike="noStrike" spc="-1" dirty="0">
                <a:solidFill>
                  <a:srgbClr val="FFFFFF"/>
                </a:solidFill>
                <a:latin typeface="Arial"/>
              </a:rPr>
              <a:t>, </a:t>
            </a:r>
            <a:r>
              <a:rPr lang="en-US" sz="1400" b="0" strike="noStrike" spc="-1" dirty="0" err="1">
                <a:solidFill>
                  <a:srgbClr val="FFFFFF"/>
                </a:solidFill>
                <a:latin typeface="Arial"/>
              </a:rPr>
              <a:t>wird</a:t>
            </a:r>
            <a:r>
              <a:rPr lang="en-US" sz="1400" b="0" strike="noStrike" spc="-1" dirty="0">
                <a:solidFill>
                  <a:srgbClr val="FFFFFF"/>
                </a:solidFill>
                <a:latin typeface="Arial"/>
              </a:rPr>
              <a:t> </a:t>
            </a:r>
            <a:r>
              <a:rPr lang="en-US" sz="1400" b="0" strike="noStrike" spc="-1" dirty="0" err="1">
                <a:solidFill>
                  <a:srgbClr val="FFFFFF"/>
                </a:solidFill>
                <a:latin typeface="Arial"/>
              </a:rPr>
              <a:t>Ihnen</a:t>
            </a:r>
            <a:r>
              <a:rPr lang="en-US" sz="1400" b="0" strike="noStrike" spc="-1" dirty="0">
                <a:solidFill>
                  <a:srgbClr val="FFFFFF"/>
                </a:solidFill>
                <a:latin typeface="Arial"/>
              </a:rPr>
              <a:t> </a:t>
            </a:r>
            <a:r>
              <a:rPr lang="en-US" sz="1400" b="0" strike="noStrike" spc="-1" dirty="0" err="1">
                <a:solidFill>
                  <a:srgbClr val="FFFFFF"/>
                </a:solidFill>
                <a:latin typeface="Arial"/>
              </a:rPr>
              <a:t>ein</a:t>
            </a:r>
            <a:r>
              <a:rPr lang="en-US" sz="1400" b="0" strike="noStrike" spc="-1" dirty="0">
                <a:solidFill>
                  <a:srgbClr val="FFFFFF"/>
                </a:solidFill>
                <a:latin typeface="Arial"/>
              </a:rPr>
              <a:t> Kreis </a:t>
            </a:r>
            <a:r>
              <a:rPr lang="en-US" sz="1400" b="0" strike="noStrike" spc="-1" dirty="0" err="1">
                <a:solidFill>
                  <a:srgbClr val="FFFFFF"/>
                </a:solidFill>
                <a:latin typeface="Arial"/>
              </a:rPr>
              <a:t>mit</a:t>
            </a:r>
            <a:r>
              <a:rPr lang="en-US" sz="1400" b="0" strike="noStrike" spc="-1" dirty="0">
                <a:solidFill>
                  <a:srgbClr val="FFFFFF"/>
                </a:solidFill>
                <a:latin typeface="Arial"/>
              </a:rPr>
              <a:t> </a:t>
            </a:r>
            <a:r>
              <a:rPr lang="en-US" sz="1400" b="0" strike="noStrike" spc="-1" dirty="0" err="1">
                <a:solidFill>
                  <a:srgbClr val="FFFFFF"/>
                </a:solidFill>
                <a:latin typeface="Arial"/>
              </a:rPr>
              <a:t>Worten</a:t>
            </a:r>
            <a:r>
              <a:rPr lang="en-US" sz="1400" b="0" strike="noStrike" spc="-1" dirty="0">
                <a:solidFill>
                  <a:srgbClr val="FFFFFF"/>
                </a:solidFill>
                <a:latin typeface="Arial"/>
              </a:rPr>
              <a:t> </a:t>
            </a:r>
            <a:r>
              <a:rPr lang="en-US" sz="1400" b="0" strike="noStrike" spc="-1" dirty="0" err="1">
                <a:solidFill>
                  <a:srgbClr val="FFFFFF"/>
                </a:solidFill>
                <a:latin typeface="Arial"/>
              </a:rPr>
              <a:t>präsentiert</a:t>
            </a:r>
            <a:r>
              <a:rPr lang="en-US" sz="1400" b="0" strike="noStrike" spc="-1" dirty="0">
                <a:solidFill>
                  <a:srgbClr val="FFFFFF"/>
                </a:solidFill>
                <a:latin typeface="Arial"/>
              </a:rPr>
              <a:t>, </a:t>
            </a:r>
            <a:r>
              <a:rPr lang="en-US" sz="1400" b="0" strike="noStrike" spc="-1" dirty="0" err="1">
                <a:solidFill>
                  <a:srgbClr val="FFFFFF"/>
                </a:solidFill>
                <a:latin typeface="Arial"/>
              </a:rPr>
              <a:t>aus</a:t>
            </a:r>
            <a:r>
              <a:rPr lang="en-US" sz="1400" b="0" strike="noStrike" spc="-1" dirty="0">
                <a:solidFill>
                  <a:srgbClr val="FFFFFF"/>
                </a:solidFill>
                <a:latin typeface="Arial"/>
              </a:rPr>
              <a:t> dem Sie </a:t>
            </a:r>
            <a:r>
              <a:rPr lang="en-US" sz="1400" b="1" i="1" strike="noStrike" spc="-1" dirty="0">
                <a:solidFill>
                  <a:srgbClr val="FFC000"/>
                </a:solidFill>
                <a:latin typeface="Arial"/>
              </a:rPr>
              <a:t>in</a:t>
            </a:r>
            <a:r>
              <a:rPr lang="en-US" sz="1400" b="1" i="1" strike="noStrike" spc="-1" dirty="0">
                <a:solidFill>
                  <a:srgbClr val="C00000"/>
                </a:solidFill>
                <a:latin typeface="Arial"/>
              </a:rPr>
              <a:t> </a:t>
            </a:r>
            <a:r>
              <a:rPr lang="en-US" sz="1400" b="1" i="1" strike="noStrike" spc="-1" dirty="0" err="1">
                <a:solidFill>
                  <a:srgbClr val="FFC000"/>
                </a:solidFill>
                <a:latin typeface="Arial"/>
              </a:rPr>
              <a:t>korrekter</a:t>
            </a:r>
            <a:r>
              <a:rPr lang="en-US" sz="1400" b="1" i="1" strike="noStrike" spc="-1" dirty="0">
                <a:solidFill>
                  <a:srgbClr val="FFC000"/>
                </a:solidFill>
                <a:latin typeface="Arial"/>
              </a:rPr>
              <a:t> </a:t>
            </a:r>
            <a:r>
              <a:rPr lang="en-US" sz="1400" b="1" i="1" strike="noStrike" spc="-1" dirty="0" err="1">
                <a:solidFill>
                  <a:srgbClr val="FFC000"/>
                </a:solidFill>
                <a:latin typeface="Arial"/>
              </a:rPr>
              <a:t>Reihenfolge</a:t>
            </a:r>
            <a:r>
              <a:rPr lang="en-US" sz="1400" b="0" strike="noStrike" spc="-1" dirty="0">
                <a:solidFill>
                  <a:srgbClr val="FFC000"/>
                </a:solidFill>
                <a:latin typeface="Arial"/>
              </a:rPr>
              <a:t> </a:t>
            </a:r>
            <a:r>
              <a:rPr lang="en-US" sz="1400" b="0" strike="noStrike" spc="-1" dirty="0">
                <a:solidFill>
                  <a:srgbClr val="FFFFFF"/>
                </a:solidFill>
                <a:latin typeface="Arial"/>
              </a:rPr>
              <a:t>die </a:t>
            </a:r>
            <a:r>
              <a:rPr lang="en-US" sz="1400" b="0" strike="noStrike" spc="-1" dirty="0" err="1">
                <a:solidFill>
                  <a:srgbClr val="FFFFFF"/>
                </a:solidFill>
                <a:latin typeface="Arial"/>
              </a:rPr>
              <a:t>Worte</a:t>
            </a:r>
            <a:r>
              <a:rPr lang="en-US" sz="1400" b="0" strike="noStrike" spc="-1" dirty="0">
                <a:solidFill>
                  <a:srgbClr val="FFFFFF"/>
                </a:solidFill>
                <a:latin typeface="Arial"/>
              </a:rPr>
              <a:t> </a:t>
            </a:r>
            <a:r>
              <a:rPr lang="en-US" sz="1400" b="0" strike="noStrike" spc="-1" dirty="0" err="1">
                <a:solidFill>
                  <a:srgbClr val="FFFFFF"/>
                </a:solidFill>
                <a:latin typeface="Arial"/>
              </a:rPr>
              <a:t>auswählen</a:t>
            </a:r>
            <a:r>
              <a:rPr lang="en-US" sz="1400" b="0" strike="noStrike" spc="-1" dirty="0">
                <a:solidFill>
                  <a:srgbClr val="FFFFFF"/>
                </a:solidFill>
                <a:latin typeface="Arial"/>
              </a:rPr>
              <a:t> </a:t>
            </a:r>
            <a:r>
              <a:rPr lang="en-US" sz="1400" b="0" strike="noStrike" spc="-1" dirty="0" err="1">
                <a:solidFill>
                  <a:srgbClr val="FFFFFF"/>
                </a:solidFill>
                <a:latin typeface="Arial"/>
              </a:rPr>
              <a:t>müssen</a:t>
            </a:r>
            <a:r>
              <a:rPr lang="en-US" sz="1400" b="0" strike="noStrike" spc="-1" dirty="0">
                <a:solidFill>
                  <a:srgbClr val="FFFFFF"/>
                </a:solidFill>
                <a:latin typeface="Arial"/>
              </a:rPr>
              <a:t>, </a:t>
            </a:r>
            <a:r>
              <a:rPr lang="en-US" sz="1400" b="1" i="1" strike="noStrike" spc="-1" dirty="0">
                <a:solidFill>
                  <a:srgbClr val="00B0F0"/>
                </a:solidFill>
                <a:latin typeface="Arial"/>
              </a:rPr>
              <a:t>die Sie </a:t>
            </a:r>
            <a:r>
              <a:rPr lang="en-US" sz="1400" b="1" i="1" strike="noStrike" spc="-1" dirty="0" err="1">
                <a:solidFill>
                  <a:srgbClr val="00B0F0"/>
                </a:solidFill>
                <a:latin typeface="Arial"/>
              </a:rPr>
              <a:t>sich</a:t>
            </a:r>
            <a:r>
              <a:rPr lang="en-US" sz="1400" b="1" i="1" strike="noStrike" spc="-1" dirty="0">
                <a:solidFill>
                  <a:srgbClr val="00B0F0"/>
                </a:solidFill>
                <a:latin typeface="Arial"/>
              </a:rPr>
              <a:t> </a:t>
            </a:r>
            <a:r>
              <a:rPr lang="en-US" sz="1400" b="1" i="1" strike="noStrike" spc="-1" dirty="0" err="1">
                <a:solidFill>
                  <a:srgbClr val="00B0F0"/>
                </a:solidFill>
                <a:latin typeface="Arial"/>
              </a:rPr>
              <a:t>merken</a:t>
            </a:r>
            <a:r>
              <a:rPr lang="en-US" sz="1400" b="1" i="1" strike="noStrike" spc="-1" dirty="0">
                <a:solidFill>
                  <a:srgbClr val="00B0F0"/>
                </a:solidFill>
                <a:latin typeface="Arial"/>
              </a:rPr>
              <a:t> </a:t>
            </a:r>
            <a:r>
              <a:rPr lang="en-US" sz="1400" b="1" i="1" strike="noStrike" spc="-1" dirty="0" err="1">
                <a:solidFill>
                  <a:srgbClr val="00B0F0"/>
                </a:solidFill>
                <a:latin typeface="Arial"/>
              </a:rPr>
              <a:t>sollten</a:t>
            </a:r>
            <a:r>
              <a:rPr lang="en-US" sz="1400" b="0" strike="noStrike" spc="-1" dirty="0">
                <a:solidFill>
                  <a:srgbClr val="FFFFFF"/>
                </a:solidFill>
                <a:latin typeface="Arial"/>
              </a:rPr>
              <a:t>. </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a:solidFill>
                  <a:srgbClr val="FFFFFF"/>
                </a:solidFill>
                <a:latin typeface="Arial"/>
              </a:rPr>
              <a:t>In </a:t>
            </a:r>
            <a:r>
              <a:rPr lang="en-US" sz="1400" b="0" strike="noStrike" spc="-1" dirty="0" err="1">
                <a:solidFill>
                  <a:srgbClr val="FFFFFF"/>
                </a:solidFill>
                <a:latin typeface="Arial"/>
              </a:rPr>
              <a:t>diesem</a:t>
            </a:r>
            <a:r>
              <a:rPr lang="en-US" sz="1400" b="0" strike="noStrike" spc="-1" dirty="0">
                <a:solidFill>
                  <a:srgbClr val="FFFFFF"/>
                </a:solidFill>
                <a:latin typeface="Arial"/>
              </a:rPr>
              <a:t> Kreis </a:t>
            </a:r>
            <a:r>
              <a:rPr lang="en-US" sz="1400" b="0" strike="noStrike" spc="-1" dirty="0" err="1">
                <a:solidFill>
                  <a:srgbClr val="FFFFFF"/>
                </a:solidFill>
                <a:latin typeface="Arial"/>
              </a:rPr>
              <a:t>stehen</a:t>
            </a:r>
            <a:r>
              <a:rPr lang="en-US" sz="1400" b="0" strike="noStrike" spc="-1" dirty="0">
                <a:solidFill>
                  <a:srgbClr val="FFFFFF"/>
                </a:solidFill>
                <a:latin typeface="Arial"/>
              </a:rPr>
              <a:t> </a:t>
            </a:r>
            <a:r>
              <a:rPr lang="en-US" sz="1400" b="0" strike="noStrike" spc="-1" dirty="0" err="1">
                <a:solidFill>
                  <a:srgbClr val="FFFFFF"/>
                </a:solidFill>
                <a:latin typeface="Arial"/>
              </a:rPr>
              <a:t>sowohl</a:t>
            </a:r>
            <a:r>
              <a:rPr lang="en-US" sz="1400" b="0" strike="noStrike" spc="-1" dirty="0">
                <a:solidFill>
                  <a:srgbClr val="FFFFFF"/>
                </a:solidFill>
                <a:latin typeface="Arial"/>
              </a:rPr>
              <a:t> alle </a:t>
            </a:r>
            <a:r>
              <a:rPr lang="en-US" sz="1400" b="0" strike="noStrike" spc="-1" dirty="0" err="1">
                <a:solidFill>
                  <a:srgbClr val="FFFFFF"/>
                </a:solidFill>
                <a:latin typeface="Arial"/>
              </a:rPr>
              <a:t>Worte</a:t>
            </a:r>
            <a:r>
              <a:rPr lang="en-US" sz="1400" b="0" strike="noStrike" spc="-1" dirty="0">
                <a:solidFill>
                  <a:srgbClr val="FFFFFF"/>
                </a:solidFill>
                <a:latin typeface="Arial"/>
              </a:rPr>
              <a:t> </a:t>
            </a:r>
            <a:r>
              <a:rPr lang="en-US" sz="1400" b="0" strike="noStrike" spc="-1" dirty="0" err="1">
                <a:solidFill>
                  <a:srgbClr val="FFFFFF"/>
                </a:solidFill>
                <a:latin typeface="Arial"/>
              </a:rPr>
              <a:t>zur</a:t>
            </a:r>
            <a:r>
              <a:rPr lang="en-US" sz="1400" b="0" strike="noStrike" spc="-1" dirty="0">
                <a:solidFill>
                  <a:srgbClr val="FFFFFF"/>
                </a:solidFill>
                <a:latin typeface="Arial"/>
              </a:rPr>
              <a:t> </a:t>
            </a:r>
            <a:r>
              <a:rPr lang="en-US" sz="1400" b="0" strike="noStrike" spc="-1" dirty="0" err="1">
                <a:solidFill>
                  <a:srgbClr val="FFFFFF"/>
                </a:solidFill>
                <a:latin typeface="Arial"/>
              </a:rPr>
              <a:t>Auswahl</a:t>
            </a:r>
            <a:r>
              <a:rPr lang="en-US" sz="1400" b="0" strike="noStrike" spc="-1" dirty="0">
                <a:solidFill>
                  <a:srgbClr val="FFFFFF"/>
                </a:solidFill>
                <a:latin typeface="Arial"/>
              </a:rPr>
              <a:t> die </a:t>
            </a:r>
            <a:r>
              <a:rPr lang="en-US" sz="1400" b="0" strike="noStrike" spc="-1" dirty="0" err="1">
                <a:solidFill>
                  <a:srgbClr val="FFFFFF"/>
                </a:solidFill>
                <a:latin typeface="Arial"/>
              </a:rPr>
              <a:t>gezeigt</a:t>
            </a:r>
            <a:r>
              <a:rPr lang="en-US" sz="1400" b="0" strike="noStrike" spc="-1" dirty="0">
                <a:solidFill>
                  <a:srgbClr val="FFFFFF"/>
                </a:solidFill>
                <a:latin typeface="Arial"/>
              </a:rPr>
              <a:t> </a:t>
            </a:r>
            <a:r>
              <a:rPr lang="en-US" sz="1400" b="0" strike="noStrike" spc="-1" dirty="0" err="1">
                <a:solidFill>
                  <a:srgbClr val="FFFFFF"/>
                </a:solidFill>
                <a:latin typeface="Arial"/>
              </a:rPr>
              <a:t>wurden</a:t>
            </a:r>
            <a:r>
              <a:rPr lang="en-US" sz="1400" b="0" strike="noStrike" spc="-1" dirty="0">
                <a:solidFill>
                  <a:srgbClr val="FFFFFF"/>
                </a:solidFill>
                <a:latin typeface="Arial"/>
              </a:rPr>
              <a:t> (</a:t>
            </a:r>
            <a:r>
              <a:rPr lang="en-US" sz="1400" b="0" strike="noStrike" spc="-1" dirty="0" err="1">
                <a:solidFill>
                  <a:srgbClr val="FFFFFF"/>
                </a:solidFill>
                <a:latin typeface="Arial"/>
              </a:rPr>
              <a:t>hier</a:t>
            </a:r>
            <a:r>
              <a:rPr lang="en-US" sz="1400" b="0" strike="noStrike" spc="-1" dirty="0">
                <a:solidFill>
                  <a:srgbClr val="FFFFFF"/>
                </a:solidFill>
                <a:latin typeface="Arial"/>
              </a:rPr>
              <a:t> </a:t>
            </a:r>
            <a:r>
              <a:rPr lang="en-US" sz="1400" b="1" i="1" strike="noStrike" spc="-1" dirty="0" err="1">
                <a:solidFill>
                  <a:srgbClr val="01B0F1"/>
                </a:solidFill>
                <a:latin typeface="Arial"/>
              </a:rPr>
              <a:t>Blau</a:t>
            </a:r>
            <a:r>
              <a:rPr lang="en-US" sz="1400" b="0" strike="noStrike" spc="-1" dirty="0">
                <a:solidFill>
                  <a:srgbClr val="FFFFFF"/>
                </a:solidFill>
                <a:latin typeface="Arial"/>
              </a:rPr>
              <a:t> und </a:t>
            </a:r>
            <a:r>
              <a:rPr lang="en-US" sz="1400" b="1" i="1" strike="noStrike" spc="-1" dirty="0" err="1">
                <a:solidFill>
                  <a:srgbClr val="92D14F"/>
                </a:solidFill>
                <a:latin typeface="Arial"/>
              </a:rPr>
              <a:t>Grün</a:t>
            </a:r>
            <a:r>
              <a:rPr lang="en-US" sz="1400" b="0" strike="noStrike" spc="-1" dirty="0">
                <a:solidFill>
                  <a:srgbClr val="FFFFFF"/>
                </a:solidFill>
                <a:latin typeface="Arial"/>
              </a:rPr>
              <a:t>), </a:t>
            </a:r>
            <a:r>
              <a:rPr lang="en-US" sz="1400" b="1" i="1" strike="noStrike" spc="-1" dirty="0" err="1">
                <a:solidFill>
                  <a:srgbClr val="FFC000"/>
                </a:solidFill>
                <a:latin typeface="Arial"/>
              </a:rPr>
              <a:t>als</a:t>
            </a:r>
            <a:r>
              <a:rPr lang="en-US" sz="1400" b="1" i="1" strike="noStrike" spc="-1" dirty="0">
                <a:solidFill>
                  <a:srgbClr val="FFC000"/>
                </a:solidFill>
                <a:latin typeface="Arial"/>
              </a:rPr>
              <a:t> </a:t>
            </a:r>
            <a:r>
              <a:rPr lang="en-US" sz="1400" b="1" i="1" strike="noStrike" spc="-1" dirty="0" err="1">
                <a:solidFill>
                  <a:srgbClr val="FFC000"/>
                </a:solidFill>
                <a:latin typeface="Arial"/>
              </a:rPr>
              <a:t>auch</a:t>
            </a:r>
            <a:r>
              <a:rPr lang="en-US" sz="1400" b="1" i="1" strike="noStrike" spc="-1" dirty="0">
                <a:solidFill>
                  <a:srgbClr val="FFC000"/>
                </a:solidFill>
                <a:latin typeface="Arial"/>
              </a:rPr>
              <a:t> </a:t>
            </a:r>
            <a:r>
              <a:rPr lang="en-US" sz="1400" b="1" i="1" strike="noStrike" spc="-1" dirty="0" err="1">
                <a:solidFill>
                  <a:srgbClr val="FFC000"/>
                </a:solidFill>
                <a:latin typeface="Arial"/>
              </a:rPr>
              <a:t>Worte</a:t>
            </a:r>
            <a:r>
              <a:rPr lang="en-US" sz="1400" b="1" i="1" strike="noStrike" spc="-1" dirty="0">
                <a:solidFill>
                  <a:srgbClr val="FFC000"/>
                </a:solidFill>
                <a:latin typeface="Arial"/>
              </a:rPr>
              <a:t>, die </a:t>
            </a:r>
            <a:r>
              <a:rPr lang="en-US" sz="1400" b="1" i="1" strike="noStrike" spc="-1" dirty="0" err="1">
                <a:solidFill>
                  <a:srgbClr val="FFC000"/>
                </a:solidFill>
                <a:latin typeface="Arial"/>
              </a:rPr>
              <a:t>nicht</a:t>
            </a:r>
            <a:r>
              <a:rPr lang="en-US" sz="1400" b="1" i="1" strike="noStrike" spc="-1" dirty="0">
                <a:solidFill>
                  <a:srgbClr val="FFC000"/>
                </a:solidFill>
                <a:latin typeface="Arial"/>
              </a:rPr>
              <a:t> </a:t>
            </a:r>
            <a:r>
              <a:rPr lang="en-US" sz="1400" b="1" i="1" strike="noStrike" spc="-1" dirty="0" err="1">
                <a:solidFill>
                  <a:srgbClr val="FFC000"/>
                </a:solidFill>
                <a:latin typeface="Arial"/>
              </a:rPr>
              <a:t>gezeigt</a:t>
            </a:r>
            <a:r>
              <a:rPr lang="en-US" sz="1400" b="1" i="1" strike="noStrike" spc="-1" dirty="0">
                <a:solidFill>
                  <a:srgbClr val="FFC000"/>
                </a:solidFill>
                <a:latin typeface="Arial"/>
              </a:rPr>
              <a:t> </a:t>
            </a:r>
            <a:r>
              <a:rPr lang="en-US" sz="1400" b="1" i="1" strike="noStrike" spc="-1" dirty="0" err="1">
                <a:solidFill>
                  <a:srgbClr val="FFC000"/>
                </a:solidFill>
                <a:latin typeface="Arial"/>
              </a:rPr>
              <a:t>wurden</a:t>
            </a:r>
            <a:r>
              <a:rPr lang="en-US" sz="1400" b="1" i="1" strike="noStrike" spc="-1" dirty="0">
                <a:solidFill>
                  <a:srgbClr val="FFC000"/>
                </a:solidFill>
                <a:latin typeface="Arial"/>
              </a:rPr>
              <a:t> </a:t>
            </a:r>
            <a:r>
              <a:rPr lang="en-US" sz="1400" b="1" i="1" strike="noStrike" spc="-1" dirty="0">
                <a:solidFill>
                  <a:srgbClr val="FFFFFF"/>
                </a:solidFill>
                <a:latin typeface="Arial"/>
              </a:rPr>
              <a:t>(</a:t>
            </a:r>
            <a:r>
              <a:rPr lang="en-US" sz="1400" b="1" i="1" strike="noStrike" spc="-1" dirty="0" err="1">
                <a:solidFill>
                  <a:srgbClr val="FFC000"/>
                </a:solidFill>
                <a:latin typeface="Arial"/>
              </a:rPr>
              <a:t>hier</a:t>
            </a:r>
            <a:r>
              <a:rPr lang="en-US" sz="1400" b="1" i="1" strike="noStrike" spc="-1" dirty="0">
                <a:solidFill>
                  <a:srgbClr val="FFC000"/>
                </a:solidFill>
                <a:latin typeface="Arial"/>
              </a:rPr>
              <a:t> in </a:t>
            </a:r>
            <a:r>
              <a:rPr lang="en-US" sz="1400" b="1" i="1" strike="noStrike" spc="-1" dirty="0">
                <a:solidFill>
                  <a:srgbClr val="FF0000"/>
                </a:solidFill>
                <a:latin typeface="Arial"/>
              </a:rPr>
              <a:t>Rot</a:t>
            </a:r>
            <a:r>
              <a:rPr lang="en-US" sz="1400" b="1" i="1" strike="noStrike" spc="-1" dirty="0">
                <a:solidFill>
                  <a:srgbClr val="FFFFFF"/>
                </a:solidFill>
                <a:latin typeface="Arial"/>
              </a:rPr>
              <a:t>). </a:t>
            </a:r>
            <a:r>
              <a:rPr lang="en-US" sz="1400" b="0" strike="noStrike" spc="-1" dirty="0" err="1">
                <a:solidFill>
                  <a:srgbClr val="FFFFFF"/>
                </a:solidFill>
                <a:latin typeface="Arial"/>
              </a:rPr>
              <a:t>Im</a:t>
            </a:r>
            <a:r>
              <a:rPr lang="en-US" sz="1400" b="0" strike="noStrike" spc="-1" dirty="0">
                <a:solidFill>
                  <a:srgbClr val="FFFFFF"/>
                </a:solidFill>
                <a:latin typeface="Arial"/>
              </a:rPr>
              <a:t> Experiment </a:t>
            </a:r>
            <a:r>
              <a:rPr lang="en-US" sz="1400" b="0" strike="noStrike" spc="-1" dirty="0" err="1">
                <a:solidFill>
                  <a:srgbClr val="FFFFFF"/>
                </a:solidFill>
                <a:latin typeface="Arial"/>
              </a:rPr>
              <a:t>sind</a:t>
            </a:r>
            <a:r>
              <a:rPr lang="en-US" sz="1400" b="0" strike="noStrike" spc="-1" dirty="0">
                <a:solidFill>
                  <a:srgbClr val="FFFFFF"/>
                </a:solidFill>
                <a:latin typeface="Arial"/>
              </a:rPr>
              <a:t> </a:t>
            </a:r>
            <a:r>
              <a:rPr lang="en-US" sz="1400" b="0" strike="noStrike" spc="-1" dirty="0" err="1">
                <a:solidFill>
                  <a:srgbClr val="FFFFFF"/>
                </a:solidFill>
                <a:latin typeface="Arial"/>
              </a:rPr>
              <a:t>diese</a:t>
            </a:r>
            <a:r>
              <a:rPr lang="en-US" sz="1400" b="0" strike="noStrike" spc="-1" dirty="0">
                <a:solidFill>
                  <a:srgbClr val="FFFFFF"/>
                </a:solidFill>
                <a:latin typeface="Arial"/>
              </a:rPr>
              <a:t> </a:t>
            </a:r>
            <a:r>
              <a:rPr lang="en-US" sz="1400" b="0" strike="noStrike" spc="-1" dirty="0" err="1">
                <a:solidFill>
                  <a:srgbClr val="FFFFFF"/>
                </a:solidFill>
                <a:latin typeface="Arial"/>
              </a:rPr>
              <a:t>jedoch</a:t>
            </a:r>
            <a:r>
              <a:rPr lang="en-US" sz="1400" b="0" strike="noStrike" spc="-1" dirty="0">
                <a:solidFill>
                  <a:srgbClr val="FFFFFF"/>
                </a:solidFill>
                <a:latin typeface="Arial"/>
              </a:rPr>
              <a:t> </a:t>
            </a:r>
            <a:r>
              <a:rPr lang="en-US" sz="1400" b="0" strike="noStrike" spc="-1" dirty="0" err="1">
                <a:solidFill>
                  <a:srgbClr val="FFFFFF"/>
                </a:solidFill>
                <a:latin typeface="Arial"/>
              </a:rPr>
              <a:t>nicht</a:t>
            </a:r>
            <a:r>
              <a:rPr lang="en-US" sz="1400" b="0" strike="noStrike" spc="-1" dirty="0">
                <a:solidFill>
                  <a:srgbClr val="FFFFFF"/>
                </a:solidFill>
                <a:latin typeface="Arial"/>
              </a:rPr>
              <a:t> </a:t>
            </a:r>
            <a:r>
              <a:rPr lang="en-US" sz="1400" b="0" strike="noStrike" spc="-1" dirty="0" err="1">
                <a:solidFill>
                  <a:srgbClr val="FFFFFF"/>
                </a:solidFill>
                <a:latin typeface="Arial"/>
              </a:rPr>
              <a:t>mehr</a:t>
            </a:r>
            <a:r>
              <a:rPr lang="en-US" sz="1400" b="0" strike="noStrike" spc="-1" dirty="0">
                <a:solidFill>
                  <a:srgbClr val="FFFFFF"/>
                </a:solidFill>
                <a:latin typeface="Arial"/>
              </a:rPr>
              <a:t> </a:t>
            </a:r>
            <a:r>
              <a:rPr lang="en-US" sz="1400" b="0" strike="noStrike" spc="-1" dirty="0" err="1">
                <a:solidFill>
                  <a:srgbClr val="FFFFFF"/>
                </a:solidFill>
                <a:latin typeface="Arial"/>
              </a:rPr>
              <a:t>farblich</a:t>
            </a:r>
            <a:r>
              <a:rPr lang="en-US" sz="1400" b="0" strike="noStrike" spc="-1" dirty="0">
                <a:solidFill>
                  <a:srgbClr val="FFFFFF"/>
                </a:solidFill>
                <a:latin typeface="Arial"/>
              </a:rPr>
              <a:t> </a:t>
            </a:r>
            <a:r>
              <a:rPr lang="en-US" sz="1400" b="0" strike="noStrike" spc="-1" dirty="0" err="1">
                <a:solidFill>
                  <a:srgbClr val="FFFFFF"/>
                </a:solidFill>
                <a:latin typeface="Arial"/>
              </a:rPr>
              <a:t>gekennzeichnet</a:t>
            </a:r>
            <a:r>
              <a:rPr lang="en-US" sz="1400" b="0" strike="noStrike" spc="-1" dirty="0">
                <a:solidFill>
                  <a:srgbClr val="FFFFFF"/>
                </a:solidFill>
                <a:latin typeface="Arial"/>
              </a:rPr>
              <a:t>!</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a:solidFill>
                  <a:srgbClr val="FFFFFF"/>
                </a:solidFill>
                <a:latin typeface="Arial"/>
              </a:rPr>
              <a:t>Nun </a:t>
            </a:r>
            <a:r>
              <a:rPr lang="en-US" sz="1400" b="0" strike="noStrike" spc="-1" dirty="0" err="1">
                <a:solidFill>
                  <a:srgbClr val="FFFFFF"/>
                </a:solidFill>
                <a:latin typeface="Arial"/>
              </a:rPr>
              <a:t>sollen</a:t>
            </a:r>
            <a:r>
              <a:rPr lang="en-US" sz="1400" b="0" strike="noStrike" spc="-1" dirty="0">
                <a:solidFill>
                  <a:srgbClr val="FFFFFF"/>
                </a:solidFill>
                <a:latin typeface="Arial"/>
              </a:rPr>
              <a:t> Sie die </a:t>
            </a:r>
            <a:r>
              <a:rPr lang="en-US" sz="1400" b="0" strike="noStrike" spc="-1" dirty="0" err="1">
                <a:solidFill>
                  <a:srgbClr val="FFFFFF"/>
                </a:solidFill>
                <a:latin typeface="Arial"/>
              </a:rPr>
              <a:t>Worte</a:t>
            </a:r>
            <a:r>
              <a:rPr lang="en-US" sz="1400" b="0" strike="noStrike" spc="-1" dirty="0">
                <a:solidFill>
                  <a:srgbClr val="FFFFFF"/>
                </a:solidFill>
                <a:latin typeface="Arial"/>
              </a:rPr>
              <a:t> per </a:t>
            </a:r>
            <a:r>
              <a:rPr lang="en-US" sz="1400" b="0" strike="noStrike" spc="-1" dirty="0" err="1">
                <a:solidFill>
                  <a:srgbClr val="FFFFFF"/>
                </a:solidFill>
                <a:latin typeface="Arial"/>
              </a:rPr>
              <a:t>Mausklick</a:t>
            </a:r>
            <a:r>
              <a:rPr lang="en-US" sz="1400" b="0" strike="noStrike" spc="-1" dirty="0">
                <a:solidFill>
                  <a:srgbClr val="FFFFFF"/>
                </a:solidFill>
                <a:latin typeface="Arial"/>
              </a:rPr>
              <a:t> </a:t>
            </a:r>
            <a:r>
              <a:rPr lang="en-US" sz="1400" b="0" strike="noStrike" spc="-1" dirty="0" err="1">
                <a:solidFill>
                  <a:srgbClr val="FFFFFF"/>
                </a:solidFill>
                <a:latin typeface="Arial"/>
              </a:rPr>
              <a:t>markieren</a:t>
            </a:r>
            <a:r>
              <a:rPr lang="en-US" sz="1400" b="0" strike="noStrike" spc="-1" dirty="0">
                <a:solidFill>
                  <a:srgbClr val="FFFFFF"/>
                </a:solidFill>
                <a:latin typeface="Arial"/>
              </a:rPr>
              <a:t>, die Sie </a:t>
            </a:r>
            <a:r>
              <a:rPr lang="en-US" sz="1400" b="0" strike="noStrike" spc="-1" dirty="0" err="1">
                <a:solidFill>
                  <a:srgbClr val="FFFFFF"/>
                </a:solidFill>
                <a:latin typeface="Arial"/>
              </a:rPr>
              <a:t>sich</a:t>
            </a:r>
            <a:r>
              <a:rPr lang="en-US" sz="1400" b="0" strike="noStrike" spc="-1" dirty="0">
                <a:solidFill>
                  <a:srgbClr val="FFFFFF"/>
                </a:solidFill>
                <a:latin typeface="Arial"/>
              </a:rPr>
              <a:t> </a:t>
            </a:r>
            <a:r>
              <a:rPr lang="en-US" sz="1400" b="0" strike="noStrike" spc="-1" dirty="0" err="1">
                <a:solidFill>
                  <a:srgbClr val="FFFFFF"/>
                </a:solidFill>
                <a:latin typeface="Arial"/>
              </a:rPr>
              <a:t>merken</a:t>
            </a:r>
            <a:r>
              <a:rPr lang="en-US" sz="1400" b="0" strike="noStrike" spc="-1" dirty="0">
                <a:solidFill>
                  <a:srgbClr val="FFFFFF"/>
                </a:solidFill>
                <a:latin typeface="Arial"/>
              </a:rPr>
              <a:t> </a:t>
            </a:r>
            <a:r>
              <a:rPr lang="en-US" sz="1400" b="0" strike="noStrike" spc="-1" dirty="0" err="1">
                <a:solidFill>
                  <a:srgbClr val="FFFFFF"/>
                </a:solidFill>
                <a:latin typeface="Arial"/>
              </a:rPr>
              <a:t>sollten</a:t>
            </a:r>
            <a:r>
              <a:rPr lang="en-US" sz="1400" b="0" strike="noStrike" spc="-1" dirty="0">
                <a:solidFill>
                  <a:srgbClr val="FFFFFF"/>
                </a:solidFill>
                <a:latin typeface="Arial"/>
              </a:rPr>
              <a:t>, also </a:t>
            </a:r>
            <a:r>
              <a:rPr lang="en-US" sz="1400" b="0" strike="noStrike" spc="-1" dirty="0" err="1">
                <a:solidFill>
                  <a:srgbClr val="FFFFFF"/>
                </a:solidFill>
                <a:latin typeface="Arial"/>
              </a:rPr>
              <a:t>jene</a:t>
            </a:r>
            <a:r>
              <a:rPr lang="en-US" sz="1400" b="0" strike="noStrike" spc="-1" dirty="0">
                <a:solidFill>
                  <a:srgbClr val="FFFFFF"/>
                </a:solidFill>
                <a:latin typeface="Arial"/>
              </a:rPr>
              <a:t> </a:t>
            </a:r>
            <a:r>
              <a:rPr lang="en-US" sz="1400" b="0" strike="noStrike" spc="-1" dirty="0" err="1">
                <a:solidFill>
                  <a:srgbClr val="FFFFFF"/>
                </a:solidFill>
                <a:latin typeface="Arial"/>
              </a:rPr>
              <a:t>mit</a:t>
            </a:r>
            <a:r>
              <a:rPr lang="en-US" sz="1400" b="0" strike="noStrike" spc="-1" dirty="0">
                <a:solidFill>
                  <a:srgbClr val="FFFFFF"/>
                </a:solidFill>
                <a:latin typeface="Arial"/>
              </a:rPr>
              <a:t> </a:t>
            </a:r>
            <a:r>
              <a:rPr lang="en-US" sz="1400" b="0" strike="noStrike" spc="-1" dirty="0" err="1">
                <a:solidFill>
                  <a:srgbClr val="FFFFFF"/>
                </a:solidFill>
                <a:latin typeface="Arial"/>
              </a:rPr>
              <a:t>einem</a:t>
            </a:r>
            <a:r>
              <a:rPr lang="en-US" sz="1400" b="0" strike="noStrike" spc="-1" dirty="0">
                <a:solidFill>
                  <a:srgbClr val="FFFFFF"/>
                </a:solidFill>
                <a:latin typeface="Arial"/>
              </a:rPr>
              <a:t> </a:t>
            </a:r>
            <a:r>
              <a:rPr lang="en-US" sz="1400" b="1" i="1" strike="noStrike" spc="-1" dirty="0" err="1">
                <a:solidFill>
                  <a:srgbClr val="01B0F1"/>
                </a:solidFill>
                <a:latin typeface="Arial"/>
              </a:rPr>
              <a:t>blauen</a:t>
            </a:r>
            <a:r>
              <a:rPr lang="en-US" sz="1400" b="0" strike="noStrike" spc="-1" dirty="0">
                <a:solidFill>
                  <a:srgbClr val="FFFFFF"/>
                </a:solidFill>
                <a:latin typeface="Arial"/>
              </a:rPr>
              <a:t> </a:t>
            </a:r>
            <a:r>
              <a:rPr lang="en-US" sz="1400" b="1" i="1" strike="noStrike" spc="-1" dirty="0" err="1">
                <a:solidFill>
                  <a:srgbClr val="01B0F1"/>
                </a:solidFill>
                <a:latin typeface="Arial"/>
              </a:rPr>
              <a:t>Hinweis</a:t>
            </a:r>
            <a:r>
              <a:rPr lang="en-US" sz="1400" b="0" strike="noStrike" spc="-1" dirty="0">
                <a:solidFill>
                  <a:srgbClr val="FFFFFF"/>
                </a:solidFill>
                <a:latin typeface="Arial"/>
              </a:rPr>
              <a:t>.</a:t>
            </a:r>
            <a:endParaRPr lang="en-US" sz="1400" b="0" strike="noStrike" spc="-1" dirty="0">
              <a:latin typeface="Arial"/>
            </a:endParaRPr>
          </a:p>
          <a:p>
            <a:pPr>
              <a:lnSpc>
                <a:spcPct val="100000"/>
              </a:lnSpc>
            </a:pPr>
            <a:endParaRPr lang="en-US" sz="1400" b="0" strike="noStrike" spc="-1" dirty="0">
              <a:latin typeface="Arial"/>
            </a:endParaRPr>
          </a:p>
        </p:txBody>
      </p:sp>
      <p:sp>
        <p:nvSpPr>
          <p:cNvPr id="331" name="CustomShape 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Weiter</a:t>
            </a:r>
            <a:endParaRPr lang="en-US" sz="1800" b="0" strike="noStrike" spc="-1">
              <a:latin typeface="Arial"/>
            </a:endParaRPr>
          </a:p>
        </p:txBody>
      </p:sp>
      <p:sp>
        <p:nvSpPr>
          <p:cNvPr id="332" name="CustomShape 3"/>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Zurück</a:t>
            </a:r>
            <a:endParaRPr lang="en-US" sz="1800" b="0" strike="noStrike" spc="-1">
              <a:latin typeface="Arial"/>
            </a:endParaRPr>
          </a:p>
        </p:txBody>
      </p:sp>
      <p:sp>
        <p:nvSpPr>
          <p:cNvPr id="333" name="CustomShape 4"/>
          <p:cNvSpPr/>
          <p:nvPr/>
        </p:nvSpPr>
        <p:spPr>
          <a:xfrm>
            <a:off x="3169080" y="362880"/>
            <a:ext cx="5853240" cy="577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3200" b="1" strike="noStrike" spc="-1" dirty="0" err="1">
                <a:solidFill>
                  <a:srgbClr val="FFFFFF"/>
                </a:solidFill>
                <a:latin typeface="Arial"/>
              </a:rPr>
              <a:t>Cued</a:t>
            </a:r>
            <a:r>
              <a:rPr lang="de-DE" sz="3200" b="1" strike="noStrike" spc="-1" dirty="0">
                <a:solidFill>
                  <a:srgbClr val="FFFFFF"/>
                </a:solidFill>
                <a:latin typeface="Arial"/>
              </a:rPr>
              <a:t> </a:t>
            </a:r>
            <a:r>
              <a:rPr lang="de-DE" sz="3200" b="1" strike="noStrike" spc="-1" dirty="0" err="1">
                <a:solidFill>
                  <a:srgbClr val="FFFFFF"/>
                </a:solidFill>
                <a:latin typeface="Arial"/>
              </a:rPr>
              <a:t>Complex</a:t>
            </a:r>
            <a:r>
              <a:rPr lang="de-DE" sz="3200" b="1" strike="noStrike" spc="-1" dirty="0">
                <a:solidFill>
                  <a:srgbClr val="FFFFFF"/>
                </a:solidFill>
                <a:latin typeface="Arial"/>
              </a:rPr>
              <a:t> Span Aufgabe</a:t>
            </a:r>
            <a:endParaRPr lang="en-US" sz="3200" b="0" strike="noStrike" spc="-1" dirty="0">
              <a:latin typeface="Arial"/>
            </a:endParaRPr>
          </a:p>
        </p:txBody>
      </p:sp>
      <p:sp>
        <p:nvSpPr>
          <p:cNvPr id="334" name="CustomShape 5"/>
          <p:cNvSpPr/>
          <p:nvPr/>
        </p:nvSpPr>
        <p:spPr>
          <a:xfrm>
            <a:off x="2381760" y="5232960"/>
            <a:ext cx="97488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01B0F1"/>
                </a:solidFill>
                <a:latin typeface="Arial"/>
              </a:rPr>
              <a:t>Stempel</a:t>
            </a:r>
            <a:endParaRPr lang="en-US" sz="1400" b="0" strike="noStrike" spc="-1">
              <a:latin typeface="Arial"/>
            </a:endParaRPr>
          </a:p>
        </p:txBody>
      </p:sp>
      <p:sp>
        <p:nvSpPr>
          <p:cNvPr id="335" name="CustomShape 6"/>
          <p:cNvSpPr/>
          <p:nvPr/>
        </p:nvSpPr>
        <p:spPr>
          <a:xfrm>
            <a:off x="657000" y="1995840"/>
            <a:ext cx="105624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0000"/>
                </a:solidFill>
                <a:latin typeface="Arial"/>
              </a:rPr>
              <a:t>Kalender</a:t>
            </a:r>
            <a:endParaRPr lang="en-US" sz="1400" b="0" strike="noStrike" spc="-1">
              <a:latin typeface="Arial"/>
            </a:endParaRPr>
          </a:p>
        </p:txBody>
      </p:sp>
      <p:sp>
        <p:nvSpPr>
          <p:cNvPr id="336" name="CustomShape 7"/>
          <p:cNvSpPr/>
          <p:nvPr/>
        </p:nvSpPr>
        <p:spPr>
          <a:xfrm>
            <a:off x="512280" y="3210480"/>
            <a:ext cx="69732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1" strike="noStrike" spc="-1">
                <a:solidFill>
                  <a:srgbClr val="92D14F"/>
                </a:solidFill>
                <a:latin typeface="Arial"/>
              </a:rPr>
              <a:t>Haus</a:t>
            </a:r>
            <a:endParaRPr lang="en-US" sz="1400" b="0" strike="noStrike" spc="-1">
              <a:latin typeface="Arial"/>
            </a:endParaRPr>
          </a:p>
        </p:txBody>
      </p:sp>
      <p:sp>
        <p:nvSpPr>
          <p:cNvPr id="337" name="CustomShape 8"/>
          <p:cNvSpPr/>
          <p:nvPr/>
        </p:nvSpPr>
        <p:spPr>
          <a:xfrm>
            <a:off x="681840" y="4537080"/>
            <a:ext cx="90036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01B0F1"/>
                </a:solidFill>
                <a:latin typeface="Arial"/>
              </a:rPr>
              <a:t>Flasche</a:t>
            </a:r>
            <a:endParaRPr lang="en-US" sz="1400" b="0" strike="noStrike" spc="-1">
              <a:latin typeface="Arial"/>
            </a:endParaRPr>
          </a:p>
        </p:txBody>
      </p:sp>
      <p:sp>
        <p:nvSpPr>
          <p:cNvPr id="338" name="CustomShape 9"/>
          <p:cNvSpPr/>
          <p:nvPr/>
        </p:nvSpPr>
        <p:spPr>
          <a:xfrm>
            <a:off x="3957480" y="4982760"/>
            <a:ext cx="67032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0000"/>
                </a:solidFill>
                <a:latin typeface="Arial"/>
              </a:rPr>
              <a:t>Ofen</a:t>
            </a:r>
            <a:endParaRPr lang="en-US" sz="1400" b="0" strike="noStrike" spc="-1">
              <a:latin typeface="Arial"/>
            </a:endParaRPr>
          </a:p>
        </p:txBody>
      </p:sp>
      <p:sp>
        <p:nvSpPr>
          <p:cNvPr id="339" name="CustomShape 10"/>
          <p:cNvSpPr/>
          <p:nvPr/>
        </p:nvSpPr>
        <p:spPr>
          <a:xfrm>
            <a:off x="2585880" y="1400400"/>
            <a:ext cx="69048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0000"/>
                </a:solidFill>
                <a:latin typeface="Arial"/>
              </a:rPr>
              <a:t>Buch</a:t>
            </a:r>
            <a:endParaRPr lang="en-US" sz="1400" b="0" strike="noStrike" spc="-1">
              <a:latin typeface="Arial"/>
            </a:endParaRPr>
          </a:p>
        </p:txBody>
      </p:sp>
      <p:sp>
        <p:nvSpPr>
          <p:cNvPr id="340" name="CustomShape 11"/>
          <p:cNvSpPr/>
          <p:nvPr/>
        </p:nvSpPr>
        <p:spPr>
          <a:xfrm>
            <a:off x="1733400" y="1569600"/>
            <a:ext cx="69048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0000"/>
                </a:solidFill>
                <a:latin typeface="Arial"/>
              </a:rPr>
              <a:t>Glas</a:t>
            </a:r>
            <a:endParaRPr lang="en-US" sz="1400" b="0" strike="noStrike" spc="-1">
              <a:latin typeface="Arial"/>
            </a:endParaRPr>
          </a:p>
        </p:txBody>
      </p:sp>
      <p:sp>
        <p:nvSpPr>
          <p:cNvPr id="341" name="CustomShape 12"/>
          <p:cNvSpPr/>
          <p:nvPr/>
        </p:nvSpPr>
        <p:spPr>
          <a:xfrm>
            <a:off x="1503720" y="5008680"/>
            <a:ext cx="69048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92D14F"/>
                </a:solidFill>
                <a:latin typeface="Arial"/>
              </a:rPr>
              <a:t>Stift</a:t>
            </a:r>
            <a:endParaRPr lang="en-US" sz="1400" b="0" strike="noStrike" spc="-1">
              <a:latin typeface="Arial"/>
            </a:endParaRPr>
          </a:p>
        </p:txBody>
      </p:sp>
      <p:sp>
        <p:nvSpPr>
          <p:cNvPr id="342" name="CustomShape 13"/>
          <p:cNvSpPr/>
          <p:nvPr/>
        </p:nvSpPr>
        <p:spPr>
          <a:xfrm>
            <a:off x="4473720" y="4537080"/>
            <a:ext cx="67032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0000"/>
                </a:solidFill>
                <a:latin typeface="Arial"/>
              </a:rPr>
              <a:t>St</a:t>
            </a:r>
            <a:r>
              <a:rPr lang="en-US" sz="1200" b="1" strike="noStrike" spc="-1">
                <a:solidFill>
                  <a:srgbClr val="FF0000"/>
                </a:solidFill>
                <a:latin typeface="Arial"/>
              </a:rPr>
              <a:t>u</a:t>
            </a:r>
            <a:r>
              <a:rPr lang="en-US" sz="1400" b="1" strike="noStrike" spc="-1">
                <a:solidFill>
                  <a:srgbClr val="FF0000"/>
                </a:solidFill>
                <a:latin typeface="Arial"/>
              </a:rPr>
              <a:t>hl</a:t>
            </a:r>
            <a:endParaRPr lang="en-US" sz="1400" b="0" strike="noStrike" spc="-1">
              <a:latin typeface="Arial"/>
            </a:endParaRPr>
          </a:p>
        </p:txBody>
      </p:sp>
      <p:sp>
        <p:nvSpPr>
          <p:cNvPr id="343" name="CustomShape 14"/>
          <p:cNvSpPr/>
          <p:nvPr/>
        </p:nvSpPr>
        <p:spPr>
          <a:xfrm>
            <a:off x="268200" y="3960360"/>
            <a:ext cx="94104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0000"/>
                </a:solidFill>
                <a:latin typeface="Arial"/>
              </a:rPr>
              <a:t>Kamera</a:t>
            </a:r>
            <a:endParaRPr lang="en-US" sz="1400" b="0" strike="noStrike" spc="-1">
              <a:latin typeface="Arial"/>
            </a:endParaRPr>
          </a:p>
        </p:txBody>
      </p:sp>
      <p:sp>
        <p:nvSpPr>
          <p:cNvPr id="344" name="CustomShape 15"/>
          <p:cNvSpPr/>
          <p:nvPr/>
        </p:nvSpPr>
        <p:spPr>
          <a:xfrm>
            <a:off x="4761000" y="3209040"/>
            <a:ext cx="83268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01B0F1"/>
                </a:solidFill>
                <a:latin typeface="Arial"/>
              </a:rPr>
              <a:t>Münze</a:t>
            </a:r>
            <a:endParaRPr lang="en-US" sz="1400" b="0" strike="noStrike" spc="-1">
              <a:latin typeface="Arial"/>
            </a:endParaRPr>
          </a:p>
        </p:txBody>
      </p:sp>
      <p:sp>
        <p:nvSpPr>
          <p:cNvPr id="345" name="CustomShape 16"/>
          <p:cNvSpPr/>
          <p:nvPr/>
        </p:nvSpPr>
        <p:spPr>
          <a:xfrm>
            <a:off x="4627800" y="2566440"/>
            <a:ext cx="123228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0000"/>
                </a:solidFill>
                <a:latin typeface="Arial"/>
              </a:rPr>
              <a:t>Fernseher</a:t>
            </a:r>
            <a:endParaRPr lang="en-US" sz="1400" b="0" strike="noStrike" spc="-1">
              <a:latin typeface="Arial"/>
            </a:endParaRPr>
          </a:p>
        </p:txBody>
      </p:sp>
      <p:sp>
        <p:nvSpPr>
          <p:cNvPr id="346" name="CustomShape 17"/>
          <p:cNvSpPr/>
          <p:nvPr/>
        </p:nvSpPr>
        <p:spPr>
          <a:xfrm>
            <a:off x="375840" y="2489400"/>
            <a:ext cx="89172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0000"/>
                </a:solidFill>
                <a:latin typeface="Arial"/>
              </a:rPr>
              <a:t>Gabel</a:t>
            </a:r>
            <a:endParaRPr lang="en-US" sz="1400" b="0" strike="noStrike" spc="-1">
              <a:latin typeface="Arial"/>
            </a:endParaRPr>
          </a:p>
        </p:txBody>
      </p:sp>
      <p:sp>
        <p:nvSpPr>
          <p:cNvPr id="347" name="CustomShape 18"/>
          <p:cNvSpPr/>
          <p:nvPr/>
        </p:nvSpPr>
        <p:spPr>
          <a:xfrm>
            <a:off x="4257720" y="1999440"/>
            <a:ext cx="100224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0000"/>
                </a:solidFill>
                <a:latin typeface="Arial"/>
              </a:rPr>
              <a:t>Flasche</a:t>
            </a:r>
            <a:endParaRPr lang="en-US" sz="1400" b="0" strike="noStrike" spc="-1">
              <a:latin typeface="Arial"/>
            </a:endParaRPr>
          </a:p>
        </p:txBody>
      </p:sp>
      <p:sp>
        <p:nvSpPr>
          <p:cNvPr id="348" name="CustomShape 19"/>
          <p:cNvSpPr/>
          <p:nvPr/>
        </p:nvSpPr>
        <p:spPr>
          <a:xfrm>
            <a:off x="4705920" y="3960360"/>
            <a:ext cx="82908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0000"/>
                </a:solidFill>
                <a:latin typeface="Arial"/>
              </a:rPr>
              <a:t>Uhr</a:t>
            </a:r>
            <a:endParaRPr lang="en-US" sz="1400" b="0" strike="noStrike" spc="-1">
              <a:latin typeface="Arial"/>
            </a:endParaRPr>
          </a:p>
        </p:txBody>
      </p:sp>
      <p:sp>
        <p:nvSpPr>
          <p:cNvPr id="349" name="CustomShape 20"/>
          <p:cNvSpPr/>
          <p:nvPr/>
        </p:nvSpPr>
        <p:spPr>
          <a:xfrm>
            <a:off x="3531960" y="1574640"/>
            <a:ext cx="94104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92D14F"/>
                </a:solidFill>
                <a:latin typeface="Arial"/>
              </a:rPr>
              <a:t>Teller</a:t>
            </a:r>
            <a:endParaRPr lang="en-US" sz="14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350" name="CustomShape 1"/>
          <p:cNvSpPr/>
          <p:nvPr/>
        </p:nvSpPr>
        <p:spPr>
          <a:xfrm>
            <a:off x="6752880" y="1898280"/>
            <a:ext cx="4781520" cy="328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FFFFFF"/>
                </a:solidFill>
                <a:latin typeface="Arial"/>
              </a:rPr>
              <a:t>Im Anschluss an die Präsentation der Zahlen, wird Ihnen ein Kreis mit Zahlen präsentiert, aus dem Sie </a:t>
            </a:r>
            <a:r>
              <a:rPr lang="en-US" sz="1400" b="1" i="1" strike="noStrike" spc="-1">
                <a:solidFill>
                  <a:srgbClr val="FFC000"/>
                </a:solidFill>
                <a:latin typeface="Arial"/>
              </a:rPr>
              <a:t>in</a:t>
            </a:r>
            <a:r>
              <a:rPr lang="en-US" sz="1400" b="1" i="1" strike="noStrike" spc="-1">
                <a:solidFill>
                  <a:srgbClr val="C00000"/>
                </a:solidFill>
                <a:latin typeface="Arial"/>
              </a:rPr>
              <a:t> </a:t>
            </a:r>
            <a:r>
              <a:rPr lang="en-US" sz="1400" b="1" i="1" strike="noStrike" spc="-1">
                <a:solidFill>
                  <a:srgbClr val="FFC000"/>
                </a:solidFill>
                <a:latin typeface="Arial"/>
              </a:rPr>
              <a:t>korrekter Reihenfolge</a:t>
            </a:r>
            <a:r>
              <a:rPr lang="en-US" sz="1400" b="0" strike="noStrike" spc="-1">
                <a:solidFill>
                  <a:srgbClr val="FFC000"/>
                </a:solidFill>
                <a:latin typeface="Arial"/>
              </a:rPr>
              <a:t> </a:t>
            </a:r>
            <a:r>
              <a:rPr lang="en-US" sz="1400" b="0" strike="noStrike" spc="-1">
                <a:solidFill>
                  <a:srgbClr val="FFFFFF"/>
                </a:solidFill>
                <a:latin typeface="Arial"/>
              </a:rPr>
              <a:t>die Worte auswählen müssen, </a:t>
            </a:r>
            <a:r>
              <a:rPr lang="en-US" sz="1400" b="1" i="1" strike="noStrike" spc="-1">
                <a:solidFill>
                  <a:srgbClr val="00B0F0"/>
                </a:solidFill>
                <a:latin typeface="Arial"/>
              </a:rPr>
              <a:t>die Sie sich merken sollten</a:t>
            </a:r>
            <a:r>
              <a:rPr lang="en-US" sz="1400" b="0" strike="noStrike" spc="-1">
                <a:solidFill>
                  <a:srgbClr val="FFFFFF"/>
                </a:solidFill>
                <a:latin typeface="Arial"/>
              </a:rPr>
              <a:t>. </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0" strike="noStrike" spc="-1">
                <a:solidFill>
                  <a:srgbClr val="FFFFFF"/>
                </a:solidFill>
                <a:latin typeface="Arial"/>
              </a:rPr>
              <a:t>In diesem Kreis stehen sowohl alle Zahlen zur Auswahl die gezeigt wurden (hier </a:t>
            </a:r>
            <a:r>
              <a:rPr lang="en-US" sz="1400" b="1" i="1" strike="noStrike" spc="-1">
                <a:solidFill>
                  <a:srgbClr val="01B0F1"/>
                </a:solidFill>
                <a:latin typeface="Arial"/>
              </a:rPr>
              <a:t>Blau</a:t>
            </a:r>
            <a:r>
              <a:rPr lang="en-US" sz="1400" b="0" strike="noStrike" spc="-1">
                <a:solidFill>
                  <a:srgbClr val="FFFFFF"/>
                </a:solidFill>
                <a:latin typeface="Arial"/>
              </a:rPr>
              <a:t> und </a:t>
            </a:r>
            <a:r>
              <a:rPr lang="en-US" sz="1400" b="1" i="1" strike="noStrike" spc="-1">
                <a:solidFill>
                  <a:srgbClr val="92D14F"/>
                </a:solidFill>
                <a:latin typeface="Arial"/>
              </a:rPr>
              <a:t>Grün</a:t>
            </a:r>
            <a:r>
              <a:rPr lang="en-US" sz="1400" b="0" strike="noStrike" spc="-1">
                <a:solidFill>
                  <a:srgbClr val="FFFFFF"/>
                </a:solidFill>
                <a:latin typeface="Arial"/>
              </a:rPr>
              <a:t>), </a:t>
            </a:r>
            <a:r>
              <a:rPr lang="en-US" sz="1400" b="1" i="1" strike="noStrike" spc="-1">
                <a:solidFill>
                  <a:srgbClr val="FFC000"/>
                </a:solidFill>
                <a:latin typeface="Arial"/>
              </a:rPr>
              <a:t>als auch Zahlen, die nicht gezeigt wurden </a:t>
            </a:r>
            <a:r>
              <a:rPr lang="en-US" sz="1400" b="1" i="1" strike="noStrike" spc="-1">
                <a:solidFill>
                  <a:srgbClr val="FFFFFF"/>
                </a:solidFill>
                <a:latin typeface="Arial"/>
              </a:rPr>
              <a:t>(</a:t>
            </a:r>
            <a:r>
              <a:rPr lang="en-US" sz="1400" b="1" i="1" strike="noStrike" spc="-1">
                <a:solidFill>
                  <a:srgbClr val="FFC000"/>
                </a:solidFill>
                <a:latin typeface="Arial"/>
              </a:rPr>
              <a:t>hier in </a:t>
            </a:r>
            <a:r>
              <a:rPr lang="en-US" sz="1400" b="1" i="1" strike="noStrike" spc="-1">
                <a:solidFill>
                  <a:srgbClr val="FF0000"/>
                </a:solidFill>
                <a:latin typeface="Arial"/>
              </a:rPr>
              <a:t>Rot</a:t>
            </a:r>
            <a:r>
              <a:rPr lang="en-US" sz="1400" b="1" i="1" strike="noStrike" spc="-1">
                <a:solidFill>
                  <a:srgbClr val="FFFFFF"/>
                </a:solidFill>
                <a:latin typeface="Arial"/>
              </a:rPr>
              <a:t>). </a:t>
            </a:r>
            <a:r>
              <a:rPr lang="en-US" sz="1400" b="0" strike="noStrike" spc="-1">
                <a:solidFill>
                  <a:srgbClr val="FFFFFF"/>
                </a:solidFill>
                <a:latin typeface="Arial"/>
              </a:rPr>
              <a:t>Im Experiment sind diese jedoch nicht mehr farblich gekennzeichnet!</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0" strike="noStrike" spc="-1">
                <a:solidFill>
                  <a:srgbClr val="FFFFFF"/>
                </a:solidFill>
                <a:latin typeface="Arial"/>
              </a:rPr>
              <a:t>Nun sollen Sie die Zahlen per Mausklick markieren, die Sie sich merken sollten, also jene mit einem </a:t>
            </a:r>
            <a:r>
              <a:rPr lang="en-US" sz="1400" b="1" i="1" strike="noStrike" spc="-1">
                <a:solidFill>
                  <a:srgbClr val="01B0F1"/>
                </a:solidFill>
                <a:latin typeface="Arial"/>
              </a:rPr>
              <a:t>blauen</a:t>
            </a:r>
            <a:r>
              <a:rPr lang="en-US" sz="1400" b="0" strike="noStrike" spc="-1">
                <a:solidFill>
                  <a:srgbClr val="FFFFFF"/>
                </a:solidFill>
                <a:latin typeface="Arial"/>
              </a:rPr>
              <a:t> </a:t>
            </a:r>
            <a:r>
              <a:rPr lang="en-US" sz="1400" b="1" i="1" strike="noStrike" spc="-1">
                <a:solidFill>
                  <a:srgbClr val="01B0F1"/>
                </a:solidFill>
                <a:latin typeface="Arial"/>
              </a:rPr>
              <a:t>Hinweis</a:t>
            </a:r>
            <a:r>
              <a:rPr lang="en-US" sz="1400" b="0" strike="noStrike" spc="-1">
                <a:solidFill>
                  <a:srgbClr val="FFFFFF"/>
                </a:solidFill>
                <a:latin typeface="Arial"/>
              </a:rPr>
              <a:t>.</a:t>
            </a:r>
            <a:endParaRPr lang="en-US" sz="1400" b="0" strike="noStrike" spc="-1">
              <a:latin typeface="Arial"/>
            </a:endParaRPr>
          </a:p>
          <a:p>
            <a:pPr>
              <a:lnSpc>
                <a:spcPct val="100000"/>
              </a:lnSpc>
            </a:pPr>
            <a:endParaRPr lang="en-US" sz="1400" b="0" strike="noStrike" spc="-1">
              <a:latin typeface="Arial"/>
            </a:endParaRPr>
          </a:p>
        </p:txBody>
      </p:sp>
      <p:sp>
        <p:nvSpPr>
          <p:cNvPr id="351" name="CustomShape 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Weiter</a:t>
            </a:r>
            <a:endParaRPr lang="en-US" sz="1800" b="0" strike="noStrike" spc="-1">
              <a:latin typeface="Arial"/>
            </a:endParaRPr>
          </a:p>
        </p:txBody>
      </p:sp>
      <p:sp>
        <p:nvSpPr>
          <p:cNvPr id="352" name="CustomShape 3"/>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Zurück</a:t>
            </a:r>
            <a:endParaRPr lang="en-US" sz="1800" b="0" strike="noStrike" spc="-1">
              <a:latin typeface="Arial"/>
            </a:endParaRPr>
          </a:p>
        </p:txBody>
      </p:sp>
      <p:sp>
        <p:nvSpPr>
          <p:cNvPr id="353" name="CustomShape 4"/>
          <p:cNvSpPr/>
          <p:nvPr/>
        </p:nvSpPr>
        <p:spPr>
          <a:xfrm>
            <a:off x="3169080" y="362880"/>
            <a:ext cx="5853240" cy="577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3200" b="1" strike="noStrike" spc="-1" dirty="0" err="1">
                <a:solidFill>
                  <a:srgbClr val="FFFFFF"/>
                </a:solidFill>
                <a:latin typeface="Arial"/>
              </a:rPr>
              <a:t>Cued</a:t>
            </a:r>
            <a:r>
              <a:rPr lang="de-DE" sz="3200" b="1" strike="noStrike" spc="-1" dirty="0">
                <a:solidFill>
                  <a:srgbClr val="FFFFFF"/>
                </a:solidFill>
                <a:latin typeface="Arial"/>
              </a:rPr>
              <a:t> </a:t>
            </a:r>
            <a:r>
              <a:rPr lang="de-DE" sz="3200" b="1" strike="noStrike" spc="-1" dirty="0" err="1">
                <a:solidFill>
                  <a:srgbClr val="FFFFFF"/>
                </a:solidFill>
                <a:latin typeface="Arial"/>
              </a:rPr>
              <a:t>Complex</a:t>
            </a:r>
            <a:r>
              <a:rPr lang="de-DE" sz="3200" b="1" strike="noStrike" spc="-1" dirty="0">
                <a:solidFill>
                  <a:srgbClr val="FFFFFF"/>
                </a:solidFill>
                <a:latin typeface="Arial"/>
              </a:rPr>
              <a:t> Span Aufgabe</a:t>
            </a:r>
            <a:endParaRPr lang="en-US" sz="3200" b="0" strike="noStrike" spc="-1" dirty="0">
              <a:latin typeface="Arial"/>
            </a:endParaRPr>
          </a:p>
        </p:txBody>
      </p:sp>
      <p:sp>
        <p:nvSpPr>
          <p:cNvPr id="354" name="CustomShape 5"/>
          <p:cNvSpPr/>
          <p:nvPr/>
        </p:nvSpPr>
        <p:spPr>
          <a:xfrm>
            <a:off x="2287080" y="5300640"/>
            <a:ext cx="97488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01B0F1"/>
                </a:solidFill>
                <a:latin typeface="Calibri"/>
              </a:rPr>
              <a:t>22</a:t>
            </a:r>
            <a:endParaRPr lang="en-US" sz="1800" b="0" strike="noStrike" spc="-1">
              <a:latin typeface="Arial"/>
            </a:endParaRPr>
          </a:p>
        </p:txBody>
      </p:sp>
      <p:sp>
        <p:nvSpPr>
          <p:cNvPr id="355" name="CustomShape 6"/>
          <p:cNvSpPr/>
          <p:nvPr/>
        </p:nvSpPr>
        <p:spPr>
          <a:xfrm>
            <a:off x="657000" y="1995840"/>
            <a:ext cx="105624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FF0000"/>
                </a:solidFill>
                <a:latin typeface="Calibri"/>
              </a:rPr>
              <a:t>65</a:t>
            </a:r>
            <a:endParaRPr lang="en-US" sz="1800" b="0" strike="noStrike" spc="-1">
              <a:latin typeface="Arial"/>
            </a:endParaRPr>
          </a:p>
        </p:txBody>
      </p:sp>
      <p:sp>
        <p:nvSpPr>
          <p:cNvPr id="356" name="CustomShape 7"/>
          <p:cNvSpPr/>
          <p:nvPr/>
        </p:nvSpPr>
        <p:spPr>
          <a:xfrm>
            <a:off x="308160" y="3210840"/>
            <a:ext cx="69732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92D14F"/>
                </a:solidFill>
                <a:latin typeface="Calibri"/>
              </a:rPr>
              <a:t>56</a:t>
            </a:r>
            <a:endParaRPr lang="en-US" sz="1800" b="0" strike="noStrike" spc="-1">
              <a:latin typeface="Arial"/>
            </a:endParaRPr>
          </a:p>
        </p:txBody>
      </p:sp>
      <p:sp>
        <p:nvSpPr>
          <p:cNvPr id="357" name="CustomShape 8"/>
          <p:cNvSpPr/>
          <p:nvPr/>
        </p:nvSpPr>
        <p:spPr>
          <a:xfrm>
            <a:off x="681840" y="4537080"/>
            <a:ext cx="90036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01B0F1"/>
                </a:solidFill>
                <a:latin typeface="Calibri"/>
              </a:rPr>
              <a:t>87</a:t>
            </a:r>
            <a:endParaRPr lang="en-US" sz="1800" b="0" strike="noStrike" spc="-1">
              <a:latin typeface="Arial"/>
            </a:endParaRPr>
          </a:p>
        </p:txBody>
      </p:sp>
      <p:sp>
        <p:nvSpPr>
          <p:cNvPr id="358" name="CustomShape 9"/>
          <p:cNvSpPr/>
          <p:nvPr/>
        </p:nvSpPr>
        <p:spPr>
          <a:xfrm>
            <a:off x="3462480" y="5037480"/>
            <a:ext cx="67032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FF0000"/>
                </a:solidFill>
                <a:latin typeface="Calibri"/>
              </a:rPr>
              <a:t>58</a:t>
            </a:r>
            <a:endParaRPr lang="en-US" sz="1800" b="0" strike="noStrike" spc="-1">
              <a:latin typeface="Arial"/>
            </a:endParaRPr>
          </a:p>
        </p:txBody>
      </p:sp>
      <p:sp>
        <p:nvSpPr>
          <p:cNvPr id="359" name="CustomShape 10"/>
          <p:cNvSpPr/>
          <p:nvPr/>
        </p:nvSpPr>
        <p:spPr>
          <a:xfrm>
            <a:off x="2491560" y="1468080"/>
            <a:ext cx="69048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FF0000"/>
                </a:solidFill>
                <a:latin typeface="Calibri"/>
              </a:rPr>
              <a:t>44</a:t>
            </a:r>
            <a:endParaRPr lang="en-US" sz="1800" b="0" strike="noStrike" spc="-1">
              <a:latin typeface="Arial"/>
            </a:endParaRPr>
          </a:p>
        </p:txBody>
      </p:sp>
      <p:sp>
        <p:nvSpPr>
          <p:cNvPr id="360" name="CustomShape 11"/>
          <p:cNvSpPr/>
          <p:nvPr/>
        </p:nvSpPr>
        <p:spPr>
          <a:xfrm>
            <a:off x="1733400" y="1569600"/>
            <a:ext cx="69048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FF0000"/>
                </a:solidFill>
                <a:latin typeface="Calibri"/>
              </a:rPr>
              <a:t>82</a:t>
            </a:r>
            <a:endParaRPr lang="en-US" sz="1800" b="0" strike="noStrike" spc="-1">
              <a:latin typeface="Arial"/>
            </a:endParaRPr>
          </a:p>
        </p:txBody>
      </p:sp>
      <p:sp>
        <p:nvSpPr>
          <p:cNvPr id="361" name="CustomShape 12"/>
          <p:cNvSpPr/>
          <p:nvPr/>
        </p:nvSpPr>
        <p:spPr>
          <a:xfrm>
            <a:off x="1503720" y="5008680"/>
            <a:ext cx="69048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92D14F"/>
                </a:solidFill>
                <a:latin typeface="Calibri"/>
              </a:rPr>
              <a:t>79</a:t>
            </a:r>
            <a:endParaRPr lang="en-US" sz="1800" b="0" strike="noStrike" spc="-1">
              <a:latin typeface="Arial"/>
            </a:endParaRPr>
          </a:p>
        </p:txBody>
      </p:sp>
      <p:sp>
        <p:nvSpPr>
          <p:cNvPr id="362" name="CustomShape 13"/>
          <p:cNvSpPr/>
          <p:nvPr/>
        </p:nvSpPr>
        <p:spPr>
          <a:xfrm>
            <a:off x="4051800" y="4532040"/>
            <a:ext cx="67032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FF0000"/>
                </a:solidFill>
                <a:latin typeface="Calibri"/>
              </a:rPr>
              <a:t>31</a:t>
            </a:r>
            <a:endParaRPr lang="en-US" sz="1800" b="0" strike="noStrike" spc="-1">
              <a:latin typeface="Arial"/>
            </a:endParaRPr>
          </a:p>
        </p:txBody>
      </p:sp>
      <p:sp>
        <p:nvSpPr>
          <p:cNvPr id="363" name="CustomShape 14"/>
          <p:cNvSpPr/>
          <p:nvPr/>
        </p:nvSpPr>
        <p:spPr>
          <a:xfrm>
            <a:off x="268200" y="3960360"/>
            <a:ext cx="94104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FF0000"/>
                </a:solidFill>
                <a:latin typeface="Calibri"/>
              </a:rPr>
              <a:t>93</a:t>
            </a:r>
            <a:endParaRPr lang="en-US" sz="1800" b="0" strike="noStrike" spc="-1">
              <a:latin typeface="Arial"/>
            </a:endParaRPr>
          </a:p>
        </p:txBody>
      </p:sp>
      <p:sp>
        <p:nvSpPr>
          <p:cNvPr id="364" name="CustomShape 15"/>
          <p:cNvSpPr/>
          <p:nvPr/>
        </p:nvSpPr>
        <p:spPr>
          <a:xfrm>
            <a:off x="4501800" y="3205980"/>
            <a:ext cx="83268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dirty="0">
                <a:solidFill>
                  <a:srgbClr val="01B0F1"/>
                </a:solidFill>
                <a:latin typeface="Calibri"/>
              </a:rPr>
              <a:t>12</a:t>
            </a:r>
            <a:endParaRPr lang="en-US" sz="1800" b="0" strike="noStrike" spc="-1" dirty="0">
              <a:latin typeface="Arial"/>
            </a:endParaRPr>
          </a:p>
        </p:txBody>
      </p:sp>
      <p:sp>
        <p:nvSpPr>
          <p:cNvPr id="365" name="CustomShape 16"/>
          <p:cNvSpPr/>
          <p:nvPr/>
        </p:nvSpPr>
        <p:spPr>
          <a:xfrm>
            <a:off x="4206240" y="2561040"/>
            <a:ext cx="123228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FF0000"/>
                </a:solidFill>
                <a:latin typeface="Calibri"/>
              </a:rPr>
              <a:t>54</a:t>
            </a:r>
            <a:endParaRPr lang="en-US" sz="1800" b="0" strike="noStrike" spc="-1">
              <a:latin typeface="Arial"/>
            </a:endParaRPr>
          </a:p>
        </p:txBody>
      </p:sp>
      <p:sp>
        <p:nvSpPr>
          <p:cNvPr id="366" name="CustomShape 17"/>
          <p:cNvSpPr/>
          <p:nvPr/>
        </p:nvSpPr>
        <p:spPr>
          <a:xfrm>
            <a:off x="375840" y="2489400"/>
            <a:ext cx="89172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FF0000"/>
                </a:solidFill>
                <a:latin typeface="Calibri"/>
              </a:rPr>
              <a:t>15</a:t>
            </a:r>
            <a:endParaRPr lang="en-US" sz="1800" b="0" strike="noStrike" spc="-1">
              <a:latin typeface="Arial"/>
            </a:endParaRPr>
          </a:p>
        </p:txBody>
      </p:sp>
      <p:sp>
        <p:nvSpPr>
          <p:cNvPr id="367" name="CustomShape 18"/>
          <p:cNvSpPr/>
          <p:nvPr/>
        </p:nvSpPr>
        <p:spPr>
          <a:xfrm>
            <a:off x="3836160" y="1994400"/>
            <a:ext cx="100224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FF0000"/>
                </a:solidFill>
                <a:latin typeface="Calibri"/>
              </a:rPr>
              <a:t>99</a:t>
            </a:r>
            <a:endParaRPr lang="en-US" sz="1800" b="0" strike="noStrike" spc="-1">
              <a:latin typeface="Arial"/>
            </a:endParaRPr>
          </a:p>
        </p:txBody>
      </p:sp>
      <p:sp>
        <p:nvSpPr>
          <p:cNvPr id="368" name="CustomShape 19"/>
          <p:cNvSpPr/>
          <p:nvPr/>
        </p:nvSpPr>
        <p:spPr>
          <a:xfrm>
            <a:off x="4284000" y="3954960"/>
            <a:ext cx="82908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FF0000"/>
                </a:solidFill>
                <a:latin typeface="Calibri"/>
              </a:rPr>
              <a:t>17</a:t>
            </a:r>
            <a:endParaRPr lang="en-US" sz="1800" b="0" strike="noStrike" spc="-1">
              <a:latin typeface="Arial"/>
            </a:endParaRPr>
          </a:p>
        </p:txBody>
      </p:sp>
      <p:sp>
        <p:nvSpPr>
          <p:cNvPr id="369" name="CustomShape 20"/>
          <p:cNvSpPr/>
          <p:nvPr/>
        </p:nvSpPr>
        <p:spPr>
          <a:xfrm>
            <a:off x="3110400" y="1569600"/>
            <a:ext cx="94104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92D14F"/>
                </a:solidFill>
                <a:latin typeface="Calibri"/>
              </a:rPr>
              <a:t>34</a:t>
            </a:r>
            <a:endParaRPr lang="en-US"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370" name="CustomShape 1"/>
          <p:cNvSpPr/>
          <p:nvPr/>
        </p:nvSpPr>
        <p:spPr>
          <a:xfrm>
            <a:off x="6752880" y="1938960"/>
            <a:ext cx="4781520" cy="418430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400" b="0" strike="noStrike" spc="-1" dirty="0">
                <a:solidFill>
                  <a:srgbClr val="FFFFFF"/>
                </a:solidFill>
                <a:latin typeface="Arial"/>
              </a:rPr>
              <a:t>Nun sollen Sie </a:t>
            </a:r>
            <a:r>
              <a:rPr lang="de-DE" sz="1400" b="1" i="1" strike="noStrike" spc="-1" dirty="0">
                <a:solidFill>
                  <a:srgbClr val="FFFFFF"/>
                </a:solidFill>
                <a:latin typeface="Arial"/>
              </a:rPr>
              <a:t>in der </a:t>
            </a:r>
            <a:r>
              <a:rPr lang="de-DE" sz="1400" b="1" i="1" strike="noStrike" spc="-1" dirty="0">
                <a:solidFill>
                  <a:srgbClr val="FFC000"/>
                </a:solidFill>
                <a:latin typeface="Arial"/>
              </a:rPr>
              <a:t>Reihenfolge, wie diese zuvor präsentiert wurden</a:t>
            </a:r>
            <a:r>
              <a:rPr lang="de-DE" sz="1400" b="0" strike="noStrike" spc="-1" dirty="0">
                <a:solidFill>
                  <a:srgbClr val="FFFFFF"/>
                </a:solidFill>
                <a:latin typeface="Arial"/>
              </a:rPr>
              <a:t>, </a:t>
            </a:r>
            <a:r>
              <a:rPr lang="de-DE" sz="1400" b="1" i="1" strike="noStrike" spc="-1" dirty="0">
                <a:solidFill>
                  <a:srgbClr val="01B0F1"/>
                </a:solidFill>
                <a:latin typeface="Arial"/>
              </a:rPr>
              <a:t>alle</a:t>
            </a:r>
            <a:r>
              <a:rPr lang="de-DE" sz="1400" b="0" strike="noStrike" spc="-1" dirty="0">
                <a:solidFill>
                  <a:srgbClr val="01B0F1"/>
                </a:solidFill>
                <a:latin typeface="Arial"/>
              </a:rPr>
              <a:t> </a:t>
            </a:r>
            <a:r>
              <a:rPr lang="de-DE" sz="1400" b="1" i="1" strike="noStrike" spc="-1" dirty="0">
                <a:solidFill>
                  <a:srgbClr val="01B0F1"/>
                </a:solidFill>
                <a:latin typeface="Arial"/>
              </a:rPr>
              <a:t>Worte die Sie sich merken sollten</a:t>
            </a:r>
            <a:r>
              <a:rPr lang="de-DE" sz="1400" b="1" i="1" strike="noStrike" spc="-1" dirty="0">
                <a:solidFill>
                  <a:srgbClr val="0070C0"/>
                </a:solidFill>
                <a:latin typeface="Arial"/>
              </a:rPr>
              <a:t> </a:t>
            </a:r>
            <a:r>
              <a:rPr lang="de-DE" sz="1400" b="0" strike="noStrike" spc="-1" dirty="0">
                <a:solidFill>
                  <a:srgbClr val="FFFFFF"/>
                </a:solidFill>
                <a:latin typeface="Arial"/>
              </a:rPr>
              <a:t>auswählen in dem Sie auf diese klicken! </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de-DE" sz="1400" b="0" strike="noStrike" spc="-1" dirty="0">
                <a:solidFill>
                  <a:srgbClr val="FFFFFF"/>
                </a:solidFill>
                <a:latin typeface="Arial"/>
              </a:rPr>
              <a:t>Die </a:t>
            </a:r>
            <a:r>
              <a:rPr lang="de-DE" sz="1400" b="1" i="1" strike="noStrike" spc="-1" dirty="0">
                <a:solidFill>
                  <a:srgbClr val="FFC000"/>
                </a:solidFill>
                <a:latin typeface="Arial"/>
              </a:rPr>
              <a:t>korrekte Reihenfolge für die Beispielaufgabe wurde in der Abbildung links bereits markiert. </a:t>
            </a:r>
            <a:r>
              <a:rPr lang="de-DE" sz="1400" b="0" strike="noStrike" spc="-1" dirty="0">
                <a:solidFill>
                  <a:srgbClr val="FFFFFF"/>
                </a:solidFill>
                <a:latin typeface="Arial"/>
              </a:rPr>
              <a:t>Das erste Wort das Sie sich merken sollten, war </a:t>
            </a:r>
            <a:r>
              <a:rPr lang="de-DE" sz="1400" b="1" i="1" strike="noStrike" spc="-1" dirty="0">
                <a:solidFill>
                  <a:srgbClr val="01B0F1"/>
                </a:solidFill>
                <a:latin typeface="Arial"/>
              </a:rPr>
              <a:t>Stempel</a:t>
            </a:r>
            <a:r>
              <a:rPr lang="de-DE" sz="1400" b="1" i="1" strike="noStrike" spc="-1" dirty="0">
                <a:solidFill>
                  <a:srgbClr val="00B0F0"/>
                </a:solidFill>
                <a:latin typeface="Arial"/>
              </a:rPr>
              <a:t>, </a:t>
            </a:r>
            <a:r>
              <a:rPr lang="de-DE" sz="1400" b="0" strike="noStrike" spc="-1" dirty="0">
                <a:solidFill>
                  <a:srgbClr val="FFFFFF"/>
                </a:solidFill>
                <a:latin typeface="Arial"/>
              </a:rPr>
              <a:t>das zweite </a:t>
            </a:r>
            <a:r>
              <a:rPr lang="de-DE" sz="1400" b="1" i="1" strike="noStrike" spc="-1" dirty="0">
                <a:solidFill>
                  <a:srgbClr val="00B0F0"/>
                </a:solidFill>
                <a:latin typeface="Arial"/>
              </a:rPr>
              <a:t>Münze</a:t>
            </a:r>
            <a:r>
              <a:rPr lang="de-DE" sz="1400" b="0" strike="noStrike" spc="-1" dirty="0">
                <a:solidFill>
                  <a:srgbClr val="00B0F0"/>
                </a:solidFill>
                <a:latin typeface="Arial"/>
              </a:rPr>
              <a:t> </a:t>
            </a:r>
            <a:r>
              <a:rPr lang="de-DE" sz="1400" b="0" strike="noStrike" spc="-1" dirty="0">
                <a:solidFill>
                  <a:srgbClr val="FFFFFF"/>
                </a:solidFill>
                <a:latin typeface="Arial"/>
              </a:rPr>
              <a:t>und das dritte </a:t>
            </a:r>
            <a:r>
              <a:rPr lang="de-DE" sz="1400" b="1" i="1" strike="noStrike" spc="-1" dirty="0">
                <a:solidFill>
                  <a:srgbClr val="00B0F0"/>
                </a:solidFill>
                <a:latin typeface="Arial"/>
              </a:rPr>
              <a:t>Flasche</a:t>
            </a:r>
            <a:r>
              <a:rPr lang="de-DE" sz="1400" b="1" i="1" strike="noStrike" spc="-1" dirty="0">
                <a:solidFill>
                  <a:srgbClr val="FFFFFF"/>
                </a:solidFill>
                <a:latin typeface="Arial"/>
              </a:rPr>
              <a:t>.</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de-DE" sz="1400" b="0" strike="noStrike" spc="-1" dirty="0">
                <a:solidFill>
                  <a:srgbClr val="FFFFFF"/>
                </a:solidFill>
                <a:latin typeface="Arial"/>
              </a:rPr>
              <a:t>Alle anderen Worte sind entweder Worte, </a:t>
            </a:r>
            <a:r>
              <a:rPr lang="de-DE" sz="1400" b="1" i="1" strike="noStrike" spc="-1" dirty="0">
                <a:solidFill>
                  <a:srgbClr val="70AD47"/>
                </a:solidFill>
                <a:latin typeface="Arial"/>
              </a:rPr>
              <a:t>die nicht relevant waren</a:t>
            </a:r>
            <a:r>
              <a:rPr lang="de-DE" sz="1400" b="0" strike="noStrike" spc="-1" dirty="0">
                <a:solidFill>
                  <a:srgbClr val="FFFFFF"/>
                </a:solidFill>
                <a:latin typeface="Arial"/>
              </a:rPr>
              <a:t>, oder Worte, welche </a:t>
            </a:r>
            <a:r>
              <a:rPr lang="de-DE" sz="1400" b="1" i="1" strike="noStrike" spc="-1" dirty="0">
                <a:solidFill>
                  <a:srgbClr val="FFC000"/>
                </a:solidFill>
                <a:latin typeface="Arial"/>
              </a:rPr>
              <a:t>gar nicht präsentiert wurden! Diese Worte sind keine korrekten Antworten ! </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de-DE" sz="1400" b="1" i="1" strike="noStrike" spc="-1" dirty="0">
                <a:solidFill>
                  <a:srgbClr val="FFFFFF"/>
                </a:solidFill>
                <a:latin typeface="Arial"/>
              </a:rPr>
              <a:t>Merken Sie sich daher die Worte mit </a:t>
            </a:r>
            <a:r>
              <a:rPr lang="de-DE" sz="1400" b="1" i="1" strike="noStrike" spc="-1" dirty="0">
                <a:solidFill>
                  <a:srgbClr val="00B0F0"/>
                </a:solidFill>
                <a:latin typeface="Arial"/>
              </a:rPr>
              <a:t>den blauen </a:t>
            </a:r>
            <a:r>
              <a:rPr lang="de-DE" sz="1400" b="1" i="1" strike="noStrike" spc="-1" dirty="0">
                <a:solidFill>
                  <a:srgbClr val="01B0F1"/>
                </a:solidFill>
                <a:latin typeface="Arial"/>
              </a:rPr>
              <a:t>Hinweisen</a:t>
            </a:r>
            <a:r>
              <a:rPr lang="de-DE" sz="1400" b="1" i="1" strike="noStrike" spc="-1" dirty="0">
                <a:solidFill>
                  <a:srgbClr val="FFFFFF"/>
                </a:solidFill>
                <a:latin typeface="Arial"/>
              </a:rPr>
              <a:t> in der präsentierten Reihenfolge genau! Es werden später immer 25 Antwortmöglichkeiten präsentiert! </a:t>
            </a:r>
            <a:endParaRPr lang="en-US" sz="1400" b="1" i="1" strike="noStrike" spc="-1" dirty="0">
              <a:latin typeface="Arial"/>
            </a:endParaRPr>
          </a:p>
          <a:p>
            <a:pPr>
              <a:lnSpc>
                <a:spcPct val="100000"/>
              </a:lnSpc>
              <a:tabLst>
                <a:tab pos="0" algn="l"/>
              </a:tabLst>
            </a:pPr>
            <a:endParaRPr lang="en-US" sz="1400" b="0" strike="noStrike" spc="-1" dirty="0">
              <a:latin typeface="Arial"/>
            </a:endParaRPr>
          </a:p>
        </p:txBody>
      </p:sp>
      <p:sp>
        <p:nvSpPr>
          <p:cNvPr id="371" name="CustomShape 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Weiter</a:t>
            </a:r>
            <a:endParaRPr lang="en-US" sz="1800" b="0" strike="noStrike" spc="-1">
              <a:latin typeface="Arial"/>
            </a:endParaRPr>
          </a:p>
        </p:txBody>
      </p:sp>
      <p:sp>
        <p:nvSpPr>
          <p:cNvPr id="372" name="CustomShape 3"/>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Zurück</a:t>
            </a:r>
            <a:endParaRPr lang="en-US" sz="1800" b="0" strike="noStrike" spc="-1">
              <a:latin typeface="Arial"/>
            </a:endParaRPr>
          </a:p>
        </p:txBody>
      </p:sp>
      <p:sp>
        <p:nvSpPr>
          <p:cNvPr id="373" name="CustomShape 4"/>
          <p:cNvSpPr/>
          <p:nvPr/>
        </p:nvSpPr>
        <p:spPr>
          <a:xfrm>
            <a:off x="3169080" y="362880"/>
            <a:ext cx="5853240" cy="577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3200" b="1" strike="noStrike" spc="-1" dirty="0" err="1">
                <a:solidFill>
                  <a:srgbClr val="FFFFFF"/>
                </a:solidFill>
                <a:latin typeface="Arial"/>
              </a:rPr>
              <a:t>Cued</a:t>
            </a:r>
            <a:r>
              <a:rPr lang="de-DE" sz="3200" b="1" strike="noStrike" spc="-1" dirty="0">
                <a:solidFill>
                  <a:srgbClr val="FFFFFF"/>
                </a:solidFill>
                <a:latin typeface="Arial"/>
              </a:rPr>
              <a:t> </a:t>
            </a:r>
            <a:r>
              <a:rPr lang="de-DE" sz="3200" b="1" strike="noStrike" spc="-1" dirty="0" err="1">
                <a:solidFill>
                  <a:srgbClr val="FFFFFF"/>
                </a:solidFill>
                <a:latin typeface="Arial"/>
              </a:rPr>
              <a:t>Complex</a:t>
            </a:r>
            <a:r>
              <a:rPr lang="de-DE" sz="3200" b="1" strike="noStrike" spc="-1" dirty="0">
                <a:solidFill>
                  <a:srgbClr val="FFFFFF"/>
                </a:solidFill>
                <a:latin typeface="Arial"/>
              </a:rPr>
              <a:t> Span Aufgabe</a:t>
            </a:r>
            <a:endParaRPr lang="en-US" sz="3200" b="0" strike="noStrike" spc="-1" dirty="0">
              <a:latin typeface="Arial"/>
            </a:endParaRPr>
          </a:p>
        </p:txBody>
      </p:sp>
      <p:sp>
        <p:nvSpPr>
          <p:cNvPr id="374" name="CustomShape 5"/>
          <p:cNvSpPr/>
          <p:nvPr/>
        </p:nvSpPr>
        <p:spPr>
          <a:xfrm>
            <a:off x="2446200" y="5293080"/>
            <a:ext cx="97488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01B0F1"/>
                </a:solidFill>
                <a:latin typeface="Arial"/>
              </a:rPr>
              <a:t>Stempel</a:t>
            </a:r>
            <a:endParaRPr lang="en-US" sz="1400" b="0" strike="noStrike" spc="-1">
              <a:latin typeface="Arial"/>
            </a:endParaRPr>
          </a:p>
        </p:txBody>
      </p:sp>
      <p:sp>
        <p:nvSpPr>
          <p:cNvPr id="375" name="CustomShape 6"/>
          <p:cNvSpPr/>
          <p:nvPr/>
        </p:nvSpPr>
        <p:spPr>
          <a:xfrm>
            <a:off x="657000" y="1995840"/>
            <a:ext cx="105624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0000"/>
                </a:solidFill>
                <a:latin typeface="Arial"/>
              </a:rPr>
              <a:t>Kalender</a:t>
            </a:r>
            <a:endParaRPr lang="en-US" sz="1400" b="0" strike="noStrike" spc="-1">
              <a:latin typeface="Arial"/>
            </a:endParaRPr>
          </a:p>
        </p:txBody>
      </p:sp>
      <p:sp>
        <p:nvSpPr>
          <p:cNvPr id="376" name="CustomShape 7"/>
          <p:cNvSpPr/>
          <p:nvPr/>
        </p:nvSpPr>
        <p:spPr>
          <a:xfrm>
            <a:off x="512280" y="3210480"/>
            <a:ext cx="69732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1" strike="noStrike" spc="-1">
                <a:solidFill>
                  <a:srgbClr val="92D14F"/>
                </a:solidFill>
                <a:latin typeface="Arial"/>
              </a:rPr>
              <a:t>Haus</a:t>
            </a:r>
            <a:endParaRPr lang="en-US" sz="1400" b="0" strike="noStrike" spc="-1">
              <a:latin typeface="Arial"/>
            </a:endParaRPr>
          </a:p>
        </p:txBody>
      </p:sp>
      <p:sp>
        <p:nvSpPr>
          <p:cNvPr id="377" name="CustomShape 8"/>
          <p:cNvSpPr/>
          <p:nvPr/>
        </p:nvSpPr>
        <p:spPr>
          <a:xfrm>
            <a:off x="681120" y="4551480"/>
            <a:ext cx="90036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01B0F1"/>
                </a:solidFill>
                <a:latin typeface="Arial"/>
              </a:rPr>
              <a:t>Flasche</a:t>
            </a:r>
            <a:endParaRPr lang="en-US" sz="1400" b="0" strike="noStrike" spc="-1">
              <a:latin typeface="Arial"/>
            </a:endParaRPr>
          </a:p>
        </p:txBody>
      </p:sp>
      <p:sp>
        <p:nvSpPr>
          <p:cNvPr id="378" name="CustomShape 9"/>
          <p:cNvSpPr/>
          <p:nvPr/>
        </p:nvSpPr>
        <p:spPr>
          <a:xfrm>
            <a:off x="3957480" y="4982760"/>
            <a:ext cx="67032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0000"/>
                </a:solidFill>
                <a:latin typeface="Arial"/>
              </a:rPr>
              <a:t>Ofen</a:t>
            </a:r>
            <a:endParaRPr lang="en-US" sz="1400" b="0" strike="noStrike" spc="-1">
              <a:latin typeface="Arial"/>
            </a:endParaRPr>
          </a:p>
        </p:txBody>
      </p:sp>
      <p:sp>
        <p:nvSpPr>
          <p:cNvPr id="379" name="CustomShape 10"/>
          <p:cNvSpPr/>
          <p:nvPr/>
        </p:nvSpPr>
        <p:spPr>
          <a:xfrm>
            <a:off x="2585880" y="1400400"/>
            <a:ext cx="69048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0000"/>
                </a:solidFill>
                <a:latin typeface="Arial"/>
              </a:rPr>
              <a:t>Buch</a:t>
            </a:r>
            <a:endParaRPr lang="en-US" sz="1400" b="0" strike="noStrike" spc="-1">
              <a:latin typeface="Arial"/>
            </a:endParaRPr>
          </a:p>
        </p:txBody>
      </p:sp>
      <p:sp>
        <p:nvSpPr>
          <p:cNvPr id="380" name="CustomShape 11"/>
          <p:cNvSpPr/>
          <p:nvPr/>
        </p:nvSpPr>
        <p:spPr>
          <a:xfrm>
            <a:off x="1733400" y="1569600"/>
            <a:ext cx="69048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0000"/>
                </a:solidFill>
                <a:latin typeface="Arial"/>
              </a:rPr>
              <a:t>Glas</a:t>
            </a:r>
            <a:endParaRPr lang="en-US" sz="1400" b="0" strike="noStrike" spc="-1">
              <a:latin typeface="Arial"/>
            </a:endParaRPr>
          </a:p>
        </p:txBody>
      </p:sp>
      <p:sp>
        <p:nvSpPr>
          <p:cNvPr id="381" name="CustomShape 12"/>
          <p:cNvSpPr/>
          <p:nvPr/>
        </p:nvSpPr>
        <p:spPr>
          <a:xfrm>
            <a:off x="1503720" y="5008680"/>
            <a:ext cx="69048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92D14F"/>
                </a:solidFill>
                <a:latin typeface="Arial"/>
              </a:rPr>
              <a:t>Stift</a:t>
            </a:r>
            <a:endParaRPr lang="en-US" sz="1400" b="0" strike="noStrike" spc="-1">
              <a:latin typeface="Arial"/>
            </a:endParaRPr>
          </a:p>
        </p:txBody>
      </p:sp>
      <p:sp>
        <p:nvSpPr>
          <p:cNvPr id="382" name="CustomShape 13"/>
          <p:cNvSpPr/>
          <p:nvPr/>
        </p:nvSpPr>
        <p:spPr>
          <a:xfrm>
            <a:off x="4473720" y="4537080"/>
            <a:ext cx="67032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0000"/>
                </a:solidFill>
                <a:latin typeface="Arial"/>
              </a:rPr>
              <a:t>St</a:t>
            </a:r>
            <a:r>
              <a:rPr lang="en-US" sz="1200" b="1" strike="noStrike" spc="-1">
                <a:solidFill>
                  <a:srgbClr val="FF0000"/>
                </a:solidFill>
                <a:latin typeface="Arial"/>
              </a:rPr>
              <a:t>u</a:t>
            </a:r>
            <a:r>
              <a:rPr lang="en-US" sz="1400" b="1" strike="noStrike" spc="-1">
                <a:solidFill>
                  <a:srgbClr val="FF0000"/>
                </a:solidFill>
                <a:latin typeface="Arial"/>
              </a:rPr>
              <a:t>hl</a:t>
            </a:r>
            <a:endParaRPr lang="en-US" sz="1400" b="0" strike="noStrike" spc="-1">
              <a:latin typeface="Arial"/>
            </a:endParaRPr>
          </a:p>
        </p:txBody>
      </p:sp>
      <p:sp>
        <p:nvSpPr>
          <p:cNvPr id="383" name="CustomShape 14"/>
          <p:cNvSpPr/>
          <p:nvPr/>
        </p:nvSpPr>
        <p:spPr>
          <a:xfrm>
            <a:off x="268200" y="3960360"/>
            <a:ext cx="94104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0000"/>
                </a:solidFill>
                <a:latin typeface="Arial"/>
              </a:rPr>
              <a:t>Kamera</a:t>
            </a:r>
            <a:endParaRPr lang="en-US" sz="1400" b="0" strike="noStrike" spc="-1">
              <a:latin typeface="Arial"/>
            </a:endParaRPr>
          </a:p>
        </p:txBody>
      </p:sp>
      <p:sp>
        <p:nvSpPr>
          <p:cNvPr id="384" name="CustomShape 15"/>
          <p:cNvSpPr/>
          <p:nvPr/>
        </p:nvSpPr>
        <p:spPr>
          <a:xfrm>
            <a:off x="4757040" y="3187080"/>
            <a:ext cx="83268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01B0F1"/>
                </a:solidFill>
                <a:latin typeface="Arial"/>
              </a:rPr>
              <a:t>Münze</a:t>
            </a:r>
            <a:endParaRPr lang="en-US" sz="1400" b="0" strike="noStrike" spc="-1">
              <a:latin typeface="Arial"/>
            </a:endParaRPr>
          </a:p>
        </p:txBody>
      </p:sp>
      <p:sp>
        <p:nvSpPr>
          <p:cNvPr id="385" name="CustomShape 16"/>
          <p:cNvSpPr/>
          <p:nvPr/>
        </p:nvSpPr>
        <p:spPr>
          <a:xfrm>
            <a:off x="4627800" y="2566440"/>
            <a:ext cx="123228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0000"/>
                </a:solidFill>
                <a:latin typeface="Arial"/>
              </a:rPr>
              <a:t>Fernseher</a:t>
            </a:r>
            <a:endParaRPr lang="en-US" sz="1400" b="0" strike="noStrike" spc="-1">
              <a:latin typeface="Arial"/>
            </a:endParaRPr>
          </a:p>
        </p:txBody>
      </p:sp>
      <p:sp>
        <p:nvSpPr>
          <p:cNvPr id="386" name="CustomShape 17"/>
          <p:cNvSpPr/>
          <p:nvPr/>
        </p:nvSpPr>
        <p:spPr>
          <a:xfrm>
            <a:off x="375840" y="2489400"/>
            <a:ext cx="89172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0000"/>
                </a:solidFill>
                <a:latin typeface="Arial"/>
              </a:rPr>
              <a:t>Gabel</a:t>
            </a:r>
            <a:endParaRPr lang="en-US" sz="1400" b="0" strike="noStrike" spc="-1">
              <a:latin typeface="Arial"/>
            </a:endParaRPr>
          </a:p>
        </p:txBody>
      </p:sp>
      <p:sp>
        <p:nvSpPr>
          <p:cNvPr id="387" name="CustomShape 18"/>
          <p:cNvSpPr/>
          <p:nvPr/>
        </p:nvSpPr>
        <p:spPr>
          <a:xfrm>
            <a:off x="4257720" y="1999440"/>
            <a:ext cx="100224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0000"/>
                </a:solidFill>
                <a:latin typeface="Arial"/>
              </a:rPr>
              <a:t>Flasche</a:t>
            </a:r>
            <a:endParaRPr lang="en-US" sz="1400" b="0" strike="noStrike" spc="-1">
              <a:latin typeface="Arial"/>
            </a:endParaRPr>
          </a:p>
        </p:txBody>
      </p:sp>
      <p:sp>
        <p:nvSpPr>
          <p:cNvPr id="388" name="CustomShape 19"/>
          <p:cNvSpPr/>
          <p:nvPr/>
        </p:nvSpPr>
        <p:spPr>
          <a:xfrm>
            <a:off x="4705920" y="3960360"/>
            <a:ext cx="82908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0000"/>
                </a:solidFill>
                <a:latin typeface="Arial"/>
              </a:rPr>
              <a:t>Uhr</a:t>
            </a:r>
            <a:endParaRPr lang="en-US" sz="1400" b="0" strike="noStrike" spc="-1">
              <a:latin typeface="Arial"/>
            </a:endParaRPr>
          </a:p>
        </p:txBody>
      </p:sp>
      <p:sp>
        <p:nvSpPr>
          <p:cNvPr id="389" name="CustomShape 20"/>
          <p:cNvSpPr/>
          <p:nvPr/>
        </p:nvSpPr>
        <p:spPr>
          <a:xfrm>
            <a:off x="3531960" y="1574640"/>
            <a:ext cx="94104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92D14F"/>
                </a:solidFill>
                <a:latin typeface="Arial"/>
              </a:rPr>
              <a:t>Teller</a:t>
            </a:r>
            <a:endParaRPr lang="en-US" sz="1400" b="0" strike="noStrike" spc="-1">
              <a:latin typeface="Arial"/>
            </a:endParaRPr>
          </a:p>
        </p:txBody>
      </p:sp>
      <p:sp>
        <p:nvSpPr>
          <p:cNvPr id="390" name="CustomShape 21"/>
          <p:cNvSpPr/>
          <p:nvPr/>
        </p:nvSpPr>
        <p:spPr>
          <a:xfrm>
            <a:off x="2412720" y="5310360"/>
            <a:ext cx="974880" cy="294480"/>
          </a:xfrm>
          <a:prstGeom prst="rect">
            <a:avLst/>
          </a:prstGeom>
          <a:noFill/>
          <a:ln w="19050">
            <a:solidFill>
              <a:srgbClr val="01B0F1"/>
            </a:solidFill>
          </a:ln>
        </p:spPr>
        <p:style>
          <a:lnRef idx="2">
            <a:schemeClr val="accent1">
              <a:shade val="50000"/>
            </a:schemeClr>
          </a:lnRef>
          <a:fillRef idx="1">
            <a:schemeClr val="accent1"/>
          </a:fillRef>
          <a:effectRef idx="0">
            <a:schemeClr val="accent1"/>
          </a:effectRef>
          <a:fontRef idx="minor"/>
        </p:style>
      </p:sp>
      <p:sp>
        <p:nvSpPr>
          <p:cNvPr id="391" name="CustomShape 22"/>
          <p:cNvSpPr/>
          <p:nvPr/>
        </p:nvSpPr>
        <p:spPr>
          <a:xfrm>
            <a:off x="4734360" y="3226320"/>
            <a:ext cx="819000" cy="294480"/>
          </a:xfrm>
          <a:prstGeom prst="rect">
            <a:avLst/>
          </a:prstGeom>
          <a:noFill/>
          <a:ln w="19050">
            <a:solidFill>
              <a:srgbClr val="01B0F1"/>
            </a:solidFill>
          </a:ln>
        </p:spPr>
        <p:style>
          <a:lnRef idx="2">
            <a:schemeClr val="accent1">
              <a:shade val="50000"/>
            </a:schemeClr>
          </a:lnRef>
          <a:fillRef idx="1">
            <a:schemeClr val="accent1"/>
          </a:fillRef>
          <a:effectRef idx="0">
            <a:schemeClr val="accent1"/>
          </a:effectRef>
          <a:fontRef idx="minor"/>
        </p:style>
      </p:sp>
      <p:sp>
        <p:nvSpPr>
          <p:cNvPr id="392" name="CustomShape 23"/>
          <p:cNvSpPr/>
          <p:nvPr/>
        </p:nvSpPr>
        <p:spPr>
          <a:xfrm>
            <a:off x="689040" y="4545000"/>
            <a:ext cx="784440" cy="348480"/>
          </a:xfrm>
          <a:prstGeom prst="rect">
            <a:avLst/>
          </a:prstGeom>
          <a:noFill/>
          <a:ln w="19050">
            <a:solidFill>
              <a:srgbClr val="01B0F1"/>
            </a:solidFill>
          </a:ln>
        </p:spPr>
        <p:style>
          <a:lnRef idx="2">
            <a:schemeClr val="accent1">
              <a:shade val="50000"/>
            </a:schemeClr>
          </a:lnRef>
          <a:fillRef idx="1">
            <a:schemeClr val="accent1"/>
          </a:fillRef>
          <a:effectRef idx="0">
            <a:schemeClr val="accent1"/>
          </a:effectRef>
          <a:fontRef idx="minor"/>
        </p:style>
      </p:sp>
      <p:sp>
        <p:nvSpPr>
          <p:cNvPr id="393" name="CustomShape 24"/>
          <p:cNvSpPr/>
          <p:nvPr/>
        </p:nvSpPr>
        <p:spPr>
          <a:xfrm>
            <a:off x="2136960" y="5305320"/>
            <a:ext cx="3618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400" b="1" strike="noStrike" spc="-1">
                <a:solidFill>
                  <a:srgbClr val="FFFFFF"/>
                </a:solidFill>
                <a:latin typeface="Arial"/>
              </a:rPr>
              <a:t>1.</a:t>
            </a:r>
            <a:endParaRPr lang="en-US" sz="1400" b="0" strike="noStrike" spc="-1">
              <a:latin typeface="Arial"/>
            </a:endParaRPr>
          </a:p>
        </p:txBody>
      </p:sp>
      <p:sp>
        <p:nvSpPr>
          <p:cNvPr id="394" name="CustomShape 25"/>
          <p:cNvSpPr/>
          <p:nvPr/>
        </p:nvSpPr>
        <p:spPr>
          <a:xfrm>
            <a:off x="391320" y="4569480"/>
            <a:ext cx="3618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400" b="1" strike="noStrike" spc="-1">
                <a:solidFill>
                  <a:srgbClr val="FFFFFF"/>
                </a:solidFill>
                <a:latin typeface="Arial"/>
              </a:rPr>
              <a:t>3.</a:t>
            </a:r>
            <a:endParaRPr lang="en-US" sz="1400" b="0" strike="noStrike" spc="-1">
              <a:latin typeface="Arial"/>
            </a:endParaRPr>
          </a:p>
        </p:txBody>
      </p:sp>
      <p:sp>
        <p:nvSpPr>
          <p:cNvPr id="395" name="CustomShape 26"/>
          <p:cNvSpPr/>
          <p:nvPr/>
        </p:nvSpPr>
        <p:spPr>
          <a:xfrm>
            <a:off x="5569560" y="3230640"/>
            <a:ext cx="3618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400" b="1" strike="noStrike" spc="-1">
                <a:solidFill>
                  <a:srgbClr val="FFFFFF"/>
                </a:solidFill>
                <a:latin typeface="Arial"/>
              </a:rPr>
              <a:t>2.</a:t>
            </a:r>
            <a:endParaRPr lang="en-US" sz="14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396" name="CustomShape 1"/>
          <p:cNvSpPr/>
          <p:nvPr/>
        </p:nvSpPr>
        <p:spPr>
          <a:xfrm>
            <a:off x="6752880" y="1938960"/>
            <a:ext cx="4781520" cy="418430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400" b="0" strike="noStrike" spc="-1" dirty="0">
                <a:solidFill>
                  <a:srgbClr val="FFFFFF"/>
                </a:solidFill>
                <a:latin typeface="Arial"/>
              </a:rPr>
              <a:t>Nun sollen Sie </a:t>
            </a:r>
            <a:r>
              <a:rPr lang="de-DE" sz="1400" b="1" i="1" strike="noStrike" spc="-1" dirty="0">
                <a:solidFill>
                  <a:srgbClr val="FFFFFF"/>
                </a:solidFill>
                <a:latin typeface="Arial"/>
              </a:rPr>
              <a:t>in der </a:t>
            </a:r>
            <a:r>
              <a:rPr lang="de-DE" sz="1400" b="1" i="1" strike="noStrike" spc="-1" dirty="0">
                <a:solidFill>
                  <a:srgbClr val="FFC000"/>
                </a:solidFill>
                <a:latin typeface="Arial"/>
              </a:rPr>
              <a:t>Reihenfolge, wie diese zuvor präsentiert wurden</a:t>
            </a:r>
            <a:r>
              <a:rPr lang="de-DE" sz="1400" b="0" strike="noStrike" spc="-1" dirty="0">
                <a:solidFill>
                  <a:srgbClr val="FFFFFF"/>
                </a:solidFill>
                <a:latin typeface="Arial"/>
              </a:rPr>
              <a:t>, </a:t>
            </a:r>
            <a:r>
              <a:rPr lang="de-DE" sz="1400" b="1" i="1" strike="noStrike" spc="-1" dirty="0">
                <a:solidFill>
                  <a:srgbClr val="01B0F1"/>
                </a:solidFill>
                <a:latin typeface="Arial"/>
              </a:rPr>
              <a:t>alle</a:t>
            </a:r>
            <a:r>
              <a:rPr lang="de-DE" sz="1400" b="0" strike="noStrike" spc="-1" dirty="0">
                <a:solidFill>
                  <a:srgbClr val="01B0F1"/>
                </a:solidFill>
                <a:latin typeface="Arial"/>
              </a:rPr>
              <a:t> </a:t>
            </a:r>
            <a:r>
              <a:rPr lang="de-DE" sz="1400" b="1" i="1" strike="noStrike" spc="-1" dirty="0">
                <a:solidFill>
                  <a:srgbClr val="01B0F1"/>
                </a:solidFill>
                <a:latin typeface="Arial"/>
              </a:rPr>
              <a:t>Zahlen die Sie sich merken sollten</a:t>
            </a:r>
            <a:r>
              <a:rPr lang="de-DE" sz="1400" b="1" i="1" strike="noStrike" spc="-1" dirty="0">
                <a:solidFill>
                  <a:srgbClr val="0070C0"/>
                </a:solidFill>
                <a:latin typeface="Arial"/>
              </a:rPr>
              <a:t> </a:t>
            </a:r>
            <a:r>
              <a:rPr lang="de-DE" sz="1400" b="0" strike="noStrike" spc="-1" dirty="0">
                <a:solidFill>
                  <a:srgbClr val="FFFFFF"/>
                </a:solidFill>
                <a:latin typeface="Arial"/>
              </a:rPr>
              <a:t>auswählen in dem Sie auf diese klicken! </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de-DE" sz="1400" b="0" strike="noStrike" spc="-1" dirty="0">
                <a:solidFill>
                  <a:srgbClr val="FFFFFF"/>
                </a:solidFill>
                <a:latin typeface="Arial"/>
              </a:rPr>
              <a:t>Die </a:t>
            </a:r>
            <a:r>
              <a:rPr lang="de-DE" sz="1400" b="1" i="1" strike="noStrike" spc="-1" dirty="0">
                <a:solidFill>
                  <a:srgbClr val="FFC000"/>
                </a:solidFill>
                <a:latin typeface="Arial"/>
              </a:rPr>
              <a:t>korrekte Reihenfolge für die Beispielaufgabe wurde in der Abbildung links bereits markiert. </a:t>
            </a:r>
            <a:r>
              <a:rPr lang="de-DE" sz="1400" b="0" strike="noStrike" spc="-1" dirty="0">
                <a:solidFill>
                  <a:srgbClr val="FFFFFF"/>
                </a:solidFill>
                <a:latin typeface="Arial"/>
              </a:rPr>
              <a:t>Die erste Zahl die Sie sich merken sollten, war die </a:t>
            </a:r>
            <a:r>
              <a:rPr lang="de-DE" sz="1400" b="1" i="1" strike="noStrike" spc="-1" dirty="0">
                <a:solidFill>
                  <a:srgbClr val="00B0F0"/>
                </a:solidFill>
                <a:latin typeface="Arial"/>
              </a:rPr>
              <a:t>87, </a:t>
            </a:r>
            <a:r>
              <a:rPr lang="de-DE" sz="1400" b="0" strike="noStrike" spc="-1" dirty="0">
                <a:solidFill>
                  <a:srgbClr val="FFFFFF"/>
                </a:solidFill>
                <a:latin typeface="Arial"/>
              </a:rPr>
              <a:t>die zweite </a:t>
            </a:r>
            <a:r>
              <a:rPr lang="de-DE" sz="1400" b="1" i="1" spc="-1" dirty="0">
                <a:solidFill>
                  <a:srgbClr val="00B0F0"/>
                </a:solidFill>
                <a:latin typeface="Arial"/>
              </a:rPr>
              <a:t>12</a:t>
            </a:r>
            <a:r>
              <a:rPr lang="de-DE" sz="1400" b="0" strike="noStrike" spc="-1" dirty="0">
                <a:solidFill>
                  <a:srgbClr val="00B0F0"/>
                </a:solidFill>
                <a:latin typeface="Arial"/>
              </a:rPr>
              <a:t> </a:t>
            </a:r>
            <a:r>
              <a:rPr lang="de-DE" sz="1400" b="0" strike="noStrike" spc="-1" dirty="0">
                <a:solidFill>
                  <a:srgbClr val="FFFFFF"/>
                </a:solidFill>
                <a:latin typeface="Arial"/>
              </a:rPr>
              <a:t>und die dritte </a:t>
            </a:r>
            <a:r>
              <a:rPr lang="de-DE" sz="1400" b="1" i="1" strike="noStrike" spc="-1" dirty="0">
                <a:solidFill>
                  <a:srgbClr val="00B0F0"/>
                </a:solidFill>
                <a:latin typeface="Arial"/>
              </a:rPr>
              <a:t>87</a:t>
            </a:r>
            <a:r>
              <a:rPr lang="de-DE" sz="1400" b="1" i="1" strike="noStrike" spc="-1" dirty="0">
                <a:solidFill>
                  <a:srgbClr val="FFFFFF"/>
                </a:solidFill>
                <a:latin typeface="Arial"/>
              </a:rPr>
              <a:t>.</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de-DE" sz="1400" b="0" strike="noStrike" spc="-1" dirty="0">
                <a:solidFill>
                  <a:srgbClr val="FFFFFF"/>
                </a:solidFill>
                <a:latin typeface="Arial"/>
              </a:rPr>
              <a:t>Alle anderen Zahlen sind entweder Zahlen, </a:t>
            </a:r>
            <a:r>
              <a:rPr lang="de-DE" sz="1400" b="1" i="1" strike="noStrike" spc="-1" dirty="0">
                <a:solidFill>
                  <a:srgbClr val="70AD47"/>
                </a:solidFill>
                <a:latin typeface="Arial"/>
              </a:rPr>
              <a:t>die nicht relevant waren</a:t>
            </a:r>
            <a:r>
              <a:rPr lang="de-DE" sz="1400" b="0" strike="noStrike" spc="-1" dirty="0">
                <a:solidFill>
                  <a:srgbClr val="FFFFFF"/>
                </a:solidFill>
                <a:latin typeface="Arial"/>
              </a:rPr>
              <a:t>, oder Zahlen, welche </a:t>
            </a:r>
            <a:r>
              <a:rPr lang="de-DE" sz="1400" b="1" i="1" strike="noStrike" spc="-1" dirty="0">
                <a:solidFill>
                  <a:srgbClr val="FFC000"/>
                </a:solidFill>
                <a:latin typeface="Arial"/>
              </a:rPr>
              <a:t>gar nicht präsentiert wurden! Diese Zahlen sind keine korrekten Antworten ! </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de-DE" sz="1400" b="1" i="1" strike="noStrike" spc="-1" dirty="0">
                <a:solidFill>
                  <a:srgbClr val="FFFFFF"/>
                </a:solidFill>
                <a:latin typeface="Arial"/>
              </a:rPr>
              <a:t>Merken Sie sich daher die Zahlen mit </a:t>
            </a:r>
            <a:r>
              <a:rPr lang="de-DE" sz="1400" b="1" i="1" strike="noStrike" spc="-1" dirty="0">
                <a:solidFill>
                  <a:srgbClr val="00B0F0"/>
                </a:solidFill>
                <a:latin typeface="Arial"/>
              </a:rPr>
              <a:t>den blauen </a:t>
            </a:r>
            <a:r>
              <a:rPr lang="de-DE" sz="1400" b="1" i="1" strike="noStrike" spc="-1" dirty="0">
                <a:solidFill>
                  <a:srgbClr val="01B0F1"/>
                </a:solidFill>
                <a:latin typeface="Arial"/>
              </a:rPr>
              <a:t>Hinweisen</a:t>
            </a:r>
            <a:r>
              <a:rPr lang="de-DE" sz="1400" b="1" i="1" strike="noStrike" spc="-1" dirty="0">
                <a:solidFill>
                  <a:srgbClr val="FFFFFF"/>
                </a:solidFill>
                <a:latin typeface="Arial"/>
              </a:rPr>
              <a:t> in der präsentierten Reihenfolge genau! Es werden später immer 25 Antwortmöglichkeiten präsentiert! </a:t>
            </a:r>
            <a:endParaRPr lang="en-US" sz="1400" b="1" i="1" strike="noStrike" spc="-1" dirty="0">
              <a:latin typeface="Arial"/>
            </a:endParaRPr>
          </a:p>
          <a:p>
            <a:pPr>
              <a:lnSpc>
                <a:spcPct val="100000"/>
              </a:lnSpc>
              <a:tabLst>
                <a:tab pos="0" algn="l"/>
              </a:tabLst>
            </a:pPr>
            <a:endParaRPr lang="en-US" sz="1400" b="0" strike="noStrike" spc="-1" dirty="0">
              <a:latin typeface="Arial"/>
            </a:endParaRPr>
          </a:p>
        </p:txBody>
      </p:sp>
      <p:sp>
        <p:nvSpPr>
          <p:cNvPr id="397" name="CustomShape 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Weiter</a:t>
            </a:r>
            <a:endParaRPr lang="en-US" sz="1800" b="0" strike="noStrike" spc="-1">
              <a:latin typeface="Arial"/>
            </a:endParaRPr>
          </a:p>
        </p:txBody>
      </p:sp>
      <p:sp>
        <p:nvSpPr>
          <p:cNvPr id="398" name="CustomShape 3"/>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Zurück</a:t>
            </a:r>
            <a:endParaRPr lang="en-US" sz="1800" b="0" strike="noStrike" spc="-1">
              <a:latin typeface="Arial"/>
            </a:endParaRPr>
          </a:p>
        </p:txBody>
      </p:sp>
      <p:sp>
        <p:nvSpPr>
          <p:cNvPr id="399" name="CustomShape 4"/>
          <p:cNvSpPr/>
          <p:nvPr/>
        </p:nvSpPr>
        <p:spPr>
          <a:xfrm>
            <a:off x="3145480" y="362880"/>
            <a:ext cx="5900439" cy="583321"/>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3200" b="1" strike="noStrike" spc="-1" dirty="0" err="1">
                <a:solidFill>
                  <a:srgbClr val="FFFFFF"/>
                </a:solidFill>
                <a:latin typeface="+mj-lt"/>
              </a:rPr>
              <a:t>Cued</a:t>
            </a:r>
            <a:r>
              <a:rPr lang="de-DE" sz="3200" b="1" strike="noStrike" spc="-1" dirty="0">
                <a:solidFill>
                  <a:srgbClr val="FFFFFF"/>
                </a:solidFill>
                <a:latin typeface="+mj-lt"/>
              </a:rPr>
              <a:t> </a:t>
            </a:r>
            <a:r>
              <a:rPr lang="de-DE" sz="3200" b="1" strike="noStrike" spc="-1" dirty="0" err="1">
                <a:solidFill>
                  <a:srgbClr val="FFFFFF"/>
                </a:solidFill>
                <a:latin typeface="+mj-lt"/>
              </a:rPr>
              <a:t>Complex</a:t>
            </a:r>
            <a:r>
              <a:rPr lang="de-DE" sz="3200" b="1" strike="noStrike" spc="-1" dirty="0">
                <a:solidFill>
                  <a:srgbClr val="FFFFFF"/>
                </a:solidFill>
                <a:latin typeface="+mj-lt"/>
              </a:rPr>
              <a:t> Span Aufgabe</a:t>
            </a:r>
            <a:endParaRPr lang="en-US" sz="3200" b="0" strike="noStrike" spc="-1" dirty="0">
              <a:latin typeface="+mj-lt"/>
            </a:endParaRPr>
          </a:p>
        </p:txBody>
      </p:sp>
      <p:sp>
        <p:nvSpPr>
          <p:cNvPr id="400" name="CustomShape 5"/>
          <p:cNvSpPr/>
          <p:nvPr/>
        </p:nvSpPr>
        <p:spPr>
          <a:xfrm>
            <a:off x="2596320" y="5319360"/>
            <a:ext cx="424080" cy="294480"/>
          </a:xfrm>
          <a:prstGeom prst="rect">
            <a:avLst/>
          </a:prstGeom>
          <a:noFill/>
          <a:ln w="19050">
            <a:solidFill>
              <a:srgbClr val="01B0F1"/>
            </a:solidFill>
          </a:ln>
        </p:spPr>
        <p:style>
          <a:lnRef idx="2">
            <a:schemeClr val="accent1">
              <a:shade val="50000"/>
            </a:schemeClr>
          </a:lnRef>
          <a:fillRef idx="1">
            <a:schemeClr val="accent1"/>
          </a:fillRef>
          <a:effectRef idx="0">
            <a:schemeClr val="accent1"/>
          </a:effectRef>
          <a:fontRef idx="minor"/>
        </p:style>
      </p:sp>
      <p:sp>
        <p:nvSpPr>
          <p:cNvPr id="401" name="CustomShape 6"/>
          <p:cNvSpPr/>
          <p:nvPr/>
        </p:nvSpPr>
        <p:spPr>
          <a:xfrm>
            <a:off x="2243160" y="5315040"/>
            <a:ext cx="36180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600" b="1" strike="noStrike" spc="-1">
                <a:solidFill>
                  <a:srgbClr val="FFFFFF"/>
                </a:solidFill>
                <a:latin typeface="Arial"/>
              </a:rPr>
              <a:t>1.</a:t>
            </a:r>
            <a:endParaRPr lang="en-US" sz="1600" b="0" strike="noStrike" spc="-1">
              <a:latin typeface="Arial"/>
            </a:endParaRPr>
          </a:p>
        </p:txBody>
      </p:sp>
      <p:sp>
        <p:nvSpPr>
          <p:cNvPr id="402" name="CustomShape 7"/>
          <p:cNvSpPr/>
          <p:nvPr/>
        </p:nvSpPr>
        <p:spPr>
          <a:xfrm>
            <a:off x="592560" y="4580280"/>
            <a:ext cx="36180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600" b="1" strike="noStrike" spc="-1">
                <a:solidFill>
                  <a:srgbClr val="FFFFFF"/>
                </a:solidFill>
                <a:latin typeface="Arial"/>
              </a:rPr>
              <a:t>3.</a:t>
            </a:r>
            <a:endParaRPr lang="en-US" sz="1600" b="0" strike="noStrike" spc="-1">
              <a:latin typeface="Arial"/>
            </a:endParaRPr>
          </a:p>
        </p:txBody>
      </p:sp>
      <p:sp>
        <p:nvSpPr>
          <p:cNvPr id="403" name="CustomShape 8"/>
          <p:cNvSpPr/>
          <p:nvPr/>
        </p:nvSpPr>
        <p:spPr>
          <a:xfrm>
            <a:off x="4245480" y="3203640"/>
            <a:ext cx="36180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600" b="1" strike="noStrike" spc="-1">
                <a:solidFill>
                  <a:srgbClr val="FFFFFF"/>
                </a:solidFill>
                <a:latin typeface="Arial"/>
              </a:rPr>
              <a:t>2.</a:t>
            </a:r>
            <a:endParaRPr lang="en-US" sz="1600" b="0" strike="noStrike" spc="-1">
              <a:latin typeface="Arial"/>
            </a:endParaRPr>
          </a:p>
        </p:txBody>
      </p:sp>
      <p:sp>
        <p:nvSpPr>
          <p:cNvPr id="404" name="CustomShape 9"/>
          <p:cNvSpPr/>
          <p:nvPr/>
        </p:nvSpPr>
        <p:spPr>
          <a:xfrm>
            <a:off x="2287080" y="5300640"/>
            <a:ext cx="104508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trike="noStrike" spc="-1">
                <a:solidFill>
                  <a:srgbClr val="01B0F1"/>
                </a:solidFill>
                <a:latin typeface="Arial"/>
              </a:rPr>
              <a:t>22</a:t>
            </a:r>
            <a:endParaRPr lang="en-US" sz="1600" b="0" strike="noStrike" spc="-1">
              <a:latin typeface="Arial"/>
            </a:endParaRPr>
          </a:p>
        </p:txBody>
      </p:sp>
      <p:sp>
        <p:nvSpPr>
          <p:cNvPr id="405" name="CustomShape 10"/>
          <p:cNvSpPr/>
          <p:nvPr/>
        </p:nvSpPr>
        <p:spPr>
          <a:xfrm>
            <a:off x="657000" y="1995840"/>
            <a:ext cx="105624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trike="noStrike" spc="-1">
                <a:solidFill>
                  <a:srgbClr val="FF0000"/>
                </a:solidFill>
                <a:latin typeface="Arial"/>
              </a:rPr>
              <a:t>65</a:t>
            </a:r>
            <a:endParaRPr lang="en-US" sz="1600" b="0" strike="noStrike" spc="-1">
              <a:latin typeface="Arial"/>
            </a:endParaRPr>
          </a:p>
        </p:txBody>
      </p:sp>
      <p:sp>
        <p:nvSpPr>
          <p:cNvPr id="406" name="CustomShape 11"/>
          <p:cNvSpPr/>
          <p:nvPr/>
        </p:nvSpPr>
        <p:spPr>
          <a:xfrm>
            <a:off x="308160" y="3210840"/>
            <a:ext cx="69732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trike="noStrike" spc="-1">
                <a:solidFill>
                  <a:srgbClr val="92D14F"/>
                </a:solidFill>
                <a:latin typeface="Arial"/>
              </a:rPr>
              <a:t>56</a:t>
            </a:r>
            <a:endParaRPr lang="en-US" sz="1600" b="0" strike="noStrike" spc="-1">
              <a:latin typeface="Arial"/>
            </a:endParaRPr>
          </a:p>
        </p:txBody>
      </p:sp>
      <p:sp>
        <p:nvSpPr>
          <p:cNvPr id="407" name="CustomShape 12"/>
          <p:cNvSpPr/>
          <p:nvPr/>
        </p:nvSpPr>
        <p:spPr>
          <a:xfrm>
            <a:off x="681840" y="4564800"/>
            <a:ext cx="90036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trike="noStrike" spc="-1">
                <a:solidFill>
                  <a:srgbClr val="01B0F1"/>
                </a:solidFill>
                <a:latin typeface="Arial"/>
              </a:rPr>
              <a:t>87</a:t>
            </a:r>
            <a:endParaRPr lang="en-US" sz="1600" b="0" strike="noStrike" spc="-1">
              <a:latin typeface="Arial"/>
            </a:endParaRPr>
          </a:p>
        </p:txBody>
      </p:sp>
      <p:sp>
        <p:nvSpPr>
          <p:cNvPr id="408" name="CustomShape 13"/>
          <p:cNvSpPr/>
          <p:nvPr/>
        </p:nvSpPr>
        <p:spPr>
          <a:xfrm>
            <a:off x="3535560" y="4977720"/>
            <a:ext cx="67032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trike="noStrike" spc="-1">
                <a:solidFill>
                  <a:srgbClr val="FF0000"/>
                </a:solidFill>
                <a:latin typeface="Arial"/>
              </a:rPr>
              <a:t>58</a:t>
            </a:r>
            <a:endParaRPr lang="en-US" sz="1600" b="0" strike="noStrike" spc="-1">
              <a:latin typeface="Arial"/>
            </a:endParaRPr>
          </a:p>
        </p:txBody>
      </p:sp>
      <p:sp>
        <p:nvSpPr>
          <p:cNvPr id="409" name="CustomShape 14"/>
          <p:cNvSpPr/>
          <p:nvPr/>
        </p:nvSpPr>
        <p:spPr>
          <a:xfrm>
            <a:off x="2491560" y="1468080"/>
            <a:ext cx="69048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trike="noStrike" spc="-1">
                <a:solidFill>
                  <a:srgbClr val="FF0000"/>
                </a:solidFill>
                <a:latin typeface="Arial"/>
              </a:rPr>
              <a:t>44</a:t>
            </a:r>
            <a:endParaRPr lang="en-US" sz="1600" b="0" strike="noStrike" spc="-1">
              <a:latin typeface="Arial"/>
            </a:endParaRPr>
          </a:p>
        </p:txBody>
      </p:sp>
      <p:sp>
        <p:nvSpPr>
          <p:cNvPr id="410" name="CustomShape 15"/>
          <p:cNvSpPr/>
          <p:nvPr/>
        </p:nvSpPr>
        <p:spPr>
          <a:xfrm>
            <a:off x="1733400" y="1569600"/>
            <a:ext cx="69048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trike="noStrike" spc="-1">
                <a:solidFill>
                  <a:srgbClr val="FF0000"/>
                </a:solidFill>
                <a:latin typeface="Arial"/>
              </a:rPr>
              <a:t>82</a:t>
            </a:r>
            <a:endParaRPr lang="en-US" sz="1600" b="0" strike="noStrike" spc="-1">
              <a:latin typeface="Arial"/>
            </a:endParaRPr>
          </a:p>
        </p:txBody>
      </p:sp>
      <p:sp>
        <p:nvSpPr>
          <p:cNvPr id="411" name="CustomShape 16"/>
          <p:cNvSpPr/>
          <p:nvPr/>
        </p:nvSpPr>
        <p:spPr>
          <a:xfrm>
            <a:off x="1503720" y="5008680"/>
            <a:ext cx="69048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trike="noStrike" spc="-1">
                <a:solidFill>
                  <a:srgbClr val="92D14F"/>
                </a:solidFill>
                <a:latin typeface="Arial"/>
              </a:rPr>
              <a:t>79</a:t>
            </a:r>
            <a:endParaRPr lang="en-US" sz="1600" b="0" strike="noStrike" spc="-1">
              <a:latin typeface="Arial"/>
            </a:endParaRPr>
          </a:p>
        </p:txBody>
      </p:sp>
      <p:sp>
        <p:nvSpPr>
          <p:cNvPr id="412" name="CustomShape 17"/>
          <p:cNvSpPr/>
          <p:nvPr/>
        </p:nvSpPr>
        <p:spPr>
          <a:xfrm>
            <a:off x="4051800" y="4532040"/>
            <a:ext cx="67032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trike="noStrike" spc="-1">
                <a:solidFill>
                  <a:srgbClr val="FF0000"/>
                </a:solidFill>
                <a:latin typeface="Arial"/>
              </a:rPr>
              <a:t>31</a:t>
            </a:r>
            <a:endParaRPr lang="en-US" sz="1600" b="0" strike="noStrike" spc="-1">
              <a:latin typeface="Arial"/>
            </a:endParaRPr>
          </a:p>
        </p:txBody>
      </p:sp>
      <p:sp>
        <p:nvSpPr>
          <p:cNvPr id="413" name="CustomShape 18"/>
          <p:cNvSpPr/>
          <p:nvPr/>
        </p:nvSpPr>
        <p:spPr>
          <a:xfrm>
            <a:off x="268200" y="3960360"/>
            <a:ext cx="94104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trike="noStrike" spc="-1">
                <a:solidFill>
                  <a:srgbClr val="FF0000"/>
                </a:solidFill>
                <a:latin typeface="Arial"/>
              </a:rPr>
              <a:t>93</a:t>
            </a:r>
            <a:endParaRPr lang="en-US" sz="1600" b="0" strike="noStrike" spc="-1">
              <a:latin typeface="Arial"/>
            </a:endParaRPr>
          </a:p>
        </p:txBody>
      </p:sp>
      <p:sp>
        <p:nvSpPr>
          <p:cNvPr id="414" name="CustomShape 19"/>
          <p:cNvSpPr/>
          <p:nvPr/>
        </p:nvSpPr>
        <p:spPr>
          <a:xfrm>
            <a:off x="4339440" y="3203640"/>
            <a:ext cx="83268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trike="noStrike" spc="-1">
                <a:solidFill>
                  <a:srgbClr val="01B0F1"/>
                </a:solidFill>
                <a:latin typeface="Arial"/>
              </a:rPr>
              <a:t>12</a:t>
            </a:r>
            <a:endParaRPr lang="en-US" sz="1600" b="0" strike="noStrike" spc="-1">
              <a:latin typeface="Arial"/>
            </a:endParaRPr>
          </a:p>
        </p:txBody>
      </p:sp>
      <p:sp>
        <p:nvSpPr>
          <p:cNvPr id="415" name="CustomShape 20"/>
          <p:cNvSpPr/>
          <p:nvPr/>
        </p:nvSpPr>
        <p:spPr>
          <a:xfrm>
            <a:off x="4206240" y="2561040"/>
            <a:ext cx="123228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trike="noStrike" spc="-1">
                <a:solidFill>
                  <a:srgbClr val="FF0000"/>
                </a:solidFill>
                <a:latin typeface="Arial"/>
              </a:rPr>
              <a:t>54</a:t>
            </a:r>
            <a:endParaRPr lang="en-US" sz="1600" b="0" strike="noStrike" spc="-1">
              <a:latin typeface="Arial"/>
            </a:endParaRPr>
          </a:p>
        </p:txBody>
      </p:sp>
      <p:sp>
        <p:nvSpPr>
          <p:cNvPr id="416" name="CustomShape 21"/>
          <p:cNvSpPr/>
          <p:nvPr/>
        </p:nvSpPr>
        <p:spPr>
          <a:xfrm>
            <a:off x="375840" y="2489400"/>
            <a:ext cx="89172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trike="noStrike" spc="-1">
                <a:solidFill>
                  <a:srgbClr val="FF0000"/>
                </a:solidFill>
                <a:latin typeface="Arial"/>
              </a:rPr>
              <a:t>15</a:t>
            </a:r>
            <a:endParaRPr lang="en-US" sz="1600" b="0" strike="noStrike" spc="-1">
              <a:latin typeface="Arial"/>
            </a:endParaRPr>
          </a:p>
        </p:txBody>
      </p:sp>
      <p:sp>
        <p:nvSpPr>
          <p:cNvPr id="417" name="CustomShape 22"/>
          <p:cNvSpPr/>
          <p:nvPr/>
        </p:nvSpPr>
        <p:spPr>
          <a:xfrm>
            <a:off x="3836160" y="1994400"/>
            <a:ext cx="100224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trike="noStrike" spc="-1">
                <a:solidFill>
                  <a:srgbClr val="FF0000"/>
                </a:solidFill>
                <a:latin typeface="Arial"/>
              </a:rPr>
              <a:t>99</a:t>
            </a:r>
            <a:endParaRPr lang="en-US" sz="1600" b="0" strike="noStrike" spc="-1">
              <a:latin typeface="Arial"/>
            </a:endParaRPr>
          </a:p>
        </p:txBody>
      </p:sp>
      <p:sp>
        <p:nvSpPr>
          <p:cNvPr id="418" name="CustomShape 23"/>
          <p:cNvSpPr/>
          <p:nvPr/>
        </p:nvSpPr>
        <p:spPr>
          <a:xfrm>
            <a:off x="4284000" y="3954960"/>
            <a:ext cx="82908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trike="noStrike" spc="-1">
                <a:solidFill>
                  <a:srgbClr val="FF0000"/>
                </a:solidFill>
                <a:latin typeface="Arial"/>
              </a:rPr>
              <a:t>17</a:t>
            </a:r>
            <a:endParaRPr lang="en-US" sz="1600" b="0" strike="noStrike" spc="-1">
              <a:latin typeface="Arial"/>
            </a:endParaRPr>
          </a:p>
        </p:txBody>
      </p:sp>
      <p:sp>
        <p:nvSpPr>
          <p:cNvPr id="419" name="CustomShape 24"/>
          <p:cNvSpPr/>
          <p:nvPr/>
        </p:nvSpPr>
        <p:spPr>
          <a:xfrm>
            <a:off x="3110400" y="1569600"/>
            <a:ext cx="94104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trike="noStrike" spc="-1">
                <a:solidFill>
                  <a:srgbClr val="92D14F"/>
                </a:solidFill>
                <a:latin typeface="Arial"/>
              </a:rPr>
              <a:t>34</a:t>
            </a:r>
            <a:endParaRPr lang="en-US" sz="1600" b="0" strike="noStrike" spc="-1">
              <a:latin typeface="Arial"/>
            </a:endParaRPr>
          </a:p>
        </p:txBody>
      </p:sp>
      <p:sp>
        <p:nvSpPr>
          <p:cNvPr id="420" name="CustomShape 25"/>
          <p:cNvSpPr/>
          <p:nvPr/>
        </p:nvSpPr>
        <p:spPr>
          <a:xfrm>
            <a:off x="920160" y="4575240"/>
            <a:ext cx="424080" cy="294480"/>
          </a:xfrm>
          <a:prstGeom prst="rect">
            <a:avLst/>
          </a:prstGeom>
          <a:noFill/>
          <a:ln w="19050">
            <a:solidFill>
              <a:srgbClr val="01B0F1"/>
            </a:solidFill>
          </a:ln>
        </p:spPr>
        <p:style>
          <a:lnRef idx="2">
            <a:schemeClr val="accent1">
              <a:shade val="50000"/>
            </a:schemeClr>
          </a:lnRef>
          <a:fillRef idx="1">
            <a:schemeClr val="accent1"/>
          </a:fillRef>
          <a:effectRef idx="0">
            <a:schemeClr val="accent1"/>
          </a:effectRef>
          <a:fontRef idx="minor"/>
        </p:style>
      </p:sp>
      <p:sp>
        <p:nvSpPr>
          <p:cNvPr id="421" name="CustomShape 26"/>
          <p:cNvSpPr/>
          <p:nvPr/>
        </p:nvSpPr>
        <p:spPr>
          <a:xfrm>
            <a:off x="4543560" y="3219840"/>
            <a:ext cx="424080" cy="294480"/>
          </a:xfrm>
          <a:prstGeom prst="rect">
            <a:avLst/>
          </a:prstGeom>
          <a:noFill/>
          <a:ln w="19050">
            <a:solidFill>
              <a:srgbClr val="01B0F1"/>
            </a:solid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422" name="CustomShape 1"/>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Weiter</a:t>
            </a:r>
            <a:endParaRPr lang="en-US" sz="1800" b="0" strike="noStrike" spc="-1">
              <a:latin typeface="Arial"/>
            </a:endParaRPr>
          </a:p>
        </p:txBody>
      </p:sp>
      <p:sp>
        <p:nvSpPr>
          <p:cNvPr id="423" name="CustomShape 2"/>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Zurück</a:t>
            </a:r>
            <a:endParaRPr lang="en-US" sz="1800" b="0" strike="noStrike" spc="-1">
              <a:latin typeface="Arial"/>
            </a:endParaRPr>
          </a:p>
        </p:txBody>
      </p:sp>
      <p:sp>
        <p:nvSpPr>
          <p:cNvPr id="424" name="CustomShape 3"/>
          <p:cNvSpPr/>
          <p:nvPr/>
        </p:nvSpPr>
        <p:spPr>
          <a:xfrm>
            <a:off x="8876160" y="1966320"/>
            <a:ext cx="3027960" cy="416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en-US" sz="1400" b="0" strike="noStrike" spc="-1">
                <a:solidFill>
                  <a:srgbClr val="FFFFFF"/>
                </a:solidFill>
                <a:latin typeface="Arial"/>
              </a:rPr>
              <a:t>Hier sehen Sie den Ablauf eines Versuches, nur mit drei Worten, die Sie sich merken müssen. </a:t>
            </a:r>
            <a:r>
              <a:rPr lang="en-US" sz="1400" b="1" i="1" strike="noStrike" spc="-1">
                <a:solidFill>
                  <a:srgbClr val="FFC000"/>
                </a:solidFill>
                <a:latin typeface="Arial"/>
              </a:rPr>
              <a:t>Achtung: später werden es 5 Worte sein !</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r>
              <a:rPr lang="en-US" sz="1400" b="1" i="1" strike="noStrike" spc="-1">
                <a:solidFill>
                  <a:srgbClr val="01B0F1"/>
                </a:solidFill>
                <a:latin typeface="Arial"/>
              </a:rPr>
              <a:t>Merken</a:t>
            </a:r>
            <a:r>
              <a:rPr lang="en-US" sz="1400" b="0" strike="noStrike" spc="-1">
                <a:solidFill>
                  <a:srgbClr val="FFFFFF"/>
                </a:solidFill>
                <a:latin typeface="Arial"/>
              </a:rPr>
              <a:t> Sie sich alle Worte mit einem </a:t>
            </a:r>
            <a:r>
              <a:rPr lang="en-US" sz="1400" b="1" i="1" strike="noStrike" spc="-1">
                <a:solidFill>
                  <a:srgbClr val="01B0F1"/>
                </a:solidFill>
                <a:latin typeface="Arial"/>
              </a:rPr>
              <a:t>blauen</a:t>
            </a:r>
            <a:r>
              <a:rPr lang="en-US" sz="1400" b="0" strike="noStrike" spc="-1">
                <a:solidFill>
                  <a:srgbClr val="FFFFFF"/>
                </a:solidFill>
                <a:latin typeface="Arial"/>
              </a:rPr>
              <a:t> Hinweis! Die Worte mit einem </a:t>
            </a:r>
            <a:r>
              <a:rPr lang="en-US" sz="1400" b="1" i="1" strike="noStrike" spc="-1">
                <a:solidFill>
                  <a:srgbClr val="92D14F"/>
                </a:solidFill>
                <a:latin typeface="Arial"/>
              </a:rPr>
              <a:t>grünen</a:t>
            </a:r>
            <a:r>
              <a:rPr lang="en-US" sz="1400" b="0" strike="noStrike" spc="-1">
                <a:solidFill>
                  <a:srgbClr val="FFFFFF"/>
                </a:solidFill>
                <a:latin typeface="Arial"/>
              </a:rPr>
              <a:t> Hinweis sind </a:t>
            </a:r>
            <a:r>
              <a:rPr lang="en-US" sz="1400" b="1" i="1" strike="noStrike" spc="-1">
                <a:solidFill>
                  <a:srgbClr val="92D050"/>
                </a:solidFill>
                <a:latin typeface="Arial"/>
              </a:rPr>
              <a:t>nicht relevant</a:t>
            </a:r>
            <a:r>
              <a:rPr lang="en-US" sz="1400" b="0" strike="noStrike" spc="-1">
                <a:solidFill>
                  <a:srgbClr val="FFFFFF"/>
                </a:solidFill>
                <a:latin typeface="Arial"/>
              </a:rPr>
              <a:t>. Zu Beginn eines Versuches und zwischen einem Hinweis und einem Wort, wird jeweils ein Fixationskreuz gezeigt.</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r>
              <a:rPr lang="en-US" sz="1400" b="1" i="1" strike="noStrike" spc="-1">
                <a:solidFill>
                  <a:srgbClr val="FFC000"/>
                </a:solidFill>
                <a:latin typeface="Arial"/>
              </a:rPr>
              <a:t>Bewerten Sie die Größe aller Worte ! </a:t>
            </a:r>
            <a:r>
              <a:rPr lang="de-DE" sz="1400" b="0" strike="noStrike" spc="-1">
                <a:solidFill>
                  <a:srgbClr val="FFFFFF"/>
                </a:solidFill>
                <a:latin typeface="Arial"/>
              </a:rPr>
              <a:t>Drücken Sie die </a:t>
            </a:r>
            <a:r>
              <a:rPr lang="de-DE" sz="1400" b="1" i="1" strike="noStrike" spc="-1">
                <a:solidFill>
                  <a:srgbClr val="FFC000"/>
                </a:solidFill>
                <a:latin typeface="Arial"/>
              </a:rPr>
              <a:t>Taste „L“</a:t>
            </a:r>
            <a:r>
              <a:rPr lang="de-DE" sz="1400" b="0" strike="noStrike" spc="-1">
                <a:solidFill>
                  <a:srgbClr val="FFFFFF"/>
                </a:solidFill>
                <a:latin typeface="Arial"/>
              </a:rPr>
              <a:t>, </a:t>
            </a:r>
            <a:r>
              <a:rPr lang="de-DE" sz="1400" b="1" i="1" strike="noStrike" spc="-1">
                <a:solidFill>
                  <a:srgbClr val="FFC000"/>
                </a:solidFill>
                <a:latin typeface="Arial"/>
              </a:rPr>
              <a:t>wenn das Objekt größer</a:t>
            </a:r>
            <a:r>
              <a:rPr lang="de-DE" sz="1400" b="0" strike="noStrike" spc="-1">
                <a:solidFill>
                  <a:srgbClr val="FFC000"/>
                </a:solidFill>
                <a:latin typeface="Arial"/>
              </a:rPr>
              <a:t> </a:t>
            </a:r>
            <a:r>
              <a:rPr lang="de-DE" sz="1400" b="0" strike="noStrike" spc="-1">
                <a:solidFill>
                  <a:srgbClr val="FFFFFF"/>
                </a:solidFill>
                <a:latin typeface="Arial"/>
              </a:rPr>
              <a:t>ist als ein Fussball und die </a:t>
            </a:r>
            <a:r>
              <a:rPr lang="de-DE" sz="1400" b="1" i="1" strike="noStrike" spc="-1">
                <a:solidFill>
                  <a:srgbClr val="FFC000"/>
                </a:solidFill>
                <a:latin typeface="Arial"/>
              </a:rPr>
              <a:t>Taste „D“, wenn es kleiner </a:t>
            </a:r>
            <a:r>
              <a:rPr lang="de-DE" sz="1400" b="0" strike="noStrike" spc="-1">
                <a:solidFill>
                  <a:srgbClr val="FFFFFF"/>
                </a:solidFill>
                <a:latin typeface="Arial"/>
              </a:rPr>
              <a:t>ist als ein Fussball.</a:t>
            </a:r>
            <a:endParaRPr lang="en-US" sz="1400" b="0" strike="noStrike" spc="-1">
              <a:latin typeface="Arial"/>
            </a:endParaRPr>
          </a:p>
          <a:p>
            <a:pPr>
              <a:lnSpc>
                <a:spcPct val="100000"/>
              </a:lnSpc>
              <a:tabLst>
                <a:tab pos="0" algn="l"/>
              </a:tabLst>
            </a:pPr>
            <a:endParaRPr lang="en-US" sz="1400" b="0" strike="noStrike" spc="-1">
              <a:latin typeface="Arial"/>
            </a:endParaRPr>
          </a:p>
        </p:txBody>
      </p:sp>
      <p:sp>
        <p:nvSpPr>
          <p:cNvPr id="425" name="CustomShape 4"/>
          <p:cNvSpPr/>
          <p:nvPr/>
        </p:nvSpPr>
        <p:spPr>
          <a:xfrm>
            <a:off x="3098520" y="91800"/>
            <a:ext cx="5133960" cy="943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2800" b="1" strike="noStrike" spc="-1" dirty="0" err="1">
                <a:solidFill>
                  <a:srgbClr val="FFFFFF"/>
                </a:solidFill>
                <a:latin typeface="Arial"/>
              </a:rPr>
              <a:t>Cued</a:t>
            </a:r>
            <a:r>
              <a:rPr lang="de-DE" sz="2800" b="1" strike="noStrike" spc="-1" dirty="0">
                <a:solidFill>
                  <a:srgbClr val="FFFFFF"/>
                </a:solidFill>
                <a:latin typeface="Arial"/>
              </a:rPr>
              <a:t> </a:t>
            </a:r>
            <a:r>
              <a:rPr lang="de-DE" sz="2800" b="1" strike="noStrike" spc="-1" dirty="0" err="1">
                <a:solidFill>
                  <a:srgbClr val="FFFFFF"/>
                </a:solidFill>
                <a:latin typeface="Arial"/>
              </a:rPr>
              <a:t>Complex</a:t>
            </a:r>
            <a:r>
              <a:rPr lang="de-DE" sz="2800" b="1" strike="noStrike" spc="-1" dirty="0">
                <a:solidFill>
                  <a:srgbClr val="FFFFFF"/>
                </a:solidFill>
                <a:latin typeface="Arial"/>
              </a:rPr>
              <a:t> Span Aufgabe</a:t>
            </a:r>
            <a:endParaRPr lang="en-US" sz="2800" b="0" strike="noStrike" spc="-1" dirty="0">
              <a:latin typeface="Arial"/>
            </a:endParaRPr>
          </a:p>
          <a:p>
            <a:pPr algn="ctr">
              <a:lnSpc>
                <a:spcPct val="100000"/>
              </a:lnSpc>
              <a:tabLst>
                <a:tab pos="0" algn="l"/>
              </a:tabLst>
            </a:pPr>
            <a:r>
              <a:rPr lang="de-DE" sz="2800" b="1" strike="noStrike" spc="-1" dirty="0">
                <a:solidFill>
                  <a:srgbClr val="FFFFFF"/>
                </a:solidFill>
                <a:latin typeface="Arial"/>
              </a:rPr>
              <a:t>Hinweis nach dem Wort</a:t>
            </a:r>
            <a:endParaRPr lang="en-US" sz="2800" b="0" strike="noStrike" spc="-1" dirty="0">
              <a:latin typeface="Arial"/>
            </a:endParaRPr>
          </a:p>
        </p:txBody>
      </p:sp>
      <p:sp>
        <p:nvSpPr>
          <p:cNvPr id="426" name="CustomShape 5"/>
          <p:cNvSpPr/>
          <p:nvPr/>
        </p:nvSpPr>
        <p:spPr>
          <a:xfrm>
            <a:off x="668520" y="1737000"/>
            <a:ext cx="8406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Stempel</a:t>
            </a:r>
            <a:endParaRPr lang="en-US" sz="1400" b="0" strike="noStrike" spc="-1">
              <a:latin typeface="Arial"/>
            </a:endParaRPr>
          </a:p>
        </p:txBody>
      </p:sp>
      <p:sp>
        <p:nvSpPr>
          <p:cNvPr id="427" name="CustomShape 6"/>
          <p:cNvSpPr/>
          <p:nvPr/>
        </p:nvSpPr>
        <p:spPr>
          <a:xfrm>
            <a:off x="1896840" y="3571200"/>
            <a:ext cx="7506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Haus</a:t>
            </a:r>
            <a:endParaRPr lang="en-US" sz="1400" b="0" strike="noStrike" spc="-1">
              <a:latin typeface="Arial"/>
            </a:endParaRPr>
          </a:p>
        </p:txBody>
      </p:sp>
      <p:sp>
        <p:nvSpPr>
          <p:cNvPr id="428" name="CustomShape 7"/>
          <p:cNvSpPr/>
          <p:nvPr/>
        </p:nvSpPr>
        <p:spPr>
          <a:xfrm>
            <a:off x="2896920" y="5486040"/>
            <a:ext cx="7506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Stift</a:t>
            </a:r>
            <a:endParaRPr lang="en-US" sz="1400" b="0" strike="noStrike" spc="-1">
              <a:latin typeface="Arial"/>
            </a:endParaRPr>
          </a:p>
        </p:txBody>
      </p:sp>
      <p:sp>
        <p:nvSpPr>
          <p:cNvPr id="429" name="CustomShape 8"/>
          <p:cNvSpPr/>
          <p:nvPr/>
        </p:nvSpPr>
        <p:spPr>
          <a:xfrm>
            <a:off x="117360" y="1323360"/>
            <a:ext cx="3239640" cy="5442120"/>
          </a:xfrm>
          <a:custGeom>
            <a:avLst/>
            <a:gdLst/>
            <a:ahLst/>
            <a:cxnLst/>
            <a:rect l="l" t="t" r="r" b="b"/>
            <a:pathLst>
              <a:path w="21600" h="21600">
                <a:moveTo>
                  <a:pt x="0" y="0"/>
                </a:moveTo>
                <a:lnTo>
                  <a:pt x="21600" y="21600"/>
                </a:lnTo>
              </a:path>
            </a:pathLst>
          </a:custGeom>
          <a:noFill/>
          <a:ln w="12700">
            <a:solidFill>
              <a:schemeClr val="bg1"/>
            </a:solidFill>
            <a:tailEnd type="triangle" w="med" len="med"/>
          </a:ln>
        </p:spPr>
        <p:style>
          <a:lnRef idx="1">
            <a:schemeClr val="accent1"/>
          </a:lnRef>
          <a:fillRef idx="0">
            <a:schemeClr val="accent1"/>
          </a:fillRef>
          <a:effectRef idx="0">
            <a:schemeClr val="accent1"/>
          </a:effectRef>
          <a:fontRef idx="minor"/>
        </p:style>
      </p:sp>
      <p:sp>
        <p:nvSpPr>
          <p:cNvPr id="430" name="CustomShape 9"/>
          <p:cNvSpPr/>
          <p:nvPr/>
        </p:nvSpPr>
        <p:spPr>
          <a:xfrm rot="3532800">
            <a:off x="788040" y="3962160"/>
            <a:ext cx="114444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0" strike="noStrike" spc="-1">
                <a:solidFill>
                  <a:srgbClr val="FFFFFF"/>
                </a:solidFill>
                <a:latin typeface="Calibri"/>
              </a:rPr>
              <a:t>Zeit</a:t>
            </a:r>
            <a:endParaRPr lang="en-US" sz="1600" b="0" strike="noStrike" spc="-1">
              <a:latin typeface="Arial"/>
            </a:endParaRPr>
          </a:p>
        </p:txBody>
      </p:sp>
      <p:sp>
        <p:nvSpPr>
          <p:cNvPr id="431" name="CustomShape 10"/>
          <p:cNvSpPr/>
          <p:nvPr/>
        </p:nvSpPr>
        <p:spPr>
          <a:xfrm>
            <a:off x="1634040" y="175572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432" name="CustomShape 11"/>
          <p:cNvSpPr/>
          <p:nvPr/>
        </p:nvSpPr>
        <p:spPr>
          <a:xfrm>
            <a:off x="1958400" y="1693440"/>
            <a:ext cx="153000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01B0F1"/>
                </a:solidFill>
                <a:latin typeface="Arial"/>
              </a:rPr>
              <a:t>Merken &amp; Größe Bewerten</a:t>
            </a:r>
            <a:endParaRPr lang="en-US" sz="1400" b="0" strike="noStrike" spc="-1">
              <a:latin typeface="Arial"/>
            </a:endParaRPr>
          </a:p>
        </p:txBody>
      </p:sp>
      <p:sp>
        <p:nvSpPr>
          <p:cNvPr id="433" name="CustomShape 12"/>
          <p:cNvSpPr/>
          <p:nvPr/>
        </p:nvSpPr>
        <p:spPr>
          <a:xfrm>
            <a:off x="2906640" y="3429000"/>
            <a:ext cx="127368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92D14F"/>
                </a:solidFill>
                <a:latin typeface="Arial"/>
              </a:rPr>
              <a:t>Nur Größe Bewerten</a:t>
            </a:r>
            <a:endParaRPr lang="en-US" sz="1400" b="0" strike="noStrike" spc="-1">
              <a:latin typeface="Arial"/>
            </a:endParaRPr>
          </a:p>
        </p:txBody>
      </p:sp>
      <p:sp>
        <p:nvSpPr>
          <p:cNvPr id="434" name="CustomShape 13"/>
          <p:cNvSpPr/>
          <p:nvPr/>
        </p:nvSpPr>
        <p:spPr>
          <a:xfrm>
            <a:off x="3974400" y="5378040"/>
            <a:ext cx="134820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92D14F"/>
                </a:solidFill>
                <a:latin typeface="Arial"/>
              </a:rPr>
              <a:t>Nur Größe Bewerten</a:t>
            </a:r>
            <a:endParaRPr lang="en-US" sz="1400" b="0" strike="noStrike" spc="-1">
              <a:latin typeface="Arial"/>
            </a:endParaRPr>
          </a:p>
        </p:txBody>
      </p:sp>
      <p:sp>
        <p:nvSpPr>
          <p:cNvPr id="435" name="CustomShape 14"/>
          <p:cNvSpPr/>
          <p:nvPr/>
        </p:nvSpPr>
        <p:spPr>
          <a:xfrm>
            <a:off x="506160" y="122940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436" name="CustomShape 15"/>
          <p:cNvSpPr/>
          <p:nvPr/>
        </p:nvSpPr>
        <p:spPr>
          <a:xfrm>
            <a:off x="2647800" y="355176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437" name="CustomShape 16"/>
          <p:cNvSpPr/>
          <p:nvPr/>
        </p:nvSpPr>
        <p:spPr>
          <a:xfrm>
            <a:off x="3674160" y="548388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438" name="CustomShape 17"/>
          <p:cNvSpPr/>
          <p:nvPr/>
        </p:nvSpPr>
        <p:spPr>
          <a:xfrm>
            <a:off x="1471320" y="2792880"/>
            <a:ext cx="234000" cy="2408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439" name="CustomShape 18"/>
          <p:cNvSpPr/>
          <p:nvPr/>
        </p:nvSpPr>
        <p:spPr>
          <a:xfrm>
            <a:off x="1158480" y="230868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440" name="CustomShape 19"/>
          <p:cNvSpPr/>
          <p:nvPr/>
        </p:nvSpPr>
        <p:spPr>
          <a:xfrm>
            <a:off x="1707120" y="317700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441" name="CustomShape 20"/>
          <p:cNvSpPr/>
          <p:nvPr/>
        </p:nvSpPr>
        <p:spPr>
          <a:xfrm>
            <a:off x="2563560" y="470808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442" name="CustomShape 21"/>
          <p:cNvSpPr/>
          <p:nvPr/>
        </p:nvSpPr>
        <p:spPr>
          <a:xfrm>
            <a:off x="2249640" y="417240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443" name="CustomShape 22"/>
          <p:cNvSpPr/>
          <p:nvPr/>
        </p:nvSpPr>
        <p:spPr>
          <a:xfrm>
            <a:off x="2798280" y="504072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444" name="CustomShape 23"/>
          <p:cNvSpPr/>
          <p:nvPr/>
        </p:nvSpPr>
        <p:spPr>
          <a:xfrm>
            <a:off x="3629160" y="632916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445" name="CustomShape 24"/>
          <p:cNvSpPr/>
          <p:nvPr/>
        </p:nvSpPr>
        <p:spPr>
          <a:xfrm>
            <a:off x="3316320" y="584496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446" name="CustomShape 25"/>
          <p:cNvSpPr/>
          <p:nvPr/>
        </p:nvSpPr>
        <p:spPr>
          <a:xfrm>
            <a:off x="4397760" y="1737000"/>
            <a:ext cx="8406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Münze</a:t>
            </a:r>
            <a:endParaRPr lang="en-US" sz="1400" b="0" strike="noStrike" spc="-1">
              <a:latin typeface="Arial"/>
            </a:endParaRPr>
          </a:p>
        </p:txBody>
      </p:sp>
      <p:sp>
        <p:nvSpPr>
          <p:cNvPr id="447" name="CustomShape 26"/>
          <p:cNvSpPr/>
          <p:nvPr/>
        </p:nvSpPr>
        <p:spPr>
          <a:xfrm>
            <a:off x="5553720" y="3571200"/>
            <a:ext cx="82332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Flasche</a:t>
            </a:r>
            <a:endParaRPr lang="en-US" sz="1400" b="0" strike="noStrike" spc="-1">
              <a:latin typeface="Arial"/>
            </a:endParaRPr>
          </a:p>
        </p:txBody>
      </p:sp>
      <p:sp>
        <p:nvSpPr>
          <p:cNvPr id="448" name="CustomShape 27"/>
          <p:cNvSpPr/>
          <p:nvPr/>
        </p:nvSpPr>
        <p:spPr>
          <a:xfrm>
            <a:off x="6626520" y="5486040"/>
            <a:ext cx="7506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Teller</a:t>
            </a:r>
            <a:endParaRPr lang="en-US" sz="1400" b="0" strike="noStrike" spc="-1">
              <a:latin typeface="Arial"/>
            </a:endParaRPr>
          </a:p>
        </p:txBody>
      </p:sp>
      <p:sp>
        <p:nvSpPr>
          <p:cNvPr id="449" name="CustomShape 28"/>
          <p:cNvSpPr/>
          <p:nvPr/>
        </p:nvSpPr>
        <p:spPr>
          <a:xfrm>
            <a:off x="3846600" y="1323360"/>
            <a:ext cx="3239640" cy="5442120"/>
          </a:xfrm>
          <a:custGeom>
            <a:avLst/>
            <a:gdLst/>
            <a:ahLst/>
            <a:cxnLst/>
            <a:rect l="l" t="t" r="r" b="b"/>
            <a:pathLst>
              <a:path w="21600" h="21600">
                <a:moveTo>
                  <a:pt x="0" y="0"/>
                </a:moveTo>
                <a:lnTo>
                  <a:pt x="21600" y="21600"/>
                </a:lnTo>
              </a:path>
            </a:pathLst>
          </a:custGeom>
          <a:noFill/>
          <a:ln w="12700">
            <a:solidFill>
              <a:schemeClr val="bg1"/>
            </a:solidFill>
            <a:tailEnd type="triangle" w="med" len="med"/>
          </a:ln>
        </p:spPr>
        <p:style>
          <a:lnRef idx="1">
            <a:schemeClr val="accent1"/>
          </a:lnRef>
          <a:fillRef idx="0">
            <a:schemeClr val="accent1"/>
          </a:fillRef>
          <a:effectRef idx="0">
            <a:schemeClr val="accent1"/>
          </a:effectRef>
          <a:fontRef idx="minor"/>
        </p:style>
      </p:sp>
      <p:sp>
        <p:nvSpPr>
          <p:cNvPr id="450" name="CustomShape 29"/>
          <p:cNvSpPr/>
          <p:nvPr/>
        </p:nvSpPr>
        <p:spPr>
          <a:xfrm rot="3532800">
            <a:off x="4517280" y="3962160"/>
            <a:ext cx="114444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0" strike="noStrike" spc="-1">
                <a:solidFill>
                  <a:srgbClr val="FFFFFF"/>
                </a:solidFill>
                <a:latin typeface="Calibri"/>
              </a:rPr>
              <a:t>Zeit</a:t>
            </a:r>
            <a:endParaRPr lang="en-US" sz="1600" b="0" strike="noStrike" spc="-1">
              <a:latin typeface="Arial"/>
            </a:endParaRPr>
          </a:p>
        </p:txBody>
      </p:sp>
      <p:sp>
        <p:nvSpPr>
          <p:cNvPr id="451" name="CustomShape 30"/>
          <p:cNvSpPr/>
          <p:nvPr/>
        </p:nvSpPr>
        <p:spPr>
          <a:xfrm>
            <a:off x="5363280" y="175572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452" name="CustomShape 31"/>
          <p:cNvSpPr/>
          <p:nvPr/>
        </p:nvSpPr>
        <p:spPr>
          <a:xfrm>
            <a:off x="5688000" y="1693440"/>
            <a:ext cx="153000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01B0F1"/>
                </a:solidFill>
                <a:latin typeface="Arial"/>
              </a:rPr>
              <a:t>Merken &amp; Größe Bewerten</a:t>
            </a:r>
            <a:endParaRPr lang="en-US" sz="1400" b="0" strike="noStrike" spc="-1">
              <a:latin typeface="Arial"/>
            </a:endParaRPr>
          </a:p>
        </p:txBody>
      </p:sp>
      <p:sp>
        <p:nvSpPr>
          <p:cNvPr id="453" name="CustomShape 32"/>
          <p:cNvSpPr/>
          <p:nvPr/>
        </p:nvSpPr>
        <p:spPr>
          <a:xfrm>
            <a:off x="7704000" y="5378040"/>
            <a:ext cx="134820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92D14F"/>
                </a:solidFill>
                <a:latin typeface="Arial"/>
              </a:rPr>
              <a:t>Nur Größe Bewerten</a:t>
            </a:r>
            <a:endParaRPr lang="en-US" sz="1400" b="0" strike="noStrike" spc="-1">
              <a:latin typeface="Arial"/>
            </a:endParaRPr>
          </a:p>
        </p:txBody>
      </p:sp>
      <p:sp>
        <p:nvSpPr>
          <p:cNvPr id="454" name="CustomShape 33"/>
          <p:cNvSpPr/>
          <p:nvPr/>
        </p:nvSpPr>
        <p:spPr>
          <a:xfrm>
            <a:off x="4235400" y="122940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455" name="CustomShape 34"/>
          <p:cNvSpPr/>
          <p:nvPr/>
        </p:nvSpPr>
        <p:spPr>
          <a:xfrm>
            <a:off x="6377400" y="355176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456" name="CustomShape 35"/>
          <p:cNvSpPr/>
          <p:nvPr/>
        </p:nvSpPr>
        <p:spPr>
          <a:xfrm>
            <a:off x="7403400" y="548388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457" name="CustomShape 36"/>
          <p:cNvSpPr/>
          <p:nvPr/>
        </p:nvSpPr>
        <p:spPr>
          <a:xfrm>
            <a:off x="5200920" y="2792880"/>
            <a:ext cx="234000" cy="2408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458" name="CustomShape 37"/>
          <p:cNvSpPr/>
          <p:nvPr/>
        </p:nvSpPr>
        <p:spPr>
          <a:xfrm>
            <a:off x="4887720" y="230868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459" name="CustomShape 38"/>
          <p:cNvSpPr/>
          <p:nvPr/>
        </p:nvSpPr>
        <p:spPr>
          <a:xfrm>
            <a:off x="5436720" y="317700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460" name="CustomShape 39"/>
          <p:cNvSpPr/>
          <p:nvPr/>
        </p:nvSpPr>
        <p:spPr>
          <a:xfrm>
            <a:off x="6293160" y="4708080"/>
            <a:ext cx="234000" cy="2408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461" name="CustomShape 40"/>
          <p:cNvSpPr/>
          <p:nvPr/>
        </p:nvSpPr>
        <p:spPr>
          <a:xfrm>
            <a:off x="5978880" y="417240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462" name="CustomShape 41"/>
          <p:cNvSpPr/>
          <p:nvPr/>
        </p:nvSpPr>
        <p:spPr>
          <a:xfrm>
            <a:off x="6527520" y="504072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463" name="CustomShape 42"/>
          <p:cNvSpPr/>
          <p:nvPr/>
        </p:nvSpPr>
        <p:spPr>
          <a:xfrm>
            <a:off x="7358760" y="632916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464" name="CustomShape 43"/>
          <p:cNvSpPr/>
          <p:nvPr/>
        </p:nvSpPr>
        <p:spPr>
          <a:xfrm>
            <a:off x="7045560" y="584496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465" name="CustomShape 44"/>
          <p:cNvSpPr/>
          <p:nvPr/>
        </p:nvSpPr>
        <p:spPr>
          <a:xfrm>
            <a:off x="6675120" y="3461760"/>
            <a:ext cx="153000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01B0F1"/>
                </a:solidFill>
                <a:latin typeface="Arial"/>
              </a:rPr>
              <a:t>Merken &amp; Größe Bewerten</a:t>
            </a:r>
            <a:endParaRPr lang="en-US" sz="1400" b="0" strike="noStrike" spc="-1">
              <a:latin typeface="Arial"/>
            </a:endParaRPr>
          </a:p>
        </p:txBody>
      </p:sp>
      <p:sp>
        <p:nvSpPr>
          <p:cNvPr id="466" name="CustomShape 45"/>
          <p:cNvSpPr/>
          <p:nvPr/>
        </p:nvSpPr>
        <p:spPr>
          <a:xfrm flipV="1">
            <a:off x="1706040" y="2215800"/>
            <a:ext cx="1017360" cy="696600"/>
          </a:xfrm>
          <a:prstGeom prst="bentConnector2">
            <a:avLst/>
          </a:prstGeom>
          <a:noFill/>
          <a:ln w="19050">
            <a:solidFill>
              <a:srgbClr val="00B0F0"/>
            </a:solidFill>
            <a:tailEnd type="triangle" w="med" len="med"/>
          </a:ln>
        </p:spPr>
        <p:style>
          <a:lnRef idx="1">
            <a:schemeClr val="accent1"/>
          </a:lnRef>
          <a:fillRef idx="0">
            <a:schemeClr val="accent1"/>
          </a:fillRef>
          <a:effectRef idx="0">
            <a:schemeClr val="accent1"/>
          </a:effectRef>
          <a:fontRef idx="minor"/>
        </p:style>
      </p:sp>
      <p:sp>
        <p:nvSpPr>
          <p:cNvPr id="467" name="CustomShape 46"/>
          <p:cNvSpPr/>
          <p:nvPr/>
        </p:nvSpPr>
        <p:spPr>
          <a:xfrm flipV="1">
            <a:off x="5435280" y="2204640"/>
            <a:ext cx="1099440" cy="707400"/>
          </a:xfrm>
          <a:prstGeom prst="bentConnector3">
            <a:avLst>
              <a:gd name="adj1" fmla="val 100498"/>
            </a:avLst>
          </a:prstGeom>
          <a:noFill/>
          <a:ln w="19050">
            <a:solidFill>
              <a:srgbClr val="00B0F0"/>
            </a:solidFill>
            <a:tailEnd type="triangle" w="med" len="med"/>
          </a:ln>
        </p:spPr>
        <p:style>
          <a:lnRef idx="1">
            <a:schemeClr val="accent1"/>
          </a:lnRef>
          <a:fillRef idx="0">
            <a:schemeClr val="accent1"/>
          </a:fillRef>
          <a:effectRef idx="0">
            <a:schemeClr val="accent1"/>
          </a:effectRef>
          <a:fontRef idx="minor"/>
        </p:style>
      </p:sp>
      <p:sp>
        <p:nvSpPr>
          <p:cNvPr id="468" name="CustomShape 47"/>
          <p:cNvSpPr/>
          <p:nvPr/>
        </p:nvSpPr>
        <p:spPr>
          <a:xfrm flipV="1">
            <a:off x="6527520" y="3984120"/>
            <a:ext cx="912240" cy="843480"/>
          </a:xfrm>
          <a:prstGeom prst="bentConnector2">
            <a:avLst/>
          </a:prstGeom>
          <a:noFill/>
          <a:ln w="19050">
            <a:solidFill>
              <a:srgbClr val="00B0F0"/>
            </a:solidFill>
            <a:tailEnd type="triangle" w="med" len="med"/>
          </a:ln>
        </p:spPr>
        <p:style>
          <a:lnRef idx="1">
            <a:schemeClr val="accent1"/>
          </a:lnRef>
          <a:fillRef idx="0">
            <a:schemeClr val="accent1"/>
          </a:fillRef>
          <a:effectRef idx="0">
            <a:schemeClr val="accent1"/>
          </a:effectRef>
          <a:fontRef idx="minor"/>
        </p:style>
      </p:sp>
      <p:sp>
        <p:nvSpPr>
          <p:cNvPr id="469" name="CustomShape 48"/>
          <p:cNvSpPr/>
          <p:nvPr/>
        </p:nvSpPr>
        <p:spPr>
          <a:xfrm flipV="1">
            <a:off x="2798280" y="3951360"/>
            <a:ext cx="745200" cy="875880"/>
          </a:xfrm>
          <a:prstGeom prst="bentConnector2">
            <a:avLst/>
          </a:prstGeom>
          <a:noFill/>
          <a:ln w="19050">
            <a:solidFill>
              <a:srgbClr val="92D050"/>
            </a:solidFill>
            <a:tailEnd type="triangle" w="med" len="med"/>
          </a:ln>
        </p:spPr>
        <p:style>
          <a:lnRef idx="1">
            <a:schemeClr val="accent1"/>
          </a:lnRef>
          <a:fillRef idx="0">
            <a:schemeClr val="accent1"/>
          </a:fillRef>
          <a:effectRef idx="0">
            <a:schemeClr val="accent1"/>
          </a:effectRef>
          <a:fontRef idx="minor"/>
        </p:style>
      </p:sp>
      <p:sp>
        <p:nvSpPr>
          <p:cNvPr id="470" name="CustomShape 49"/>
          <p:cNvSpPr/>
          <p:nvPr/>
        </p:nvSpPr>
        <p:spPr>
          <a:xfrm flipV="1">
            <a:off x="3863520" y="5901480"/>
            <a:ext cx="784800" cy="547920"/>
          </a:xfrm>
          <a:prstGeom prst="bentConnector2">
            <a:avLst/>
          </a:prstGeom>
          <a:noFill/>
          <a:ln w="19050">
            <a:solidFill>
              <a:srgbClr val="92D050"/>
            </a:solidFill>
            <a:tailEnd type="triangle" w="med" len="med"/>
          </a:ln>
        </p:spPr>
        <p:style>
          <a:lnRef idx="1">
            <a:schemeClr val="accent1"/>
          </a:lnRef>
          <a:fillRef idx="0">
            <a:schemeClr val="accent1"/>
          </a:fillRef>
          <a:effectRef idx="0">
            <a:schemeClr val="accent1"/>
          </a:effectRef>
          <a:fontRef idx="minor"/>
        </p:style>
      </p:sp>
      <p:sp>
        <p:nvSpPr>
          <p:cNvPr id="471" name="CustomShape 50"/>
          <p:cNvSpPr/>
          <p:nvPr/>
        </p:nvSpPr>
        <p:spPr>
          <a:xfrm flipV="1">
            <a:off x="7593120" y="5901480"/>
            <a:ext cx="784800" cy="547920"/>
          </a:xfrm>
          <a:prstGeom prst="bentConnector2">
            <a:avLst/>
          </a:prstGeom>
          <a:noFill/>
          <a:ln w="19050">
            <a:solidFill>
              <a:srgbClr val="92D050"/>
            </a:solidFill>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128" name="CustomShape 1"/>
          <p:cNvSpPr/>
          <p:nvPr/>
        </p:nvSpPr>
        <p:spPr>
          <a:xfrm>
            <a:off x="723960" y="1428840"/>
            <a:ext cx="10743840" cy="475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de-DE" sz="1800" b="0" strike="noStrike" spc="-1">
                <a:solidFill>
                  <a:srgbClr val="FFFFFF"/>
                </a:solidFill>
                <a:latin typeface="Calibri"/>
              </a:rPr>
              <a:t>In der folgenden Aufgabe werden Sie eine Gedächtnisaufgabe bearbeiten. Hierbei sollen Sie sich Worte merken, die in der Mitte des Bildschirmes nacheinander gezeigt werden. </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Dabei erhalten Sie </a:t>
            </a:r>
            <a:r>
              <a:rPr lang="de-DE" sz="1800" b="1" i="1" strike="noStrike" spc="-1">
                <a:solidFill>
                  <a:srgbClr val="FFC000"/>
                </a:solidFill>
                <a:latin typeface="Calibri"/>
              </a:rPr>
              <a:t>vor</a:t>
            </a:r>
            <a:r>
              <a:rPr lang="de-DE" sz="1800" b="1" i="1" strike="noStrike" spc="-1">
                <a:solidFill>
                  <a:srgbClr val="FFFFFF"/>
                </a:solidFill>
                <a:latin typeface="Calibri"/>
              </a:rPr>
              <a:t> </a:t>
            </a:r>
            <a:r>
              <a:rPr lang="de-DE" sz="1800" b="0" strike="noStrike" spc="-1">
                <a:solidFill>
                  <a:srgbClr val="FFFFFF"/>
                </a:solidFill>
                <a:latin typeface="Calibri"/>
              </a:rPr>
              <a:t>jedem gezeigten Wort </a:t>
            </a:r>
            <a:r>
              <a:rPr lang="de-DE" sz="1800" b="1" i="1" strike="noStrike" spc="-1">
                <a:solidFill>
                  <a:srgbClr val="FFC000"/>
                </a:solidFill>
                <a:latin typeface="Calibri"/>
              </a:rPr>
              <a:t>einen Hinweis</a:t>
            </a:r>
            <a:r>
              <a:rPr lang="de-DE" sz="1800" b="0" strike="noStrike" spc="-1">
                <a:solidFill>
                  <a:srgbClr val="FFC000"/>
                </a:solidFill>
                <a:latin typeface="Calibri"/>
              </a:rPr>
              <a:t>, </a:t>
            </a:r>
            <a:r>
              <a:rPr lang="de-DE" sz="1800" b="0" strike="noStrike" spc="-1">
                <a:solidFill>
                  <a:srgbClr val="FFFFFF"/>
                </a:solidFill>
                <a:latin typeface="Calibri"/>
              </a:rPr>
              <a:t>ob Sie sich das nachfolgende Wort merken sollen, oder nicht. Bei Worten die Sie sich merken sollen, müssen Sie sich die genaue Reihenfolge in der diese präsentiert wurden einprägen.</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 Zusätzlich müssen Sie bei </a:t>
            </a:r>
            <a:r>
              <a:rPr lang="de-DE" sz="1800" b="1" i="1" strike="noStrike" spc="-1">
                <a:solidFill>
                  <a:srgbClr val="FFC000"/>
                </a:solidFill>
                <a:latin typeface="Calibri"/>
              </a:rPr>
              <a:t>jedem Wort </a:t>
            </a:r>
            <a:r>
              <a:rPr lang="de-DE" sz="1800" b="0" strike="noStrike" spc="-1">
                <a:solidFill>
                  <a:srgbClr val="FFFFFF"/>
                </a:solidFill>
                <a:latin typeface="Calibri"/>
              </a:rPr>
              <a:t>so schnell und korrekt wie möglich entscheiden, ob das jeweilig gezeigte Objekt</a:t>
            </a:r>
            <a:r>
              <a:rPr lang="de-DE" sz="1800" b="1" i="1" strike="noStrike" spc="-1">
                <a:solidFill>
                  <a:srgbClr val="FF0000"/>
                </a:solidFill>
                <a:latin typeface="Calibri"/>
              </a:rPr>
              <a:t> </a:t>
            </a:r>
            <a:r>
              <a:rPr lang="de-DE" sz="1800" b="1" i="1" strike="noStrike" spc="-1">
                <a:solidFill>
                  <a:srgbClr val="FFC000"/>
                </a:solidFill>
                <a:latin typeface="Calibri"/>
              </a:rPr>
              <a:t>größer oder kleiner ist als ein Fußball</a:t>
            </a:r>
            <a:r>
              <a:rPr lang="de-DE" sz="1800" b="0" strike="noStrike" spc="-1">
                <a:solidFill>
                  <a:srgbClr val="FFFFFF"/>
                </a:solidFill>
                <a:latin typeface="Calibri"/>
              </a:rPr>
              <a:t>. </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Nachdem alle Worte gezeigt wurden, erscheint ein </a:t>
            </a:r>
            <a:r>
              <a:rPr lang="de-DE" sz="1800" b="1" i="1" strike="noStrike" spc="-1">
                <a:solidFill>
                  <a:srgbClr val="FFC000"/>
                </a:solidFill>
                <a:latin typeface="Calibri"/>
              </a:rPr>
              <a:t>Kreis mit insgesamt 20 Worten</a:t>
            </a:r>
            <a:r>
              <a:rPr lang="de-DE" sz="1800" b="0" strike="noStrike" spc="-1">
                <a:solidFill>
                  <a:srgbClr val="FFFFFF"/>
                </a:solidFill>
                <a:latin typeface="Calibri"/>
              </a:rPr>
              <a:t>, aus dem Sie</a:t>
            </a:r>
            <a:r>
              <a:rPr lang="de-DE" sz="1800" b="1" strike="noStrike" spc="-1">
                <a:solidFill>
                  <a:srgbClr val="FFFFFF"/>
                </a:solidFill>
                <a:latin typeface="Calibri"/>
              </a:rPr>
              <a:t> </a:t>
            </a:r>
            <a:r>
              <a:rPr lang="de-DE" sz="1800" b="1" i="1" strike="noStrike" spc="-1">
                <a:solidFill>
                  <a:srgbClr val="FFC000"/>
                </a:solidFill>
                <a:latin typeface="Calibri"/>
              </a:rPr>
              <a:t>die sich zu</a:t>
            </a:r>
            <a:r>
              <a:rPr lang="de-DE" sz="1800" b="1" i="1" strike="noStrike" spc="-1">
                <a:solidFill>
                  <a:srgbClr val="C00000"/>
                </a:solidFill>
                <a:latin typeface="Calibri"/>
              </a:rPr>
              <a:t> </a:t>
            </a:r>
            <a:r>
              <a:rPr lang="de-DE" sz="1800" b="1" i="1" strike="noStrike" spc="-1">
                <a:solidFill>
                  <a:srgbClr val="FFC000"/>
                </a:solidFill>
                <a:latin typeface="Calibri"/>
              </a:rPr>
              <a:t>merkenden Worte in der korrekten Reihenfolge </a:t>
            </a:r>
            <a:r>
              <a:rPr lang="de-DE" sz="1800" b="0" strike="noStrike" spc="-1">
                <a:solidFill>
                  <a:srgbClr val="FFFFFF"/>
                </a:solidFill>
                <a:latin typeface="Calibri"/>
              </a:rPr>
              <a:t>mit einem Mausklick auswählen müssen.</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Nachfolgend wird Ihnen nun der Ablauf eines Versuches genau erklärt. Bitte lesen Sie die Instruktion sehr sorgfältig. Sollten Sie Fragen haben, wenden Sie sich bitte direkt an die Versuchsleitung.</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p:txBody>
      </p:sp>
      <p:sp>
        <p:nvSpPr>
          <p:cNvPr id="129" name="CustomShape 2"/>
          <p:cNvSpPr/>
          <p:nvPr/>
        </p:nvSpPr>
        <p:spPr>
          <a:xfrm>
            <a:off x="2994480" y="179640"/>
            <a:ext cx="6202440" cy="699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de-DE" sz="4000" b="1" strike="noStrike" spc="-1">
                <a:solidFill>
                  <a:srgbClr val="FFFFFF"/>
                </a:solidFill>
                <a:latin typeface="Calibri"/>
              </a:rPr>
              <a:t>Cued Complex Span Aufgabe</a:t>
            </a:r>
            <a:endParaRPr lang="en-US" sz="4000" b="0" strike="noStrike" spc="-1">
              <a:latin typeface="Arial"/>
            </a:endParaRPr>
          </a:p>
        </p:txBody>
      </p:sp>
      <p:sp>
        <p:nvSpPr>
          <p:cNvPr id="130" name="CustomShape 3"/>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Weiter</a:t>
            </a:r>
            <a:endParaRPr lang="en-US" sz="1800" b="0" strike="noStrike" spc="-1">
              <a:latin typeface="Arial"/>
            </a:endParaRPr>
          </a:p>
        </p:txBody>
      </p:sp>
      <p:sp>
        <p:nvSpPr>
          <p:cNvPr id="131" name="CustomShape 4"/>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de-DE" sz="1800" b="0" strike="noStrike" spc="-1">
                <a:solidFill>
                  <a:srgbClr val="FFFFFF"/>
                </a:solidFill>
                <a:latin typeface="Calibri"/>
              </a:rPr>
              <a:t>Zurück</a:t>
            </a:r>
            <a:endParaRPr lang="en-US" sz="1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472" name="CustomShape 1"/>
          <p:cNvSpPr/>
          <p:nvPr/>
        </p:nvSpPr>
        <p:spPr>
          <a:xfrm>
            <a:off x="703440" y="1111680"/>
            <a:ext cx="10743840" cy="1188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473" name="CustomShape 2"/>
          <p:cNvSpPr/>
          <p:nvPr/>
        </p:nvSpPr>
        <p:spPr>
          <a:xfrm>
            <a:off x="826200" y="2849040"/>
            <a:ext cx="10743840" cy="1462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474" name="CustomShape 3"/>
          <p:cNvSpPr/>
          <p:nvPr/>
        </p:nvSpPr>
        <p:spPr>
          <a:xfrm>
            <a:off x="3047400" y="6224040"/>
            <a:ext cx="609660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de-DE" sz="2000" b="1" i="1" strike="noStrike" spc="-1">
                <a:solidFill>
                  <a:srgbClr val="FFC000"/>
                </a:solidFill>
                <a:latin typeface="Arial"/>
              </a:rPr>
              <a:t>Bereit? Weiter mit beliebiger Taste!</a:t>
            </a:r>
            <a:endParaRPr lang="en-US" sz="2000" b="0" strike="noStrike" spc="-1">
              <a:latin typeface="Arial"/>
            </a:endParaRPr>
          </a:p>
        </p:txBody>
      </p:sp>
      <p:sp>
        <p:nvSpPr>
          <p:cNvPr id="475" name="CustomShape 4"/>
          <p:cNvSpPr/>
          <p:nvPr/>
        </p:nvSpPr>
        <p:spPr>
          <a:xfrm>
            <a:off x="538560" y="1365480"/>
            <a:ext cx="10743840" cy="3382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de-DE" sz="1800" b="0" strike="noStrike" spc="-1">
                <a:solidFill>
                  <a:srgbClr val="FFFFFF"/>
                </a:solidFill>
                <a:latin typeface="Arial"/>
              </a:rPr>
              <a:t>Nun starten einige </a:t>
            </a:r>
            <a:r>
              <a:rPr lang="de-DE" sz="1800" b="1" i="1" strike="noStrike" spc="-1">
                <a:solidFill>
                  <a:srgbClr val="FFC000"/>
                </a:solidFill>
                <a:latin typeface="Arial"/>
              </a:rPr>
              <a:t>Übungsdurchläufe</a:t>
            </a:r>
            <a:r>
              <a:rPr lang="de-DE" sz="1800" b="0" strike="noStrike" spc="-1">
                <a:solidFill>
                  <a:srgbClr val="FFFFFF"/>
                </a:solidFill>
                <a:latin typeface="Arial"/>
              </a:rPr>
              <a:t>, bei denen Sie die Aufgabe mit Feedback üben können. </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Arial"/>
              </a:rPr>
              <a:t>Bei Worten die Sie sich merken müssen, erscheint </a:t>
            </a:r>
            <a:r>
              <a:rPr lang="de-DE" sz="1800" b="1" i="1" strike="noStrike" spc="-1">
                <a:solidFill>
                  <a:srgbClr val="FFC000"/>
                </a:solidFill>
                <a:latin typeface="Arial"/>
              </a:rPr>
              <a:t>vor dem Wort </a:t>
            </a:r>
            <a:r>
              <a:rPr lang="de-DE" sz="1800" b="0" strike="noStrike" spc="-1">
                <a:solidFill>
                  <a:srgbClr val="FFFFFF"/>
                </a:solidFill>
                <a:latin typeface="Arial"/>
              </a:rPr>
              <a:t>ein </a:t>
            </a:r>
            <a:r>
              <a:rPr lang="de-DE" sz="1800" b="1" i="1" strike="noStrike" spc="-1">
                <a:solidFill>
                  <a:srgbClr val="00B0F0"/>
                </a:solidFill>
                <a:latin typeface="Arial"/>
              </a:rPr>
              <a:t>blauer Kreis</a:t>
            </a:r>
            <a:r>
              <a:rPr lang="de-DE" sz="1800" b="0" strike="noStrike" spc="-1">
                <a:solidFill>
                  <a:srgbClr val="FFFFFF"/>
                </a:solidFill>
                <a:latin typeface="Arial"/>
              </a:rPr>
              <a:t>, bei Worten bei denen Sie nur bewerten sollen ob sie größer oder kleiner sind als ein Fussball, erscheint </a:t>
            </a:r>
            <a:r>
              <a:rPr lang="de-DE" sz="1800" b="1" i="1" strike="noStrike" spc="-1">
                <a:solidFill>
                  <a:srgbClr val="FFC000"/>
                </a:solidFill>
                <a:latin typeface="Arial"/>
              </a:rPr>
              <a:t>vor dem Wort</a:t>
            </a:r>
            <a:r>
              <a:rPr lang="de-DE" sz="1800" b="0" strike="noStrike" spc="-1">
                <a:solidFill>
                  <a:srgbClr val="FFFFFF"/>
                </a:solidFill>
                <a:latin typeface="Arial"/>
              </a:rPr>
              <a:t> ein </a:t>
            </a:r>
            <a:r>
              <a:rPr lang="de-DE" sz="1800" b="1" i="1" strike="noStrike" spc="-1">
                <a:solidFill>
                  <a:srgbClr val="92D14F"/>
                </a:solidFill>
                <a:latin typeface="Arial"/>
              </a:rPr>
              <a:t>grüner Kreis</a:t>
            </a:r>
            <a:r>
              <a:rPr lang="de-DE" sz="1800" b="0" strike="noStrike" spc="-1">
                <a:solidFill>
                  <a:srgbClr val="FFFFFF"/>
                </a:solidFill>
                <a:latin typeface="Arial"/>
              </a:rPr>
              <a:t>. </a:t>
            </a:r>
            <a:r>
              <a:rPr lang="de-DE" sz="1800" b="1" i="1" strike="noStrike" spc="-1">
                <a:solidFill>
                  <a:srgbClr val="FFC000"/>
                </a:solidFill>
                <a:latin typeface="Arial"/>
              </a:rPr>
              <a:t>Sie müssen jedoch jedes mal entscheiden, </a:t>
            </a:r>
            <a:r>
              <a:rPr lang="en-US" sz="1800" b="1" i="1" strike="noStrike" spc="-1">
                <a:solidFill>
                  <a:srgbClr val="FFC000"/>
                </a:solidFill>
                <a:latin typeface="Arial"/>
              </a:rPr>
              <a:t>ob das Objekt größer oder kleiner ist als ein Fußball, egal ob das Wort relevant ist, oder nicht! </a:t>
            </a:r>
            <a:r>
              <a:rPr lang="en-US" sz="1800" b="0" strike="noStrike" spc="-1">
                <a:solidFill>
                  <a:srgbClr val="FFFFFF"/>
                </a:solidFill>
                <a:latin typeface="Arial"/>
              </a:rPr>
              <a:t>Anschließend </a:t>
            </a:r>
            <a:r>
              <a:rPr lang="en-US" sz="1800" b="1" i="1" strike="noStrike" spc="-1">
                <a:solidFill>
                  <a:srgbClr val="FFFFFF"/>
                </a:solidFill>
                <a:latin typeface="Arial"/>
              </a:rPr>
              <a:t>müssen Sie die Worte </a:t>
            </a:r>
            <a:r>
              <a:rPr lang="en-US" sz="1800" b="1" i="1" strike="noStrike" spc="-1">
                <a:solidFill>
                  <a:srgbClr val="FFC000"/>
                </a:solidFill>
                <a:latin typeface="Arial"/>
              </a:rPr>
              <a:t>in korrekter Reihenfolge </a:t>
            </a:r>
            <a:r>
              <a:rPr lang="en-US" sz="1800" b="1" i="1" strike="noStrike" spc="-1">
                <a:solidFill>
                  <a:srgbClr val="FFFFFF"/>
                </a:solidFill>
                <a:latin typeface="Arial"/>
              </a:rPr>
              <a:t>aus einem Kreis mit ingesamt 20 Worten auswählen</a:t>
            </a:r>
            <a:r>
              <a:rPr lang="en-US" sz="1800" b="0" strike="noStrike" spc="-1">
                <a:solidFill>
                  <a:srgbClr val="FFFFFF"/>
                </a:solidFill>
                <a:latin typeface="Arial"/>
              </a:rPr>
              <a:t>!</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Drücken Sie die </a:t>
            </a:r>
            <a:r>
              <a:rPr lang="de-DE" sz="1800" b="1" i="1" strike="noStrike" spc="-1">
                <a:solidFill>
                  <a:srgbClr val="FFC000"/>
                </a:solidFill>
                <a:latin typeface="Arial"/>
              </a:rPr>
              <a:t>Taste „L“</a:t>
            </a:r>
            <a:r>
              <a:rPr lang="de-DE" sz="1800" b="0" strike="noStrike" spc="-1">
                <a:solidFill>
                  <a:srgbClr val="FFC000"/>
                </a:solidFill>
                <a:latin typeface="Arial"/>
              </a:rPr>
              <a:t>, </a:t>
            </a:r>
            <a:r>
              <a:rPr lang="de-DE" sz="1800" b="1" i="1" strike="noStrike" spc="-1">
                <a:solidFill>
                  <a:srgbClr val="FFC000"/>
                </a:solidFill>
                <a:latin typeface="Arial"/>
              </a:rPr>
              <a:t>wenn das Objekt größer</a:t>
            </a:r>
            <a:r>
              <a:rPr lang="de-DE" sz="1800" b="0" strike="noStrike" spc="-1">
                <a:solidFill>
                  <a:srgbClr val="C00000"/>
                </a:solidFill>
                <a:latin typeface="Arial"/>
              </a:rPr>
              <a:t> </a:t>
            </a:r>
            <a:r>
              <a:rPr lang="de-DE" sz="1800" b="0" strike="noStrike" spc="-1">
                <a:solidFill>
                  <a:srgbClr val="FFFFFF"/>
                </a:solidFill>
                <a:latin typeface="Arial"/>
              </a:rPr>
              <a:t>ist als ein Fussball und die </a:t>
            </a:r>
            <a:r>
              <a:rPr lang="de-DE" sz="1800" b="1" i="1" strike="noStrike" spc="-1">
                <a:solidFill>
                  <a:srgbClr val="FFC000"/>
                </a:solidFill>
                <a:latin typeface="Arial"/>
              </a:rPr>
              <a:t>Taste „D“, wenn es kleiner</a:t>
            </a:r>
            <a:r>
              <a:rPr lang="de-DE" sz="1800" b="1" i="1" strike="noStrike" spc="-1">
                <a:solidFill>
                  <a:srgbClr val="FF0000"/>
                </a:solidFill>
                <a:latin typeface="Arial"/>
              </a:rPr>
              <a:t> </a:t>
            </a:r>
            <a:r>
              <a:rPr lang="de-DE" sz="1800" b="0" strike="noStrike" spc="-1">
                <a:solidFill>
                  <a:srgbClr val="FFFFFF"/>
                </a:solidFill>
                <a:latin typeface="Arial"/>
              </a:rPr>
              <a:t>ist als ein Fußball.</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476" name="CustomShape 5"/>
          <p:cNvSpPr/>
          <p:nvPr/>
        </p:nvSpPr>
        <p:spPr>
          <a:xfrm>
            <a:off x="1499040" y="434268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477" name="CustomShape 6"/>
          <p:cNvSpPr/>
          <p:nvPr/>
        </p:nvSpPr>
        <p:spPr>
          <a:xfrm>
            <a:off x="9413280" y="436788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478" name="CustomShape 7"/>
          <p:cNvSpPr/>
          <p:nvPr/>
        </p:nvSpPr>
        <p:spPr>
          <a:xfrm>
            <a:off x="212040" y="535536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Worte die Sie sich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genau merken müssen</a:t>
            </a:r>
            <a:endParaRPr lang="en-US" sz="1600" b="0" strike="noStrike" spc="-1">
              <a:latin typeface="Arial"/>
            </a:endParaRPr>
          </a:p>
        </p:txBody>
      </p:sp>
      <p:sp>
        <p:nvSpPr>
          <p:cNvPr id="479" name="CustomShape 8"/>
          <p:cNvSpPr/>
          <p:nvPr/>
        </p:nvSpPr>
        <p:spPr>
          <a:xfrm>
            <a:off x="8170200" y="538056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Worte die nicht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relevant sind</a:t>
            </a:r>
            <a:endParaRPr lang="en-US" sz="1600" b="0" strike="noStrike" spc="-1">
              <a:latin typeface="Arial"/>
            </a:endParaRPr>
          </a:p>
        </p:txBody>
      </p:sp>
      <p:sp>
        <p:nvSpPr>
          <p:cNvPr id="480" name="CustomShape 9"/>
          <p:cNvSpPr/>
          <p:nvPr/>
        </p:nvSpPr>
        <p:spPr>
          <a:xfrm>
            <a:off x="2817000" y="179640"/>
            <a:ext cx="6557400" cy="639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3600" b="1" strike="noStrike" spc="-1" dirty="0" err="1">
                <a:solidFill>
                  <a:srgbClr val="FFFFFF"/>
                </a:solidFill>
                <a:latin typeface="Arial"/>
              </a:rPr>
              <a:t>Cued</a:t>
            </a:r>
            <a:r>
              <a:rPr lang="de-DE" sz="3600" b="1" strike="noStrike" spc="-1" dirty="0">
                <a:solidFill>
                  <a:srgbClr val="FFFFFF"/>
                </a:solidFill>
                <a:latin typeface="Arial"/>
              </a:rPr>
              <a:t> </a:t>
            </a:r>
            <a:r>
              <a:rPr lang="de-DE" sz="3600" b="1" strike="noStrike" spc="-1" dirty="0" err="1">
                <a:solidFill>
                  <a:srgbClr val="FFFFFF"/>
                </a:solidFill>
                <a:latin typeface="Arial"/>
              </a:rPr>
              <a:t>Complex</a:t>
            </a:r>
            <a:r>
              <a:rPr lang="de-DE" sz="3600" b="1" strike="noStrike" spc="-1" dirty="0">
                <a:solidFill>
                  <a:srgbClr val="FFFFFF"/>
                </a:solidFill>
                <a:latin typeface="Arial"/>
              </a:rPr>
              <a:t> Span Aufgabe</a:t>
            </a:r>
            <a:endParaRPr lang="en-US" sz="36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481" name="CustomShape 1"/>
          <p:cNvSpPr/>
          <p:nvPr/>
        </p:nvSpPr>
        <p:spPr>
          <a:xfrm>
            <a:off x="703440" y="1111680"/>
            <a:ext cx="10743840" cy="1188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482" name="CustomShape 2"/>
          <p:cNvSpPr/>
          <p:nvPr/>
        </p:nvSpPr>
        <p:spPr>
          <a:xfrm>
            <a:off x="826200" y="2849040"/>
            <a:ext cx="10743840" cy="1462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483" name="CustomShape 3"/>
          <p:cNvSpPr/>
          <p:nvPr/>
        </p:nvSpPr>
        <p:spPr>
          <a:xfrm>
            <a:off x="3047400" y="6224040"/>
            <a:ext cx="609660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de-DE" sz="2000" b="1" i="1" strike="noStrike" spc="-1">
                <a:solidFill>
                  <a:srgbClr val="FFC000"/>
                </a:solidFill>
                <a:latin typeface="Arial"/>
              </a:rPr>
              <a:t>Bereit? Weiter mit beliebiger Taste!</a:t>
            </a:r>
            <a:endParaRPr lang="en-US" sz="2000" b="0" strike="noStrike" spc="-1">
              <a:latin typeface="Arial"/>
            </a:endParaRPr>
          </a:p>
        </p:txBody>
      </p:sp>
      <p:sp>
        <p:nvSpPr>
          <p:cNvPr id="484" name="CustomShape 4"/>
          <p:cNvSpPr/>
          <p:nvPr/>
        </p:nvSpPr>
        <p:spPr>
          <a:xfrm>
            <a:off x="538560" y="1365480"/>
            <a:ext cx="10743840" cy="3382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de-DE" sz="1800" b="0" strike="noStrike" spc="-1">
                <a:solidFill>
                  <a:srgbClr val="FFFFFF"/>
                </a:solidFill>
                <a:latin typeface="Arial"/>
              </a:rPr>
              <a:t>Nun starten einige </a:t>
            </a:r>
            <a:r>
              <a:rPr lang="de-DE" sz="1800" b="1" i="1" strike="noStrike" spc="-1">
                <a:solidFill>
                  <a:srgbClr val="FFC000"/>
                </a:solidFill>
                <a:latin typeface="Arial"/>
              </a:rPr>
              <a:t>Übungsdurchläufe</a:t>
            </a:r>
            <a:r>
              <a:rPr lang="de-DE" sz="1800" b="0" strike="noStrike" spc="-1">
                <a:solidFill>
                  <a:srgbClr val="FFFFFF"/>
                </a:solidFill>
                <a:latin typeface="Arial"/>
              </a:rPr>
              <a:t>, bei denen Sie die Aufgabe mit Feedback üben können. </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Arial"/>
              </a:rPr>
              <a:t>Bei Zahlen die Sie sich merken müssen, erscheint </a:t>
            </a:r>
            <a:r>
              <a:rPr lang="de-DE" sz="1800" b="1" i="1" strike="noStrike" spc="-1">
                <a:solidFill>
                  <a:srgbClr val="FFC000"/>
                </a:solidFill>
                <a:latin typeface="Arial"/>
              </a:rPr>
              <a:t>vor der Zahl </a:t>
            </a:r>
            <a:r>
              <a:rPr lang="de-DE" sz="1800" b="0" strike="noStrike" spc="-1">
                <a:solidFill>
                  <a:srgbClr val="FFFFFF"/>
                </a:solidFill>
                <a:latin typeface="Arial"/>
              </a:rPr>
              <a:t>ein </a:t>
            </a:r>
            <a:r>
              <a:rPr lang="de-DE" sz="1800" b="1" i="1" strike="noStrike" spc="-1">
                <a:solidFill>
                  <a:srgbClr val="00B0F0"/>
                </a:solidFill>
                <a:latin typeface="Arial"/>
              </a:rPr>
              <a:t>blauer Kreis</a:t>
            </a:r>
            <a:r>
              <a:rPr lang="de-DE" sz="1800" b="0" strike="noStrike" spc="-1">
                <a:solidFill>
                  <a:srgbClr val="FFFFFF"/>
                </a:solidFill>
                <a:latin typeface="Arial"/>
              </a:rPr>
              <a:t>,  bei Zahlen bei denen Sie nur bewerten sollen ob sie größer oder kleiner sind als 50, erscheint </a:t>
            </a:r>
            <a:r>
              <a:rPr lang="de-DE" sz="1800" b="1" i="1" strike="noStrike" spc="-1">
                <a:solidFill>
                  <a:srgbClr val="FFC000"/>
                </a:solidFill>
                <a:latin typeface="Arial"/>
              </a:rPr>
              <a:t>vor der Zahl</a:t>
            </a:r>
            <a:r>
              <a:rPr lang="de-DE" sz="1800" b="0" strike="noStrike" spc="-1">
                <a:solidFill>
                  <a:srgbClr val="FFFFFF"/>
                </a:solidFill>
                <a:latin typeface="Arial"/>
              </a:rPr>
              <a:t> ein </a:t>
            </a:r>
            <a:r>
              <a:rPr lang="de-DE" sz="1800" b="1" i="1" strike="noStrike" spc="-1">
                <a:solidFill>
                  <a:srgbClr val="92D14F"/>
                </a:solidFill>
                <a:latin typeface="Arial"/>
              </a:rPr>
              <a:t>grüner Kreis</a:t>
            </a:r>
            <a:r>
              <a:rPr lang="de-DE" sz="1800" b="0" strike="noStrike" spc="-1">
                <a:solidFill>
                  <a:srgbClr val="FFFFFF"/>
                </a:solidFill>
                <a:latin typeface="Arial"/>
              </a:rPr>
              <a:t>. </a:t>
            </a:r>
            <a:r>
              <a:rPr lang="de-DE" sz="1800" b="1" i="1" strike="noStrike" spc="-1">
                <a:solidFill>
                  <a:srgbClr val="FFC000"/>
                </a:solidFill>
                <a:latin typeface="Arial"/>
              </a:rPr>
              <a:t>Sie müssen jedoch jedes mal entscheiden, </a:t>
            </a:r>
            <a:r>
              <a:rPr lang="en-US" sz="1800" b="1" i="1" strike="noStrike" spc="-1">
                <a:solidFill>
                  <a:srgbClr val="FFC000"/>
                </a:solidFill>
                <a:latin typeface="Arial"/>
              </a:rPr>
              <a:t>ob die Zahl größer oder kleiner ist als 50, egal ob die Zahl relevant ist, oder nicht! </a:t>
            </a:r>
            <a:r>
              <a:rPr lang="en-US" sz="1800" b="0" strike="noStrike" spc="-1">
                <a:solidFill>
                  <a:srgbClr val="FFFFFF"/>
                </a:solidFill>
                <a:latin typeface="Arial"/>
              </a:rPr>
              <a:t>Anschließend </a:t>
            </a:r>
            <a:r>
              <a:rPr lang="en-US" sz="1800" b="1" i="1" strike="noStrike" spc="-1">
                <a:solidFill>
                  <a:srgbClr val="FFFFFF"/>
                </a:solidFill>
                <a:latin typeface="Arial"/>
              </a:rPr>
              <a:t>müssen Sie die Zahlen </a:t>
            </a:r>
            <a:r>
              <a:rPr lang="en-US" sz="1800" b="1" i="1" strike="noStrike" spc="-1">
                <a:solidFill>
                  <a:srgbClr val="FFC000"/>
                </a:solidFill>
                <a:latin typeface="Arial"/>
              </a:rPr>
              <a:t>in korrekter Reihenfolge </a:t>
            </a:r>
            <a:r>
              <a:rPr lang="en-US" sz="1800" b="1" i="1" strike="noStrike" spc="-1">
                <a:solidFill>
                  <a:srgbClr val="FFFFFF"/>
                </a:solidFill>
                <a:latin typeface="Arial"/>
              </a:rPr>
              <a:t>aus einem Kreis mit ingesamt 20 Zahlen auswählen</a:t>
            </a:r>
            <a:r>
              <a:rPr lang="en-US" sz="1800" b="0" strike="noStrike" spc="-1">
                <a:solidFill>
                  <a:srgbClr val="FFFFFF"/>
                </a:solidFill>
                <a:latin typeface="Arial"/>
              </a:rPr>
              <a:t>!</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Drücken Sie die </a:t>
            </a:r>
            <a:r>
              <a:rPr lang="de-DE" sz="1800" b="1" i="1" strike="noStrike" spc="-1">
                <a:solidFill>
                  <a:srgbClr val="FFC000"/>
                </a:solidFill>
                <a:latin typeface="Arial"/>
              </a:rPr>
              <a:t>Taste „L“</a:t>
            </a:r>
            <a:r>
              <a:rPr lang="de-DE" sz="1800" b="0" strike="noStrike" spc="-1">
                <a:solidFill>
                  <a:srgbClr val="FFC000"/>
                </a:solidFill>
                <a:latin typeface="Arial"/>
              </a:rPr>
              <a:t>, </a:t>
            </a:r>
            <a:r>
              <a:rPr lang="de-DE" sz="1800" b="1" i="1" strike="noStrike" spc="-1">
                <a:solidFill>
                  <a:srgbClr val="FFC000"/>
                </a:solidFill>
                <a:latin typeface="Arial"/>
              </a:rPr>
              <a:t>wenn die Zahl größer</a:t>
            </a:r>
            <a:r>
              <a:rPr lang="de-DE" sz="1800" b="0" strike="noStrike" spc="-1">
                <a:solidFill>
                  <a:srgbClr val="C00000"/>
                </a:solidFill>
                <a:latin typeface="Arial"/>
              </a:rPr>
              <a:t> </a:t>
            </a:r>
            <a:r>
              <a:rPr lang="de-DE" sz="1800" b="0" strike="noStrike" spc="-1">
                <a:solidFill>
                  <a:srgbClr val="FFFFFF"/>
                </a:solidFill>
                <a:latin typeface="Arial"/>
              </a:rPr>
              <a:t>ist als 50 und die </a:t>
            </a:r>
            <a:r>
              <a:rPr lang="de-DE" sz="1800" b="1" i="1" strike="noStrike" spc="-1">
                <a:solidFill>
                  <a:srgbClr val="FFC000"/>
                </a:solidFill>
                <a:latin typeface="Arial"/>
              </a:rPr>
              <a:t>Taste „D“, wenn sie kleiner</a:t>
            </a:r>
            <a:r>
              <a:rPr lang="de-DE" sz="1800" b="1" i="1" strike="noStrike" spc="-1">
                <a:solidFill>
                  <a:srgbClr val="FF0000"/>
                </a:solidFill>
                <a:latin typeface="Arial"/>
              </a:rPr>
              <a:t> </a:t>
            </a:r>
            <a:r>
              <a:rPr lang="de-DE" sz="1800" b="0" strike="noStrike" spc="-1">
                <a:solidFill>
                  <a:srgbClr val="FFFFFF"/>
                </a:solidFill>
                <a:latin typeface="Arial"/>
              </a:rPr>
              <a:t>ist als 50.</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485" name="CustomShape 5"/>
          <p:cNvSpPr/>
          <p:nvPr/>
        </p:nvSpPr>
        <p:spPr>
          <a:xfrm>
            <a:off x="1499040" y="434268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486" name="CustomShape 6"/>
          <p:cNvSpPr/>
          <p:nvPr/>
        </p:nvSpPr>
        <p:spPr>
          <a:xfrm>
            <a:off x="9413280" y="436788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487" name="CustomShape 7"/>
          <p:cNvSpPr/>
          <p:nvPr/>
        </p:nvSpPr>
        <p:spPr>
          <a:xfrm>
            <a:off x="212040" y="535536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Zahlen die Sie sich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genau merken müssen</a:t>
            </a:r>
            <a:endParaRPr lang="en-US" sz="1600" b="0" strike="noStrike" spc="-1">
              <a:latin typeface="Arial"/>
            </a:endParaRPr>
          </a:p>
        </p:txBody>
      </p:sp>
      <p:sp>
        <p:nvSpPr>
          <p:cNvPr id="488" name="CustomShape 8"/>
          <p:cNvSpPr/>
          <p:nvPr/>
        </p:nvSpPr>
        <p:spPr>
          <a:xfrm>
            <a:off x="8170200" y="538056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Zahlen die nicht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relevant sind</a:t>
            </a:r>
            <a:endParaRPr lang="en-US" sz="1600" b="0" strike="noStrike" spc="-1">
              <a:latin typeface="Arial"/>
            </a:endParaRPr>
          </a:p>
        </p:txBody>
      </p:sp>
      <p:sp>
        <p:nvSpPr>
          <p:cNvPr id="489" name="CustomShape 9"/>
          <p:cNvSpPr/>
          <p:nvPr/>
        </p:nvSpPr>
        <p:spPr>
          <a:xfrm>
            <a:off x="2817000" y="179640"/>
            <a:ext cx="6557400" cy="639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3600" b="1" strike="noStrike" spc="-1">
                <a:solidFill>
                  <a:srgbClr val="FFFFFF"/>
                </a:solidFill>
                <a:latin typeface="Arial"/>
              </a:rPr>
              <a:t>Cued Complex Span Aufgabe</a:t>
            </a:r>
            <a:endParaRPr lang="en-US" sz="36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490" name="CustomShape 1"/>
          <p:cNvSpPr/>
          <p:nvPr/>
        </p:nvSpPr>
        <p:spPr>
          <a:xfrm>
            <a:off x="703440" y="1111680"/>
            <a:ext cx="10743840" cy="1188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491" name="CustomShape 2"/>
          <p:cNvSpPr/>
          <p:nvPr/>
        </p:nvSpPr>
        <p:spPr>
          <a:xfrm>
            <a:off x="826200" y="2849040"/>
            <a:ext cx="10743840" cy="1462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492" name="CustomShape 3"/>
          <p:cNvSpPr/>
          <p:nvPr/>
        </p:nvSpPr>
        <p:spPr>
          <a:xfrm>
            <a:off x="3047400" y="6224040"/>
            <a:ext cx="609660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de-DE" sz="2000" b="1" i="1" strike="noStrike" spc="-1">
                <a:solidFill>
                  <a:srgbClr val="FFC000"/>
                </a:solidFill>
                <a:latin typeface="Arial"/>
              </a:rPr>
              <a:t>Bereit? Weiter mit beliebiger Taste!</a:t>
            </a:r>
            <a:endParaRPr lang="en-US" sz="2000" b="0" strike="noStrike" spc="-1">
              <a:latin typeface="Arial"/>
            </a:endParaRPr>
          </a:p>
        </p:txBody>
      </p:sp>
      <p:sp>
        <p:nvSpPr>
          <p:cNvPr id="493" name="CustomShape 4"/>
          <p:cNvSpPr/>
          <p:nvPr/>
        </p:nvSpPr>
        <p:spPr>
          <a:xfrm>
            <a:off x="538560" y="1365480"/>
            <a:ext cx="10743840" cy="3382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de-DE" sz="1800" b="0" strike="noStrike" spc="-1">
                <a:solidFill>
                  <a:srgbClr val="FFFFFF"/>
                </a:solidFill>
                <a:latin typeface="Arial"/>
              </a:rPr>
              <a:t>Nun starten einige </a:t>
            </a:r>
            <a:r>
              <a:rPr lang="de-DE" sz="1800" b="1" i="1" strike="noStrike" spc="-1">
                <a:solidFill>
                  <a:srgbClr val="FFC000"/>
                </a:solidFill>
                <a:latin typeface="Arial"/>
              </a:rPr>
              <a:t>Übungsdurchläufe</a:t>
            </a:r>
            <a:r>
              <a:rPr lang="de-DE" sz="1800" b="0" strike="noStrike" spc="-1">
                <a:solidFill>
                  <a:srgbClr val="FFFFFF"/>
                </a:solidFill>
                <a:latin typeface="Arial"/>
              </a:rPr>
              <a:t>, bei denen Sie die Aufgabe mit Feedback üben können. </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Arial"/>
              </a:rPr>
              <a:t>Bei Worten die Sie sich merken müssen, erscheint </a:t>
            </a:r>
            <a:r>
              <a:rPr lang="de-DE" sz="1800" b="1" i="1" strike="noStrike" spc="-1">
                <a:solidFill>
                  <a:srgbClr val="FFC000"/>
                </a:solidFill>
                <a:latin typeface="Arial"/>
              </a:rPr>
              <a:t>nach dem Wort </a:t>
            </a:r>
            <a:r>
              <a:rPr lang="de-DE" sz="1800" b="0" strike="noStrike" spc="-1">
                <a:solidFill>
                  <a:srgbClr val="FFFFFF"/>
                </a:solidFill>
                <a:latin typeface="Arial"/>
              </a:rPr>
              <a:t>ein </a:t>
            </a:r>
            <a:r>
              <a:rPr lang="de-DE" sz="1800" b="1" i="1" strike="noStrike" spc="-1">
                <a:solidFill>
                  <a:srgbClr val="00B0F0"/>
                </a:solidFill>
                <a:latin typeface="Arial"/>
              </a:rPr>
              <a:t>blauer Kreis</a:t>
            </a:r>
            <a:r>
              <a:rPr lang="de-DE" sz="1800" b="0" strike="noStrike" spc="-1">
                <a:solidFill>
                  <a:srgbClr val="FFFFFF"/>
                </a:solidFill>
                <a:latin typeface="Arial"/>
              </a:rPr>
              <a:t>, bei Worten bei denen Sie nur bewerten sollen ob sie größer oder kleiner sind als ein Fussball, erscheint </a:t>
            </a:r>
            <a:r>
              <a:rPr lang="de-DE" sz="1800" b="1" i="1" strike="noStrike" spc="-1">
                <a:solidFill>
                  <a:srgbClr val="FFC000"/>
                </a:solidFill>
                <a:latin typeface="Arial"/>
              </a:rPr>
              <a:t>nach dem Wort</a:t>
            </a:r>
            <a:r>
              <a:rPr lang="de-DE" sz="1800" b="0" strike="noStrike" spc="-1">
                <a:solidFill>
                  <a:srgbClr val="FFFFFF"/>
                </a:solidFill>
                <a:latin typeface="Arial"/>
              </a:rPr>
              <a:t> ein </a:t>
            </a:r>
            <a:r>
              <a:rPr lang="de-DE" sz="1800" b="1" i="1" strike="noStrike" spc="-1">
                <a:solidFill>
                  <a:srgbClr val="92D14F"/>
                </a:solidFill>
                <a:latin typeface="Arial"/>
              </a:rPr>
              <a:t>grüner Kreis</a:t>
            </a:r>
            <a:r>
              <a:rPr lang="de-DE" sz="1800" b="0" strike="noStrike" spc="-1">
                <a:solidFill>
                  <a:srgbClr val="FFFFFF"/>
                </a:solidFill>
                <a:latin typeface="Arial"/>
              </a:rPr>
              <a:t>. </a:t>
            </a:r>
            <a:r>
              <a:rPr lang="de-DE" sz="1800" b="1" i="1" strike="noStrike" spc="-1">
                <a:solidFill>
                  <a:srgbClr val="FFC000"/>
                </a:solidFill>
                <a:latin typeface="Arial"/>
              </a:rPr>
              <a:t>Sie müssen jedoch jedes mal entscheiden, </a:t>
            </a:r>
            <a:r>
              <a:rPr lang="en-US" sz="1800" b="1" i="1" strike="noStrike" spc="-1">
                <a:solidFill>
                  <a:srgbClr val="FFC000"/>
                </a:solidFill>
                <a:latin typeface="Arial"/>
              </a:rPr>
              <a:t>ob das Objekt größer oder kleiner ist als ein Fußball, egal ob das Wort relevant ist, oder nicht! </a:t>
            </a:r>
            <a:r>
              <a:rPr lang="en-US" sz="1800" b="0" strike="noStrike" spc="-1">
                <a:solidFill>
                  <a:srgbClr val="FFFFFF"/>
                </a:solidFill>
                <a:latin typeface="Arial"/>
              </a:rPr>
              <a:t>Anschließend </a:t>
            </a:r>
            <a:r>
              <a:rPr lang="en-US" sz="1800" b="1" i="1" strike="noStrike" spc="-1">
                <a:solidFill>
                  <a:srgbClr val="FFFFFF"/>
                </a:solidFill>
                <a:latin typeface="Arial"/>
              </a:rPr>
              <a:t>müssen Sie die Worte </a:t>
            </a:r>
            <a:r>
              <a:rPr lang="en-US" sz="1800" b="1" i="1" strike="noStrike" spc="-1">
                <a:solidFill>
                  <a:srgbClr val="FFC000"/>
                </a:solidFill>
                <a:latin typeface="Arial"/>
              </a:rPr>
              <a:t>in korrekter Reihenfolge </a:t>
            </a:r>
            <a:r>
              <a:rPr lang="en-US" sz="1800" b="1" i="1" strike="noStrike" spc="-1">
                <a:solidFill>
                  <a:srgbClr val="FFFFFF"/>
                </a:solidFill>
                <a:latin typeface="Arial"/>
              </a:rPr>
              <a:t>aus einem Kreis mit ingesamt 20 Worten auswählen</a:t>
            </a:r>
            <a:r>
              <a:rPr lang="en-US" sz="1800" b="0" strike="noStrike" spc="-1">
                <a:solidFill>
                  <a:srgbClr val="FFFFFF"/>
                </a:solidFill>
                <a:latin typeface="Arial"/>
              </a:rPr>
              <a:t>!</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Drücken Sie die </a:t>
            </a:r>
            <a:r>
              <a:rPr lang="de-DE" sz="1800" b="1" i="1" strike="noStrike" spc="-1">
                <a:solidFill>
                  <a:srgbClr val="FFC000"/>
                </a:solidFill>
                <a:latin typeface="Arial"/>
              </a:rPr>
              <a:t>Taste „L“</a:t>
            </a:r>
            <a:r>
              <a:rPr lang="de-DE" sz="1800" b="0" strike="noStrike" spc="-1">
                <a:solidFill>
                  <a:srgbClr val="FFC000"/>
                </a:solidFill>
                <a:latin typeface="Arial"/>
              </a:rPr>
              <a:t>, </a:t>
            </a:r>
            <a:r>
              <a:rPr lang="de-DE" sz="1800" b="1" i="1" strike="noStrike" spc="-1">
                <a:solidFill>
                  <a:srgbClr val="FFC000"/>
                </a:solidFill>
                <a:latin typeface="Arial"/>
              </a:rPr>
              <a:t>wenn das Objekt größer</a:t>
            </a:r>
            <a:r>
              <a:rPr lang="de-DE" sz="1800" b="0" strike="noStrike" spc="-1">
                <a:solidFill>
                  <a:srgbClr val="C00000"/>
                </a:solidFill>
                <a:latin typeface="Arial"/>
              </a:rPr>
              <a:t> </a:t>
            </a:r>
            <a:r>
              <a:rPr lang="de-DE" sz="1800" b="0" strike="noStrike" spc="-1">
                <a:solidFill>
                  <a:srgbClr val="FFFFFF"/>
                </a:solidFill>
                <a:latin typeface="Arial"/>
              </a:rPr>
              <a:t>ist als ein Fussball und die </a:t>
            </a:r>
            <a:r>
              <a:rPr lang="de-DE" sz="1800" b="1" i="1" strike="noStrike" spc="-1">
                <a:solidFill>
                  <a:srgbClr val="FFC000"/>
                </a:solidFill>
                <a:latin typeface="Arial"/>
              </a:rPr>
              <a:t>Taste „D“, wenn es kleiner</a:t>
            </a:r>
            <a:r>
              <a:rPr lang="de-DE" sz="1800" b="1" i="1" strike="noStrike" spc="-1">
                <a:solidFill>
                  <a:srgbClr val="FF0000"/>
                </a:solidFill>
                <a:latin typeface="Arial"/>
              </a:rPr>
              <a:t> </a:t>
            </a:r>
            <a:r>
              <a:rPr lang="de-DE" sz="1800" b="0" strike="noStrike" spc="-1">
                <a:solidFill>
                  <a:srgbClr val="FFFFFF"/>
                </a:solidFill>
                <a:latin typeface="Arial"/>
              </a:rPr>
              <a:t>ist als ein Fußball.</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494" name="CustomShape 5"/>
          <p:cNvSpPr/>
          <p:nvPr/>
        </p:nvSpPr>
        <p:spPr>
          <a:xfrm>
            <a:off x="1499040" y="434268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495" name="CustomShape 6"/>
          <p:cNvSpPr/>
          <p:nvPr/>
        </p:nvSpPr>
        <p:spPr>
          <a:xfrm>
            <a:off x="9413280" y="436788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496" name="CustomShape 7"/>
          <p:cNvSpPr/>
          <p:nvPr/>
        </p:nvSpPr>
        <p:spPr>
          <a:xfrm>
            <a:off x="212040" y="535536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Worte die Sie sich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genau merken müssen</a:t>
            </a:r>
            <a:endParaRPr lang="en-US" sz="1600" b="0" strike="noStrike" spc="-1">
              <a:latin typeface="Arial"/>
            </a:endParaRPr>
          </a:p>
        </p:txBody>
      </p:sp>
      <p:sp>
        <p:nvSpPr>
          <p:cNvPr id="497" name="CustomShape 8"/>
          <p:cNvSpPr/>
          <p:nvPr/>
        </p:nvSpPr>
        <p:spPr>
          <a:xfrm>
            <a:off x="8170200" y="538056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Worte die nicht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relevant sind</a:t>
            </a:r>
            <a:endParaRPr lang="en-US" sz="1600" b="0" strike="noStrike" spc="-1">
              <a:latin typeface="Arial"/>
            </a:endParaRPr>
          </a:p>
        </p:txBody>
      </p:sp>
      <p:sp>
        <p:nvSpPr>
          <p:cNvPr id="498" name="CustomShape 9"/>
          <p:cNvSpPr/>
          <p:nvPr/>
        </p:nvSpPr>
        <p:spPr>
          <a:xfrm>
            <a:off x="2817000" y="179640"/>
            <a:ext cx="6557400" cy="639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3600" b="1" strike="noStrike" spc="-1">
                <a:solidFill>
                  <a:srgbClr val="FFFFFF"/>
                </a:solidFill>
                <a:latin typeface="Arial"/>
              </a:rPr>
              <a:t>Cued Complex Span Aufgabe</a:t>
            </a:r>
            <a:endParaRPr lang="en-US" sz="36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499" name="CustomShape 1"/>
          <p:cNvSpPr/>
          <p:nvPr/>
        </p:nvSpPr>
        <p:spPr>
          <a:xfrm>
            <a:off x="703440" y="1111680"/>
            <a:ext cx="10743840" cy="1188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500" name="CustomShape 2"/>
          <p:cNvSpPr/>
          <p:nvPr/>
        </p:nvSpPr>
        <p:spPr>
          <a:xfrm>
            <a:off x="826200" y="2849040"/>
            <a:ext cx="10743840" cy="1462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501" name="CustomShape 3"/>
          <p:cNvSpPr/>
          <p:nvPr/>
        </p:nvSpPr>
        <p:spPr>
          <a:xfrm>
            <a:off x="3047400" y="6224040"/>
            <a:ext cx="609660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de-DE" sz="2000" b="1" i="1" strike="noStrike" spc="-1">
                <a:solidFill>
                  <a:srgbClr val="FFC000"/>
                </a:solidFill>
                <a:latin typeface="Arial"/>
              </a:rPr>
              <a:t>Bereit? Weiter mit beliebiger Taste!</a:t>
            </a:r>
            <a:endParaRPr lang="en-US" sz="2000" b="0" strike="noStrike" spc="-1">
              <a:latin typeface="Arial"/>
            </a:endParaRPr>
          </a:p>
        </p:txBody>
      </p:sp>
      <p:sp>
        <p:nvSpPr>
          <p:cNvPr id="502" name="CustomShape 4"/>
          <p:cNvSpPr/>
          <p:nvPr/>
        </p:nvSpPr>
        <p:spPr>
          <a:xfrm>
            <a:off x="538560" y="1365480"/>
            <a:ext cx="10743840" cy="3382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de-DE" sz="1800" b="0" strike="noStrike" spc="-1">
                <a:solidFill>
                  <a:srgbClr val="FFFFFF"/>
                </a:solidFill>
                <a:latin typeface="Arial"/>
              </a:rPr>
              <a:t>Nun starten einige </a:t>
            </a:r>
            <a:r>
              <a:rPr lang="de-DE" sz="1800" b="1" i="1" strike="noStrike" spc="-1">
                <a:solidFill>
                  <a:srgbClr val="FFC000"/>
                </a:solidFill>
                <a:latin typeface="Arial"/>
              </a:rPr>
              <a:t>Übungsdurchläufe</a:t>
            </a:r>
            <a:r>
              <a:rPr lang="de-DE" sz="1800" b="0" strike="noStrike" spc="-1">
                <a:solidFill>
                  <a:srgbClr val="FFFFFF"/>
                </a:solidFill>
                <a:latin typeface="Arial"/>
              </a:rPr>
              <a:t>, bei denen Sie die Aufgabe mit Feedback üben können. </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Arial"/>
              </a:rPr>
              <a:t>Bei Zahlen die Sie sich merken müssen, erscheint </a:t>
            </a:r>
            <a:r>
              <a:rPr lang="de-DE" sz="1800" b="1" i="1" strike="noStrike" spc="-1">
                <a:solidFill>
                  <a:srgbClr val="FFC000"/>
                </a:solidFill>
                <a:latin typeface="Arial"/>
              </a:rPr>
              <a:t>nach der Zahl </a:t>
            </a:r>
            <a:r>
              <a:rPr lang="de-DE" sz="1800" b="0" strike="noStrike" spc="-1">
                <a:solidFill>
                  <a:srgbClr val="FFFFFF"/>
                </a:solidFill>
                <a:latin typeface="Arial"/>
              </a:rPr>
              <a:t>ein </a:t>
            </a:r>
            <a:r>
              <a:rPr lang="de-DE" sz="1800" b="1" i="1" strike="noStrike" spc="-1">
                <a:solidFill>
                  <a:srgbClr val="00B0F0"/>
                </a:solidFill>
                <a:latin typeface="Arial"/>
              </a:rPr>
              <a:t>blauer Kreis</a:t>
            </a:r>
            <a:r>
              <a:rPr lang="de-DE" sz="1800" b="0" strike="noStrike" spc="-1">
                <a:solidFill>
                  <a:srgbClr val="FFFFFF"/>
                </a:solidFill>
                <a:latin typeface="Arial"/>
              </a:rPr>
              <a:t>,  bei Zahlen bei denen Sie nur bewerten sollen ob sie größer oder kleiner sind als 50, erscheint </a:t>
            </a:r>
            <a:r>
              <a:rPr lang="de-DE" sz="1800" b="1" i="1" strike="noStrike" spc="-1">
                <a:solidFill>
                  <a:srgbClr val="FFC000"/>
                </a:solidFill>
                <a:latin typeface="Arial"/>
              </a:rPr>
              <a:t>nach der Zahl </a:t>
            </a:r>
            <a:r>
              <a:rPr lang="de-DE" sz="1800" b="0" strike="noStrike" spc="-1">
                <a:solidFill>
                  <a:srgbClr val="FFFFFF"/>
                </a:solidFill>
                <a:latin typeface="Arial"/>
              </a:rPr>
              <a:t>ein </a:t>
            </a:r>
            <a:r>
              <a:rPr lang="de-DE" sz="1800" b="1" i="1" strike="noStrike" spc="-1">
                <a:solidFill>
                  <a:srgbClr val="92D14F"/>
                </a:solidFill>
                <a:latin typeface="Arial"/>
              </a:rPr>
              <a:t>grüner Kreis</a:t>
            </a:r>
            <a:r>
              <a:rPr lang="de-DE" sz="1800" b="0" strike="noStrike" spc="-1">
                <a:solidFill>
                  <a:srgbClr val="FFFFFF"/>
                </a:solidFill>
                <a:latin typeface="Arial"/>
              </a:rPr>
              <a:t>. </a:t>
            </a:r>
            <a:r>
              <a:rPr lang="de-DE" sz="1800" b="1" i="1" strike="noStrike" spc="-1">
                <a:solidFill>
                  <a:srgbClr val="FFC000"/>
                </a:solidFill>
                <a:latin typeface="Arial"/>
              </a:rPr>
              <a:t>Sie müssen jedoch jedes mal entscheiden, </a:t>
            </a:r>
            <a:r>
              <a:rPr lang="en-US" sz="1800" b="1" i="1" strike="noStrike" spc="-1">
                <a:solidFill>
                  <a:srgbClr val="FFC000"/>
                </a:solidFill>
                <a:latin typeface="Arial"/>
              </a:rPr>
              <a:t>ob die Zahl größer oder kleiner ist als 50, egal ob die Zahl relevant ist, oder nicht! </a:t>
            </a:r>
            <a:r>
              <a:rPr lang="en-US" sz="1800" b="0" strike="noStrike" spc="-1">
                <a:solidFill>
                  <a:srgbClr val="FFFFFF"/>
                </a:solidFill>
                <a:latin typeface="Arial"/>
              </a:rPr>
              <a:t>Anschließend </a:t>
            </a:r>
            <a:r>
              <a:rPr lang="en-US" sz="1800" b="1" i="1" strike="noStrike" spc="-1">
                <a:solidFill>
                  <a:srgbClr val="FFFFFF"/>
                </a:solidFill>
                <a:latin typeface="Arial"/>
              </a:rPr>
              <a:t>müssen Sie die Zahlen </a:t>
            </a:r>
            <a:r>
              <a:rPr lang="en-US" sz="1800" b="1" i="1" strike="noStrike" spc="-1">
                <a:solidFill>
                  <a:srgbClr val="FFC000"/>
                </a:solidFill>
                <a:latin typeface="Arial"/>
              </a:rPr>
              <a:t>in korrekter Reihenfolge </a:t>
            </a:r>
            <a:r>
              <a:rPr lang="en-US" sz="1800" b="1" i="1" strike="noStrike" spc="-1">
                <a:solidFill>
                  <a:srgbClr val="FFFFFF"/>
                </a:solidFill>
                <a:latin typeface="Arial"/>
              </a:rPr>
              <a:t>aus einem Kreis mit ingesamt 20 Zahlen auswählen</a:t>
            </a:r>
            <a:r>
              <a:rPr lang="en-US" sz="1800" b="0" strike="noStrike" spc="-1">
                <a:solidFill>
                  <a:srgbClr val="FFFFFF"/>
                </a:solidFill>
                <a:latin typeface="Arial"/>
              </a:rPr>
              <a:t>!</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Drücken Sie die </a:t>
            </a:r>
            <a:r>
              <a:rPr lang="de-DE" sz="1800" b="1" i="1" strike="noStrike" spc="-1">
                <a:solidFill>
                  <a:srgbClr val="FFC000"/>
                </a:solidFill>
                <a:latin typeface="Arial"/>
              </a:rPr>
              <a:t>Taste „L“</a:t>
            </a:r>
            <a:r>
              <a:rPr lang="de-DE" sz="1800" b="0" strike="noStrike" spc="-1">
                <a:solidFill>
                  <a:srgbClr val="FFC000"/>
                </a:solidFill>
                <a:latin typeface="Arial"/>
              </a:rPr>
              <a:t>, </a:t>
            </a:r>
            <a:r>
              <a:rPr lang="de-DE" sz="1800" b="1" i="1" strike="noStrike" spc="-1">
                <a:solidFill>
                  <a:srgbClr val="FFC000"/>
                </a:solidFill>
                <a:latin typeface="Arial"/>
              </a:rPr>
              <a:t>wenn die Zahl größer</a:t>
            </a:r>
            <a:r>
              <a:rPr lang="de-DE" sz="1800" b="0" strike="noStrike" spc="-1">
                <a:solidFill>
                  <a:srgbClr val="C00000"/>
                </a:solidFill>
                <a:latin typeface="Arial"/>
              </a:rPr>
              <a:t> </a:t>
            </a:r>
            <a:r>
              <a:rPr lang="de-DE" sz="1800" b="0" strike="noStrike" spc="-1">
                <a:solidFill>
                  <a:srgbClr val="FFFFFF"/>
                </a:solidFill>
                <a:latin typeface="Arial"/>
              </a:rPr>
              <a:t>ist als 50 und die </a:t>
            </a:r>
            <a:r>
              <a:rPr lang="de-DE" sz="1800" b="1" i="1" strike="noStrike" spc="-1">
                <a:solidFill>
                  <a:srgbClr val="FFC000"/>
                </a:solidFill>
                <a:latin typeface="Arial"/>
              </a:rPr>
              <a:t>Taste „D“, wenn sie kleiner</a:t>
            </a:r>
            <a:r>
              <a:rPr lang="de-DE" sz="1800" b="1" i="1" strike="noStrike" spc="-1">
                <a:solidFill>
                  <a:srgbClr val="FF0000"/>
                </a:solidFill>
                <a:latin typeface="Arial"/>
              </a:rPr>
              <a:t> </a:t>
            </a:r>
            <a:r>
              <a:rPr lang="de-DE" sz="1800" b="0" strike="noStrike" spc="-1">
                <a:solidFill>
                  <a:srgbClr val="FFFFFF"/>
                </a:solidFill>
                <a:latin typeface="Arial"/>
              </a:rPr>
              <a:t>ist als 50.</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503" name="CustomShape 5"/>
          <p:cNvSpPr/>
          <p:nvPr/>
        </p:nvSpPr>
        <p:spPr>
          <a:xfrm>
            <a:off x="1499040" y="434268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504" name="CustomShape 6"/>
          <p:cNvSpPr/>
          <p:nvPr/>
        </p:nvSpPr>
        <p:spPr>
          <a:xfrm>
            <a:off x="9413280" y="436788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505" name="CustomShape 7"/>
          <p:cNvSpPr/>
          <p:nvPr/>
        </p:nvSpPr>
        <p:spPr>
          <a:xfrm>
            <a:off x="212040" y="535536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Zahlen die Sie sich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genau merken müssen</a:t>
            </a:r>
            <a:endParaRPr lang="en-US" sz="1600" b="0" strike="noStrike" spc="-1">
              <a:latin typeface="Arial"/>
            </a:endParaRPr>
          </a:p>
        </p:txBody>
      </p:sp>
      <p:sp>
        <p:nvSpPr>
          <p:cNvPr id="506" name="CustomShape 8"/>
          <p:cNvSpPr/>
          <p:nvPr/>
        </p:nvSpPr>
        <p:spPr>
          <a:xfrm>
            <a:off x="8170200" y="538056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Zahlen die nicht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relevant sind</a:t>
            </a:r>
            <a:endParaRPr lang="en-US" sz="1600" b="0" strike="noStrike" spc="-1">
              <a:latin typeface="Arial"/>
            </a:endParaRPr>
          </a:p>
        </p:txBody>
      </p:sp>
      <p:sp>
        <p:nvSpPr>
          <p:cNvPr id="507" name="CustomShape 9"/>
          <p:cNvSpPr/>
          <p:nvPr/>
        </p:nvSpPr>
        <p:spPr>
          <a:xfrm>
            <a:off x="2817000" y="179640"/>
            <a:ext cx="6557400" cy="639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3600" b="1" strike="noStrike" spc="-1" dirty="0" err="1">
                <a:solidFill>
                  <a:srgbClr val="FFFFFF"/>
                </a:solidFill>
                <a:latin typeface="Arial"/>
              </a:rPr>
              <a:t>Cued</a:t>
            </a:r>
            <a:r>
              <a:rPr lang="de-DE" sz="3600" b="1" strike="noStrike" spc="-1" dirty="0">
                <a:solidFill>
                  <a:srgbClr val="FFFFFF"/>
                </a:solidFill>
                <a:latin typeface="Arial"/>
              </a:rPr>
              <a:t> </a:t>
            </a:r>
            <a:r>
              <a:rPr lang="de-DE" sz="3600" b="1" strike="noStrike" spc="-1" dirty="0" err="1">
                <a:solidFill>
                  <a:srgbClr val="FFFFFF"/>
                </a:solidFill>
                <a:latin typeface="Arial"/>
              </a:rPr>
              <a:t>Complex</a:t>
            </a:r>
            <a:r>
              <a:rPr lang="de-DE" sz="3600" b="1" strike="noStrike" spc="-1" dirty="0">
                <a:solidFill>
                  <a:srgbClr val="FFFFFF"/>
                </a:solidFill>
                <a:latin typeface="Arial"/>
              </a:rPr>
              <a:t> Span Aufgabe</a:t>
            </a:r>
            <a:endParaRPr lang="en-US" sz="3600" b="0" strike="noStrike" spc="-1" dirty="0">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508" name="CustomShape 1"/>
          <p:cNvSpPr/>
          <p:nvPr/>
        </p:nvSpPr>
        <p:spPr>
          <a:xfrm>
            <a:off x="743040" y="1054080"/>
            <a:ext cx="10743840" cy="402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de-DE" sz="2400" b="1" i="1" strike="noStrike" spc="-1">
                <a:solidFill>
                  <a:srgbClr val="FFC000"/>
                </a:solidFill>
                <a:latin typeface="Arial"/>
              </a:rPr>
              <a:t>Jetzt startet das richtige Experiment! </a:t>
            </a:r>
            <a:endParaRPr lang="en-US" sz="2400" b="0" strike="noStrike" spc="-1">
              <a:latin typeface="Arial"/>
            </a:endParaRPr>
          </a:p>
          <a:p>
            <a:pPr algn="ctr">
              <a:lnSpc>
                <a:spcPct val="100000"/>
              </a:lnSpc>
              <a:tabLst>
                <a:tab pos="0" algn="l"/>
              </a:tabLst>
            </a:pPr>
            <a:endParaRPr lang="en-US" sz="2400" b="0" strike="noStrike" spc="-1">
              <a:latin typeface="Arial"/>
            </a:endParaRPr>
          </a:p>
          <a:p>
            <a:pPr algn="ctr">
              <a:lnSpc>
                <a:spcPct val="100000"/>
              </a:lnSpc>
              <a:tabLst>
                <a:tab pos="0" algn="l"/>
              </a:tabLst>
            </a:pPr>
            <a:r>
              <a:rPr lang="de-DE" sz="1800" b="0" strike="noStrike" spc="-1">
                <a:solidFill>
                  <a:srgbClr val="FFFFFF"/>
                </a:solidFill>
                <a:latin typeface="Arial"/>
              </a:rPr>
              <a:t>Zur Erinnerung:</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Bei Worten die Sie sich merken müssen, erscheint </a:t>
            </a:r>
            <a:r>
              <a:rPr lang="de-DE" sz="1800" b="1" i="1" strike="noStrike" spc="-1">
                <a:solidFill>
                  <a:srgbClr val="FFC000"/>
                </a:solidFill>
                <a:latin typeface="Arial"/>
              </a:rPr>
              <a:t>vor dem Wort </a:t>
            </a:r>
            <a:r>
              <a:rPr lang="de-DE" sz="1800" b="1" i="1" strike="noStrike" spc="-1">
                <a:solidFill>
                  <a:srgbClr val="00B0F0"/>
                </a:solidFill>
                <a:latin typeface="Arial"/>
              </a:rPr>
              <a:t>blauer Kreis</a:t>
            </a:r>
            <a:r>
              <a:rPr lang="de-DE" sz="1800" b="0" strike="noStrike" spc="-1">
                <a:solidFill>
                  <a:srgbClr val="FFFFFF"/>
                </a:solidFill>
                <a:latin typeface="Arial"/>
              </a:rPr>
              <a:t>, bei Worten die Sie sich nicht merken müssen, ein </a:t>
            </a:r>
            <a:r>
              <a:rPr lang="de-DE" sz="1800" b="1" i="1" strike="noStrike" spc="-1">
                <a:solidFill>
                  <a:srgbClr val="92D14F"/>
                </a:solidFill>
                <a:latin typeface="Arial"/>
              </a:rPr>
              <a:t>grüner Kreis</a:t>
            </a:r>
            <a:r>
              <a:rPr lang="de-DE" sz="1800" b="0" strike="noStrike" spc="-1">
                <a:solidFill>
                  <a:srgbClr val="FFFFFF"/>
                </a:solidFill>
                <a:latin typeface="Arial"/>
              </a:rPr>
              <a:t>. </a:t>
            </a:r>
            <a:r>
              <a:rPr lang="de-DE" sz="1800" b="1" i="1" strike="noStrike" spc="-1">
                <a:solidFill>
                  <a:srgbClr val="FFC000"/>
                </a:solidFill>
                <a:latin typeface="Arial"/>
              </a:rPr>
              <a:t>Sie müssen jedoch für jedes Wort entscheiden, </a:t>
            </a:r>
            <a:r>
              <a:rPr lang="en-US" sz="1800" b="1" i="1" strike="noStrike" spc="-1">
                <a:solidFill>
                  <a:srgbClr val="FFC000"/>
                </a:solidFill>
                <a:latin typeface="Arial"/>
              </a:rPr>
              <a:t>ob das Objekt größer oder kleiner ist als ein Fussball, egal ob das Wort relevant ist, oder nicht! </a:t>
            </a:r>
            <a:br/>
            <a:r>
              <a:rPr lang="en-US" sz="1800" b="0" strike="noStrike" spc="-1">
                <a:solidFill>
                  <a:srgbClr val="FFFFFF"/>
                </a:solidFill>
                <a:latin typeface="Arial"/>
              </a:rPr>
              <a:t>Anschließend </a:t>
            </a:r>
            <a:r>
              <a:rPr lang="en-US" sz="1800" b="1" i="1" strike="noStrike" spc="-1">
                <a:solidFill>
                  <a:srgbClr val="FFFFFF"/>
                </a:solidFill>
                <a:latin typeface="Arial"/>
              </a:rPr>
              <a:t>müssen Sie die Worte </a:t>
            </a:r>
            <a:r>
              <a:rPr lang="en-US" sz="1800" b="1" i="1" strike="noStrike" spc="-1">
                <a:solidFill>
                  <a:srgbClr val="FFC000"/>
                </a:solidFill>
                <a:latin typeface="Arial"/>
              </a:rPr>
              <a:t>in korrekter Reihenfolge</a:t>
            </a:r>
            <a:r>
              <a:rPr lang="en-US" sz="1800" b="1" i="1" strike="noStrike" spc="-1">
                <a:solidFill>
                  <a:srgbClr val="FFFFFF"/>
                </a:solidFill>
                <a:latin typeface="Arial"/>
              </a:rPr>
              <a:t> aus einem Kreis mit ingesamt 20 Worten auswählen</a:t>
            </a:r>
            <a:r>
              <a:rPr lang="en-US" sz="1800" b="0" strike="noStrike" spc="-1">
                <a:solidFill>
                  <a:srgbClr val="FFFFFF"/>
                </a:solidFill>
                <a:latin typeface="Arial"/>
              </a:rPr>
              <a:t>!</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Drücken Sie die </a:t>
            </a:r>
            <a:r>
              <a:rPr lang="de-DE" sz="1800" b="1" i="1" strike="noStrike" spc="-1">
                <a:solidFill>
                  <a:srgbClr val="FFC000"/>
                </a:solidFill>
                <a:latin typeface="Arial"/>
              </a:rPr>
              <a:t>Taste „L“</a:t>
            </a:r>
            <a:r>
              <a:rPr lang="de-DE" sz="1800" b="0" strike="noStrike" spc="-1">
                <a:solidFill>
                  <a:srgbClr val="FFC000"/>
                </a:solidFill>
                <a:latin typeface="Arial"/>
              </a:rPr>
              <a:t>, </a:t>
            </a:r>
            <a:r>
              <a:rPr lang="de-DE" sz="1800" b="1" i="1" strike="noStrike" spc="-1">
                <a:solidFill>
                  <a:srgbClr val="FFC000"/>
                </a:solidFill>
                <a:latin typeface="Arial"/>
              </a:rPr>
              <a:t>wenn das Objekt größer</a:t>
            </a:r>
            <a:r>
              <a:rPr lang="de-DE" sz="1800" b="0" strike="noStrike" spc="-1">
                <a:solidFill>
                  <a:srgbClr val="FFC000"/>
                </a:solidFill>
                <a:latin typeface="Arial"/>
              </a:rPr>
              <a:t> </a:t>
            </a:r>
            <a:r>
              <a:rPr lang="de-DE" sz="1800" b="0" strike="noStrike" spc="-1">
                <a:solidFill>
                  <a:srgbClr val="FFFFFF"/>
                </a:solidFill>
                <a:latin typeface="Arial"/>
              </a:rPr>
              <a:t>ist als ein Fussball und die </a:t>
            </a:r>
            <a:r>
              <a:rPr lang="de-DE" sz="1800" b="1" i="1" strike="noStrike" spc="-1">
                <a:solidFill>
                  <a:srgbClr val="FFC000"/>
                </a:solidFill>
                <a:latin typeface="Arial"/>
              </a:rPr>
              <a:t>Taste „D“, wenn es kleiner </a:t>
            </a:r>
            <a:r>
              <a:rPr lang="de-DE" sz="1800" b="0" strike="noStrike" spc="-1">
                <a:solidFill>
                  <a:srgbClr val="FFFFFF"/>
                </a:solidFill>
                <a:latin typeface="Arial"/>
              </a:rPr>
              <a:t>ist als ein Fussball.</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509" name="CustomShape 2"/>
          <p:cNvSpPr/>
          <p:nvPr/>
        </p:nvSpPr>
        <p:spPr>
          <a:xfrm>
            <a:off x="3047400" y="6216840"/>
            <a:ext cx="609660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de-DE" sz="2000" b="1" i="1" strike="noStrike" spc="-1">
                <a:solidFill>
                  <a:srgbClr val="FFC000"/>
                </a:solidFill>
                <a:latin typeface="Arial"/>
              </a:rPr>
              <a:t>Bereit? Weiter mit beliebiger Taste!</a:t>
            </a:r>
            <a:endParaRPr lang="en-US" sz="2000" b="0" strike="noStrike" spc="-1">
              <a:latin typeface="Arial"/>
            </a:endParaRPr>
          </a:p>
        </p:txBody>
      </p:sp>
      <p:sp>
        <p:nvSpPr>
          <p:cNvPr id="510" name="CustomShape 3"/>
          <p:cNvSpPr/>
          <p:nvPr/>
        </p:nvSpPr>
        <p:spPr>
          <a:xfrm>
            <a:off x="1497600" y="462636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511" name="CustomShape 4"/>
          <p:cNvSpPr/>
          <p:nvPr/>
        </p:nvSpPr>
        <p:spPr>
          <a:xfrm>
            <a:off x="9438840" y="462636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512" name="CustomShape 5"/>
          <p:cNvSpPr/>
          <p:nvPr/>
        </p:nvSpPr>
        <p:spPr>
          <a:xfrm>
            <a:off x="237600" y="561348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Worte die Sie sich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genau merken müssen</a:t>
            </a:r>
            <a:endParaRPr lang="en-US" sz="1600" b="0" strike="noStrike" spc="-1">
              <a:latin typeface="Arial"/>
            </a:endParaRPr>
          </a:p>
        </p:txBody>
      </p:sp>
      <p:sp>
        <p:nvSpPr>
          <p:cNvPr id="513" name="CustomShape 6"/>
          <p:cNvSpPr/>
          <p:nvPr/>
        </p:nvSpPr>
        <p:spPr>
          <a:xfrm>
            <a:off x="8195760" y="563868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Worte die nicht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relevant sind</a:t>
            </a:r>
            <a:endParaRPr lang="en-US" sz="1600" b="0" strike="noStrike" spc="-1">
              <a:latin typeface="Arial"/>
            </a:endParaRPr>
          </a:p>
        </p:txBody>
      </p:sp>
      <p:sp>
        <p:nvSpPr>
          <p:cNvPr id="514" name="CustomShape 7"/>
          <p:cNvSpPr/>
          <p:nvPr/>
        </p:nvSpPr>
        <p:spPr>
          <a:xfrm>
            <a:off x="2817000" y="179640"/>
            <a:ext cx="6557400" cy="639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3600" b="1" strike="noStrike" spc="-1">
                <a:solidFill>
                  <a:srgbClr val="FFFFFF"/>
                </a:solidFill>
                <a:latin typeface="Arial"/>
              </a:rPr>
              <a:t>Cued Complex Span Aufgabe</a:t>
            </a:r>
            <a:endParaRPr lang="en-US" sz="36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515" name="CustomShape 1"/>
          <p:cNvSpPr/>
          <p:nvPr/>
        </p:nvSpPr>
        <p:spPr>
          <a:xfrm>
            <a:off x="743040" y="1054080"/>
            <a:ext cx="10743840" cy="402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de-DE" sz="2400" b="1" i="1" strike="noStrike" spc="-1">
                <a:solidFill>
                  <a:srgbClr val="FFC000"/>
                </a:solidFill>
                <a:latin typeface="Arial"/>
              </a:rPr>
              <a:t>Jetzt startet das richtige Experiment! </a:t>
            </a:r>
            <a:endParaRPr lang="en-US" sz="2400" b="0" strike="noStrike" spc="-1">
              <a:latin typeface="Arial"/>
            </a:endParaRPr>
          </a:p>
          <a:p>
            <a:pPr algn="ctr">
              <a:lnSpc>
                <a:spcPct val="100000"/>
              </a:lnSpc>
              <a:tabLst>
                <a:tab pos="0" algn="l"/>
              </a:tabLst>
            </a:pPr>
            <a:endParaRPr lang="en-US" sz="2400" b="0" strike="noStrike" spc="-1">
              <a:latin typeface="Arial"/>
            </a:endParaRPr>
          </a:p>
          <a:p>
            <a:pPr algn="ctr">
              <a:lnSpc>
                <a:spcPct val="100000"/>
              </a:lnSpc>
              <a:tabLst>
                <a:tab pos="0" algn="l"/>
              </a:tabLst>
            </a:pPr>
            <a:r>
              <a:rPr lang="de-DE" sz="1800" b="0" strike="noStrike" spc="-1">
                <a:solidFill>
                  <a:srgbClr val="FFFFFF"/>
                </a:solidFill>
                <a:latin typeface="Arial"/>
              </a:rPr>
              <a:t>Zur Erinnerung:</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Bei Worten die Sie sich merken müssen, erscheint </a:t>
            </a:r>
            <a:r>
              <a:rPr lang="de-DE" sz="1800" b="1" i="1" strike="noStrike" spc="-1">
                <a:solidFill>
                  <a:srgbClr val="FFC000"/>
                </a:solidFill>
                <a:latin typeface="Arial"/>
              </a:rPr>
              <a:t>nach dem Wort </a:t>
            </a:r>
            <a:r>
              <a:rPr lang="de-DE" sz="1800" b="1" i="1" strike="noStrike" spc="-1">
                <a:solidFill>
                  <a:srgbClr val="00B0F0"/>
                </a:solidFill>
                <a:latin typeface="Arial"/>
              </a:rPr>
              <a:t>blauer Kreis</a:t>
            </a:r>
            <a:r>
              <a:rPr lang="de-DE" sz="1800" b="0" strike="noStrike" spc="-1">
                <a:solidFill>
                  <a:srgbClr val="FFFFFF"/>
                </a:solidFill>
                <a:latin typeface="Arial"/>
              </a:rPr>
              <a:t>, bei Worten die Sie sich nicht merken müssen, ein </a:t>
            </a:r>
            <a:r>
              <a:rPr lang="de-DE" sz="1800" b="1" i="1" strike="noStrike" spc="-1">
                <a:solidFill>
                  <a:srgbClr val="92D14F"/>
                </a:solidFill>
                <a:latin typeface="Arial"/>
              </a:rPr>
              <a:t>grüner Kreis</a:t>
            </a:r>
            <a:r>
              <a:rPr lang="de-DE" sz="1800" b="0" strike="noStrike" spc="-1">
                <a:solidFill>
                  <a:srgbClr val="FFFFFF"/>
                </a:solidFill>
                <a:latin typeface="Arial"/>
              </a:rPr>
              <a:t>. </a:t>
            </a:r>
            <a:r>
              <a:rPr lang="de-DE" sz="1800" b="1" i="1" strike="noStrike" spc="-1">
                <a:solidFill>
                  <a:srgbClr val="FFC000"/>
                </a:solidFill>
                <a:latin typeface="Arial"/>
              </a:rPr>
              <a:t>Sie müssen jedoch für jedes Wort entscheiden, </a:t>
            </a:r>
            <a:r>
              <a:rPr lang="en-US" sz="1800" b="1" i="1" strike="noStrike" spc="-1">
                <a:solidFill>
                  <a:srgbClr val="FFC000"/>
                </a:solidFill>
                <a:latin typeface="Arial"/>
              </a:rPr>
              <a:t>ob das Objekt größer oder kleiner ist als ein Fussball, egal ob das Wort relevant ist, oder nicht! </a:t>
            </a:r>
            <a:br/>
            <a:r>
              <a:rPr lang="en-US" sz="1800" b="0" strike="noStrike" spc="-1">
                <a:solidFill>
                  <a:srgbClr val="FFFFFF"/>
                </a:solidFill>
                <a:latin typeface="Arial"/>
              </a:rPr>
              <a:t>Anschließend </a:t>
            </a:r>
            <a:r>
              <a:rPr lang="en-US" sz="1800" b="1" i="1" strike="noStrike" spc="-1">
                <a:solidFill>
                  <a:srgbClr val="FFFFFF"/>
                </a:solidFill>
                <a:latin typeface="Arial"/>
              </a:rPr>
              <a:t>müssen Sie die Worte </a:t>
            </a:r>
            <a:r>
              <a:rPr lang="en-US" sz="1800" b="1" i="1" strike="noStrike" spc="-1">
                <a:solidFill>
                  <a:srgbClr val="FFC000"/>
                </a:solidFill>
                <a:latin typeface="Arial"/>
              </a:rPr>
              <a:t>in korrekter Reihenfolge</a:t>
            </a:r>
            <a:r>
              <a:rPr lang="en-US" sz="1800" b="1" i="1" strike="noStrike" spc="-1">
                <a:solidFill>
                  <a:srgbClr val="FFFFFF"/>
                </a:solidFill>
                <a:latin typeface="Arial"/>
              </a:rPr>
              <a:t> aus einem Kreis mit ingesamt 20 Worten auswählen</a:t>
            </a:r>
            <a:r>
              <a:rPr lang="en-US" sz="1800" b="0" strike="noStrike" spc="-1">
                <a:solidFill>
                  <a:srgbClr val="FFFFFF"/>
                </a:solidFill>
                <a:latin typeface="Arial"/>
              </a:rPr>
              <a:t>!</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Drücken Sie die </a:t>
            </a:r>
            <a:r>
              <a:rPr lang="de-DE" sz="1800" b="1" i="1" strike="noStrike" spc="-1">
                <a:solidFill>
                  <a:srgbClr val="FFC000"/>
                </a:solidFill>
                <a:latin typeface="Arial"/>
              </a:rPr>
              <a:t>Taste „L“</a:t>
            </a:r>
            <a:r>
              <a:rPr lang="de-DE" sz="1800" b="0" strike="noStrike" spc="-1">
                <a:solidFill>
                  <a:srgbClr val="FFC000"/>
                </a:solidFill>
                <a:latin typeface="Arial"/>
              </a:rPr>
              <a:t>, </a:t>
            </a:r>
            <a:r>
              <a:rPr lang="de-DE" sz="1800" b="1" i="1" strike="noStrike" spc="-1">
                <a:solidFill>
                  <a:srgbClr val="FFC000"/>
                </a:solidFill>
                <a:latin typeface="Arial"/>
              </a:rPr>
              <a:t>wenn das Objekt größer</a:t>
            </a:r>
            <a:r>
              <a:rPr lang="de-DE" sz="1800" b="0" strike="noStrike" spc="-1">
                <a:solidFill>
                  <a:srgbClr val="FFC000"/>
                </a:solidFill>
                <a:latin typeface="Arial"/>
              </a:rPr>
              <a:t> </a:t>
            </a:r>
            <a:r>
              <a:rPr lang="de-DE" sz="1800" b="0" strike="noStrike" spc="-1">
                <a:solidFill>
                  <a:srgbClr val="FFFFFF"/>
                </a:solidFill>
                <a:latin typeface="Arial"/>
              </a:rPr>
              <a:t>ist als ein Fussball und die </a:t>
            </a:r>
            <a:r>
              <a:rPr lang="de-DE" sz="1800" b="1" i="1" strike="noStrike" spc="-1">
                <a:solidFill>
                  <a:srgbClr val="FFC000"/>
                </a:solidFill>
                <a:latin typeface="Arial"/>
              </a:rPr>
              <a:t>Taste „D“, wenn es kleiner </a:t>
            </a:r>
            <a:r>
              <a:rPr lang="de-DE" sz="1800" b="0" strike="noStrike" spc="-1">
                <a:solidFill>
                  <a:srgbClr val="FFFFFF"/>
                </a:solidFill>
                <a:latin typeface="Arial"/>
              </a:rPr>
              <a:t>ist als ein Fussball.</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516" name="CustomShape 2"/>
          <p:cNvSpPr/>
          <p:nvPr/>
        </p:nvSpPr>
        <p:spPr>
          <a:xfrm>
            <a:off x="3047400" y="6216840"/>
            <a:ext cx="609660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de-DE" sz="2000" b="1" i="1" strike="noStrike" spc="-1">
                <a:solidFill>
                  <a:srgbClr val="FFC000"/>
                </a:solidFill>
                <a:latin typeface="Arial"/>
              </a:rPr>
              <a:t>Bereit? Weiter mit beliebiger Taste!</a:t>
            </a:r>
            <a:endParaRPr lang="en-US" sz="2000" b="0" strike="noStrike" spc="-1">
              <a:latin typeface="Arial"/>
            </a:endParaRPr>
          </a:p>
        </p:txBody>
      </p:sp>
      <p:sp>
        <p:nvSpPr>
          <p:cNvPr id="517" name="CustomShape 3"/>
          <p:cNvSpPr/>
          <p:nvPr/>
        </p:nvSpPr>
        <p:spPr>
          <a:xfrm>
            <a:off x="1497600" y="462636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518" name="CustomShape 4"/>
          <p:cNvSpPr/>
          <p:nvPr/>
        </p:nvSpPr>
        <p:spPr>
          <a:xfrm>
            <a:off x="9438840" y="462636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519" name="CustomShape 5"/>
          <p:cNvSpPr/>
          <p:nvPr/>
        </p:nvSpPr>
        <p:spPr>
          <a:xfrm>
            <a:off x="237600" y="561348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Worte die Sie sich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genau merken müssen</a:t>
            </a:r>
            <a:endParaRPr lang="en-US" sz="1600" b="0" strike="noStrike" spc="-1">
              <a:latin typeface="Arial"/>
            </a:endParaRPr>
          </a:p>
        </p:txBody>
      </p:sp>
      <p:sp>
        <p:nvSpPr>
          <p:cNvPr id="520" name="CustomShape 6"/>
          <p:cNvSpPr/>
          <p:nvPr/>
        </p:nvSpPr>
        <p:spPr>
          <a:xfrm>
            <a:off x="8195760" y="563868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Worte die nicht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relevant sind</a:t>
            </a:r>
            <a:endParaRPr lang="en-US" sz="1600" b="0" strike="noStrike" spc="-1">
              <a:latin typeface="Arial"/>
            </a:endParaRPr>
          </a:p>
        </p:txBody>
      </p:sp>
      <p:sp>
        <p:nvSpPr>
          <p:cNvPr id="521" name="CustomShape 7"/>
          <p:cNvSpPr/>
          <p:nvPr/>
        </p:nvSpPr>
        <p:spPr>
          <a:xfrm>
            <a:off x="2817000" y="179640"/>
            <a:ext cx="6557400" cy="639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3600" b="1" strike="noStrike" spc="-1">
                <a:solidFill>
                  <a:srgbClr val="FFFFFF"/>
                </a:solidFill>
                <a:latin typeface="Arial"/>
              </a:rPr>
              <a:t>Cued Complex Span Aufgabe</a:t>
            </a:r>
            <a:endParaRPr lang="en-US" sz="36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522" name="CustomShape 1"/>
          <p:cNvSpPr/>
          <p:nvPr/>
        </p:nvSpPr>
        <p:spPr>
          <a:xfrm>
            <a:off x="743040" y="1054080"/>
            <a:ext cx="10743840" cy="402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de-DE" sz="2400" b="1" i="1" strike="noStrike" spc="-1">
                <a:solidFill>
                  <a:srgbClr val="FFC000"/>
                </a:solidFill>
                <a:latin typeface="Arial"/>
              </a:rPr>
              <a:t>Jetzt startet das richtige Experiment! </a:t>
            </a:r>
            <a:endParaRPr lang="en-US" sz="2400" b="0" strike="noStrike" spc="-1">
              <a:latin typeface="Arial"/>
            </a:endParaRPr>
          </a:p>
          <a:p>
            <a:pPr algn="ctr">
              <a:lnSpc>
                <a:spcPct val="100000"/>
              </a:lnSpc>
              <a:tabLst>
                <a:tab pos="0" algn="l"/>
              </a:tabLst>
            </a:pPr>
            <a:endParaRPr lang="en-US" sz="2400" b="0" strike="noStrike" spc="-1">
              <a:latin typeface="Arial"/>
            </a:endParaRPr>
          </a:p>
          <a:p>
            <a:pPr algn="ctr">
              <a:lnSpc>
                <a:spcPct val="100000"/>
              </a:lnSpc>
              <a:tabLst>
                <a:tab pos="0" algn="l"/>
              </a:tabLst>
            </a:pPr>
            <a:r>
              <a:rPr lang="de-DE" sz="1800" b="0" strike="noStrike" spc="-1">
                <a:solidFill>
                  <a:srgbClr val="FFFFFF"/>
                </a:solidFill>
                <a:latin typeface="Arial"/>
              </a:rPr>
              <a:t>Zur Erinnerung:</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Bei Zahlen die Sie sich merken müssen, erscheint ein </a:t>
            </a:r>
            <a:r>
              <a:rPr lang="de-DE" sz="1800" b="1" i="1" strike="noStrike" spc="-1">
                <a:solidFill>
                  <a:srgbClr val="FFC000"/>
                </a:solidFill>
                <a:latin typeface="Arial"/>
              </a:rPr>
              <a:t>vor der Zahl ein </a:t>
            </a:r>
            <a:r>
              <a:rPr lang="de-DE" sz="1800" b="1" i="1" strike="noStrike" spc="-1">
                <a:solidFill>
                  <a:srgbClr val="00B0F0"/>
                </a:solidFill>
                <a:latin typeface="Arial"/>
              </a:rPr>
              <a:t>blauer Kreis</a:t>
            </a:r>
            <a:r>
              <a:rPr lang="de-DE" sz="1800" b="0" strike="noStrike" spc="-1">
                <a:solidFill>
                  <a:srgbClr val="FFFFFF"/>
                </a:solidFill>
                <a:latin typeface="Arial"/>
              </a:rPr>
              <a:t>, bei Zahlen die Sie sich nicht merken müssen, ein </a:t>
            </a:r>
            <a:r>
              <a:rPr lang="de-DE" sz="1800" b="1" i="1" strike="noStrike" spc="-1">
                <a:solidFill>
                  <a:srgbClr val="92D14F"/>
                </a:solidFill>
                <a:latin typeface="Arial"/>
              </a:rPr>
              <a:t>grüner Kreis</a:t>
            </a:r>
            <a:r>
              <a:rPr lang="de-DE" sz="1800" b="0" strike="noStrike" spc="-1">
                <a:solidFill>
                  <a:srgbClr val="FFFFFF"/>
                </a:solidFill>
                <a:latin typeface="Arial"/>
              </a:rPr>
              <a:t>. </a:t>
            </a:r>
            <a:r>
              <a:rPr lang="de-DE" sz="1800" b="1" i="1" strike="noStrike" spc="-1">
                <a:solidFill>
                  <a:srgbClr val="FFC000"/>
                </a:solidFill>
                <a:latin typeface="Arial"/>
              </a:rPr>
              <a:t>Sie müssen jedoch für jede Zahl entscheiden, </a:t>
            </a:r>
            <a:r>
              <a:rPr lang="en-US" sz="1800" b="1" i="1" strike="noStrike" spc="-1">
                <a:solidFill>
                  <a:srgbClr val="FFC000"/>
                </a:solidFill>
                <a:latin typeface="Arial"/>
              </a:rPr>
              <a:t>ob diese größer oder kleiner ist als 50, egal ob die Zahl relevant ist, oder nicht! </a:t>
            </a:r>
            <a:br/>
            <a:r>
              <a:rPr lang="en-US" sz="1800" b="0" strike="noStrike" spc="-1">
                <a:solidFill>
                  <a:srgbClr val="FFFFFF"/>
                </a:solidFill>
                <a:latin typeface="Arial"/>
              </a:rPr>
              <a:t>Anschließend </a:t>
            </a:r>
            <a:r>
              <a:rPr lang="en-US" sz="1800" b="1" i="1" strike="noStrike" spc="-1">
                <a:solidFill>
                  <a:srgbClr val="FFFFFF"/>
                </a:solidFill>
                <a:latin typeface="Arial"/>
              </a:rPr>
              <a:t>müssen Sie die Worte </a:t>
            </a:r>
            <a:r>
              <a:rPr lang="en-US" sz="1800" b="1" i="1" strike="noStrike" spc="-1">
                <a:solidFill>
                  <a:srgbClr val="FFC000"/>
                </a:solidFill>
                <a:latin typeface="Arial"/>
              </a:rPr>
              <a:t>in korrekter Reihenfolge</a:t>
            </a:r>
            <a:r>
              <a:rPr lang="en-US" sz="1800" b="1" i="1" strike="noStrike" spc="-1">
                <a:solidFill>
                  <a:srgbClr val="FFFFFF"/>
                </a:solidFill>
                <a:latin typeface="Arial"/>
              </a:rPr>
              <a:t> aus einem Kreis mit ingesamt 20 Zahlen auswählen</a:t>
            </a:r>
            <a:r>
              <a:rPr lang="en-US" sz="1800" b="0" strike="noStrike" spc="-1">
                <a:solidFill>
                  <a:srgbClr val="FFFFFF"/>
                </a:solidFill>
                <a:latin typeface="Arial"/>
              </a:rPr>
              <a:t>!</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Drücken Sie die </a:t>
            </a:r>
            <a:r>
              <a:rPr lang="de-DE" sz="1800" b="1" i="1" strike="noStrike" spc="-1">
                <a:solidFill>
                  <a:srgbClr val="FFC000"/>
                </a:solidFill>
                <a:latin typeface="Arial"/>
              </a:rPr>
              <a:t>Taste „L“</a:t>
            </a:r>
            <a:r>
              <a:rPr lang="de-DE" sz="1800" b="0" strike="noStrike" spc="-1">
                <a:solidFill>
                  <a:srgbClr val="FFC000"/>
                </a:solidFill>
                <a:latin typeface="Arial"/>
              </a:rPr>
              <a:t>, </a:t>
            </a:r>
            <a:r>
              <a:rPr lang="de-DE" sz="1800" b="1" i="1" strike="noStrike" spc="-1">
                <a:solidFill>
                  <a:srgbClr val="FFC000"/>
                </a:solidFill>
                <a:latin typeface="Arial"/>
              </a:rPr>
              <a:t>wenn die Zahl größer</a:t>
            </a:r>
            <a:r>
              <a:rPr lang="de-DE" sz="1800" b="0" strike="noStrike" spc="-1">
                <a:solidFill>
                  <a:srgbClr val="FFC000"/>
                </a:solidFill>
                <a:latin typeface="Arial"/>
              </a:rPr>
              <a:t> </a:t>
            </a:r>
            <a:r>
              <a:rPr lang="de-DE" sz="1800" b="0" strike="noStrike" spc="-1">
                <a:solidFill>
                  <a:srgbClr val="FFFFFF"/>
                </a:solidFill>
                <a:latin typeface="Arial"/>
              </a:rPr>
              <a:t>ist als 50 und die</a:t>
            </a: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 </a:t>
            </a:r>
            <a:r>
              <a:rPr lang="de-DE" sz="1800" b="1" i="1" strike="noStrike" spc="-1">
                <a:solidFill>
                  <a:srgbClr val="FFC000"/>
                </a:solidFill>
                <a:latin typeface="Arial"/>
              </a:rPr>
              <a:t>Taste „D“, wenn sie kleiner </a:t>
            </a:r>
            <a:r>
              <a:rPr lang="de-DE" sz="1800" b="0" strike="noStrike" spc="-1">
                <a:solidFill>
                  <a:srgbClr val="FFFFFF"/>
                </a:solidFill>
                <a:latin typeface="Arial"/>
              </a:rPr>
              <a:t>ist als 50.</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523" name="CustomShape 2"/>
          <p:cNvSpPr/>
          <p:nvPr/>
        </p:nvSpPr>
        <p:spPr>
          <a:xfrm>
            <a:off x="3047400" y="6216840"/>
            <a:ext cx="609660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de-DE" sz="2000" b="1" i="1" strike="noStrike" spc="-1">
                <a:solidFill>
                  <a:srgbClr val="FFC000"/>
                </a:solidFill>
                <a:latin typeface="Arial"/>
              </a:rPr>
              <a:t>Bereit? Weiter mit beliebiger Taste!</a:t>
            </a:r>
            <a:endParaRPr lang="en-US" sz="2000" b="0" strike="noStrike" spc="-1">
              <a:latin typeface="Arial"/>
            </a:endParaRPr>
          </a:p>
        </p:txBody>
      </p:sp>
      <p:sp>
        <p:nvSpPr>
          <p:cNvPr id="524" name="CustomShape 3"/>
          <p:cNvSpPr/>
          <p:nvPr/>
        </p:nvSpPr>
        <p:spPr>
          <a:xfrm>
            <a:off x="1497600" y="462636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525" name="CustomShape 4"/>
          <p:cNvSpPr/>
          <p:nvPr/>
        </p:nvSpPr>
        <p:spPr>
          <a:xfrm>
            <a:off x="9438840" y="462636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526" name="CustomShape 5"/>
          <p:cNvSpPr/>
          <p:nvPr/>
        </p:nvSpPr>
        <p:spPr>
          <a:xfrm>
            <a:off x="237600" y="561348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Zahlen die Sie sich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genau merken müssen</a:t>
            </a:r>
            <a:endParaRPr lang="en-US" sz="1600" b="0" strike="noStrike" spc="-1">
              <a:latin typeface="Arial"/>
            </a:endParaRPr>
          </a:p>
        </p:txBody>
      </p:sp>
      <p:sp>
        <p:nvSpPr>
          <p:cNvPr id="527" name="CustomShape 6"/>
          <p:cNvSpPr/>
          <p:nvPr/>
        </p:nvSpPr>
        <p:spPr>
          <a:xfrm>
            <a:off x="8195760" y="563868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Zahlen die nicht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relevant sind</a:t>
            </a:r>
            <a:endParaRPr lang="en-US" sz="1600" b="0" strike="noStrike" spc="-1">
              <a:latin typeface="Arial"/>
            </a:endParaRPr>
          </a:p>
        </p:txBody>
      </p:sp>
      <p:sp>
        <p:nvSpPr>
          <p:cNvPr id="528" name="CustomShape 7"/>
          <p:cNvSpPr/>
          <p:nvPr/>
        </p:nvSpPr>
        <p:spPr>
          <a:xfrm>
            <a:off x="2817000" y="179640"/>
            <a:ext cx="6557400" cy="639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3600" b="1" strike="noStrike" spc="-1">
                <a:solidFill>
                  <a:srgbClr val="FFFFFF"/>
                </a:solidFill>
                <a:latin typeface="Arial"/>
              </a:rPr>
              <a:t>Cued Complex Span Aufgabe</a:t>
            </a:r>
            <a:endParaRPr lang="en-US" sz="36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529" name="CustomShape 1"/>
          <p:cNvSpPr/>
          <p:nvPr/>
        </p:nvSpPr>
        <p:spPr>
          <a:xfrm>
            <a:off x="743040" y="1054080"/>
            <a:ext cx="10743840" cy="402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de-DE" sz="2400" b="1" i="1" strike="noStrike" spc="-1">
                <a:solidFill>
                  <a:srgbClr val="FFC000"/>
                </a:solidFill>
                <a:latin typeface="Arial"/>
              </a:rPr>
              <a:t>Jetzt startet das richtige Experiment! </a:t>
            </a:r>
            <a:endParaRPr lang="en-US" sz="2400" b="0" strike="noStrike" spc="-1">
              <a:latin typeface="Arial"/>
            </a:endParaRPr>
          </a:p>
          <a:p>
            <a:pPr algn="ctr">
              <a:lnSpc>
                <a:spcPct val="100000"/>
              </a:lnSpc>
              <a:tabLst>
                <a:tab pos="0" algn="l"/>
              </a:tabLst>
            </a:pPr>
            <a:endParaRPr lang="en-US" sz="2400" b="0" strike="noStrike" spc="-1">
              <a:latin typeface="Arial"/>
            </a:endParaRPr>
          </a:p>
          <a:p>
            <a:pPr algn="ctr">
              <a:lnSpc>
                <a:spcPct val="100000"/>
              </a:lnSpc>
              <a:tabLst>
                <a:tab pos="0" algn="l"/>
              </a:tabLst>
            </a:pPr>
            <a:r>
              <a:rPr lang="de-DE" sz="1800" b="0" strike="noStrike" spc="-1">
                <a:solidFill>
                  <a:srgbClr val="FFFFFF"/>
                </a:solidFill>
                <a:latin typeface="Arial"/>
              </a:rPr>
              <a:t>Zur Erinnerung:</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Bei Zahlen die Sie sich merken müssen, erscheint ein </a:t>
            </a:r>
            <a:r>
              <a:rPr lang="de-DE" sz="1800" b="1" i="1" strike="noStrike" spc="-1">
                <a:solidFill>
                  <a:srgbClr val="FFC000"/>
                </a:solidFill>
                <a:latin typeface="Arial"/>
              </a:rPr>
              <a:t>nach der Zahl ein </a:t>
            </a:r>
            <a:r>
              <a:rPr lang="de-DE" sz="1800" b="1" i="1" strike="noStrike" spc="-1">
                <a:solidFill>
                  <a:srgbClr val="00B0F0"/>
                </a:solidFill>
                <a:latin typeface="Arial"/>
              </a:rPr>
              <a:t>blauer Kreis</a:t>
            </a:r>
            <a:r>
              <a:rPr lang="de-DE" sz="1800" b="0" strike="noStrike" spc="-1">
                <a:solidFill>
                  <a:srgbClr val="FFFFFF"/>
                </a:solidFill>
                <a:latin typeface="Arial"/>
              </a:rPr>
              <a:t>, bei Zahlen die Sie sich nicht merken müssen, ein </a:t>
            </a:r>
            <a:r>
              <a:rPr lang="de-DE" sz="1800" b="1" i="1" strike="noStrike" spc="-1">
                <a:solidFill>
                  <a:srgbClr val="92D14F"/>
                </a:solidFill>
                <a:latin typeface="Arial"/>
              </a:rPr>
              <a:t>grüner Kreis</a:t>
            </a:r>
            <a:r>
              <a:rPr lang="de-DE" sz="1800" b="0" strike="noStrike" spc="-1">
                <a:solidFill>
                  <a:srgbClr val="FFFFFF"/>
                </a:solidFill>
                <a:latin typeface="Arial"/>
              </a:rPr>
              <a:t>. </a:t>
            </a:r>
            <a:r>
              <a:rPr lang="de-DE" sz="1800" b="1" i="1" strike="noStrike" spc="-1">
                <a:solidFill>
                  <a:srgbClr val="FFC000"/>
                </a:solidFill>
                <a:latin typeface="Arial"/>
              </a:rPr>
              <a:t>Sie müssen jedoch für jede Zahl entscheiden, </a:t>
            </a:r>
            <a:r>
              <a:rPr lang="en-US" sz="1800" b="1" i="1" strike="noStrike" spc="-1">
                <a:solidFill>
                  <a:srgbClr val="FFC000"/>
                </a:solidFill>
                <a:latin typeface="Arial"/>
              </a:rPr>
              <a:t>ob diese größer oder kleiner ist als 50, egal ob die Zahl relevant ist, oder nicht! </a:t>
            </a:r>
            <a:br/>
            <a:r>
              <a:rPr lang="en-US" sz="1800" b="0" strike="noStrike" spc="-1">
                <a:solidFill>
                  <a:srgbClr val="FFFFFF"/>
                </a:solidFill>
                <a:latin typeface="Arial"/>
              </a:rPr>
              <a:t>Anschließend </a:t>
            </a:r>
            <a:r>
              <a:rPr lang="en-US" sz="1800" b="1" i="1" strike="noStrike" spc="-1">
                <a:solidFill>
                  <a:srgbClr val="FFFFFF"/>
                </a:solidFill>
                <a:latin typeface="Arial"/>
              </a:rPr>
              <a:t>müssen Sie die Zahlen </a:t>
            </a:r>
            <a:r>
              <a:rPr lang="en-US" sz="1800" b="1" i="1" strike="noStrike" spc="-1">
                <a:solidFill>
                  <a:srgbClr val="FFC000"/>
                </a:solidFill>
                <a:latin typeface="Arial"/>
              </a:rPr>
              <a:t>in korrekter Reihenfolge</a:t>
            </a:r>
            <a:r>
              <a:rPr lang="en-US" sz="1800" b="1" i="1" strike="noStrike" spc="-1">
                <a:solidFill>
                  <a:srgbClr val="FFFFFF"/>
                </a:solidFill>
                <a:latin typeface="Arial"/>
              </a:rPr>
              <a:t> aus einem Kreis mit ingesamt 20 Zahlen auswählen</a:t>
            </a:r>
            <a:r>
              <a:rPr lang="en-US" sz="1800" b="0" strike="noStrike" spc="-1">
                <a:solidFill>
                  <a:srgbClr val="FFFFFF"/>
                </a:solidFill>
                <a:latin typeface="Arial"/>
              </a:rPr>
              <a:t>!</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Drücken Sie die </a:t>
            </a:r>
            <a:r>
              <a:rPr lang="de-DE" sz="1800" b="1" i="1" strike="noStrike" spc="-1">
                <a:solidFill>
                  <a:srgbClr val="FFC000"/>
                </a:solidFill>
                <a:latin typeface="Arial"/>
              </a:rPr>
              <a:t>Taste „L“</a:t>
            </a:r>
            <a:r>
              <a:rPr lang="de-DE" sz="1800" b="0" strike="noStrike" spc="-1">
                <a:solidFill>
                  <a:srgbClr val="FFC000"/>
                </a:solidFill>
                <a:latin typeface="Arial"/>
              </a:rPr>
              <a:t>, </a:t>
            </a:r>
            <a:r>
              <a:rPr lang="de-DE" sz="1800" b="1" i="1" strike="noStrike" spc="-1">
                <a:solidFill>
                  <a:srgbClr val="FFC000"/>
                </a:solidFill>
                <a:latin typeface="Arial"/>
              </a:rPr>
              <a:t>wenn die Zahl größer</a:t>
            </a:r>
            <a:r>
              <a:rPr lang="de-DE" sz="1800" b="0" strike="noStrike" spc="-1">
                <a:solidFill>
                  <a:srgbClr val="FFC000"/>
                </a:solidFill>
                <a:latin typeface="Arial"/>
              </a:rPr>
              <a:t> </a:t>
            </a:r>
            <a:r>
              <a:rPr lang="de-DE" sz="1800" b="0" strike="noStrike" spc="-1">
                <a:solidFill>
                  <a:srgbClr val="FFFFFF"/>
                </a:solidFill>
                <a:latin typeface="Arial"/>
              </a:rPr>
              <a:t>ist als 50 und die</a:t>
            </a: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 </a:t>
            </a:r>
            <a:r>
              <a:rPr lang="de-DE" sz="1800" b="1" i="1" strike="noStrike" spc="-1">
                <a:solidFill>
                  <a:srgbClr val="FFC000"/>
                </a:solidFill>
                <a:latin typeface="Arial"/>
              </a:rPr>
              <a:t>Taste „D“, wenn sie kleiner </a:t>
            </a:r>
            <a:r>
              <a:rPr lang="de-DE" sz="1800" b="0" strike="noStrike" spc="-1">
                <a:solidFill>
                  <a:srgbClr val="FFFFFF"/>
                </a:solidFill>
                <a:latin typeface="Arial"/>
              </a:rPr>
              <a:t>ist als 50.</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530" name="CustomShape 2"/>
          <p:cNvSpPr/>
          <p:nvPr/>
        </p:nvSpPr>
        <p:spPr>
          <a:xfrm>
            <a:off x="3047400" y="6216840"/>
            <a:ext cx="609660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de-DE" sz="2000" b="1" i="1" strike="noStrike" spc="-1">
                <a:solidFill>
                  <a:srgbClr val="FFC000"/>
                </a:solidFill>
                <a:latin typeface="Calibri"/>
              </a:rPr>
              <a:t>Bereit? Weiter mit beliebiger Taste!</a:t>
            </a:r>
            <a:endParaRPr lang="en-US" sz="2000" b="0" strike="noStrike" spc="-1">
              <a:latin typeface="Arial"/>
            </a:endParaRPr>
          </a:p>
        </p:txBody>
      </p:sp>
      <p:sp>
        <p:nvSpPr>
          <p:cNvPr id="531" name="CustomShape 3"/>
          <p:cNvSpPr/>
          <p:nvPr/>
        </p:nvSpPr>
        <p:spPr>
          <a:xfrm>
            <a:off x="1497600" y="462636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532" name="CustomShape 4"/>
          <p:cNvSpPr/>
          <p:nvPr/>
        </p:nvSpPr>
        <p:spPr>
          <a:xfrm>
            <a:off x="9438840" y="462636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533" name="CustomShape 5"/>
          <p:cNvSpPr/>
          <p:nvPr/>
        </p:nvSpPr>
        <p:spPr>
          <a:xfrm>
            <a:off x="237600" y="561348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Calibri"/>
              </a:rPr>
              <a:t>Zahlen die Sie sich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Calibri"/>
              </a:rPr>
              <a:t>genau merken müssen</a:t>
            </a:r>
            <a:endParaRPr lang="en-US" sz="1600" b="0" strike="noStrike" spc="-1">
              <a:latin typeface="Arial"/>
            </a:endParaRPr>
          </a:p>
        </p:txBody>
      </p:sp>
      <p:sp>
        <p:nvSpPr>
          <p:cNvPr id="534" name="CustomShape 6"/>
          <p:cNvSpPr/>
          <p:nvPr/>
        </p:nvSpPr>
        <p:spPr>
          <a:xfrm>
            <a:off x="8195760" y="563868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Calibri"/>
              </a:rPr>
              <a:t>Zahlen die nicht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Calibri"/>
              </a:rPr>
              <a:t>relevant sind</a:t>
            </a:r>
            <a:endParaRPr lang="en-US" sz="1600" b="0" strike="noStrike" spc="-1">
              <a:latin typeface="Arial"/>
            </a:endParaRPr>
          </a:p>
        </p:txBody>
      </p:sp>
      <p:sp>
        <p:nvSpPr>
          <p:cNvPr id="535" name="CustomShape 7"/>
          <p:cNvSpPr/>
          <p:nvPr/>
        </p:nvSpPr>
        <p:spPr>
          <a:xfrm>
            <a:off x="3292560" y="179640"/>
            <a:ext cx="5606640" cy="639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3600" b="1" strike="noStrike" spc="-1">
                <a:solidFill>
                  <a:srgbClr val="FFFFFF"/>
                </a:solidFill>
                <a:latin typeface="Calibri"/>
              </a:rPr>
              <a:t>Cued Complex Span Aufgabe</a:t>
            </a:r>
            <a:endParaRPr lang="en-US" sz="36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536" name="CustomShape 1"/>
          <p:cNvSpPr/>
          <p:nvPr/>
        </p:nvSpPr>
        <p:spPr>
          <a:xfrm>
            <a:off x="723960" y="1644840"/>
            <a:ext cx="10743840" cy="255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endParaRPr lang="en-US" sz="1800" b="0" strike="noStrike" spc="-1" dirty="0">
              <a:latin typeface="Arial"/>
            </a:endParaRPr>
          </a:p>
          <a:p>
            <a:pPr algn="ctr">
              <a:lnSpc>
                <a:spcPct val="100000"/>
              </a:lnSpc>
            </a:pPr>
            <a:endParaRPr lang="en-US" sz="1800" b="0" strike="noStrike" spc="-1" dirty="0">
              <a:latin typeface="Arial"/>
            </a:endParaRPr>
          </a:p>
          <a:p>
            <a:pPr algn="ctr">
              <a:lnSpc>
                <a:spcPct val="100000"/>
              </a:lnSpc>
            </a:pPr>
            <a:r>
              <a:rPr lang="de-DE" sz="1800" b="0" strike="noStrike" spc="-1" dirty="0">
                <a:solidFill>
                  <a:srgbClr val="FFFFFF"/>
                </a:solidFill>
                <a:latin typeface="Arial"/>
              </a:rPr>
              <a:t>Geschafft! Das Experiment ist zu Ende! Bitte Drücken Sie eine beliebige Taste und geben Sie auf dem Bildschirm ihre biografischen Daten ein. Anschließend wende Sie sich bitte an die Versuchsleitung !</a:t>
            </a:r>
            <a:endParaRPr lang="en-US" sz="1800" b="0" strike="noStrike" spc="-1" dirty="0">
              <a:latin typeface="Arial"/>
            </a:endParaRPr>
          </a:p>
          <a:p>
            <a:pPr algn="ctr">
              <a:lnSpc>
                <a:spcPct val="100000"/>
              </a:lnSpc>
            </a:pPr>
            <a:endParaRPr lang="en-US" sz="1800" b="0" strike="noStrike" spc="-1" dirty="0">
              <a:latin typeface="Arial"/>
            </a:endParaRPr>
          </a:p>
          <a:p>
            <a:pPr algn="ctr">
              <a:lnSpc>
                <a:spcPct val="100000"/>
              </a:lnSpc>
            </a:pPr>
            <a:r>
              <a:rPr lang="de-DE" sz="1800" b="0" strike="noStrike" spc="-1" dirty="0">
                <a:solidFill>
                  <a:srgbClr val="FFFFFF"/>
                </a:solidFill>
                <a:latin typeface="Arial"/>
              </a:rPr>
              <a:t>Vielen Dank für Ihre Teilnahme !</a:t>
            </a:r>
            <a:endParaRPr lang="en-US" sz="1800" b="0" strike="noStrike" spc="-1" dirty="0">
              <a:latin typeface="Arial"/>
            </a:endParaRPr>
          </a:p>
          <a:p>
            <a:pPr algn="ctr">
              <a:lnSpc>
                <a:spcPct val="100000"/>
              </a:lnSpc>
            </a:pPr>
            <a:endParaRPr lang="en-US" sz="1800" b="0" strike="noStrike" spc="-1" dirty="0">
              <a:latin typeface="Arial"/>
            </a:endParaRPr>
          </a:p>
          <a:p>
            <a:pPr algn="ctr">
              <a:lnSpc>
                <a:spcPct val="100000"/>
              </a:lnSpc>
            </a:pPr>
            <a:endParaRPr lang="en-US" sz="1800" b="0" strike="noStrike" spc="-1" dirty="0">
              <a:latin typeface="Arial"/>
            </a:endParaRPr>
          </a:p>
          <a:p>
            <a:pPr algn="ctr">
              <a:lnSpc>
                <a:spcPct val="100000"/>
              </a:lnSpc>
            </a:pPr>
            <a:endParaRPr lang="en-US" sz="1800" b="0" strike="noStrike" spc="-1" dirty="0">
              <a:latin typeface="Arial"/>
            </a:endParaRPr>
          </a:p>
        </p:txBody>
      </p:sp>
      <p:sp>
        <p:nvSpPr>
          <p:cNvPr id="537" name="CustomShape 2"/>
          <p:cNvSpPr/>
          <p:nvPr/>
        </p:nvSpPr>
        <p:spPr>
          <a:xfrm>
            <a:off x="2817000" y="362880"/>
            <a:ext cx="6557400" cy="639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3600" b="1" strike="noStrike" spc="-1" dirty="0" err="1">
                <a:solidFill>
                  <a:srgbClr val="FFFFFF"/>
                </a:solidFill>
                <a:latin typeface="Arial"/>
              </a:rPr>
              <a:t>Cued</a:t>
            </a:r>
            <a:r>
              <a:rPr lang="de-DE" sz="3600" b="1" strike="noStrike" spc="-1" dirty="0">
                <a:solidFill>
                  <a:srgbClr val="FFFFFF"/>
                </a:solidFill>
                <a:latin typeface="Arial"/>
              </a:rPr>
              <a:t> </a:t>
            </a:r>
            <a:r>
              <a:rPr lang="de-DE" sz="3600" b="1" strike="noStrike" spc="-1" dirty="0" err="1">
                <a:solidFill>
                  <a:srgbClr val="FFFFFF"/>
                </a:solidFill>
                <a:latin typeface="Arial"/>
              </a:rPr>
              <a:t>Complex</a:t>
            </a:r>
            <a:r>
              <a:rPr lang="de-DE" sz="3600" b="1" strike="noStrike" spc="-1" dirty="0">
                <a:solidFill>
                  <a:srgbClr val="FFFFFF"/>
                </a:solidFill>
                <a:latin typeface="Arial"/>
              </a:rPr>
              <a:t> Span Aufgabe</a:t>
            </a:r>
            <a:endParaRPr lang="en-US" sz="3600" b="0" strike="noStrike" spc="-1" dirty="0">
              <a:latin typeface="Arial"/>
            </a:endParaRPr>
          </a:p>
        </p:txBody>
      </p:sp>
      <p:pic>
        <p:nvPicPr>
          <p:cNvPr id="538" name="Grafik 1"/>
          <p:cNvPicPr/>
          <p:nvPr/>
        </p:nvPicPr>
        <p:blipFill>
          <a:blip r:embed="rId2"/>
          <a:stretch/>
        </p:blipFill>
        <p:spPr>
          <a:xfrm>
            <a:off x="7528680" y="3436920"/>
            <a:ext cx="4211640" cy="2862000"/>
          </a:xfrm>
          <a:prstGeom prst="rect">
            <a:avLst/>
          </a:prstGeom>
          <a:ln w="0">
            <a:noFill/>
          </a:ln>
        </p:spPr>
      </p:pic>
      <p:pic>
        <p:nvPicPr>
          <p:cNvPr id="539" name="Grafik 3" descr="Ein Bild, das Text enthält.&#10;&#10;Automatisch generierte Beschreibung"/>
          <p:cNvPicPr/>
          <p:nvPr/>
        </p:nvPicPr>
        <p:blipFill>
          <a:blip r:embed="rId3"/>
          <a:stretch/>
        </p:blipFill>
        <p:spPr>
          <a:xfrm>
            <a:off x="1066320" y="4209120"/>
            <a:ext cx="2981520" cy="1564200"/>
          </a:xfrm>
          <a:prstGeom prst="rect">
            <a:avLst/>
          </a:prstGeom>
          <a:ln w="0">
            <a:noFill/>
          </a:ln>
        </p:spPr>
      </p:pic>
      <p:pic>
        <p:nvPicPr>
          <p:cNvPr id="540" name="Grafik 6" descr="Ein Bild, das Text enthält.&#10;&#10;Automatisch generierte Beschreibung"/>
          <p:cNvPicPr/>
          <p:nvPr/>
        </p:nvPicPr>
        <p:blipFill>
          <a:blip r:embed="rId4">
            <a:biLevel thresh="50000"/>
          </a:blip>
          <a:stretch/>
        </p:blipFill>
        <p:spPr>
          <a:xfrm>
            <a:off x="5207040" y="3966840"/>
            <a:ext cx="2048400" cy="2048400"/>
          </a:xfrm>
          <a:prstGeom prst="rect">
            <a:avLst/>
          </a:prstGeom>
          <a:ln w="0">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541" name="CustomShape 1"/>
          <p:cNvSpPr/>
          <p:nvPr/>
        </p:nvSpPr>
        <p:spPr>
          <a:xfrm>
            <a:off x="723960" y="694080"/>
            <a:ext cx="10743840" cy="447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Machen Sie eine nun eine kurze Pause, Drücken Sie die </a:t>
            </a:r>
            <a:r>
              <a:rPr lang="de-DE" sz="1800" b="1" i="1" strike="noStrike" spc="-1">
                <a:solidFill>
                  <a:srgbClr val="FFC000"/>
                </a:solidFill>
                <a:latin typeface="Arial"/>
              </a:rPr>
              <a:t>Leertaste</a:t>
            </a:r>
            <a:r>
              <a:rPr lang="de-DE" sz="1800" b="0" strike="noStrike" spc="-1">
                <a:solidFill>
                  <a:srgbClr val="FFFFFF"/>
                </a:solidFill>
                <a:latin typeface="Arial"/>
              </a:rPr>
              <a:t> um fortzufahren.</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Zur Erinnerung:</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Bei Worten die Sie sich merken müssen, erscheint </a:t>
            </a:r>
            <a:r>
              <a:rPr lang="de-DE" sz="1800" b="1" i="1" strike="noStrike" spc="-1">
                <a:solidFill>
                  <a:srgbClr val="FFC000"/>
                </a:solidFill>
                <a:latin typeface="Arial"/>
              </a:rPr>
              <a:t>vor</a:t>
            </a:r>
            <a:r>
              <a:rPr lang="de-DE" sz="1800" b="0" strike="noStrike" spc="-1">
                <a:solidFill>
                  <a:srgbClr val="FFFFFF"/>
                </a:solidFill>
                <a:latin typeface="Arial"/>
              </a:rPr>
              <a:t> </a:t>
            </a:r>
            <a:r>
              <a:rPr lang="de-DE" sz="1800" b="1" i="1" strike="noStrike" spc="-1">
                <a:solidFill>
                  <a:srgbClr val="FFC000"/>
                </a:solidFill>
                <a:latin typeface="Arial"/>
              </a:rPr>
              <a:t>dem Wort </a:t>
            </a:r>
            <a:r>
              <a:rPr lang="de-DE" sz="1800" b="0" strike="noStrike" spc="-1">
                <a:solidFill>
                  <a:srgbClr val="FFFFFF"/>
                </a:solidFill>
                <a:latin typeface="Arial"/>
              </a:rPr>
              <a:t>ein </a:t>
            </a:r>
            <a:r>
              <a:rPr lang="de-DE" sz="1800" b="1" i="1" strike="noStrike" spc="-1">
                <a:solidFill>
                  <a:srgbClr val="00B0F0"/>
                </a:solidFill>
                <a:latin typeface="Arial"/>
              </a:rPr>
              <a:t>blauer Kreis</a:t>
            </a:r>
            <a:r>
              <a:rPr lang="de-DE" sz="1800" b="0" strike="noStrike" spc="-1">
                <a:solidFill>
                  <a:srgbClr val="FFFFFF"/>
                </a:solidFill>
                <a:latin typeface="Arial"/>
              </a:rPr>
              <a:t>, </a:t>
            </a: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 bei Worten bei denen Sie nur bewerten sollen ob sie größer oder kleiner sind als ein Fussball, ein </a:t>
            </a:r>
            <a:r>
              <a:rPr lang="de-DE" sz="1800" b="1" i="1" strike="noStrike" spc="-1">
                <a:solidFill>
                  <a:srgbClr val="92D14F"/>
                </a:solidFill>
                <a:latin typeface="Arial"/>
              </a:rPr>
              <a:t>grüner Kreis</a:t>
            </a:r>
            <a:r>
              <a:rPr lang="de-DE" sz="1800" b="0" strike="noStrike" spc="-1">
                <a:solidFill>
                  <a:srgbClr val="FFFFFF"/>
                </a:solidFill>
                <a:latin typeface="Arial"/>
              </a:rPr>
              <a:t>. </a:t>
            </a:r>
            <a:r>
              <a:rPr lang="de-DE" sz="1800" b="1" i="1" strike="noStrike" spc="-1">
                <a:solidFill>
                  <a:srgbClr val="FFC000"/>
                </a:solidFill>
                <a:latin typeface="Arial"/>
              </a:rPr>
              <a:t>Sie müssen jedoch jedes mal entscheiden, </a:t>
            </a:r>
            <a:r>
              <a:rPr lang="en-US" sz="1800" b="1" i="1" strike="noStrike" spc="-1">
                <a:solidFill>
                  <a:srgbClr val="FFC000"/>
                </a:solidFill>
                <a:latin typeface="Arial"/>
              </a:rPr>
              <a:t>ob das Objekt größer oder kleiner ist als ein Fußball, egal ob das Wort relevant ist, oder nicht! </a:t>
            </a:r>
            <a:r>
              <a:rPr lang="en-US" sz="1800" b="0" strike="noStrike" spc="-1">
                <a:solidFill>
                  <a:srgbClr val="FFFFFF"/>
                </a:solidFill>
                <a:latin typeface="Arial"/>
              </a:rPr>
              <a:t>Anschließend </a:t>
            </a:r>
            <a:r>
              <a:rPr lang="en-US" sz="1800" b="1" i="1" strike="noStrike" spc="-1">
                <a:solidFill>
                  <a:srgbClr val="FFFFFF"/>
                </a:solidFill>
                <a:latin typeface="Arial"/>
              </a:rPr>
              <a:t>müssen Sie die Worte </a:t>
            </a:r>
            <a:r>
              <a:rPr lang="en-US" sz="1800" b="1" i="1" strike="noStrike" spc="-1">
                <a:solidFill>
                  <a:srgbClr val="FFC000"/>
                </a:solidFill>
                <a:latin typeface="Arial"/>
              </a:rPr>
              <a:t>in korrekter Reihenfolge</a:t>
            </a:r>
            <a:r>
              <a:rPr lang="en-US" sz="1800" b="1" i="1" strike="noStrike" spc="-1">
                <a:solidFill>
                  <a:srgbClr val="FFFFFF"/>
                </a:solidFill>
                <a:latin typeface="Arial"/>
              </a:rPr>
              <a:t> aus einem Kreis mit ingesamt 20 Worten auswählen</a:t>
            </a:r>
            <a:r>
              <a:rPr lang="en-US" sz="1800" b="0" strike="noStrike" spc="-1">
                <a:solidFill>
                  <a:srgbClr val="FFFFFF"/>
                </a:solidFill>
                <a:latin typeface="Arial"/>
              </a:rPr>
              <a:t>!</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Drücken Sie die </a:t>
            </a:r>
            <a:r>
              <a:rPr lang="de-DE" sz="1800" b="1" i="1" strike="noStrike" spc="-1">
                <a:solidFill>
                  <a:srgbClr val="FFC000"/>
                </a:solidFill>
                <a:latin typeface="Arial"/>
              </a:rPr>
              <a:t>Taste „L“</a:t>
            </a:r>
            <a:r>
              <a:rPr lang="de-DE" sz="1800" b="0" strike="noStrike" spc="-1">
                <a:solidFill>
                  <a:srgbClr val="FFC000"/>
                </a:solidFill>
                <a:latin typeface="Arial"/>
              </a:rPr>
              <a:t>, </a:t>
            </a:r>
            <a:r>
              <a:rPr lang="de-DE" sz="1800" b="1" i="1" strike="noStrike" spc="-1">
                <a:solidFill>
                  <a:srgbClr val="FFC000"/>
                </a:solidFill>
                <a:latin typeface="Arial"/>
              </a:rPr>
              <a:t>wenn das Objekt größer</a:t>
            </a:r>
            <a:r>
              <a:rPr lang="de-DE" sz="1800" b="0" strike="noStrike" spc="-1">
                <a:solidFill>
                  <a:srgbClr val="FFC000"/>
                </a:solidFill>
                <a:latin typeface="Arial"/>
              </a:rPr>
              <a:t> </a:t>
            </a:r>
            <a:r>
              <a:rPr lang="de-DE" sz="1800" b="0" strike="noStrike" spc="-1">
                <a:solidFill>
                  <a:srgbClr val="FFFFFF"/>
                </a:solidFill>
                <a:latin typeface="Arial"/>
              </a:rPr>
              <a:t>ist als ein Fussball und die </a:t>
            </a:r>
            <a:r>
              <a:rPr lang="de-DE" sz="1800" b="1" i="1" strike="noStrike" spc="-1">
                <a:solidFill>
                  <a:srgbClr val="FFC000"/>
                </a:solidFill>
                <a:latin typeface="Arial"/>
              </a:rPr>
              <a:t>Taste „D“, wenn es kleiner</a:t>
            </a:r>
            <a:r>
              <a:rPr lang="de-DE" sz="1800" b="1" i="1" strike="noStrike" spc="-1">
                <a:solidFill>
                  <a:srgbClr val="C00000"/>
                </a:solidFill>
                <a:latin typeface="Arial"/>
              </a:rPr>
              <a:t> </a:t>
            </a:r>
            <a:r>
              <a:rPr lang="de-DE" sz="1800" b="0" strike="noStrike" spc="-1">
                <a:solidFill>
                  <a:srgbClr val="FFFFFF"/>
                </a:solidFill>
                <a:latin typeface="Arial"/>
              </a:rPr>
              <a:t>ist als ein Fussball.</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542" name="CustomShape 2"/>
          <p:cNvSpPr/>
          <p:nvPr/>
        </p:nvSpPr>
        <p:spPr>
          <a:xfrm>
            <a:off x="5193720" y="179640"/>
            <a:ext cx="1804320" cy="639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3600" b="1" strike="noStrike" spc="-1">
                <a:solidFill>
                  <a:srgbClr val="FFFFFF"/>
                </a:solidFill>
                <a:latin typeface="Arial"/>
              </a:rPr>
              <a:t>Pause !</a:t>
            </a:r>
            <a:endParaRPr lang="en-US" sz="3600" b="0" strike="noStrike" spc="-1">
              <a:latin typeface="Arial"/>
            </a:endParaRPr>
          </a:p>
        </p:txBody>
      </p:sp>
      <p:sp>
        <p:nvSpPr>
          <p:cNvPr id="543" name="CustomShape 3"/>
          <p:cNvSpPr/>
          <p:nvPr/>
        </p:nvSpPr>
        <p:spPr>
          <a:xfrm>
            <a:off x="2059560" y="467028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544" name="CustomShape 4"/>
          <p:cNvSpPr/>
          <p:nvPr/>
        </p:nvSpPr>
        <p:spPr>
          <a:xfrm>
            <a:off x="772560" y="568260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Worte die Sie sich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genau merken müssen</a:t>
            </a:r>
            <a:endParaRPr lang="en-US" sz="1600" b="0" strike="noStrike" spc="-1">
              <a:latin typeface="Arial"/>
            </a:endParaRPr>
          </a:p>
        </p:txBody>
      </p:sp>
      <p:sp>
        <p:nvSpPr>
          <p:cNvPr id="545" name="CustomShape 5"/>
          <p:cNvSpPr/>
          <p:nvPr/>
        </p:nvSpPr>
        <p:spPr>
          <a:xfrm>
            <a:off x="9086760" y="467028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546" name="CustomShape 6"/>
          <p:cNvSpPr/>
          <p:nvPr/>
        </p:nvSpPr>
        <p:spPr>
          <a:xfrm>
            <a:off x="7844040" y="568260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Worte die nicht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relevant sind</a:t>
            </a:r>
            <a:endParaRPr lang="en-US" sz="1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132" name="CustomShape 1"/>
          <p:cNvSpPr/>
          <p:nvPr/>
        </p:nvSpPr>
        <p:spPr>
          <a:xfrm>
            <a:off x="723960" y="1428840"/>
            <a:ext cx="10743840" cy="475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de-DE" sz="1800" b="0" strike="noStrike" spc="-1">
                <a:solidFill>
                  <a:srgbClr val="FFFFFF"/>
                </a:solidFill>
                <a:latin typeface="Calibri"/>
              </a:rPr>
              <a:t>In der folgenden Aufgabe werden Sie eine Gedächtnisaufgabe bearbeiten. Hierbei sollen Sie sich Worte merken, die in der Mitte des Bildschirmes nacheinander gezeigt werden. </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Dabei erhalten Sie </a:t>
            </a:r>
            <a:r>
              <a:rPr lang="de-DE" sz="1800" b="1" i="1" strike="noStrike" spc="-1">
                <a:solidFill>
                  <a:srgbClr val="FFC000"/>
                </a:solidFill>
                <a:latin typeface="Calibri"/>
              </a:rPr>
              <a:t>nach</a:t>
            </a:r>
            <a:r>
              <a:rPr lang="de-DE" sz="1800" b="1" i="1" strike="noStrike" spc="-1">
                <a:solidFill>
                  <a:srgbClr val="FFFFFF"/>
                </a:solidFill>
                <a:latin typeface="Calibri"/>
              </a:rPr>
              <a:t> </a:t>
            </a:r>
            <a:r>
              <a:rPr lang="de-DE" sz="1800" b="0" strike="noStrike" spc="-1">
                <a:solidFill>
                  <a:srgbClr val="FFFFFF"/>
                </a:solidFill>
                <a:latin typeface="Calibri"/>
              </a:rPr>
              <a:t>jedem gezeigten Wort </a:t>
            </a:r>
            <a:r>
              <a:rPr lang="de-DE" sz="1800" b="1" i="1" strike="noStrike" spc="-1">
                <a:solidFill>
                  <a:srgbClr val="FFC000"/>
                </a:solidFill>
                <a:latin typeface="Calibri"/>
              </a:rPr>
              <a:t>einen Hinweis</a:t>
            </a:r>
            <a:r>
              <a:rPr lang="de-DE" sz="1800" b="0" strike="noStrike" spc="-1">
                <a:solidFill>
                  <a:srgbClr val="FFC000"/>
                </a:solidFill>
                <a:latin typeface="Calibri"/>
              </a:rPr>
              <a:t>, </a:t>
            </a:r>
            <a:r>
              <a:rPr lang="de-DE" sz="1800" b="0" strike="noStrike" spc="-1">
                <a:solidFill>
                  <a:srgbClr val="FFFFFF"/>
                </a:solidFill>
                <a:latin typeface="Calibri"/>
              </a:rPr>
              <a:t>ob Sie sich das nachfolgende Wort merken sollen, oder nicht. Bei Worten die Sie sich merken sollen, müssen Sie sich die genaue Reihenfolge in der diese präsentiert wurden einprägen.</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 Zusätzlich müssen Sie bei </a:t>
            </a:r>
            <a:r>
              <a:rPr lang="de-DE" sz="1800" b="1" i="1" strike="noStrike" spc="-1">
                <a:solidFill>
                  <a:srgbClr val="FFC000"/>
                </a:solidFill>
                <a:latin typeface="Calibri"/>
              </a:rPr>
              <a:t>jedem Wort </a:t>
            </a:r>
            <a:r>
              <a:rPr lang="de-DE" sz="1800" b="0" strike="noStrike" spc="-1">
                <a:solidFill>
                  <a:srgbClr val="FFFFFF"/>
                </a:solidFill>
                <a:latin typeface="Calibri"/>
              </a:rPr>
              <a:t>so schnell und korrekt wie möglich entscheiden, ob das jeweilig gezeigte Objekt</a:t>
            </a:r>
            <a:r>
              <a:rPr lang="de-DE" sz="1800" b="1" i="1" strike="noStrike" spc="-1">
                <a:solidFill>
                  <a:srgbClr val="FF0000"/>
                </a:solidFill>
                <a:latin typeface="Calibri"/>
              </a:rPr>
              <a:t> </a:t>
            </a:r>
            <a:r>
              <a:rPr lang="de-DE" sz="1800" b="1" i="1" strike="noStrike" spc="-1">
                <a:solidFill>
                  <a:srgbClr val="FFC000"/>
                </a:solidFill>
                <a:latin typeface="Calibri"/>
              </a:rPr>
              <a:t>größer oder kleiner ist als ein Fußball</a:t>
            </a:r>
            <a:r>
              <a:rPr lang="de-DE" sz="1800" b="0" strike="noStrike" spc="-1">
                <a:solidFill>
                  <a:srgbClr val="FFFFFF"/>
                </a:solidFill>
                <a:latin typeface="Calibri"/>
              </a:rPr>
              <a:t>. </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Nachdem alle Worte gezeigt wurden, erscheint ein </a:t>
            </a:r>
            <a:r>
              <a:rPr lang="de-DE" sz="1800" b="1" i="1" strike="noStrike" spc="-1">
                <a:solidFill>
                  <a:srgbClr val="FFC000"/>
                </a:solidFill>
                <a:latin typeface="Calibri"/>
              </a:rPr>
              <a:t>Kreis mit insgesamt 20 Worten</a:t>
            </a:r>
            <a:r>
              <a:rPr lang="de-DE" sz="1800" b="0" strike="noStrike" spc="-1">
                <a:solidFill>
                  <a:srgbClr val="FFFFFF"/>
                </a:solidFill>
                <a:latin typeface="Calibri"/>
              </a:rPr>
              <a:t>, aus dem Sie</a:t>
            </a:r>
            <a:r>
              <a:rPr lang="de-DE" sz="1800" b="1" strike="noStrike" spc="-1">
                <a:solidFill>
                  <a:srgbClr val="FFFFFF"/>
                </a:solidFill>
                <a:latin typeface="Calibri"/>
              </a:rPr>
              <a:t> </a:t>
            </a:r>
            <a:r>
              <a:rPr lang="de-DE" sz="1800" b="1" i="1" strike="noStrike" spc="-1">
                <a:solidFill>
                  <a:srgbClr val="FFC000"/>
                </a:solidFill>
                <a:latin typeface="Calibri"/>
              </a:rPr>
              <a:t>die sich zu</a:t>
            </a:r>
            <a:r>
              <a:rPr lang="de-DE" sz="1800" b="1" i="1" strike="noStrike" spc="-1">
                <a:solidFill>
                  <a:srgbClr val="C00000"/>
                </a:solidFill>
                <a:latin typeface="Calibri"/>
              </a:rPr>
              <a:t> </a:t>
            </a:r>
            <a:r>
              <a:rPr lang="de-DE" sz="1800" b="1" i="1" strike="noStrike" spc="-1">
                <a:solidFill>
                  <a:srgbClr val="FFC000"/>
                </a:solidFill>
                <a:latin typeface="Calibri"/>
              </a:rPr>
              <a:t>merkenden Worte in der korrekten Reihenfolge </a:t>
            </a:r>
            <a:r>
              <a:rPr lang="de-DE" sz="1800" b="0" strike="noStrike" spc="-1">
                <a:solidFill>
                  <a:srgbClr val="FFFFFF"/>
                </a:solidFill>
                <a:latin typeface="Calibri"/>
              </a:rPr>
              <a:t>mit einem Mausklick auswählen müssen.</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Nachfolgend wird Ihnen nun der Ablauf eines Versuches genau erklärt. Bitte lesen Sie die Instruktion sehr sorgfältig. Sollten Sie Fragen haben, wenden Sie sich bitte direkt an die Versuchsleitung.</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p:txBody>
      </p:sp>
      <p:sp>
        <p:nvSpPr>
          <p:cNvPr id="133" name="CustomShape 2"/>
          <p:cNvSpPr/>
          <p:nvPr/>
        </p:nvSpPr>
        <p:spPr>
          <a:xfrm>
            <a:off x="2994480" y="179640"/>
            <a:ext cx="6202440" cy="699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de-DE" sz="4000" b="1" strike="noStrike" spc="-1">
                <a:solidFill>
                  <a:srgbClr val="FFFFFF"/>
                </a:solidFill>
                <a:latin typeface="Calibri"/>
              </a:rPr>
              <a:t>Cued Complex Span Aufgabe</a:t>
            </a:r>
            <a:endParaRPr lang="en-US" sz="4000" b="0" strike="noStrike" spc="-1">
              <a:latin typeface="Arial"/>
            </a:endParaRPr>
          </a:p>
        </p:txBody>
      </p:sp>
      <p:sp>
        <p:nvSpPr>
          <p:cNvPr id="134" name="CustomShape 3"/>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Weiter</a:t>
            </a:r>
            <a:endParaRPr lang="en-US" sz="1800" b="0" strike="noStrike" spc="-1">
              <a:latin typeface="Arial"/>
            </a:endParaRPr>
          </a:p>
        </p:txBody>
      </p:sp>
      <p:sp>
        <p:nvSpPr>
          <p:cNvPr id="135" name="CustomShape 4"/>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de-DE" sz="1800" b="0" strike="noStrike" spc="-1">
                <a:solidFill>
                  <a:srgbClr val="FFFFFF"/>
                </a:solidFill>
                <a:latin typeface="Calibri"/>
              </a:rPr>
              <a:t>Zurück</a:t>
            </a:r>
            <a:endParaRPr lang="en-US" sz="18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547" name="CustomShape 1"/>
          <p:cNvSpPr/>
          <p:nvPr/>
        </p:nvSpPr>
        <p:spPr>
          <a:xfrm>
            <a:off x="723960" y="694080"/>
            <a:ext cx="10743840" cy="447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Machen Sie eine nun eine kurze Pause, Drücken Sie die </a:t>
            </a:r>
            <a:r>
              <a:rPr lang="de-DE" sz="1800" b="1" i="1" strike="noStrike" spc="-1">
                <a:solidFill>
                  <a:srgbClr val="FFC000"/>
                </a:solidFill>
                <a:latin typeface="Arial"/>
              </a:rPr>
              <a:t>Leertaste</a:t>
            </a:r>
            <a:r>
              <a:rPr lang="de-DE" sz="1800" b="0" strike="noStrike" spc="-1">
                <a:solidFill>
                  <a:srgbClr val="FFFFFF"/>
                </a:solidFill>
                <a:latin typeface="Arial"/>
              </a:rPr>
              <a:t> um fortzufahren.</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Zur Erinnerung:</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Bei Worten die Sie sich merken müssen, erscheint </a:t>
            </a:r>
            <a:r>
              <a:rPr lang="de-DE" sz="1800" b="1" i="1" strike="noStrike" spc="-1">
                <a:solidFill>
                  <a:srgbClr val="FFC000"/>
                </a:solidFill>
                <a:latin typeface="Arial"/>
              </a:rPr>
              <a:t>nach</a:t>
            </a:r>
            <a:r>
              <a:rPr lang="de-DE" sz="1800" b="0" strike="noStrike" spc="-1">
                <a:solidFill>
                  <a:srgbClr val="FFFFFF"/>
                </a:solidFill>
                <a:latin typeface="Arial"/>
              </a:rPr>
              <a:t> </a:t>
            </a:r>
            <a:r>
              <a:rPr lang="de-DE" sz="1800" b="1" i="1" strike="noStrike" spc="-1">
                <a:solidFill>
                  <a:srgbClr val="FFC000"/>
                </a:solidFill>
                <a:latin typeface="Arial"/>
              </a:rPr>
              <a:t>dem Wort </a:t>
            </a:r>
            <a:r>
              <a:rPr lang="de-DE" sz="1800" b="0" strike="noStrike" spc="-1">
                <a:solidFill>
                  <a:srgbClr val="FFFFFF"/>
                </a:solidFill>
                <a:latin typeface="Arial"/>
              </a:rPr>
              <a:t>ein </a:t>
            </a:r>
            <a:r>
              <a:rPr lang="de-DE" sz="1800" b="1" i="1" strike="noStrike" spc="-1">
                <a:solidFill>
                  <a:srgbClr val="00B0F0"/>
                </a:solidFill>
                <a:latin typeface="Arial"/>
              </a:rPr>
              <a:t>blauer Kreis</a:t>
            </a:r>
            <a:r>
              <a:rPr lang="de-DE" sz="1800" b="0" strike="noStrike" spc="-1">
                <a:solidFill>
                  <a:srgbClr val="FFFFFF"/>
                </a:solidFill>
                <a:latin typeface="Arial"/>
              </a:rPr>
              <a:t>, </a:t>
            </a: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 bei Worten bei denen Sie nur bewerten sollen ob sie größer oder kleiner sind als ein Fussball, ein </a:t>
            </a:r>
            <a:r>
              <a:rPr lang="de-DE" sz="1800" b="1" i="1" strike="noStrike" spc="-1">
                <a:solidFill>
                  <a:srgbClr val="92D14F"/>
                </a:solidFill>
                <a:latin typeface="Arial"/>
              </a:rPr>
              <a:t>grüner Kreis</a:t>
            </a:r>
            <a:r>
              <a:rPr lang="de-DE" sz="1800" b="0" strike="noStrike" spc="-1">
                <a:solidFill>
                  <a:srgbClr val="FFFFFF"/>
                </a:solidFill>
                <a:latin typeface="Arial"/>
              </a:rPr>
              <a:t>. </a:t>
            </a:r>
            <a:r>
              <a:rPr lang="de-DE" sz="1800" b="1" i="1" strike="noStrike" spc="-1">
                <a:solidFill>
                  <a:srgbClr val="FFC000"/>
                </a:solidFill>
                <a:latin typeface="Arial"/>
              </a:rPr>
              <a:t>Sie müssen jedoch jedes mal entscheiden, </a:t>
            </a:r>
            <a:r>
              <a:rPr lang="en-US" sz="1800" b="1" i="1" strike="noStrike" spc="-1">
                <a:solidFill>
                  <a:srgbClr val="FFC000"/>
                </a:solidFill>
                <a:latin typeface="Arial"/>
              </a:rPr>
              <a:t>ob das Objekt größer oder kleiner ist als ein Fußball, egal ob das Wort relevant ist, oder nicht! </a:t>
            </a:r>
            <a:r>
              <a:rPr lang="en-US" sz="1800" b="0" strike="noStrike" spc="-1">
                <a:solidFill>
                  <a:srgbClr val="FFFFFF"/>
                </a:solidFill>
                <a:latin typeface="Arial"/>
              </a:rPr>
              <a:t>Anschließend </a:t>
            </a:r>
            <a:r>
              <a:rPr lang="en-US" sz="1800" b="1" i="1" strike="noStrike" spc="-1">
                <a:solidFill>
                  <a:srgbClr val="FFFFFF"/>
                </a:solidFill>
                <a:latin typeface="Arial"/>
              </a:rPr>
              <a:t>müssen Sie die Worte </a:t>
            </a:r>
            <a:r>
              <a:rPr lang="en-US" sz="1800" b="1" i="1" strike="noStrike" spc="-1">
                <a:solidFill>
                  <a:srgbClr val="FFC000"/>
                </a:solidFill>
                <a:latin typeface="Arial"/>
              </a:rPr>
              <a:t>in korrekter Reihenfolge</a:t>
            </a:r>
            <a:r>
              <a:rPr lang="en-US" sz="1800" b="1" i="1" strike="noStrike" spc="-1">
                <a:solidFill>
                  <a:srgbClr val="FFFFFF"/>
                </a:solidFill>
                <a:latin typeface="Arial"/>
              </a:rPr>
              <a:t> aus einem Kreis mit ingesamt 20 Worten auswählen</a:t>
            </a:r>
            <a:r>
              <a:rPr lang="en-US" sz="1800" b="0" strike="noStrike" spc="-1">
                <a:solidFill>
                  <a:srgbClr val="FFFFFF"/>
                </a:solidFill>
                <a:latin typeface="Arial"/>
              </a:rPr>
              <a:t>!</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Drücken Sie die </a:t>
            </a:r>
            <a:r>
              <a:rPr lang="de-DE" sz="1800" b="1" i="1" strike="noStrike" spc="-1">
                <a:solidFill>
                  <a:srgbClr val="FFC000"/>
                </a:solidFill>
                <a:latin typeface="Arial"/>
              </a:rPr>
              <a:t>Taste „L“</a:t>
            </a:r>
            <a:r>
              <a:rPr lang="de-DE" sz="1800" b="0" strike="noStrike" spc="-1">
                <a:solidFill>
                  <a:srgbClr val="FFC000"/>
                </a:solidFill>
                <a:latin typeface="Arial"/>
              </a:rPr>
              <a:t>, </a:t>
            </a:r>
            <a:r>
              <a:rPr lang="de-DE" sz="1800" b="1" i="1" strike="noStrike" spc="-1">
                <a:solidFill>
                  <a:srgbClr val="FFC000"/>
                </a:solidFill>
                <a:latin typeface="Arial"/>
              </a:rPr>
              <a:t>wenn das Objekt größer</a:t>
            </a:r>
            <a:r>
              <a:rPr lang="de-DE" sz="1800" b="0" strike="noStrike" spc="-1">
                <a:solidFill>
                  <a:srgbClr val="FFC000"/>
                </a:solidFill>
                <a:latin typeface="Arial"/>
              </a:rPr>
              <a:t> </a:t>
            </a:r>
            <a:r>
              <a:rPr lang="de-DE" sz="1800" b="0" strike="noStrike" spc="-1">
                <a:solidFill>
                  <a:srgbClr val="FFFFFF"/>
                </a:solidFill>
                <a:latin typeface="Arial"/>
              </a:rPr>
              <a:t>ist als ein Fussball und die </a:t>
            </a:r>
            <a:r>
              <a:rPr lang="de-DE" sz="1800" b="1" i="1" strike="noStrike" spc="-1">
                <a:solidFill>
                  <a:srgbClr val="FFC000"/>
                </a:solidFill>
                <a:latin typeface="Arial"/>
              </a:rPr>
              <a:t>Taste „D“, wenn es kleiner</a:t>
            </a:r>
            <a:r>
              <a:rPr lang="de-DE" sz="1800" b="1" i="1" strike="noStrike" spc="-1">
                <a:solidFill>
                  <a:srgbClr val="C00000"/>
                </a:solidFill>
                <a:latin typeface="Arial"/>
              </a:rPr>
              <a:t> </a:t>
            </a:r>
            <a:r>
              <a:rPr lang="de-DE" sz="1800" b="0" strike="noStrike" spc="-1">
                <a:solidFill>
                  <a:srgbClr val="FFFFFF"/>
                </a:solidFill>
                <a:latin typeface="Arial"/>
              </a:rPr>
              <a:t>ist als ein Fussball.</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548" name="CustomShape 2"/>
          <p:cNvSpPr/>
          <p:nvPr/>
        </p:nvSpPr>
        <p:spPr>
          <a:xfrm>
            <a:off x="5193720" y="179640"/>
            <a:ext cx="1804320" cy="639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3600" b="1" strike="noStrike" spc="-1">
                <a:solidFill>
                  <a:srgbClr val="FFFFFF"/>
                </a:solidFill>
                <a:latin typeface="Arial"/>
              </a:rPr>
              <a:t>Pause !</a:t>
            </a:r>
            <a:endParaRPr lang="en-US" sz="3600" b="0" strike="noStrike" spc="-1">
              <a:latin typeface="Arial"/>
            </a:endParaRPr>
          </a:p>
        </p:txBody>
      </p:sp>
      <p:sp>
        <p:nvSpPr>
          <p:cNvPr id="549" name="CustomShape 3"/>
          <p:cNvSpPr/>
          <p:nvPr/>
        </p:nvSpPr>
        <p:spPr>
          <a:xfrm>
            <a:off x="2059560" y="467028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550" name="CustomShape 4"/>
          <p:cNvSpPr/>
          <p:nvPr/>
        </p:nvSpPr>
        <p:spPr>
          <a:xfrm>
            <a:off x="772560" y="568260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Worte die Sie sich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genau merken müssen</a:t>
            </a:r>
            <a:endParaRPr lang="en-US" sz="1600" b="0" strike="noStrike" spc="-1">
              <a:latin typeface="Arial"/>
            </a:endParaRPr>
          </a:p>
        </p:txBody>
      </p:sp>
      <p:sp>
        <p:nvSpPr>
          <p:cNvPr id="551" name="CustomShape 5"/>
          <p:cNvSpPr/>
          <p:nvPr/>
        </p:nvSpPr>
        <p:spPr>
          <a:xfrm>
            <a:off x="9086760" y="467028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552" name="CustomShape 6"/>
          <p:cNvSpPr/>
          <p:nvPr/>
        </p:nvSpPr>
        <p:spPr>
          <a:xfrm>
            <a:off x="7844040" y="568260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Worte die nicht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relevant sind</a:t>
            </a:r>
            <a:endParaRPr lang="en-US" sz="16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553" name="CustomShape 1"/>
          <p:cNvSpPr/>
          <p:nvPr/>
        </p:nvSpPr>
        <p:spPr>
          <a:xfrm>
            <a:off x="723960" y="694080"/>
            <a:ext cx="10743840" cy="447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Machen Sie eine nun eine kurze Pause, Drücken Sie die </a:t>
            </a:r>
            <a:r>
              <a:rPr lang="de-DE" sz="1800" b="1" i="1" strike="noStrike" spc="-1">
                <a:solidFill>
                  <a:srgbClr val="FFC000"/>
                </a:solidFill>
                <a:latin typeface="Arial"/>
              </a:rPr>
              <a:t>Leertaste</a:t>
            </a:r>
            <a:r>
              <a:rPr lang="de-DE" sz="1800" b="0" strike="noStrike" spc="-1">
                <a:solidFill>
                  <a:srgbClr val="FFFFFF"/>
                </a:solidFill>
                <a:latin typeface="Arial"/>
              </a:rPr>
              <a:t> um fortzufahren.</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Zur Erinnerung:</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Bei Zahlen die Sie sich merken müssen, erscheint </a:t>
            </a:r>
            <a:r>
              <a:rPr lang="de-DE" sz="1800" b="1" i="1" strike="noStrike" spc="-1">
                <a:solidFill>
                  <a:srgbClr val="FFC000"/>
                </a:solidFill>
                <a:latin typeface="Arial"/>
              </a:rPr>
              <a:t>vor</a:t>
            </a:r>
            <a:r>
              <a:rPr lang="de-DE" sz="1800" b="0" strike="noStrike" spc="-1">
                <a:solidFill>
                  <a:srgbClr val="FFFFFF"/>
                </a:solidFill>
                <a:latin typeface="Arial"/>
              </a:rPr>
              <a:t> </a:t>
            </a:r>
            <a:r>
              <a:rPr lang="de-DE" sz="1800" b="1" i="1" strike="noStrike" spc="-1">
                <a:solidFill>
                  <a:srgbClr val="FFC000"/>
                </a:solidFill>
                <a:latin typeface="Arial"/>
              </a:rPr>
              <a:t>der Zahl </a:t>
            </a:r>
            <a:r>
              <a:rPr lang="de-DE" sz="1800" b="0" strike="noStrike" spc="-1">
                <a:solidFill>
                  <a:srgbClr val="FFFFFF"/>
                </a:solidFill>
                <a:latin typeface="Arial"/>
              </a:rPr>
              <a:t>ein </a:t>
            </a:r>
            <a:r>
              <a:rPr lang="de-DE" sz="1800" b="1" i="1" strike="noStrike" spc="-1">
                <a:solidFill>
                  <a:srgbClr val="00B0F0"/>
                </a:solidFill>
                <a:latin typeface="Arial"/>
              </a:rPr>
              <a:t>blauer Kreis</a:t>
            </a:r>
            <a:r>
              <a:rPr lang="de-DE" sz="1800" b="0" strike="noStrike" spc="-1">
                <a:solidFill>
                  <a:srgbClr val="FFFFFF"/>
                </a:solidFill>
                <a:latin typeface="Arial"/>
              </a:rPr>
              <a:t>, </a:t>
            </a: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 bei Zahlen bei denen Sie nur bewerten sollen ob sie größer oder kleiner sind als 50, ein </a:t>
            </a:r>
            <a:r>
              <a:rPr lang="de-DE" sz="1800" b="1" i="1" strike="noStrike" spc="-1">
                <a:solidFill>
                  <a:srgbClr val="92D14F"/>
                </a:solidFill>
                <a:latin typeface="Arial"/>
              </a:rPr>
              <a:t>grüner Kreis</a:t>
            </a:r>
            <a:r>
              <a:rPr lang="de-DE" sz="1800" b="0" strike="noStrike" spc="-1">
                <a:solidFill>
                  <a:srgbClr val="FFFFFF"/>
                </a:solidFill>
                <a:latin typeface="Arial"/>
              </a:rPr>
              <a:t>. </a:t>
            </a:r>
            <a:r>
              <a:rPr lang="de-DE" sz="1800" b="1" i="1" strike="noStrike" spc="-1">
                <a:solidFill>
                  <a:srgbClr val="FFC000"/>
                </a:solidFill>
                <a:latin typeface="Arial"/>
              </a:rPr>
              <a:t>Sie müssen jedoch für jede Zahl entscheiden, </a:t>
            </a:r>
            <a:r>
              <a:rPr lang="en-US" sz="1800" b="1" i="1" strike="noStrike" spc="-1">
                <a:solidFill>
                  <a:srgbClr val="FFC000"/>
                </a:solidFill>
                <a:latin typeface="Arial"/>
              </a:rPr>
              <a:t>ob diese größer oder kleiner ist als 50, egal ob die Zahl relevant ist, oder nicht! </a:t>
            </a:r>
            <a:r>
              <a:rPr lang="en-US" sz="1800" b="0" strike="noStrike" spc="-1">
                <a:solidFill>
                  <a:srgbClr val="FFFFFF"/>
                </a:solidFill>
                <a:latin typeface="Arial"/>
              </a:rPr>
              <a:t>Anschließend </a:t>
            </a:r>
            <a:r>
              <a:rPr lang="en-US" sz="1800" b="1" i="1" strike="noStrike" spc="-1">
                <a:solidFill>
                  <a:srgbClr val="FFFFFF"/>
                </a:solidFill>
                <a:latin typeface="Arial"/>
              </a:rPr>
              <a:t>müssen Sie die Zahlen </a:t>
            </a:r>
            <a:r>
              <a:rPr lang="en-US" sz="1800" b="1" i="1" strike="noStrike" spc="-1">
                <a:solidFill>
                  <a:srgbClr val="FFC000"/>
                </a:solidFill>
                <a:latin typeface="Arial"/>
              </a:rPr>
              <a:t>in korrekter Reihenfolge</a:t>
            </a:r>
            <a:r>
              <a:rPr lang="en-US" sz="1800" b="1" i="1" strike="noStrike" spc="-1">
                <a:solidFill>
                  <a:srgbClr val="FFFFFF"/>
                </a:solidFill>
                <a:latin typeface="Arial"/>
              </a:rPr>
              <a:t> aus einem Kreis mit ingesamt 20 Zahlen auswählen</a:t>
            </a:r>
            <a:r>
              <a:rPr lang="en-US" sz="1800" b="0" strike="noStrike" spc="-1">
                <a:solidFill>
                  <a:srgbClr val="FFFFFF"/>
                </a:solidFill>
                <a:latin typeface="Arial"/>
              </a:rPr>
              <a:t>!</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Drücken Sie die </a:t>
            </a:r>
            <a:r>
              <a:rPr lang="de-DE" sz="1800" b="1" i="1" strike="noStrike" spc="-1">
                <a:solidFill>
                  <a:srgbClr val="FFC000"/>
                </a:solidFill>
                <a:latin typeface="Arial"/>
              </a:rPr>
              <a:t>Taste „L“</a:t>
            </a:r>
            <a:r>
              <a:rPr lang="de-DE" sz="1800" b="0" strike="noStrike" spc="-1">
                <a:solidFill>
                  <a:srgbClr val="FFC000"/>
                </a:solidFill>
                <a:latin typeface="Arial"/>
              </a:rPr>
              <a:t>, </a:t>
            </a:r>
            <a:r>
              <a:rPr lang="de-DE" sz="1800" b="1" i="1" strike="noStrike" spc="-1">
                <a:solidFill>
                  <a:srgbClr val="FFC000"/>
                </a:solidFill>
                <a:latin typeface="Arial"/>
              </a:rPr>
              <a:t>wenn die Zahl größer</a:t>
            </a:r>
            <a:r>
              <a:rPr lang="de-DE" sz="1800" b="0" strike="noStrike" spc="-1">
                <a:solidFill>
                  <a:srgbClr val="FFC000"/>
                </a:solidFill>
                <a:latin typeface="Arial"/>
              </a:rPr>
              <a:t> </a:t>
            </a:r>
            <a:r>
              <a:rPr lang="de-DE" sz="1800" b="0" strike="noStrike" spc="-1">
                <a:solidFill>
                  <a:srgbClr val="FFFFFF"/>
                </a:solidFill>
                <a:latin typeface="Arial"/>
              </a:rPr>
              <a:t>ist als 50 und die</a:t>
            </a: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 </a:t>
            </a:r>
            <a:r>
              <a:rPr lang="de-DE" sz="1800" b="1" i="1" strike="noStrike" spc="-1">
                <a:solidFill>
                  <a:srgbClr val="FFC000"/>
                </a:solidFill>
                <a:latin typeface="Arial"/>
              </a:rPr>
              <a:t>Taste „D“, wenn sie kleiner </a:t>
            </a:r>
            <a:r>
              <a:rPr lang="de-DE" sz="1800" b="0" strike="noStrike" spc="-1">
                <a:solidFill>
                  <a:srgbClr val="FFFFFF"/>
                </a:solidFill>
                <a:latin typeface="Arial"/>
              </a:rPr>
              <a:t>ist als 50.</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554" name="CustomShape 2"/>
          <p:cNvSpPr/>
          <p:nvPr/>
        </p:nvSpPr>
        <p:spPr>
          <a:xfrm>
            <a:off x="5193720" y="179640"/>
            <a:ext cx="1804320" cy="639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3600" b="1" strike="noStrike" spc="-1">
                <a:solidFill>
                  <a:srgbClr val="FFFFFF"/>
                </a:solidFill>
                <a:latin typeface="Arial"/>
              </a:rPr>
              <a:t>Pause !</a:t>
            </a:r>
            <a:endParaRPr lang="en-US" sz="3600" b="0" strike="noStrike" spc="-1">
              <a:latin typeface="Arial"/>
            </a:endParaRPr>
          </a:p>
        </p:txBody>
      </p:sp>
      <p:sp>
        <p:nvSpPr>
          <p:cNvPr id="555" name="CustomShape 3"/>
          <p:cNvSpPr/>
          <p:nvPr/>
        </p:nvSpPr>
        <p:spPr>
          <a:xfrm>
            <a:off x="2059560" y="467028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556" name="CustomShape 4"/>
          <p:cNvSpPr/>
          <p:nvPr/>
        </p:nvSpPr>
        <p:spPr>
          <a:xfrm>
            <a:off x="772560" y="568260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Zahlen die Sie sich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genau merken müssen</a:t>
            </a:r>
            <a:endParaRPr lang="en-US" sz="1600" b="0" strike="noStrike" spc="-1">
              <a:latin typeface="Arial"/>
            </a:endParaRPr>
          </a:p>
        </p:txBody>
      </p:sp>
      <p:sp>
        <p:nvSpPr>
          <p:cNvPr id="557" name="CustomShape 5"/>
          <p:cNvSpPr/>
          <p:nvPr/>
        </p:nvSpPr>
        <p:spPr>
          <a:xfrm>
            <a:off x="9086760" y="467028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558" name="CustomShape 6"/>
          <p:cNvSpPr/>
          <p:nvPr/>
        </p:nvSpPr>
        <p:spPr>
          <a:xfrm>
            <a:off x="7844040" y="568260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Zahlen die nicht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relevant sind</a:t>
            </a:r>
            <a:endParaRPr lang="en-US" sz="16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559" name="CustomShape 1"/>
          <p:cNvSpPr/>
          <p:nvPr/>
        </p:nvSpPr>
        <p:spPr>
          <a:xfrm>
            <a:off x="723960" y="694080"/>
            <a:ext cx="10743840" cy="447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Machen Sie eine nun eine kurze Pause, Drücken Sie die </a:t>
            </a:r>
            <a:r>
              <a:rPr lang="de-DE" sz="1800" b="1" i="1" strike="noStrike" spc="-1">
                <a:solidFill>
                  <a:srgbClr val="FFC000"/>
                </a:solidFill>
                <a:latin typeface="Arial"/>
              </a:rPr>
              <a:t>Leertaste</a:t>
            </a:r>
            <a:r>
              <a:rPr lang="de-DE" sz="1800" b="0" strike="noStrike" spc="-1">
                <a:solidFill>
                  <a:srgbClr val="FFFFFF"/>
                </a:solidFill>
                <a:latin typeface="Arial"/>
              </a:rPr>
              <a:t> um fortzufahren.</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Zur Erinnerung:</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Bei Zahlen die Sie sich merken müssen, erscheint </a:t>
            </a:r>
            <a:r>
              <a:rPr lang="de-DE" sz="1800" b="1" i="1" strike="noStrike" spc="-1">
                <a:solidFill>
                  <a:srgbClr val="FFC000"/>
                </a:solidFill>
                <a:latin typeface="Arial"/>
              </a:rPr>
              <a:t>nach</a:t>
            </a:r>
            <a:r>
              <a:rPr lang="de-DE" sz="1800" b="0" strike="noStrike" spc="-1">
                <a:solidFill>
                  <a:srgbClr val="FFFFFF"/>
                </a:solidFill>
                <a:latin typeface="Arial"/>
              </a:rPr>
              <a:t> </a:t>
            </a:r>
            <a:r>
              <a:rPr lang="de-DE" sz="1800" b="1" i="1" strike="noStrike" spc="-1">
                <a:solidFill>
                  <a:srgbClr val="FFC000"/>
                </a:solidFill>
                <a:latin typeface="Arial"/>
              </a:rPr>
              <a:t>der Zahl </a:t>
            </a:r>
            <a:r>
              <a:rPr lang="de-DE" sz="1800" b="0" strike="noStrike" spc="-1">
                <a:solidFill>
                  <a:srgbClr val="FFFFFF"/>
                </a:solidFill>
                <a:latin typeface="Arial"/>
              </a:rPr>
              <a:t>ein </a:t>
            </a:r>
            <a:r>
              <a:rPr lang="de-DE" sz="1800" b="1" i="1" strike="noStrike" spc="-1">
                <a:solidFill>
                  <a:srgbClr val="00B0F0"/>
                </a:solidFill>
                <a:latin typeface="Arial"/>
              </a:rPr>
              <a:t>blauer Kreis</a:t>
            </a:r>
            <a:r>
              <a:rPr lang="de-DE" sz="1800" b="0" strike="noStrike" spc="-1">
                <a:solidFill>
                  <a:srgbClr val="FFFFFF"/>
                </a:solidFill>
                <a:latin typeface="Arial"/>
              </a:rPr>
              <a:t>, </a:t>
            </a: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 bei Zahlen bei denen Sie nur bewerten sollen ob sie größer oder kleiner sind als 50, ein </a:t>
            </a:r>
            <a:r>
              <a:rPr lang="de-DE" sz="1800" b="1" i="1" strike="noStrike" spc="-1">
                <a:solidFill>
                  <a:srgbClr val="92D14F"/>
                </a:solidFill>
                <a:latin typeface="Arial"/>
              </a:rPr>
              <a:t>grüner Kreis</a:t>
            </a:r>
            <a:r>
              <a:rPr lang="de-DE" sz="1800" b="0" strike="noStrike" spc="-1">
                <a:solidFill>
                  <a:srgbClr val="FFFFFF"/>
                </a:solidFill>
                <a:latin typeface="Arial"/>
              </a:rPr>
              <a:t>. </a:t>
            </a:r>
            <a:r>
              <a:rPr lang="de-DE" sz="1800" b="1" i="1" strike="noStrike" spc="-1">
                <a:solidFill>
                  <a:srgbClr val="FFC000"/>
                </a:solidFill>
                <a:latin typeface="Arial"/>
              </a:rPr>
              <a:t>Sie müssen jedoch für jede Zahl entscheiden, </a:t>
            </a:r>
            <a:r>
              <a:rPr lang="en-US" sz="1800" b="1" i="1" strike="noStrike" spc="-1">
                <a:solidFill>
                  <a:srgbClr val="FFC000"/>
                </a:solidFill>
                <a:latin typeface="Arial"/>
              </a:rPr>
              <a:t>ob diese größer oder kleiner ist als 50, egal ob die Zahl relevant ist, oder nicht! </a:t>
            </a:r>
            <a:r>
              <a:rPr lang="en-US" sz="1800" b="0" strike="noStrike" spc="-1">
                <a:solidFill>
                  <a:srgbClr val="FFFFFF"/>
                </a:solidFill>
                <a:latin typeface="Arial"/>
              </a:rPr>
              <a:t>Anschließend </a:t>
            </a:r>
            <a:r>
              <a:rPr lang="en-US" sz="1800" b="1" i="1" strike="noStrike" spc="-1">
                <a:solidFill>
                  <a:srgbClr val="FFFFFF"/>
                </a:solidFill>
                <a:latin typeface="Arial"/>
              </a:rPr>
              <a:t>müssen Sie die Zahlen </a:t>
            </a:r>
            <a:r>
              <a:rPr lang="en-US" sz="1800" b="1" i="1" strike="noStrike" spc="-1">
                <a:solidFill>
                  <a:srgbClr val="FFC000"/>
                </a:solidFill>
                <a:latin typeface="Arial"/>
              </a:rPr>
              <a:t>in korrekter Reihenfolge</a:t>
            </a:r>
            <a:r>
              <a:rPr lang="en-US" sz="1800" b="1" i="1" strike="noStrike" spc="-1">
                <a:solidFill>
                  <a:srgbClr val="FFFFFF"/>
                </a:solidFill>
                <a:latin typeface="Arial"/>
              </a:rPr>
              <a:t> aus einem Kreis mit ingesamt 20 Zahlen auswählen</a:t>
            </a:r>
            <a:r>
              <a:rPr lang="en-US" sz="1800" b="0" strike="noStrike" spc="-1">
                <a:solidFill>
                  <a:srgbClr val="FFFFFF"/>
                </a:solidFill>
                <a:latin typeface="Arial"/>
              </a:rPr>
              <a:t>!</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Drücken Sie die </a:t>
            </a:r>
            <a:r>
              <a:rPr lang="de-DE" sz="1800" b="1" i="1" strike="noStrike" spc="-1">
                <a:solidFill>
                  <a:srgbClr val="FFC000"/>
                </a:solidFill>
                <a:latin typeface="Arial"/>
              </a:rPr>
              <a:t>Taste „L“</a:t>
            </a:r>
            <a:r>
              <a:rPr lang="de-DE" sz="1800" b="0" strike="noStrike" spc="-1">
                <a:solidFill>
                  <a:srgbClr val="FFC000"/>
                </a:solidFill>
                <a:latin typeface="Arial"/>
              </a:rPr>
              <a:t>, </a:t>
            </a:r>
            <a:r>
              <a:rPr lang="de-DE" sz="1800" b="1" i="1" strike="noStrike" spc="-1">
                <a:solidFill>
                  <a:srgbClr val="FFC000"/>
                </a:solidFill>
                <a:latin typeface="Arial"/>
              </a:rPr>
              <a:t>wenn die Zahl größer</a:t>
            </a:r>
            <a:r>
              <a:rPr lang="de-DE" sz="1800" b="0" strike="noStrike" spc="-1">
                <a:solidFill>
                  <a:srgbClr val="FFC000"/>
                </a:solidFill>
                <a:latin typeface="Arial"/>
              </a:rPr>
              <a:t> </a:t>
            </a:r>
            <a:r>
              <a:rPr lang="de-DE" sz="1800" b="0" strike="noStrike" spc="-1">
                <a:solidFill>
                  <a:srgbClr val="FFFFFF"/>
                </a:solidFill>
                <a:latin typeface="Arial"/>
              </a:rPr>
              <a:t>ist als 50 und die</a:t>
            </a:r>
            <a:endParaRPr lang="en-US" sz="1800" b="0" strike="noStrike" spc="-1">
              <a:latin typeface="Arial"/>
            </a:endParaRPr>
          </a:p>
          <a:p>
            <a:pPr algn="ctr">
              <a:lnSpc>
                <a:spcPct val="100000"/>
              </a:lnSpc>
              <a:tabLst>
                <a:tab pos="0" algn="l"/>
              </a:tabLst>
            </a:pPr>
            <a:r>
              <a:rPr lang="de-DE" sz="1800" b="0" strike="noStrike" spc="-1">
                <a:solidFill>
                  <a:srgbClr val="FFFFFF"/>
                </a:solidFill>
                <a:latin typeface="Arial"/>
              </a:rPr>
              <a:t> </a:t>
            </a:r>
            <a:r>
              <a:rPr lang="de-DE" sz="1800" b="1" i="1" strike="noStrike" spc="-1">
                <a:solidFill>
                  <a:srgbClr val="FFC000"/>
                </a:solidFill>
                <a:latin typeface="Arial"/>
              </a:rPr>
              <a:t>Taste „D“, wenn sie kleiner </a:t>
            </a:r>
            <a:r>
              <a:rPr lang="de-DE" sz="1800" b="0" strike="noStrike" spc="-1">
                <a:solidFill>
                  <a:srgbClr val="FFFFFF"/>
                </a:solidFill>
                <a:latin typeface="Arial"/>
              </a:rPr>
              <a:t>ist als 50.</a:t>
            </a:r>
            <a:endParaRPr lang="en-US" sz="1800" b="0" strike="noStrike" spc="-1">
              <a:latin typeface="Arial"/>
            </a:endParaRPr>
          </a:p>
          <a:p>
            <a:pPr algn="ctr">
              <a:lnSpc>
                <a:spcPct val="100000"/>
              </a:lnSpc>
              <a:tabLst>
                <a:tab pos="0" algn="l"/>
              </a:tabLst>
            </a:pP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560" name="CustomShape 2"/>
          <p:cNvSpPr/>
          <p:nvPr/>
        </p:nvSpPr>
        <p:spPr>
          <a:xfrm>
            <a:off x="5193720" y="179640"/>
            <a:ext cx="1804320" cy="639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3600" b="1" strike="noStrike" spc="-1">
                <a:solidFill>
                  <a:srgbClr val="FFFFFF"/>
                </a:solidFill>
                <a:latin typeface="Arial"/>
              </a:rPr>
              <a:t>Pause !</a:t>
            </a:r>
            <a:endParaRPr lang="en-US" sz="3600" b="0" strike="noStrike" spc="-1">
              <a:latin typeface="Arial"/>
            </a:endParaRPr>
          </a:p>
        </p:txBody>
      </p:sp>
      <p:sp>
        <p:nvSpPr>
          <p:cNvPr id="561" name="CustomShape 3"/>
          <p:cNvSpPr/>
          <p:nvPr/>
        </p:nvSpPr>
        <p:spPr>
          <a:xfrm>
            <a:off x="2059560" y="467028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562" name="CustomShape 4"/>
          <p:cNvSpPr/>
          <p:nvPr/>
        </p:nvSpPr>
        <p:spPr>
          <a:xfrm>
            <a:off x="772560" y="568260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Zahlen die Sie sich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genau merken müssen</a:t>
            </a:r>
            <a:endParaRPr lang="en-US" sz="1600" b="0" strike="noStrike" spc="-1">
              <a:latin typeface="Arial"/>
            </a:endParaRPr>
          </a:p>
        </p:txBody>
      </p:sp>
      <p:sp>
        <p:nvSpPr>
          <p:cNvPr id="563" name="CustomShape 5"/>
          <p:cNvSpPr/>
          <p:nvPr/>
        </p:nvSpPr>
        <p:spPr>
          <a:xfrm>
            <a:off x="9086760" y="467028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564" name="CustomShape 6"/>
          <p:cNvSpPr/>
          <p:nvPr/>
        </p:nvSpPr>
        <p:spPr>
          <a:xfrm>
            <a:off x="7844040" y="5682600"/>
            <a:ext cx="3372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600" b="0" strike="noStrike" spc="-1">
                <a:solidFill>
                  <a:srgbClr val="FFFFFF"/>
                </a:solidFill>
                <a:latin typeface="Arial"/>
              </a:rPr>
              <a:t>Zahlen die nicht </a:t>
            </a:r>
            <a:endParaRPr lang="en-US" sz="1600" b="0" strike="noStrike" spc="-1">
              <a:latin typeface="Arial"/>
            </a:endParaRPr>
          </a:p>
          <a:p>
            <a:pPr algn="ctr">
              <a:lnSpc>
                <a:spcPct val="100000"/>
              </a:lnSpc>
              <a:tabLst>
                <a:tab pos="0" algn="l"/>
              </a:tabLst>
            </a:pPr>
            <a:r>
              <a:rPr lang="en-US" sz="1600" b="0" strike="noStrike" spc="-1">
                <a:solidFill>
                  <a:srgbClr val="FFFFFF"/>
                </a:solidFill>
                <a:latin typeface="Arial"/>
              </a:rPr>
              <a:t>relevant sind</a:t>
            </a:r>
            <a:endParaRPr lang="en-US" sz="16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136" name="CustomShape 1"/>
          <p:cNvSpPr/>
          <p:nvPr/>
        </p:nvSpPr>
        <p:spPr>
          <a:xfrm>
            <a:off x="723960" y="1428840"/>
            <a:ext cx="10743840" cy="475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de-DE" sz="1800" b="0" strike="noStrike" spc="-1">
                <a:solidFill>
                  <a:srgbClr val="FFFFFF"/>
                </a:solidFill>
                <a:latin typeface="Calibri"/>
              </a:rPr>
              <a:t>In der folgenden Aufgabe werden Sie eine Gedächtnisaufgabe bearbeiten. Hierbei sollen Sie sich Worte merken, die in der Mitte des Bildschirmes nacheinander gezeigt werden. </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Dabei erhalten Sie </a:t>
            </a:r>
            <a:r>
              <a:rPr lang="de-DE" sz="1800" b="1" i="1" strike="noStrike" spc="-1">
                <a:solidFill>
                  <a:srgbClr val="FFC000"/>
                </a:solidFill>
                <a:latin typeface="Calibri"/>
              </a:rPr>
              <a:t>vor oder nach</a:t>
            </a:r>
            <a:r>
              <a:rPr lang="de-DE" sz="1800" b="1" i="1" strike="noStrike" spc="-1">
                <a:solidFill>
                  <a:srgbClr val="FFFFFF"/>
                </a:solidFill>
                <a:latin typeface="Calibri"/>
              </a:rPr>
              <a:t> </a:t>
            </a:r>
            <a:r>
              <a:rPr lang="de-DE" sz="1800" b="0" strike="noStrike" spc="-1">
                <a:solidFill>
                  <a:srgbClr val="FFFFFF"/>
                </a:solidFill>
                <a:latin typeface="Calibri"/>
              </a:rPr>
              <a:t>jedem gezeigten Wort </a:t>
            </a:r>
            <a:r>
              <a:rPr lang="de-DE" sz="1800" b="1" i="1" strike="noStrike" spc="-1">
                <a:solidFill>
                  <a:srgbClr val="FFC000"/>
                </a:solidFill>
                <a:latin typeface="Calibri"/>
              </a:rPr>
              <a:t>einen Hinweis</a:t>
            </a:r>
            <a:r>
              <a:rPr lang="de-DE" sz="1800" b="0" strike="noStrike" spc="-1">
                <a:solidFill>
                  <a:srgbClr val="FFC000"/>
                </a:solidFill>
                <a:latin typeface="Calibri"/>
              </a:rPr>
              <a:t>, </a:t>
            </a:r>
            <a:r>
              <a:rPr lang="de-DE" sz="1800" b="0" strike="noStrike" spc="-1">
                <a:solidFill>
                  <a:srgbClr val="FFFFFF"/>
                </a:solidFill>
                <a:latin typeface="Calibri"/>
              </a:rPr>
              <a:t>ob Sie sich das nachfolgende Wort merken sollen, oder nicht. Bei Worten die Sie sich merken sollen, müssen Sie sich die genaue Reihenfolge in der diese präsentiert wurden einprägen.</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 Zusätzlich müssen Sie bei </a:t>
            </a:r>
            <a:r>
              <a:rPr lang="de-DE" sz="1800" b="1" i="1" strike="noStrike" spc="-1">
                <a:solidFill>
                  <a:srgbClr val="FFC000"/>
                </a:solidFill>
                <a:latin typeface="Calibri"/>
              </a:rPr>
              <a:t>jedem Wort </a:t>
            </a:r>
            <a:r>
              <a:rPr lang="de-DE" sz="1800" b="0" strike="noStrike" spc="-1">
                <a:solidFill>
                  <a:srgbClr val="FFFFFF"/>
                </a:solidFill>
                <a:latin typeface="Calibri"/>
              </a:rPr>
              <a:t>so schnell und korrekt wie möglich entscheiden, ob das jeweilig gezeigte Objekt</a:t>
            </a:r>
            <a:r>
              <a:rPr lang="de-DE" sz="1800" b="1" i="1" strike="noStrike" spc="-1">
                <a:solidFill>
                  <a:srgbClr val="FF0000"/>
                </a:solidFill>
                <a:latin typeface="Calibri"/>
              </a:rPr>
              <a:t> </a:t>
            </a:r>
            <a:r>
              <a:rPr lang="de-DE" sz="1800" b="1" i="1" strike="noStrike" spc="-1">
                <a:solidFill>
                  <a:srgbClr val="FFC000"/>
                </a:solidFill>
                <a:latin typeface="Calibri"/>
              </a:rPr>
              <a:t>größer oder kleiner ist als ein Fußball</a:t>
            </a:r>
            <a:r>
              <a:rPr lang="de-DE" sz="1800" b="0" strike="noStrike" spc="-1">
                <a:solidFill>
                  <a:srgbClr val="FFFFFF"/>
                </a:solidFill>
                <a:latin typeface="Calibri"/>
              </a:rPr>
              <a:t>. </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Nachdem alle Worte gezeigt wurden, erscheint ein </a:t>
            </a:r>
            <a:r>
              <a:rPr lang="de-DE" sz="1800" b="1" i="1" strike="noStrike" spc="-1">
                <a:solidFill>
                  <a:srgbClr val="FFC000"/>
                </a:solidFill>
                <a:latin typeface="Calibri"/>
              </a:rPr>
              <a:t>Kreis mit insgesamt 20 Worten</a:t>
            </a:r>
            <a:r>
              <a:rPr lang="de-DE" sz="1800" b="0" strike="noStrike" spc="-1">
                <a:solidFill>
                  <a:srgbClr val="FFFFFF"/>
                </a:solidFill>
                <a:latin typeface="Calibri"/>
              </a:rPr>
              <a:t>, aus dem Sie</a:t>
            </a:r>
            <a:r>
              <a:rPr lang="de-DE" sz="1800" b="1" strike="noStrike" spc="-1">
                <a:solidFill>
                  <a:srgbClr val="FFFFFF"/>
                </a:solidFill>
                <a:latin typeface="Calibri"/>
              </a:rPr>
              <a:t> </a:t>
            </a:r>
            <a:r>
              <a:rPr lang="de-DE" sz="1800" b="1" i="1" strike="noStrike" spc="-1">
                <a:solidFill>
                  <a:srgbClr val="FFC000"/>
                </a:solidFill>
                <a:latin typeface="Calibri"/>
              </a:rPr>
              <a:t>die sich zu</a:t>
            </a:r>
            <a:r>
              <a:rPr lang="de-DE" sz="1800" b="1" i="1" strike="noStrike" spc="-1">
                <a:solidFill>
                  <a:srgbClr val="C00000"/>
                </a:solidFill>
                <a:latin typeface="Calibri"/>
              </a:rPr>
              <a:t> </a:t>
            </a:r>
            <a:r>
              <a:rPr lang="de-DE" sz="1800" b="1" i="1" strike="noStrike" spc="-1">
                <a:solidFill>
                  <a:srgbClr val="FFC000"/>
                </a:solidFill>
                <a:latin typeface="Calibri"/>
              </a:rPr>
              <a:t>merkenden Worte in der korrekten Reihenfolge </a:t>
            </a:r>
            <a:r>
              <a:rPr lang="de-DE" sz="1800" b="0" strike="noStrike" spc="-1">
                <a:solidFill>
                  <a:srgbClr val="FFFFFF"/>
                </a:solidFill>
                <a:latin typeface="Calibri"/>
              </a:rPr>
              <a:t>mit einem Mausklick auswählen müssen.</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Nachfolgend wird Ihnen nun der Ablauf eines Versuches genau erklärt. Bitte lesen Sie die Instruktion sehr sorgfältig. Sollten Sie Fragen haben, wenden Sie sich bitte direkt an die Versuchsleitung.</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p:txBody>
      </p:sp>
      <p:sp>
        <p:nvSpPr>
          <p:cNvPr id="137" name="CustomShape 2"/>
          <p:cNvSpPr/>
          <p:nvPr/>
        </p:nvSpPr>
        <p:spPr>
          <a:xfrm>
            <a:off x="2994480" y="179640"/>
            <a:ext cx="6202440" cy="699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de-DE" sz="4000" b="1" strike="noStrike" spc="-1">
                <a:solidFill>
                  <a:srgbClr val="FFFFFF"/>
                </a:solidFill>
                <a:latin typeface="Calibri"/>
              </a:rPr>
              <a:t>Cued Complex Span Aufgabe</a:t>
            </a:r>
            <a:endParaRPr lang="en-US" sz="4000" b="0" strike="noStrike" spc="-1">
              <a:latin typeface="Arial"/>
            </a:endParaRPr>
          </a:p>
        </p:txBody>
      </p:sp>
      <p:sp>
        <p:nvSpPr>
          <p:cNvPr id="138" name="CustomShape 3"/>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Weiter</a:t>
            </a:r>
            <a:endParaRPr lang="en-US" sz="1800" b="0" strike="noStrike" spc="-1">
              <a:latin typeface="Arial"/>
            </a:endParaRPr>
          </a:p>
        </p:txBody>
      </p:sp>
      <p:sp>
        <p:nvSpPr>
          <p:cNvPr id="139" name="CustomShape 4"/>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de-DE" sz="1800" b="0" strike="noStrike" spc="-1">
                <a:solidFill>
                  <a:srgbClr val="FFFFFF"/>
                </a:solidFill>
                <a:latin typeface="Calibri"/>
              </a:rPr>
              <a:t>Zurück</a:t>
            </a:r>
            <a:endParaRPr lang="en-US"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140" name="CustomShape 1"/>
          <p:cNvSpPr/>
          <p:nvPr/>
        </p:nvSpPr>
        <p:spPr>
          <a:xfrm>
            <a:off x="723960" y="1428840"/>
            <a:ext cx="10743840" cy="475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de-DE" sz="1800" b="0" strike="noStrike" spc="-1">
                <a:solidFill>
                  <a:srgbClr val="FFFFFF"/>
                </a:solidFill>
                <a:latin typeface="Calibri"/>
              </a:rPr>
              <a:t>In der folgenden Aufgabe werden Sie eine Gedächtnisaufgabe bearbeiten. Hierbei sollen Sie sich Zahlen merken, die in der Mitte des Bildschirmes nacheinander gezeigt werden. </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Dabei erhalten Sie </a:t>
            </a:r>
            <a:r>
              <a:rPr lang="de-DE" sz="1800" b="1" i="1" strike="noStrike" spc="-1">
                <a:solidFill>
                  <a:srgbClr val="FFC000"/>
                </a:solidFill>
                <a:latin typeface="Calibri"/>
              </a:rPr>
              <a:t>vor</a:t>
            </a:r>
            <a:r>
              <a:rPr lang="de-DE" sz="1800" b="1" i="1" strike="noStrike" spc="-1">
                <a:solidFill>
                  <a:srgbClr val="FFFFFF"/>
                </a:solidFill>
                <a:latin typeface="Calibri"/>
              </a:rPr>
              <a:t> </a:t>
            </a:r>
            <a:r>
              <a:rPr lang="de-DE" sz="1800" b="0" strike="noStrike" spc="-1">
                <a:solidFill>
                  <a:srgbClr val="FFFFFF"/>
                </a:solidFill>
                <a:latin typeface="Calibri"/>
              </a:rPr>
              <a:t>jeder gezeigten Zahl </a:t>
            </a:r>
            <a:r>
              <a:rPr lang="de-DE" sz="1800" b="1" i="1" strike="noStrike" spc="-1">
                <a:solidFill>
                  <a:srgbClr val="FFC000"/>
                </a:solidFill>
                <a:latin typeface="Calibri"/>
              </a:rPr>
              <a:t>einen Hinweis</a:t>
            </a:r>
            <a:r>
              <a:rPr lang="de-DE" sz="1800" b="0" strike="noStrike" spc="-1">
                <a:solidFill>
                  <a:srgbClr val="FFC000"/>
                </a:solidFill>
                <a:latin typeface="Calibri"/>
              </a:rPr>
              <a:t>, </a:t>
            </a:r>
            <a:r>
              <a:rPr lang="de-DE" sz="1800" b="0" strike="noStrike" spc="-1">
                <a:solidFill>
                  <a:srgbClr val="FFFFFF"/>
                </a:solidFill>
                <a:latin typeface="Calibri"/>
              </a:rPr>
              <a:t>ob Sie sich die nachfolgende Zahl merken sollen, oder nicht. Bei Zahlen die Sie sich merken sollen, müssen Sie sich die genaue Reihenfolge in der diese präsentiert wurden einprägen.</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 Zusätzlich müssen Sie bei </a:t>
            </a:r>
            <a:r>
              <a:rPr lang="de-DE" sz="1800" b="1" i="1" strike="noStrike" spc="-1">
                <a:solidFill>
                  <a:srgbClr val="FFC000"/>
                </a:solidFill>
                <a:latin typeface="Calibri"/>
              </a:rPr>
              <a:t>jeder Zahl </a:t>
            </a:r>
            <a:r>
              <a:rPr lang="de-DE" sz="1800" b="0" strike="noStrike" spc="-1">
                <a:solidFill>
                  <a:srgbClr val="FFFFFF"/>
                </a:solidFill>
                <a:latin typeface="Calibri"/>
              </a:rPr>
              <a:t>so schnell und korrekt wie möglich entscheiden, ob die jeweilig gezeigte Zahl</a:t>
            </a:r>
            <a:r>
              <a:rPr lang="de-DE" sz="1800" b="1" i="1" strike="noStrike" spc="-1">
                <a:solidFill>
                  <a:srgbClr val="FF0000"/>
                </a:solidFill>
                <a:latin typeface="Calibri"/>
              </a:rPr>
              <a:t> </a:t>
            </a:r>
            <a:r>
              <a:rPr lang="de-DE" sz="1800" b="1" i="1" strike="noStrike" spc="-1">
                <a:solidFill>
                  <a:srgbClr val="FFC000"/>
                </a:solidFill>
                <a:latin typeface="Calibri"/>
              </a:rPr>
              <a:t>größer oder kleiner ist als 50</a:t>
            </a:r>
            <a:r>
              <a:rPr lang="de-DE" sz="1800" b="0" strike="noStrike" spc="-1">
                <a:solidFill>
                  <a:srgbClr val="FFFFFF"/>
                </a:solidFill>
                <a:latin typeface="Calibri"/>
              </a:rPr>
              <a:t>. </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Nachdem alle Worte gezeigt wurden, erscheint ein </a:t>
            </a:r>
            <a:r>
              <a:rPr lang="de-DE" sz="1800" b="1" i="1" strike="noStrike" spc="-1">
                <a:solidFill>
                  <a:srgbClr val="FFC000"/>
                </a:solidFill>
                <a:latin typeface="Calibri"/>
              </a:rPr>
              <a:t>Kreis mit insgesamt 20 Zahlen</a:t>
            </a:r>
            <a:r>
              <a:rPr lang="de-DE" sz="1800" b="0" strike="noStrike" spc="-1">
                <a:solidFill>
                  <a:srgbClr val="FFFFFF"/>
                </a:solidFill>
                <a:latin typeface="Calibri"/>
              </a:rPr>
              <a:t>, aus dem Sie</a:t>
            </a:r>
            <a:r>
              <a:rPr lang="de-DE" sz="1800" b="1" strike="noStrike" spc="-1">
                <a:solidFill>
                  <a:srgbClr val="FFFFFF"/>
                </a:solidFill>
                <a:latin typeface="Calibri"/>
              </a:rPr>
              <a:t> </a:t>
            </a:r>
            <a:r>
              <a:rPr lang="de-DE" sz="1800" b="1" i="1" strike="noStrike" spc="-1">
                <a:solidFill>
                  <a:srgbClr val="FFC000"/>
                </a:solidFill>
                <a:latin typeface="Calibri"/>
              </a:rPr>
              <a:t>die sich zu</a:t>
            </a:r>
            <a:r>
              <a:rPr lang="de-DE" sz="1800" b="1" i="1" strike="noStrike" spc="-1">
                <a:solidFill>
                  <a:srgbClr val="C00000"/>
                </a:solidFill>
                <a:latin typeface="Calibri"/>
              </a:rPr>
              <a:t> </a:t>
            </a:r>
            <a:r>
              <a:rPr lang="de-DE" sz="1800" b="1" i="1" strike="noStrike" spc="-1">
                <a:solidFill>
                  <a:srgbClr val="FFC000"/>
                </a:solidFill>
                <a:latin typeface="Calibri"/>
              </a:rPr>
              <a:t>merkenden Zahlen in der korrekten Reihenfolge </a:t>
            </a:r>
            <a:r>
              <a:rPr lang="de-DE" sz="1800" b="0" strike="noStrike" spc="-1">
                <a:solidFill>
                  <a:srgbClr val="FFFFFF"/>
                </a:solidFill>
                <a:latin typeface="Calibri"/>
              </a:rPr>
              <a:t>mit einem Mausklick auswählen müssen.</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Nachfolgend wird Ihnen nun der Ablauf eines Versuches genau erklärt. Bitte lesen Sie die Instruktion sehr sorgfältig. Sollten Sie Fragen haben, wenden Sie sich bitte direkt an die Versuchsleitung.</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p:txBody>
      </p:sp>
      <p:sp>
        <p:nvSpPr>
          <p:cNvPr id="141" name="CustomShape 2"/>
          <p:cNvSpPr/>
          <p:nvPr/>
        </p:nvSpPr>
        <p:spPr>
          <a:xfrm>
            <a:off x="2994480" y="179640"/>
            <a:ext cx="6202440" cy="699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de-DE" sz="4000" b="1" strike="noStrike" spc="-1" dirty="0" err="1">
                <a:solidFill>
                  <a:srgbClr val="FFFFFF"/>
                </a:solidFill>
                <a:latin typeface="Calibri"/>
              </a:rPr>
              <a:t>Cued</a:t>
            </a:r>
            <a:r>
              <a:rPr lang="de-DE" sz="4000" b="1" strike="noStrike" spc="-1" dirty="0">
                <a:solidFill>
                  <a:srgbClr val="FFFFFF"/>
                </a:solidFill>
                <a:latin typeface="Calibri"/>
              </a:rPr>
              <a:t> </a:t>
            </a:r>
            <a:r>
              <a:rPr lang="de-DE" sz="4000" b="1" strike="noStrike" spc="-1" dirty="0" err="1">
                <a:solidFill>
                  <a:srgbClr val="FFFFFF"/>
                </a:solidFill>
                <a:latin typeface="Calibri"/>
              </a:rPr>
              <a:t>Complex</a:t>
            </a:r>
            <a:r>
              <a:rPr lang="de-DE" sz="4000" b="1" strike="noStrike" spc="-1" dirty="0">
                <a:solidFill>
                  <a:srgbClr val="FFFFFF"/>
                </a:solidFill>
                <a:latin typeface="Calibri"/>
              </a:rPr>
              <a:t> Span Aufgabe</a:t>
            </a:r>
            <a:endParaRPr lang="en-US" sz="4000" b="0" strike="noStrike" spc="-1" dirty="0">
              <a:latin typeface="Arial"/>
            </a:endParaRPr>
          </a:p>
        </p:txBody>
      </p:sp>
      <p:sp>
        <p:nvSpPr>
          <p:cNvPr id="142" name="CustomShape 3"/>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Weiter</a:t>
            </a:r>
            <a:endParaRPr lang="en-US" sz="1800" b="0" strike="noStrike" spc="-1">
              <a:latin typeface="Arial"/>
            </a:endParaRPr>
          </a:p>
        </p:txBody>
      </p:sp>
      <p:sp>
        <p:nvSpPr>
          <p:cNvPr id="143" name="CustomShape 4"/>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de-DE" sz="1800" b="0" strike="noStrike" spc="-1">
                <a:solidFill>
                  <a:srgbClr val="FFFFFF"/>
                </a:solidFill>
                <a:latin typeface="Calibri"/>
              </a:rPr>
              <a:t>Zurück</a:t>
            </a:r>
            <a:endParaRPr lang="en-US"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144" name="CustomShape 1"/>
          <p:cNvSpPr/>
          <p:nvPr/>
        </p:nvSpPr>
        <p:spPr>
          <a:xfrm>
            <a:off x="723960" y="1428840"/>
            <a:ext cx="10743840" cy="475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de-DE" sz="1800" b="0" strike="noStrike" spc="-1">
                <a:solidFill>
                  <a:srgbClr val="FFFFFF"/>
                </a:solidFill>
                <a:latin typeface="Calibri"/>
              </a:rPr>
              <a:t>In der folgenden Aufgabe werden Sie eine Gedächtnisaufgabe bearbeiten. Hierbei sollen Sie sich Zahlen merken, die in der Mitte des Bildschirmes nacheinander gezeigt werden. </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Dabei erhalten Sie </a:t>
            </a:r>
            <a:r>
              <a:rPr lang="de-DE" sz="1800" b="1" i="1" strike="noStrike" spc="-1">
                <a:solidFill>
                  <a:srgbClr val="FFC000"/>
                </a:solidFill>
                <a:latin typeface="Calibri"/>
              </a:rPr>
              <a:t>nach</a:t>
            </a:r>
            <a:r>
              <a:rPr lang="de-DE" sz="1800" b="1" i="1" strike="noStrike" spc="-1">
                <a:solidFill>
                  <a:srgbClr val="FFFFFF"/>
                </a:solidFill>
                <a:latin typeface="Calibri"/>
              </a:rPr>
              <a:t> </a:t>
            </a:r>
            <a:r>
              <a:rPr lang="de-DE" sz="1800" b="0" strike="noStrike" spc="-1">
                <a:solidFill>
                  <a:srgbClr val="FFFFFF"/>
                </a:solidFill>
                <a:latin typeface="Calibri"/>
              </a:rPr>
              <a:t>jeder gezeigten Zahl </a:t>
            </a:r>
            <a:r>
              <a:rPr lang="de-DE" sz="1800" b="1" i="1" strike="noStrike" spc="-1">
                <a:solidFill>
                  <a:srgbClr val="FFC000"/>
                </a:solidFill>
                <a:latin typeface="Calibri"/>
              </a:rPr>
              <a:t>einen Hinweis</a:t>
            </a:r>
            <a:r>
              <a:rPr lang="de-DE" sz="1800" b="0" strike="noStrike" spc="-1">
                <a:solidFill>
                  <a:srgbClr val="FFC000"/>
                </a:solidFill>
                <a:latin typeface="Calibri"/>
              </a:rPr>
              <a:t>, </a:t>
            </a:r>
            <a:r>
              <a:rPr lang="de-DE" sz="1800" b="0" strike="noStrike" spc="-1">
                <a:solidFill>
                  <a:srgbClr val="FFFFFF"/>
                </a:solidFill>
                <a:latin typeface="Calibri"/>
              </a:rPr>
              <a:t>ob Sie sich die nachfolgende Zahl merken sollen, oder nicht. Bei Zahlen die Sie sich merken sollen, müssen Sie sich die genaue Reihenfolge in der diese präsentiert wurden einprägen.</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 Zusätzlich müssen Sie bei </a:t>
            </a:r>
            <a:r>
              <a:rPr lang="de-DE" sz="1800" b="1" i="1" strike="noStrike" spc="-1">
                <a:solidFill>
                  <a:srgbClr val="FFC000"/>
                </a:solidFill>
                <a:latin typeface="Calibri"/>
              </a:rPr>
              <a:t>jeder Zahl </a:t>
            </a:r>
            <a:r>
              <a:rPr lang="de-DE" sz="1800" b="0" strike="noStrike" spc="-1">
                <a:solidFill>
                  <a:srgbClr val="FFFFFF"/>
                </a:solidFill>
                <a:latin typeface="Calibri"/>
              </a:rPr>
              <a:t>so schnell und korrekt wie möglich entscheiden, ob die jeweilig gezeigte Zahl</a:t>
            </a:r>
            <a:r>
              <a:rPr lang="de-DE" sz="1800" b="1" i="1" strike="noStrike" spc="-1">
                <a:solidFill>
                  <a:srgbClr val="FF0000"/>
                </a:solidFill>
                <a:latin typeface="Calibri"/>
              </a:rPr>
              <a:t> </a:t>
            </a:r>
            <a:r>
              <a:rPr lang="de-DE" sz="1800" b="1" i="1" strike="noStrike" spc="-1">
                <a:solidFill>
                  <a:srgbClr val="FFC000"/>
                </a:solidFill>
                <a:latin typeface="Calibri"/>
              </a:rPr>
              <a:t>größer oder kleiner ist als 50</a:t>
            </a:r>
            <a:r>
              <a:rPr lang="de-DE" sz="1800" b="0" strike="noStrike" spc="-1">
                <a:solidFill>
                  <a:srgbClr val="FFFFFF"/>
                </a:solidFill>
                <a:latin typeface="Calibri"/>
              </a:rPr>
              <a:t>. </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Nachdem alle Worte gezeigt wurden, erscheint ein </a:t>
            </a:r>
            <a:r>
              <a:rPr lang="de-DE" sz="1800" b="1" i="1" strike="noStrike" spc="-1">
                <a:solidFill>
                  <a:srgbClr val="FFC000"/>
                </a:solidFill>
                <a:latin typeface="Calibri"/>
              </a:rPr>
              <a:t>Kreis mit insgesamt 20 Zahlen</a:t>
            </a:r>
            <a:r>
              <a:rPr lang="de-DE" sz="1800" b="0" strike="noStrike" spc="-1">
                <a:solidFill>
                  <a:srgbClr val="FFFFFF"/>
                </a:solidFill>
                <a:latin typeface="Calibri"/>
              </a:rPr>
              <a:t>, aus dem Sie</a:t>
            </a:r>
            <a:r>
              <a:rPr lang="de-DE" sz="1800" b="1" strike="noStrike" spc="-1">
                <a:solidFill>
                  <a:srgbClr val="FFFFFF"/>
                </a:solidFill>
                <a:latin typeface="Calibri"/>
              </a:rPr>
              <a:t> </a:t>
            </a:r>
            <a:r>
              <a:rPr lang="de-DE" sz="1800" b="1" i="1" strike="noStrike" spc="-1">
                <a:solidFill>
                  <a:srgbClr val="FFC000"/>
                </a:solidFill>
                <a:latin typeface="Calibri"/>
              </a:rPr>
              <a:t>die sich zu</a:t>
            </a:r>
            <a:r>
              <a:rPr lang="de-DE" sz="1800" b="1" i="1" strike="noStrike" spc="-1">
                <a:solidFill>
                  <a:srgbClr val="C00000"/>
                </a:solidFill>
                <a:latin typeface="Calibri"/>
              </a:rPr>
              <a:t> </a:t>
            </a:r>
            <a:r>
              <a:rPr lang="de-DE" sz="1800" b="1" i="1" strike="noStrike" spc="-1">
                <a:solidFill>
                  <a:srgbClr val="FFC000"/>
                </a:solidFill>
                <a:latin typeface="Calibri"/>
              </a:rPr>
              <a:t>merkenden Zahlen in der korrekten Reihenfolge </a:t>
            </a:r>
            <a:r>
              <a:rPr lang="de-DE" sz="1800" b="0" strike="noStrike" spc="-1">
                <a:solidFill>
                  <a:srgbClr val="FFFFFF"/>
                </a:solidFill>
                <a:latin typeface="Calibri"/>
              </a:rPr>
              <a:t>mit einem Mausklick auswählen müssen.</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Nachfolgend wird Ihnen nun der Ablauf eines Versuches genau erklärt. Bitte lesen Sie die Instruktion sehr sorgfältig. Sollten Sie Fragen haben, wenden Sie sich bitte direkt an die Versuchsleitung.</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p:txBody>
      </p:sp>
      <p:sp>
        <p:nvSpPr>
          <p:cNvPr id="145" name="CustomShape 2"/>
          <p:cNvSpPr/>
          <p:nvPr/>
        </p:nvSpPr>
        <p:spPr>
          <a:xfrm>
            <a:off x="2994480" y="179640"/>
            <a:ext cx="6202440" cy="699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de-DE" sz="4000" b="1" strike="noStrike" spc="-1">
                <a:solidFill>
                  <a:srgbClr val="FFFFFF"/>
                </a:solidFill>
                <a:latin typeface="Calibri"/>
              </a:rPr>
              <a:t>Cued Complex Span Aufgabe</a:t>
            </a:r>
            <a:endParaRPr lang="en-US" sz="4000" b="0" strike="noStrike" spc="-1">
              <a:latin typeface="Arial"/>
            </a:endParaRPr>
          </a:p>
        </p:txBody>
      </p:sp>
      <p:sp>
        <p:nvSpPr>
          <p:cNvPr id="146" name="CustomShape 3"/>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Weiter</a:t>
            </a:r>
            <a:endParaRPr lang="en-US" sz="1800" b="0" strike="noStrike" spc="-1">
              <a:latin typeface="Arial"/>
            </a:endParaRPr>
          </a:p>
        </p:txBody>
      </p:sp>
      <p:sp>
        <p:nvSpPr>
          <p:cNvPr id="147" name="CustomShape 4"/>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de-DE" sz="1800" b="0" strike="noStrike" spc="-1">
                <a:solidFill>
                  <a:srgbClr val="FFFFFF"/>
                </a:solidFill>
                <a:latin typeface="Calibri"/>
              </a:rPr>
              <a:t>Zurück</a:t>
            </a:r>
            <a:endParaRPr lang="en-US"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148" name="CustomShape 1"/>
          <p:cNvSpPr/>
          <p:nvPr/>
        </p:nvSpPr>
        <p:spPr>
          <a:xfrm>
            <a:off x="723960" y="1428840"/>
            <a:ext cx="10743840" cy="475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de-DE" sz="1800" b="0" strike="noStrike" spc="-1">
                <a:solidFill>
                  <a:srgbClr val="FFFFFF"/>
                </a:solidFill>
                <a:latin typeface="Calibri"/>
              </a:rPr>
              <a:t>In der folgenden Aufgabe werden Sie eine Gedächtnisaufgabe bearbeiten. Hierbei sollen Sie sich Zahlen merken, die in der Mitte des Bildschirmes nacheinander gezeigt werden. </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Dabei erhalten Sie </a:t>
            </a:r>
            <a:r>
              <a:rPr lang="de-DE" sz="1800" b="1" i="1" strike="noStrike" spc="-1">
                <a:solidFill>
                  <a:srgbClr val="FFC000"/>
                </a:solidFill>
                <a:latin typeface="Calibri"/>
              </a:rPr>
              <a:t>vor oder nach</a:t>
            </a:r>
            <a:r>
              <a:rPr lang="de-DE" sz="1800" b="1" i="1" strike="noStrike" spc="-1">
                <a:solidFill>
                  <a:srgbClr val="FFFFFF"/>
                </a:solidFill>
                <a:latin typeface="Calibri"/>
              </a:rPr>
              <a:t> </a:t>
            </a:r>
            <a:r>
              <a:rPr lang="de-DE" sz="1800" b="0" strike="noStrike" spc="-1">
                <a:solidFill>
                  <a:srgbClr val="FFFFFF"/>
                </a:solidFill>
                <a:latin typeface="Calibri"/>
              </a:rPr>
              <a:t>jeder gezeigten Zahl </a:t>
            </a:r>
            <a:r>
              <a:rPr lang="de-DE" sz="1800" b="1" i="1" strike="noStrike" spc="-1">
                <a:solidFill>
                  <a:srgbClr val="FFC000"/>
                </a:solidFill>
                <a:latin typeface="Calibri"/>
              </a:rPr>
              <a:t>einen Hinweis</a:t>
            </a:r>
            <a:r>
              <a:rPr lang="de-DE" sz="1800" b="0" strike="noStrike" spc="-1">
                <a:solidFill>
                  <a:srgbClr val="FFC000"/>
                </a:solidFill>
                <a:latin typeface="Calibri"/>
              </a:rPr>
              <a:t>, </a:t>
            </a:r>
            <a:r>
              <a:rPr lang="de-DE" sz="1800" b="0" strike="noStrike" spc="-1">
                <a:solidFill>
                  <a:srgbClr val="FFFFFF"/>
                </a:solidFill>
                <a:latin typeface="Calibri"/>
              </a:rPr>
              <a:t>ob Sie sich die nachfolgende Zahl merken sollen, oder nicht. Bei Zahlen die Sie sich merken sollen, müssen Sie sich die genaue Reihenfolge in der diese präsentiert wurden einprägen.</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 Zusätzlich müssen Sie bei </a:t>
            </a:r>
            <a:r>
              <a:rPr lang="de-DE" sz="1800" b="1" i="1" strike="noStrike" spc="-1">
                <a:solidFill>
                  <a:srgbClr val="FFC000"/>
                </a:solidFill>
                <a:latin typeface="Calibri"/>
              </a:rPr>
              <a:t>jeder Zahl </a:t>
            </a:r>
            <a:r>
              <a:rPr lang="de-DE" sz="1800" b="0" strike="noStrike" spc="-1">
                <a:solidFill>
                  <a:srgbClr val="FFFFFF"/>
                </a:solidFill>
                <a:latin typeface="Calibri"/>
              </a:rPr>
              <a:t>so schnell und korrekt wie möglich entscheiden, ob die jeweilig gezeigte Zahl</a:t>
            </a:r>
            <a:r>
              <a:rPr lang="de-DE" sz="1800" b="1" i="1" strike="noStrike" spc="-1">
                <a:solidFill>
                  <a:srgbClr val="FF0000"/>
                </a:solidFill>
                <a:latin typeface="Calibri"/>
              </a:rPr>
              <a:t> </a:t>
            </a:r>
            <a:r>
              <a:rPr lang="de-DE" sz="1800" b="1" i="1" strike="noStrike" spc="-1">
                <a:solidFill>
                  <a:srgbClr val="FFC000"/>
                </a:solidFill>
                <a:latin typeface="Calibri"/>
              </a:rPr>
              <a:t>größer oder kleiner ist als 50</a:t>
            </a:r>
            <a:r>
              <a:rPr lang="de-DE" sz="1800" b="0" strike="noStrike" spc="-1">
                <a:solidFill>
                  <a:srgbClr val="FFFFFF"/>
                </a:solidFill>
                <a:latin typeface="Calibri"/>
              </a:rPr>
              <a:t>. </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Nachdem alle Worte gezeigt wurden, erscheint ein </a:t>
            </a:r>
            <a:r>
              <a:rPr lang="de-DE" sz="1800" b="1" i="1" strike="noStrike" spc="-1">
                <a:solidFill>
                  <a:srgbClr val="FFC000"/>
                </a:solidFill>
                <a:latin typeface="Calibri"/>
              </a:rPr>
              <a:t>Kreis mit insgesamt 20 Zahlen</a:t>
            </a:r>
            <a:r>
              <a:rPr lang="de-DE" sz="1800" b="0" strike="noStrike" spc="-1">
                <a:solidFill>
                  <a:srgbClr val="FFFFFF"/>
                </a:solidFill>
                <a:latin typeface="Calibri"/>
              </a:rPr>
              <a:t>, aus dem Sie</a:t>
            </a:r>
            <a:r>
              <a:rPr lang="de-DE" sz="1800" b="1" strike="noStrike" spc="-1">
                <a:solidFill>
                  <a:srgbClr val="FFFFFF"/>
                </a:solidFill>
                <a:latin typeface="Calibri"/>
              </a:rPr>
              <a:t> </a:t>
            </a:r>
            <a:r>
              <a:rPr lang="de-DE" sz="1800" b="1" i="1" strike="noStrike" spc="-1">
                <a:solidFill>
                  <a:srgbClr val="FFC000"/>
                </a:solidFill>
                <a:latin typeface="Calibri"/>
              </a:rPr>
              <a:t>die sich zu</a:t>
            </a:r>
            <a:r>
              <a:rPr lang="de-DE" sz="1800" b="1" i="1" strike="noStrike" spc="-1">
                <a:solidFill>
                  <a:srgbClr val="C00000"/>
                </a:solidFill>
                <a:latin typeface="Calibri"/>
              </a:rPr>
              <a:t> </a:t>
            </a:r>
            <a:r>
              <a:rPr lang="de-DE" sz="1800" b="1" i="1" strike="noStrike" spc="-1">
                <a:solidFill>
                  <a:srgbClr val="FFC000"/>
                </a:solidFill>
                <a:latin typeface="Calibri"/>
              </a:rPr>
              <a:t>merkenden Zahlen in der korrekten Reihenfolge </a:t>
            </a:r>
            <a:r>
              <a:rPr lang="de-DE" sz="1800" b="0" strike="noStrike" spc="-1">
                <a:solidFill>
                  <a:srgbClr val="FFFFFF"/>
                </a:solidFill>
                <a:latin typeface="Calibri"/>
              </a:rPr>
              <a:t>mit einem Mausklick auswählen müssen.</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de-DE" sz="1800" b="0" strike="noStrike" spc="-1">
                <a:solidFill>
                  <a:srgbClr val="FFFFFF"/>
                </a:solidFill>
                <a:latin typeface="Calibri"/>
              </a:rPr>
              <a:t>Nachfolgend wird Ihnen nun der Ablauf eines Versuches genau erklärt. Bitte lesen Sie die Instruktion sehr sorgfältig. Sollten Sie Fragen haben, wenden Sie sich bitte direkt an die Versuchsleitung.</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p:txBody>
      </p:sp>
      <p:sp>
        <p:nvSpPr>
          <p:cNvPr id="149" name="CustomShape 2"/>
          <p:cNvSpPr/>
          <p:nvPr/>
        </p:nvSpPr>
        <p:spPr>
          <a:xfrm>
            <a:off x="2994480" y="179640"/>
            <a:ext cx="6202440" cy="699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de-DE" sz="4000" b="1" strike="noStrike" spc="-1" dirty="0" err="1">
                <a:solidFill>
                  <a:srgbClr val="FFFFFF"/>
                </a:solidFill>
                <a:latin typeface="Calibri"/>
              </a:rPr>
              <a:t>Cued</a:t>
            </a:r>
            <a:r>
              <a:rPr lang="de-DE" sz="4000" b="1" strike="noStrike" spc="-1" dirty="0">
                <a:solidFill>
                  <a:srgbClr val="FFFFFF"/>
                </a:solidFill>
                <a:latin typeface="Calibri"/>
              </a:rPr>
              <a:t> </a:t>
            </a:r>
            <a:r>
              <a:rPr lang="de-DE" sz="4000" b="1" strike="noStrike" spc="-1" dirty="0" err="1">
                <a:solidFill>
                  <a:srgbClr val="FFFFFF"/>
                </a:solidFill>
                <a:latin typeface="Calibri"/>
              </a:rPr>
              <a:t>Complex</a:t>
            </a:r>
            <a:r>
              <a:rPr lang="de-DE" sz="4000" b="1" strike="noStrike" spc="-1" dirty="0">
                <a:solidFill>
                  <a:srgbClr val="FFFFFF"/>
                </a:solidFill>
                <a:latin typeface="Calibri"/>
              </a:rPr>
              <a:t> Span Aufgabe</a:t>
            </a:r>
            <a:endParaRPr lang="en-US" sz="4000" b="0" strike="noStrike" spc="-1" dirty="0">
              <a:latin typeface="Arial"/>
            </a:endParaRPr>
          </a:p>
        </p:txBody>
      </p:sp>
      <p:sp>
        <p:nvSpPr>
          <p:cNvPr id="150" name="CustomShape 3"/>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Weiter</a:t>
            </a:r>
            <a:endParaRPr lang="en-US" sz="1800" b="0" strike="noStrike" spc="-1">
              <a:latin typeface="Arial"/>
            </a:endParaRPr>
          </a:p>
        </p:txBody>
      </p:sp>
      <p:sp>
        <p:nvSpPr>
          <p:cNvPr id="151" name="CustomShape 4"/>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de-DE" sz="1800" b="0" strike="noStrike" spc="-1">
                <a:solidFill>
                  <a:srgbClr val="FFFFFF"/>
                </a:solidFill>
                <a:latin typeface="Calibri"/>
              </a:rPr>
              <a:t>Zurück</a:t>
            </a:r>
            <a:endParaRPr lang="en-US"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152" name="CustomShape 1"/>
          <p:cNvSpPr/>
          <p:nvPr/>
        </p:nvSpPr>
        <p:spPr>
          <a:xfrm>
            <a:off x="3098520" y="91800"/>
            <a:ext cx="5133960" cy="943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2800" b="1" strike="noStrike" spc="-1">
                <a:solidFill>
                  <a:srgbClr val="FFFFFF"/>
                </a:solidFill>
                <a:latin typeface="Arial"/>
              </a:rPr>
              <a:t>Cued Complex Span Aufgabe</a:t>
            </a:r>
            <a:endParaRPr lang="en-US" sz="2800" b="0" strike="noStrike" spc="-1">
              <a:latin typeface="Arial"/>
            </a:endParaRPr>
          </a:p>
          <a:p>
            <a:pPr algn="ctr">
              <a:lnSpc>
                <a:spcPct val="100000"/>
              </a:lnSpc>
              <a:tabLst>
                <a:tab pos="0" algn="l"/>
              </a:tabLst>
            </a:pPr>
            <a:r>
              <a:rPr lang="de-DE" sz="2800" b="1" strike="noStrike" spc="-1">
                <a:solidFill>
                  <a:srgbClr val="FFFFFF"/>
                </a:solidFill>
                <a:latin typeface="Arial"/>
              </a:rPr>
              <a:t>Hinweis vor dem Wort</a:t>
            </a:r>
            <a:endParaRPr lang="en-US" sz="2800" b="0" strike="noStrike" spc="-1">
              <a:latin typeface="Arial"/>
            </a:endParaRPr>
          </a:p>
        </p:txBody>
      </p:sp>
      <p:sp>
        <p:nvSpPr>
          <p:cNvPr id="153" name="CustomShape 2"/>
          <p:cNvSpPr/>
          <p:nvPr/>
        </p:nvSpPr>
        <p:spPr>
          <a:xfrm>
            <a:off x="756000" y="1673280"/>
            <a:ext cx="234000" cy="24084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154" name="CustomShape 3"/>
          <p:cNvSpPr/>
          <p:nvPr/>
        </p:nvSpPr>
        <p:spPr>
          <a:xfrm>
            <a:off x="1154160" y="2565360"/>
            <a:ext cx="8406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Stempel</a:t>
            </a:r>
            <a:endParaRPr lang="en-US" sz="1400" b="0" strike="noStrike" spc="-1">
              <a:latin typeface="Arial"/>
            </a:endParaRPr>
          </a:p>
        </p:txBody>
      </p:sp>
      <p:sp>
        <p:nvSpPr>
          <p:cNvPr id="155" name="CustomShape 4"/>
          <p:cNvSpPr/>
          <p:nvPr/>
        </p:nvSpPr>
        <p:spPr>
          <a:xfrm>
            <a:off x="2382480" y="4399560"/>
            <a:ext cx="7506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Haus</a:t>
            </a:r>
            <a:endParaRPr lang="en-US" sz="1400" b="0" strike="noStrike" spc="-1">
              <a:latin typeface="Arial"/>
            </a:endParaRPr>
          </a:p>
        </p:txBody>
      </p:sp>
      <p:sp>
        <p:nvSpPr>
          <p:cNvPr id="156" name="CustomShape 5"/>
          <p:cNvSpPr/>
          <p:nvPr/>
        </p:nvSpPr>
        <p:spPr>
          <a:xfrm>
            <a:off x="3382920" y="6314040"/>
            <a:ext cx="7506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Stift</a:t>
            </a:r>
            <a:endParaRPr lang="en-US" sz="1400" b="0" strike="noStrike" spc="-1">
              <a:latin typeface="Arial"/>
            </a:endParaRPr>
          </a:p>
        </p:txBody>
      </p:sp>
      <p:sp>
        <p:nvSpPr>
          <p:cNvPr id="157" name="CustomShape 6"/>
          <p:cNvSpPr/>
          <p:nvPr/>
        </p:nvSpPr>
        <p:spPr>
          <a:xfrm>
            <a:off x="117360" y="1323360"/>
            <a:ext cx="3239640" cy="5442120"/>
          </a:xfrm>
          <a:custGeom>
            <a:avLst/>
            <a:gdLst/>
            <a:ahLst/>
            <a:cxnLst/>
            <a:rect l="l" t="t" r="r" b="b"/>
            <a:pathLst>
              <a:path w="21600" h="21600">
                <a:moveTo>
                  <a:pt x="0" y="0"/>
                </a:moveTo>
                <a:lnTo>
                  <a:pt x="21600" y="21600"/>
                </a:lnTo>
              </a:path>
            </a:pathLst>
          </a:custGeom>
          <a:noFill/>
          <a:ln w="12700">
            <a:solidFill>
              <a:schemeClr val="bg1"/>
            </a:solidFill>
            <a:tailEnd type="triangle" w="med" len="med"/>
          </a:ln>
        </p:spPr>
        <p:style>
          <a:lnRef idx="1">
            <a:schemeClr val="accent1"/>
          </a:lnRef>
          <a:fillRef idx="0">
            <a:schemeClr val="accent1"/>
          </a:fillRef>
          <a:effectRef idx="0">
            <a:schemeClr val="accent1"/>
          </a:effectRef>
          <a:fontRef idx="minor"/>
        </p:style>
      </p:sp>
      <p:sp>
        <p:nvSpPr>
          <p:cNvPr id="158" name="CustomShape 7"/>
          <p:cNvSpPr/>
          <p:nvPr/>
        </p:nvSpPr>
        <p:spPr>
          <a:xfrm rot="3532800">
            <a:off x="788040" y="3962160"/>
            <a:ext cx="114444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0" strike="noStrike" spc="-1">
                <a:solidFill>
                  <a:srgbClr val="FFFFFF"/>
                </a:solidFill>
                <a:latin typeface="Calibri"/>
              </a:rPr>
              <a:t>Zeit</a:t>
            </a:r>
            <a:endParaRPr lang="en-US" sz="1600" b="0" strike="noStrike" spc="-1">
              <a:latin typeface="Arial"/>
            </a:endParaRPr>
          </a:p>
        </p:txBody>
      </p:sp>
      <p:sp>
        <p:nvSpPr>
          <p:cNvPr id="159" name="CustomShape 8"/>
          <p:cNvSpPr/>
          <p:nvPr/>
        </p:nvSpPr>
        <p:spPr>
          <a:xfrm>
            <a:off x="2119680" y="258372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160" name="CustomShape 9"/>
          <p:cNvSpPr/>
          <p:nvPr/>
        </p:nvSpPr>
        <p:spPr>
          <a:xfrm>
            <a:off x="2444040" y="2521800"/>
            <a:ext cx="153000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01B0F1"/>
                </a:solidFill>
                <a:latin typeface="Calibri"/>
              </a:rPr>
              <a:t>Merken &amp; Größe Bewerten</a:t>
            </a:r>
            <a:endParaRPr lang="en-US" sz="1400" b="0" strike="noStrike" spc="-1">
              <a:latin typeface="Arial"/>
            </a:endParaRPr>
          </a:p>
        </p:txBody>
      </p:sp>
      <p:sp>
        <p:nvSpPr>
          <p:cNvPr id="161" name="CustomShape 10"/>
          <p:cNvSpPr/>
          <p:nvPr/>
        </p:nvSpPr>
        <p:spPr>
          <a:xfrm>
            <a:off x="3392280" y="4257360"/>
            <a:ext cx="127368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92D14F"/>
                </a:solidFill>
                <a:latin typeface="Calibri"/>
              </a:rPr>
              <a:t>Nur Größe Bewerten</a:t>
            </a:r>
            <a:endParaRPr lang="en-US" sz="1400" b="0" strike="noStrike" spc="-1">
              <a:latin typeface="Arial"/>
            </a:endParaRPr>
          </a:p>
        </p:txBody>
      </p:sp>
      <p:sp>
        <p:nvSpPr>
          <p:cNvPr id="162" name="CustomShape 11"/>
          <p:cNvSpPr/>
          <p:nvPr/>
        </p:nvSpPr>
        <p:spPr>
          <a:xfrm>
            <a:off x="4460400" y="6206400"/>
            <a:ext cx="134820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92D14F"/>
                </a:solidFill>
                <a:latin typeface="Calibri"/>
              </a:rPr>
              <a:t>Nur Größe Bewerten</a:t>
            </a:r>
            <a:endParaRPr lang="en-US" sz="1400" b="0" strike="noStrike" spc="-1">
              <a:latin typeface="Arial"/>
            </a:endParaRPr>
          </a:p>
        </p:txBody>
      </p:sp>
      <p:sp>
        <p:nvSpPr>
          <p:cNvPr id="163" name="CustomShape 1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Weiter</a:t>
            </a:r>
            <a:endParaRPr lang="en-US" sz="1800" b="0" strike="noStrike" spc="-1">
              <a:latin typeface="Arial"/>
            </a:endParaRPr>
          </a:p>
        </p:txBody>
      </p:sp>
      <p:sp>
        <p:nvSpPr>
          <p:cNvPr id="164" name="CustomShape 13"/>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Zurück</a:t>
            </a:r>
            <a:endParaRPr lang="en-US" sz="1800" b="0" strike="noStrike" spc="-1">
              <a:latin typeface="Arial"/>
            </a:endParaRPr>
          </a:p>
        </p:txBody>
      </p:sp>
      <p:sp>
        <p:nvSpPr>
          <p:cNvPr id="165" name="CustomShape 14"/>
          <p:cNvSpPr/>
          <p:nvPr/>
        </p:nvSpPr>
        <p:spPr>
          <a:xfrm>
            <a:off x="8876160" y="1966320"/>
            <a:ext cx="3027960" cy="416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FFFFFF"/>
                </a:solidFill>
                <a:latin typeface="Arial"/>
              </a:rPr>
              <a:t>Hier sehen Sie den Ablauf eines Versuches, nur mit drei Worten, die Sie sich merken müssen. </a:t>
            </a:r>
            <a:r>
              <a:rPr lang="en-US" sz="1400" b="1" i="1" strike="noStrike" spc="-1">
                <a:solidFill>
                  <a:srgbClr val="FFC000"/>
                </a:solidFill>
                <a:latin typeface="Arial"/>
              </a:rPr>
              <a:t>Achtung: später werden es 5 Worte sein !</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1" i="1" strike="noStrike" spc="-1">
                <a:solidFill>
                  <a:srgbClr val="01B0F1"/>
                </a:solidFill>
                <a:latin typeface="Arial"/>
              </a:rPr>
              <a:t>Merken</a:t>
            </a:r>
            <a:r>
              <a:rPr lang="en-US" sz="1400" b="0" strike="noStrike" spc="-1">
                <a:solidFill>
                  <a:srgbClr val="FFFFFF"/>
                </a:solidFill>
                <a:latin typeface="Arial"/>
              </a:rPr>
              <a:t> Sie sich alle Worte mit einem </a:t>
            </a:r>
            <a:r>
              <a:rPr lang="en-US" sz="1400" b="1" i="1" strike="noStrike" spc="-1">
                <a:solidFill>
                  <a:srgbClr val="01B0F1"/>
                </a:solidFill>
                <a:latin typeface="Arial"/>
              </a:rPr>
              <a:t>blauen</a:t>
            </a:r>
            <a:r>
              <a:rPr lang="en-US" sz="1400" b="0" strike="noStrike" spc="-1">
                <a:solidFill>
                  <a:srgbClr val="FFFFFF"/>
                </a:solidFill>
                <a:latin typeface="Arial"/>
              </a:rPr>
              <a:t> Hinweis! Die Worte mit einem </a:t>
            </a:r>
            <a:r>
              <a:rPr lang="en-US" sz="1400" b="1" i="1" strike="noStrike" spc="-1">
                <a:solidFill>
                  <a:srgbClr val="92D14F"/>
                </a:solidFill>
                <a:latin typeface="Arial"/>
              </a:rPr>
              <a:t>grünen</a:t>
            </a:r>
            <a:r>
              <a:rPr lang="en-US" sz="1400" b="0" strike="noStrike" spc="-1">
                <a:solidFill>
                  <a:srgbClr val="FFFFFF"/>
                </a:solidFill>
                <a:latin typeface="Arial"/>
              </a:rPr>
              <a:t> Hinweis sind </a:t>
            </a:r>
            <a:r>
              <a:rPr lang="en-US" sz="1400" b="1" i="1" strike="noStrike" spc="-1">
                <a:solidFill>
                  <a:srgbClr val="92D050"/>
                </a:solidFill>
                <a:latin typeface="Arial"/>
              </a:rPr>
              <a:t>nicht relevant</a:t>
            </a:r>
            <a:r>
              <a:rPr lang="en-US" sz="1400" b="0" strike="noStrike" spc="-1">
                <a:solidFill>
                  <a:srgbClr val="FFFFFF"/>
                </a:solidFill>
                <a:latin typeface="Arial"/>
              </a:rPr>
              <a:t>. Zu Beginn eines Versuches und zwischen einem Hinweis und einem Wort, wird jeweils ein Fixationskreuz gezeigt.</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1" i="1" strike="noStrike" spc="-1">
                <a:solidFill>
                  <a:srgbClr val="FFC000"/>
                </a:solidFill>
                <a:latin typeface="Arial"/>
              </a:rPr>
              <a:t>Bewerten Sie die Größe aller Worte ! </a:t>
            </a:r>
            <a:r>
              <a:rPr lang="de-DE" sz="1400" b="0" strike="noStrike" spc="-1">
                <a:solidFill>
                  <a:srgbClr val="FFFFFF"/>
                </a:solidFill>
                <a:latin typeface="Arial"/>
              </a:rPr>
              <a:t>Drücken Sie die </a:t>
            </a:r>
            <a:r>
              <a:rPr lang="de-DE" sz="1400" b="1" i="1" strike="noStrike" spc="-1">
                <a:solidFill>
                  <a:srgbClr val="FFC000"/>
                </a:solidFill>
                <a:latin typeface="Arial"/>
              </a:rPr>
              <a:t>Taste „L“</a:t>
            </a:r>
            <a:r>
              <a:rPr lang="de-DE" sz="1400" b="0" strike="noStrike" spc="-1">
                <a:solidFill>
                  <a:srgbClr val="FFFFFF"/>
                </a:solidFill>
                <a:latin typeface="Arial"/>
              </a:rPr>
              <a:t>, </a:t>
            </a:r>
            <a:r>
              <a:rPr lang="de-DE" sz="1400" b="1" i="1" strike="noStrike" spc="-1">
                <a:solidFill>
                  <a:srgbClr val="FFC000"/>
                </a:solidFill>
                <a:latin typeface="Arial"/>
              </a:rPr>
              <a:t>wenn das Objekt größer</a:t>
            </a:r>
            <a:r>
              <a:rPr lang="de-DE" sz="1400" b="0" strike="noStrike" spc="-1">
                <a:solidFill>
                  <a:srgbClr val="FFC000"/>
                </a:solidFill>
                <a:latin typeface="Arial"/>
              </a:rPr>
              <a:t> </a:t>
            </a:r>
            <a:r>
              <a:rPr lang="de-DE" sz="1400" b="0" strike="noStrike" spc="-1">
                <a:solidFill>
                  <a:srgbClr val="FFFFFF"/>
                </a:solidFill>
                <a:latin typeface="Arial"/>
              </a:rPr>
              <a:t>ist als ein Fussball und die </a:t>
            </a:r>
            <a:r>
              <a:rPr lang="de-DE" sz="1400" b="1" i="1" strike="noStrike" spc="-1">
                <a:solidFill>
                  <a:srgbClr val="FFC000"/>
                </a:solidFill>
                <a:latin typeface="Arial"/>
              </a:rPr>
              <a:t>Taste „D“, wenn es kleiner </a:t>
            </a:r>
            <a:r>
              <a:rPr lang="de-DE" sz="1400" b="0" strike="noStrike" spc="-1">
                <a:solidFill>
                  <a:srgbClr val="FFFFFF"/>
                </a:solidFill>
                <a:latin typeface="Arial"/>
              </a:rPr>
              <a:t>ist als ein Fussball.</a:t>
            </a:r>
            <a:endParaRPr lang="en-US" sz="1400" b="0" strike="noStrike" spc="-1">
              <a:latin typeface="Arial"/>
            </a:endParaRPr>
          </a:p>
          <a:p>
            <a:pPr>
              <a:lnSpc>
                <a:spcPct val="100000"/>
              </a:lnSpc>
            </a:pPr>
            <a:endParaRPr lang="en-US" sz="1400" b="0" strike="noStrike" spc="-1">
              <a:latin typeface="Arial"/>
            </a:endParaRPr>
          </a:p>
        </p:txBody>
      </p:sp>
      <p:sp>
        <p:nvSpPr>
          <p:cNvPr id="166" name="CustomShape 15"/>
          <p:cNvSpPr/>
          <p:nvPr/>
        </p:nvSpPr>
        <p:spPr>
          <a:xfrm>
            <a:off x="443160" y="118908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167" name="CustomShape 16"/>
          <p:cNvSpPr/>
          <p:nvPr/>
        </p:nvSpPr>
        <p:spPr>
          <a:xfrm>
            <a:off x="991800" y="205740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168" name="CustomShape 17"/>
          <p:cNvSpPr/>
          <p:nvPr/>
        </p:nvSpPr>
        <p:spPr>
          <a:xfrm>
            <a:off x="3133800" y="438012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169" name="CustomShape 18"/>
          <p:cNvSpPr/>
          <p:nvPr/>
        </p:nvSpPr>
        <p:spPr>
          <a:xfrm>
            <a:off x="4159800" y="631188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170" name="CustomShape 19"/>
          <p:cNvSpPr/>
          <p:nvPr/>
        </p:nvSpPr>
        <p:spPr>
          <a:xfrm>
            <a:off x="1956960" y="362124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171" name="CustomShape 20"/>
          <p:cNvSpPr/>
          <p:nvPr/>
        </p:nvSpPr>
        <p:spPr>
          <a:xfrm>
            <a:off x="1644120" y="313668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172" name="CustomShape 21"/>
          <p:cNvSpPr/>
          <p:nvPr/>
        </p:nvSpPr>
        <p:spPr>
          <a:xfrm>
            <a:off x="2193120" y="400536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173" name="CustomShape 22"/>
          <p:cNvSpPr/>
          <p:nvPr/>
        </p:nvSpPr>
        <p:spPr>
          <a:xfrm>
            <a:off x="3048120" y="548496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174" name="CustomShape 23"/>
          <p:cNvSpPr/>
          <p:nvPr/>
        </p:nvSpPr>
        <p:spPr>
          <a:xfrm>
            <a:off x="2735280" y="500040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175" name="CustomShape 24"/>
          <p:cNvSpPr/>
          <p:nvPr/>
        </p:nvSpPr>
        <p:spPr>
          <a:xfrm>
            <a:off x="3283920" y="586908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176" name="CustomShape 25"/>
          <p:cNvSpPr/>
          <p:nvPr/>
        </p:nvSpPr>
        <p:spPr>
          <a:xfrm>
            <a:off x="4342320" y="1643400"/>
            <a:ext cx="234000" cy="24084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177" name="CustomShape 26"/>
          <p:cNvSpPr/>
          <p:nvPr/>
        </p:nvSpPr>
        <p:spPr>
          <a:xfrm>
            <a:off x="4740480" y="2535120"/>
            <a:ext cx="8406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Münze</a:t>
            </a:r>
            <a:endParaRPr lang="en-US" sz="1400" b="0" strike="noStrike" spc="-1">
              <a:latin typeface="Arial"/>
            </a:endParaRPr>
          </a:p>
        </p:txBody>
      </p:sp>
      <p:sp>
        <p:nvSpPr>
          <p:cNvPr id="178" name="CustomShape 27"/>
          <p:cNvSpPr/>
          <p:nvPr/>
        </p:nvSpPr>
        <p:spPr>
          <a:xfrm>
            <a:off x="5969160" y="4369320"/>
            <a:ext cx="83736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Flasche</a:t>
            </a:r>
            <a:endParaRPr lang="en-US" sz="1400" b="0" strike="noStrike" spc="-1">
              <a:latin typeface="Arial"/>
            </a:endParaRPr>
          </a:p>
        </p:txBody>
      </p:sp>
      <p:sp>
        <p:nvSpPr>
          <p:cNvPr id="179" name="CustomShape 28"/>
          <p:cNvSpPr/>
          <p:nvPr/>
        </p:nvSpPr>
        <p:spPr>
          <a:xfrm>
            <a:off x="6969240" y="6284160"/>
            <a:ext cx="7506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Teller</a:t>
            </a:r>
            <a:endParaRPr lang="en-US" sz="1400" b="0" strike="noStrike" spc="-1">
              <a:latin typeface="Arial"/>
            </a:endParaRPr>
          </a:p>
        </p:txBody>
      </p:sp>
      <p:sp>
        <p:nvSpPr>
          <p:cNvPr id="180" name="CustomShape 29"/>
          <p:cNvSpPr/>
          <p:nvPr/>
        </p:nvSpPr>
        <p:spPr>
          <a:xfrm>
            <a:off x="3703680" y="1293120"/>
            <a:ext cx="3239640" cy="5442120"/>
          </a:xfrm>
          <a:custGeom>
            <a:avLst/>
            <a:gdLst/>
            <a:ahLst/>
            <a:cxnLst/>
            <a:rect l="l" t="t" r="r" b="b"/>
            <a:pathLst>
              <a:path w="21600" h="21600">
                <a:moveTo>
                  <a:pt x="0" y="0"/>
                </a:moveTo>
                <a:lnTo>
                  <a:pt x="21600" y="21600"/>
                </a:lnTo>
              </a:path>
            </a:pathLst>
          </a:custGeom>
          <a:noFill/>
          <a:ln w="12700">
            <a:solidFill>
              <a:schemeClr val="bg1"/>
            </a:solidFill>
            <a:tailEnd type="triangle" w="med" len="med"/>
          </a:ln>
        </p:spPr>
        <p:style>
          <a:lnRef idx="1">
            <a:schemeClr val="accent1"/>
          </a:lnRef>
          <a:fillRef idx="0">
            <a:schemeClr val="accent1"/>
          </a:fillRef>
          <a:effectRef idx="0">
            <a:schemeClr val="accent1"/>
          </a:effectRef>
          <a:fontRef idx="minor"/>
        </p:style>
      </p:sp>
      <p:sp>
        <p:nvSpPr>
          <p:cNvPr id="181" name="CustomShape 30"/>
          <p:cNvSpPr/>
          <p:nvPr/>
        </p:nvSpPr>
        <p:spPr>
          <a:xfrm rot="3532800">
            <a:off x="4374360" y="3931920"/>
            <a:ext cx="114444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0" strike="noStrike" spc="-1">
                <a:solidFill>
                  <a:srgbClr val="FFFFFF"/>
                </a:solidFill>
                <a:latin typeface="Calibri"/>
              </a:rPr>
              <a:t>Zeit</a:t>
            </a:r>
            <a:endParaRPr lang="en-US" sz="1600" b="0" strike="noStrike" spc="-1">
              <a:latin typeface="Arial"/>
            </a:endParaRPr>
          </a:p>
        </p:txBody>
      </p:sp>
      <p:sp>
        <p:nvSpPr>
          <p:cNvPr id="182" name="CustomShape 31"/>
          <p:cNvSpPr/>
          <p:nvPr/>
        </p:nvSpPr>
        <p:spPr>
          <a:xfrm>
            <a:off x="5706000" y="255384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183" name="CustomShape 32"/>
          <p:cNvSpPr/>
          <p:nvPr/>
        </p:nvSpPr>
        <p:spPr>
          <a:xfrm>
            <a:off x="6030720" y="2491560"/>
            <a:ext cx="153000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01B0F1"/>
                </a:solidFill>
                <a:latin typeface="Calibri"/>
              </a:rPr>
              <a:t>Merken &amp; Größe Bewerten</a:t>
            </a:r>
            <a:endParaRPr lang="en-US" sz="1400" b="0" strike="noStrike" spc="-1">
              <a:latin typeface="Arial"/>
            </a:endParaRPr>
          </a:p>
        </p:txBody>
      </p:sp>
      <p:sp>
        <p:nvSpPr>
          <p:cNvPr id="184" name="CustomShape 33"/>
          <p:cNvSpPr/>
          <p:nvPr/>
        </p:nvSpPr>
        <p:spPr>
          <a:xfrm>
            <a:off x="8046720" y="6176160"/>
            <a:ext cx="134820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92D14F"/>
                </a:solidFill>
                <a:latin typeface="Calibri"/>
              </a:rPr>
              <a:t>Nur Größe Bewerten</a:t>
            </a:r>
            <a:endParaRPr lang="en-US" sz="1400" b="0" strike="noStrike" spc="-1">
              <a:latin typeface="Arial"/>
            </a:endParaRPr>
          </a:p>
        </p:txBody>
      </p:sp>
      <p:sp>
        <p:nvSpPr>
          <p:cNvPr id="185" name="CustomShape 34"/>
          <p:cNvSpPr/>
          <p:nvPr/>
        </p:nvSpPr>
        <p:spPr>
          <a:xfrm>
            <a:off x="4029480" y="115884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186" name="CustomShape 35"/>
          <p:cNvSpPr/>
          <p:nvPr/>
        </p:nvSpPr>
        <p:spPr>
          <a:xfrm>
            <a:off x="4578120" y="202752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187" name="CustomShape 36"/>
          <p:cNvSpPr/>
          <p:nvPr/>
        </p:nvSpPr>
        <p:spPr>
          <a:xfrm>
            <a:off x="6720120" y="434988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188" name="CustomShape 37"/>
          <p:cNvSpPr/>
          <p:nvPr/>
        </p:nvSpPr>
        <p:spPr>
          <a:xfrm>
            <a:off x="7746120" y="628200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189" name="CustomShape 38"/>
          <p:cNvSpPr/>
          <p:nvPr/>
        </p:nvSpPr>
        <p:spPr>
          <a:xfrm>
            <a:off x="5543640" y="3591000"/>
            <a:ext cx="234000" cy="2408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190" name="CustomShape 39"/>
          <p:cNvSpPr/>
          <p:nvPr/>
        </p:nvSpPr>
        <p:spPr>
          <a:xfrm>
            <a:off x="5230440" y="310680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191" name="CustomShape 40"/>
          <p:cNvSpPr/>
          <p:nvPr/>
        </p:nvSpPr>
        <p:spPr>
          <a:xfrm>
            <a:off x="5779440" y="397512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192" name="CustomShape 41"/>
          <p:cNvSpPr/>
          <p:nvPr/>
        </p:nvSpPr>
        <p:spPr>
          <a:xfrm>
            <a:off x="6634440" y="545472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193" name="CustomShape 42"/>
          <p:cNvSpPr/>
          <p:nvPr/>
        </p:nvSpPr>
        <p:spPr>
          <a:xfrm>
            <a:off x="6321600" y="497052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194" name="CustomShape 43"/>
          <p:cNvSpPr/>
          <p:nvPr/>
        </p:nvSpPr>
        <p:spPr>
          <a:xfrm>
            <a:off x="6870240" y="583884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195" name="CustomShape 44"/>
          <p:cNvSpPr/>
          <p:nvPr/>
        </p:nvSpPr>
        <p:spPr>
          <a:xfrm>
            <a:off x="6996240" y="4314960"/>
            <a:ext cx="153000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01B0F1"/>
                </a:solidFill>
                <a:latin typeface="Calibri"/>
              </a:rPr>
              <a:t>Merken &amp; Größe Bewerten</a:t>
            </a:r>
            <a:endParaRPr lang="en-US" sz="1400" b="0" strike="noStrike" spc="-1">
              <a:latin typeface="Arial"/>
            </a:endParaRPr>
          </a:p>
        </p:txBody>
      </p:sp>
      <p:sp>
        <p:nvSpPr>
          <p:cNvPr id="196" name="CustomShape 45"/>
          <p:cNvSpPr/>
          <p:nvPr/>
        </p:nvSpPr>
        <p:spPr>
          <a:xfrm>
            <a:off x="2191680" y="3741840"/>
            <a:ext cx="1837440" cy="515160"/>
          </a:xfrm>
          <a:prstGeom prst="bentConnector2">
            <a:avLst/>
          </a:prstGeom>
          <a:noFill/>
          <a:ln w="19050">
            <a:solidFill>
              <a:srgbClr val="92D050"/>
            </a:solidFill>
            <a:tailEnd type="triangle" w="med" len="med"/>
          </a:ln>
        </p:spPr>
        <p:style>
          <a:lnRef idx="1">
            <a:schemeClr val="accent1"/>
          </a:lnRef>
          <a:fillRef idx="0">
            <a:schemeClr val="accent1"/>
          </a:fillRef>
          <a:effectRef idx="0">
            <a:schemeClr val="accent1"/>
          </a:effectRef>
          <a:fontRef idx="minor"/>
        </p:style>
      </p:sp>
      <p:sp>
        <p:nvSpPr>
          <p:cNvPr id="197" name="CustomShape 46"/>
          <p:cNvSpPr/>
          <p:nvPr/>
        </p:nvSpPr>
        <p:spPr>
          <a:xfrm>
            <a:off x="6869160" y="5575320"/>
            <a:ext cx="1851480" cy="600480"/>
          </a:xfrm>
          <a:prstGeom prst="bentConnector2">
            <a:avLst/>
          </a:prstGeom>
          <a:noFill/>
          <a:ln w="19050">
            <a:solidFill>
              <a:srgbClr val="92D050"/>
            </a:solidFill>
            <a:tailEnd type="triangle" w="med" len="med"/>
          </a:ln>
        </p:spPr>
        <p:style>
          <a:lnRef idx="1">
            <a:schemeClr val="accent1"/>
          </a:lnRef>
          <a:fillRef idx="0">
            <a:schemeClr val="accent1"/>
          </a:fillRef>
          <a:effectRef idx="0">
            <a:schemeClr val="accent1"/>
          </a:effectRef>
          <a:fontRef idx="minor"/>
        </p:style>
      </p:sp>
      <p:sp>
        <p:nvSpPr>
          <p:cNvPr id="198" name="CustomShape 47"/>
          <p:cNvSpPr/>
          <p:nvPr/>
        </p:nvSpPr>
        <p:spPr>
          <a:xfrm>
            <a:off x="3282480" y="5605560"/>
            <a:ext cx="1851480" cy="600480"/>
          </a:xfrm>
          <a:prstGeom prst="bentConnector2">
            <a:avLst/>
          </a:prstGeom>
          <a:noFill/>
          <a:ln w="19050">
            <a:solidFill>
              <a:srgbClr val="92D050"/>
            </a:solidFill>
            <a:tailEnd type="triangle" w="med" len="med"/>
          </a:ln>
        </p:spPr>
        <p:style>
          <a:lnRef idx="1">
            <a:schemeClr val="accent1"/>
          </a:lnRef>
          <a:fillRef idx="0">
            <a:schemeClr val="accent1"/>
          </a:fillRef>
          <a:effectRef idx="0">
            <a:schemeClr val="accent1"/>
          </a:effectRef>
          <a:fontRef idx="minor"/>
        </p:style>
      </p:sp>
      <p:sp>
        <p:nvSpPr>
          <p:cNvPr id="199" name="CustomShape 48"/>
          <p:cNvSpPr/>
          <p:nvPr/>
        </p:nvSpPr>
        <p:spPr>
          <a:xfrm>
            <a:off x="990360" y="1793880"/>
            <a:ext cx="2218680" cy="727560"/>
          </a:xfrm>
          <a:prstGeom prst="bentConnector2">
            <a:avLst/>
          </a:prstGeom>
          <a:noFill/>
          <a:ln w="19050">
            <a:solidFill>
              <a:srgbClr val="00B0F0"/>
            </a:solidFill>
            <a:tailEnd type="triangle" w="med" len="med"/>
          </a:ln>
        </p:spPr>
        <p:style>
          <a:lnRef idx="1">
            <a:schemeClr val="accent1"/>
          </a:lnRef>
          <a:fillRef idx="0">
            <a:schemeClr val="accent1"/>
          </a:fillRef>
          <a:effectRef idx="0">
            <a:schemeClr val="accent1"/>
          </a:effectRef>
          <a:fontRef idx="minor"/>
        </p:style>
      </p:sp>
      <p:sp>
        <p:nvSpPr>
          <p:cNvPr id="200" name="CustomShape 49"/>
          <p:cNvSpPr/>
          <p:nvPr/>
        </p:nvSpPr>
        <p:spPr>
          <a:xfrm>
            <a:off x="4576680" y="1764000"/>
            <a:ext cx="2218680" cy="727560"/>
          </a:xfrm>
          <a:prstGeom prst="bentConnector2">
            <a:avLst/>
          </a:prstGeom>
          <a:noFill/>
          <a:ln w="19050">
            <a:solidFill>
              <a:srgbClr val="00B0F0"/>
            </a:solidFill>
            <a:tailEnd type="triangle" w="med" len="med"/>
          </a:ln>
        </p:spPr>
        <p:style>
          <a:lnRef idx="1">
            <a:schemeClr val="accent1"/>
          </a:lnRef>
          <a:fillRef idx="0">
            <a:schemeClr val="accent1"/>
          </a:fillRef>
          <a:effectRef idx="0">
            <a:schemeClr val="accent1"/>
          </a:effectRef>
          <a:fontRef idx="minor"/>
        </p:style>
      </p:sp>
      <p:sp>
        <p:nvSpPr>
          <p:cNvPr id="201" name="CustomShape 50"/>
          <p:cNvSpPr/>
          <p:nvPr/>
        </p:nvSpPr>
        <p:spPr>
          <a:xfrm>
            <a:off x="5778000" y="3711600"/>
            <a:ext cx="1983240" cy="603000"/>
          </a:xfrm>
          <a:prstGeom prst="bentConnector2">
            <a:avLst/>
          </a:prstGeom>
          <a:noFill/>
          <a:ln w="19050">
            <a:solidFill>
              <a:srgbClr val="00B0F0"/>
            </a:solidFill>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202" name="CustomShape 1"/>
          <p:cNvSpPr/>
          <p:nvPr/>
        </p:nvSpPr>
        <p:spPr>
          <a:xfrm>
            <a:off x="3098520" y="91800"/>
            <a:ext cx="5133960" cy="943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de-DE" sz="2800" b="1" strike="noStrike" spc="-1">
                <a:solidFill>
                  <a:srgbClr val="FFFFFF"/>
                </a:solidFill>
                <a:latin typeface="Arial"/>
              </a:rPr>
              <a:t>Cued Complex Span Aufgabe</a:t>
            </a:r>
            <a:endParaRPr lang="en-US" sz="2800" b="0" strike="noStrike" spc="-1">
              <a:latin typeface="Arial"/>
            </a:endParaRPr>
          </a:p>
          <a:p>
            <a:pPr algn="ctr">
              <a:lnSpc>
                <a:spcPct val="100000"/>
              </a:lnSpc>
              <a:tabLst>
                <a:tab pos="0" algn="l"/>
              </a:tabLst>
            </a:pPr>
            <a:r>
              <a:rPr lang="de-DE" sz="2800" b="1" strike="noStrike" spc="-1">
                <a:solidFill>
                  <a:srgbClr val="FFFFFF"/>
                </a:solidFill>
                <a:latin typeface="Arial"/>
              </a:rPr>
              <a:t>Hinweis vor dem Wort</a:t>
            </a:r>
            <a:endParaRPr lang="en-US" sz="2800" b="0" strike="noStrike" spc="-1">
              <a:latin typeface="Arial"/>
            </a:endParaRPr>
          </a:p>
        </p:txBody>
      </p:sp>
      <p:sp>
        <p:nvSpPr>
          <p:cNvPr id="203" name="CustomShape 2"/>
          <p:cNvSpPr/>
          <p:nvPr/>
        </p:nvSpPr>
        <p:spPr>
          <a:xfrm>
            <a:off x="756000" y="1673280"/>
            <a:ext cx="234000" cy="24084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204" name="CustomShape 3"/>
          <p:cNvSpPr/>
          <p:nvPr/>
        </p:nvSpPr>
        <p:spPr>
          <a:xfrm>
            <a:off x="1154160" y="2565360"/>
            <a:ext cx="8406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22</a:t>
            </a:r>
            <a:endParaRPr lang="en-US" sz="1400" b="0" strike="noStrike" spc="-1">
              <a:latin typeface="Arial"/>
            </a:endParaRPr>
          </a:p>
        </p:txBody>
      </p:sp>
      <p:sp>
        <p:nvSpPr>
          <p:cNvPr id="205" name="CustomShape 4"/>
          <p:cNvSpPr/>
          <p:nvPr/>
        </p:nvSpPr>
        <p:spPr>
          <a:xfrm>
            <a:off x="2382480" y="4399560"/>
            <a:ext cx="7506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56</a:t>
            </a:r>
            <a:endParaRPr lang="en-US" sz="1400" b="0" strike="noStrike" spc="-1">
              <a:latin typeface="Arial"/>
            </a:endParaRPr>
          </a:p>
        </p:txBody>
      </p:sp>
      <p:sp>
        <p:nvSpPr>
          <p:cNvPr id="206" name="CustomShape 5"/>
          <p:cNvSpPr/>
          <p:nvPr/>
        </p:nvSpPr>
        <p:spPr>
          <a:xfrm>
            <a:off x="3382920" y="6314040"/>
            <a:ext cx="7506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79</a:t>
            </a:r>
            <a:endParaRPr lang="en-US" sz="1400" b="0" strike="noStrike" spc="-1">
              <a:latin typeface="Arial"/>
            </a:endParaRPr>
          </a:p>
        </p:txBody>
      </p:sp>
      <p:sp>
        <p:nvSpPr>
          <p:cNvPr id="207" name="CustomShape 6"/>
          <p:cNvSpPr/>
          <p:nvPr/>
        </p:nvSpPr>
        <p:spPr>
          <a:xfrm>
            <a:off x="117360" y="1323360"/>
            <a:ext cx="3239640" cy="5442120"/>
          </a:xfrm>
          <a:custGeom>
            <a:avLst/>
            <a:gdLst/>
            <a:ahLst/>
            <a:cxnLst/>
            <a:rect l="l" t="t" r="r" b="b"/>
            <a:pathLst>
              <a:path w="21600" h="21600">
                <a:moveTo>
                  <a:pt x="0" y="0"/>
                </a:moveTo>
                <a:lnTo>
                  <a:pt x="21600" y="21600"/>
                </a:lnTo>
              </a:path>
            </a:pathLst>
          </a:custGeom>
          <a:noFill/>
          <a:ln w="12700">
            <a:solidFill>
              <a:schemeClr val="bg1"/>
            </a:solidFill>
            <a:tailEnd type="triangle" w="med" len="med"/>
          </a:ln>
        </p:spPr>
        <p:style>
          <a:lnRef idx="1">
            <a:schemeClr val="accent1"/>
          </a:lnRef>
          <a:fillRef idx="0">
            <a:schemeClr val="accent1"/>
          </a:fillRef>
          <a:effectRef idx="0">
            <a:schemeClr val="accent1"/>
          </a:effectRef>
          <a:fontRef idx="minor"/>
        </p:style>
      </p:sp>
      <p:sp>
        <p:nvSpPr>
          <p:cNvPr id="208" name="CustomShape 7"/>
          <p:cNvSpPr/>
          <p:nvPr/>
        </p:nvSpPr>
        <p:spPr>
          <a:xfrm rot="3532800">
            <a:off x="788040" y="3962160"/>
            <a:ext cx="114444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0" strike="noStrike" spc="-1">
                <a:solidFill>
                  <a:srgbClr val="FFFFFF"/>
                </a:solidFill>
                <a:latin typeface="Calibri"/>
              </a:rPr>
              <a:t>Zeit</a:t>
            </a:r>
            <a:endParaRPr lang="en-US" sz="1600" b="0" strike="noStrike" spc="-1">
              <a:latin typeface="Arial"/>
            </a:endParaRPr>
          </a:p>
        </p:txBody>
      </p:sp>
      <p:sp>
        <p:nvSpPr>
          <p:cNvPr id="209" name="CustomShape 8"/>
          <p:cNvSpPr/>
          <p:nvPr/>
        </p:nvSpPr>
        <p:spPr>
          <a:xfrm>
            <a:off x="2119680" y="258372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10" name="CustomShape 9"/>
          <p:cNvSpPr/>
          <p:nvPr/>
        </p:nvSpPr>
        <p:spPr>
          <a:xfrm>
            <a:off x="2444040" y="2521800"/>
            <a:ext cx="153000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01B0F1"/>
                </a:solidFill>
                <a:latin typeface="Calibri"/>
              </a:rPr>
              <a:t>Merken &amp; Größe Bewerten</a:t>
            </a:r>
            <a:endParaRPr lang="en-US" sz="1400" b="0" strike="noStrike" spc="-1">
              <a:latin typeface="Arial"/>
            </a:endParaRPr>
          </a:p>
        </p:txBody>
      </p:sp>
      <p:sp>
        <p:nvSpPr>
          <p:cNvPr id="211" name="CustomShape 10"/>
          <p:cNvSpPr/>
          <p:nvPr/>
        </p:nvSpPr>
        <p:spPr>
          <a:xfrm>
            <a:off x="3392280" y="4257360"/>
            <a:ext cx="127368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92D14F"/>
                </a:solidFill>
                <a:latin typeface="Calibri"/>
              </a:rPr>
              <a:t>Nur Größe Bewerten</a:t>
            </a:r>
            <a:endParaRPr lang="en-US" sz="1400" b="0" strike="noStrike" spc="-1">
              <a:latin typeface="Arial"/>
            </a:endParaRPr>
          </a:p>
        </p:txBody>
      </p:sp>
      <p:sp>
        <p:nvSpPr>
          <p:cNvPr id="212" name="CustomShape 11"/>
          <p:cNvSpPr/>
          <p:nvPr/>
        </p:nvSpPr>
        <p:spPr>
          <a:xfrm>
            <a:off x="4460400" y="6206400"/>
            <a:ext cx="134820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92D14F"/>
                </a:solidFill>
                <a:latin typeface="Calibri"/>
              </a:rPr>
              <a:t>Nur Größe Bewerten</a:t>
            </a:r>
            <a:endParaRPr lang="en-US" sz="1400" b="0" strike="noStrike" spc="-1">
              <a:latin typeface="Arial"/>
            </a:endParaRPr>
          </a:p>
        </p:txBody>
      </p:sp>
      <p:sp>
        <p:nvSpPr>
          <p:cNvPr id="213" name="CustomShape 1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Weiter</a:t>
            </a:r>
            <a:endParaRPr lang="en-US" sz="1800" b="0" strike="noStrike" spc="-1">
              <a:latin typeface="Arial"/>
            </a:endParaRPr>
          </a:p>
        </p:txBody>
      </p:sp>
      <p:sp>
        <p:nvSpPr>
          <p:cNvPr id="214" name="CustomShape 13"/>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de-DE" sz="1800" b="0" strike="noStrike" spc="-1">
                <a:solidFill>
                  <a:srgbClr val="FFFFFF"/>
                </a:solidFill>
                <a:latin typeface="Calibri"/>
              </a:rPr>
              <a:t>Zurück</a:t>
            </a:r>
            <a:endParaRPr lang="en-US" sz="1800" b="0" strike="noStrike" spc="-1">
              <a:latin typeface="Arial"/>
            </a:endParaRPr>
          </a:p>
        </p:txBody>
      </p:sp>
      <p:sp>
        <p:nvSpPr>
          <p:cNvPr id="215" name="CustomShape 14"/>
          <p:cNvSpPr/>
          <p:nvPr/>
        </p:nvSpPr>
        <p:spPr>
          <a:xfrm>
            <a:off x="8876160" y="1966320"/>
            <a:ext cx="3027960" cy="416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dirty="0" err="1">
                <a:solidFill>
                  <a:srgbClr val="FFFFFF"/>
                </a:solidFill>
                <a:latin typeface="Arial"/>
              </a:rPr>
              <a:t>Hier</a:t>
            </a:r>
            <a:r>
              <a:rPr lang="en-US" sz="1400" b="0" strike="noStrike" spc="-1" dirty="0">
                <a:solidFill>
                  <a:srgbClr val="FFFFFF"/>
                </a:solidFill>
                <a:latin typeface="Arial"/>
              </a:rPr>
              <a:t> </a:t>
            </a:r>
            <a:r>
              <a:rPr lang="en-US" sz="1400" b="0" strike="noStrike" spc="-1" dirty="0" err="1">
                <a:solidFill>
                  <a:srgbClr val="FFFFFF"/>
                </a:solidFill>
                <a:latin typeface="Arial"/>
              </a:rPr>
              <a:t>sehen</a:t>
            </a:r>
            <a:r>
              <a:rPr lang="en-US" sz="1400" b="0" strike="noStrike" spc="-1" dirty="0">
                <a:solidFill>
                  <a:srgbClr val="FFFFFF"/>
                </a:solidFill>
                <a:latin typeface="Arial"/>
              </a:rPr>
              <a:t> Sie den </a:t>
            </a:r>
            <a:r>
              <a:rPr lang="en-US" sz="1400" b="0" strike="noStrike" spc="-1" dirty="0" err="1">
                <a:solidFill>
                  <a:srgbClr val="FFFFFF"/>
                </a:solidFill>
                <a:latin typeface="Arial"/>
              </a:rPr>
              <a:t>Ablauf</a:t>
            </a:r>
            <a:r>
              <a:rPr lang="en-US" sz="1400" b="0" strike="noStrike" spc="-1" dirty="0">
                <a:solidFill>
                  <a:srgbClr val="FFFFFF"/>
                </a:solidFill>
                <a:latin typeface="Arial"/>
              </a:rPr>
              <a:t> </a:t>
            </a:r>
            <a:r>
              <a:rPr lang="en-US" sz="1400" b="0" strike="noStrike" spc="-1" dirty="0" err="1">
                <a:solidFill>
                  <a:srgbClr val="FFFFFF"/>
                </a:solidFill>
                <a:latin typeface="Arial"/>
              </a:rPr>
              <a:t>eines</a:t>
            </a:r>
            <a:r>
              <a:rPr lang="en-US" sz="1400" b="0" strike="noStrike" spc="-1" dirty="0">
                <a:solidFill>
                  <a:srgbClr val="FFFFFF"/>
                </a:solidFill>
                <a:latin typeface="Arial"/>
              </a:rPr>
              <a:t> </a:t>
            </a:r>
            <a:r>
              <a:rPr lang="en-US" sz="1400" b="0" strike="noStrike" spc="-1" dirty="0" err="1">
                <a:solidFill>
                  <a:srgbClr val="FFFFFF"/>
                </a:solidFill>
                <a:latin typeface="Arial"/>
              </a:rPr>
              <a:t>Versuches</a:t>
            </a:r>
            <a:r>
              <a:rPr lang="en-US" sz="1400" b="0" strike="noStrike" spc="-1" dirty="0">
                <a:solidFill>
                  <a:srgbClr val="FFFFFF"/>
                </a:solidFill>
                <a:latin typeface="Arial"/>
              </a:rPr>
              <a:t>, </a:t>
            </a:r>
            <a:r>
              <a:rPr lang="en-US" sz="1400" b="0" strike="noStrike" spc="-1" dirty="0" err="1">
                <a:solidFill>
                  <a:srgbClr val="FFFFFF"/>
                </a:solidFill>
                <a:latin typeface="Arial"/>
              </a:rPr>
              <a:t>nur</a:t>
            </a:r>
            <a:r>
              <a:rPr lang="en-US" sz="1400" b="0" strike="noStrike" spc="-1" dirty="0">
                <a:solidFill>
                  <a:srgbClr val="FFFFFF"/>
                </a:solidFill>
                <a:latin typeface="Arial"/>
              </a:rPr>
              <a:t> </a:t>
            </a:r>
            <a:r>
              <a:rPr lang="en-US" sz="1400" b="0" strike="noStrike" spc="-1" dirty="0" err="1">
                <a:solidFill>
                  <a:srgbClr val="FFFFFF"/>
                </a:solidFill>
                <a:latin typeface="Arial"/>
              </a:rPr>
              <a:t>mit</a:t>
            </a:r>
            <a:r>
              <a:rPr lang="en-US" sz="1400" b="0" strike="noStrike" spc="-1" dirty="0">
                <a:solidFill>
                  <a:srgbClr val="FFFFFF"/>
                </a:solidFill>
                <a:latin typeface="Arial"/>
              </a:rPr>
              <a:t> </a:t>
            </a:r>
            <a:r>
              <a:rPr lang="en-US" sz="1400" b="0" strike="noStrike" spc="-1" dirty="0" err="1">
                <a:solidFill>
                  <a:srgbClr val="FFFFFF"/>
                </a:solidFill>
                <a:latin typeface="Arial"/>
              </a:rPr>
              <a:t>drei</a:t>
            </a:r>
            <a:r>
              <a:rPr lang="en-US" sz="1400" b="0" strike="noStrike" spc="-1" dirty="0">
                <a:solidFill>
                  <a:srgbClr val="FFFFFF"/>
                </a:solidFill>
                <a:latin typeface="Arial"/>
              </a:rPr>
              <a:t> </a:t>
            </a:r>
            <a:r>
              <a:rPr lang="en-US" sz="1400" b="0" strike="noStrike" spc="-1" dirty="0" err="1">
                <a:solidFill>
                  <a:srgbClr val="FFFFFF"/>
                </a:solidFill>
                <a:latin typeface="Arial"/>
              </a:rPr>
              <a:t>Zahlen</a:t>
            </a:r>
            <a:r>
              <a:rPr lang="en-US" sz="1400" b="0" strike="noStrike" spc="-1" dirty="0">
                <a:solidFill>
                  <a:srgbClr val="FFFFFF"/>
                </a:solidFill>
                <a:latin typeface="Arial"/>
              </a:rPr>
              <a:t>, die Sie </a:t>
            </a:r>
            <a:r>
              <a:rPr lang="en-US" sz="1400" b="0" strike="noStrike" spc="-1" dirty="0" err="1">
                <a:solidFill>
                  <a:srgbClr val="FFFFFF"/>
                </a:solidFill>
                <a:latin typeface="Arial"/>
              </a:rPr>
              <a:t>sich</a:t>
            </a:r>
            <a:r>
              <a:rPr lang="en-US" sz="1400" b="0" strike="noStrike" spc="-1" dirty="0">
                <a:solidFill>
                  <a:srgbClr val="FFFFFF"/>
                </a:solidFill>
                <a:latin typeface="Arial"/>
              </a:rPr>
              <a:t> </a:t>
            </a:r>
            <a:r>
              <a:rPr lang="en-US" sz="1400" b="0" strike="noStrike" spc="-1" dirty="0" err="1">
                <a:solidFill>
                  <a:srgbClr val="FFFFFF"/>
                </a:solidFill>
                <a:latin typeface="Arial"/>
              </a:rPr>
              <a:t>merken</a:t>
            </a:r>
            <a:r>
              <a:rPr lang="en-US" sz="1400" b="0" strike="noStrike" spc="-1" dirty="0">
                <a:solidFill>
                  <a:srgbClr val="FFFFFF"/>
                </a:solidFill>
                <a:latin typeface="Arial"/>
              </a:rPr>
              <a:t> </a:t>
            </a:r>
            <a:r>
              <a:rPr lang="en-US" sz="1400" b="0" strike="noStrike" spc="-1" dirty="0" err="1">
                <a:solidFill>
                  <a:srgbClr val="FFFFFF"/>
                </a:solidFill>
                <a:latin typeface="Arial"/>
              </a:rPr>
              <a:t>müssen</a:t>
            </a:r>
            <a:r>
              <a:rPr lang="en-US" sz="1400" b="0" strike="noStrike" spc="-1" dirty="0">
                <a:solidFill>
                  <a:srgbClr val="FFFFFF"/>
                </a:solidFill>
                <a:latin typeface="Arial"/>
              </a:rPr>
              <a:t>. </a:t>
            </a:r>
            <a:r>
              <a:rPr lang="en-US" sz="1400" b="1" i="1" strike="noStrike" spc="-1" dirty="0">
                <a:solidFill>
                  <a:srgbClr val="FFC000"/>
                </a:solidFill>
                <a:latin typeface="Arial"/>
              </a:rPr>
              <a:t>Achtung: </a:t>
            </a:r>
            <a:r>
              <a:rPr lang="en-US" sz="1400" b="1" i="1" strike="noStrike" spc="-1" dirty="0" err="1">
                <a:solidFill>
                  <a:srgbClr val="FFC000"/>
                </a:solidFill>
                <a:latin typeface="Arial"/>
              </a:rPr>
              <a:t>später</a:t>
            </a:r>
            <a:r>
              <a:rPr lang="en-US" sz="1400" b="1" i="1" strike="noStrike" spc="-1" dirty="0">
                <a:solidFill>
                  <a:srgbClr val="FFC000"/>
                </a:solidFill>
                <a:latin typeface="Arial"/>
              </a:rPr>
              <a:t> </a:t>
            </a:r>
            <a:r>
              <a:rPr lang="en-US" sz="1400" b="1" i="1" strike="noStrike" spc="-1" dirty="0" err="1">
                <a:solidFill>
                  <a:srgbClr val="FFC000"/>
                </a:solidFill>
                <a:latin typeface="Arial"/>
              </a:rPr>
              <a:t>werden</a:t>
            </a:r>
            <a:r>
              <a:rPr lang="en-US" sz="1400" b="1" i="1" strike="noStrike" spc="-1" dirty="0">
                <a:solidFill>
                  <a:srgbClr val="FFC000"/>
                </a:solidFill>
                <a:latin typeface="Arial"/>
              </a:rPr>
              <a:t> es 5 </a:t>
            </a:r>
            <a:r>
              <a:rPr lang="en-US" sz="1400" b="1" i="1" strike="noStrike" spc="-1" dirty="0" err="1">
                <a:solidFill>
                  <a:srgbClr val="FFC000"/>
                </a:solidFill>
                <a:latin typeface="Arial"/>
              </a:rPr>
              <a:t>Zahlen</a:t>
            </a:r>
            <a:r>
              <a:rPr lang="en-US" sz="1400" b="1" i="1" strike="noStrike" spc="-1" dirty="0">
                <a:solidFill>
                  <a:srgbClr val="FFC000"/>
                </a:solidFill>
                <a:latin typeface="Arial"/>
              </a:rPr>
              <a:t> sein! </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1" i="1" strike="noStrike" spc="-1" dirty="0" err="1">
                <a:solidFill>
                  <a:srgbClr val="01B0F1"/>
                </a:solidFill>
                <a:latin typeface="Arial"/>
              </a:rPr>
              <a:t>Merken</a:t>
            </a:r>
            <a:r>
              <a:rPr lang="en-US" sz="1400" b="0" strike="noStrike" spc="-1" dirty="0">
                <a:solidFill>
                  <a:srgbClr val="FFFFFF"/>
                </a:solidFill>
                <a:latin typeface="Arial"/>
              </a:rPr>
              <a:t> Sie </a:t>
            </a:r>
            <a:r>
              <a:rPr lang="en-US" sz="1400" b="0" strike="noStrike" spc="-1" dirty="0" err="1">
                <a:solidFill>
                  <a:srgbClr val="FFFFFF"/>
                </a:solidFill>
                <a:latin typeface="Arial"/>
              </a:rPr>
              <a:t>sich</a:t>
            </a:r>
            <a:r>
              <a:rPr lang="en-US" sz="1400" b="0" strike="noStrike" spc="-1" dirty="0">
                <a:solidFill>
                  <a:srgbClr val="FFFFFF"/>
                </a:solidFill>
                <a:latin typeface="Arial"/>
              </a:rPr>
              <a:t> alle </a:t>
            </a:r>
            <a:r>
              <a:rPr lang="en-US" sz="1400" b="0" strike="noStrike" spc="-1" dirty="0" err="1">
                <a:solidFill>
                  <a:srgbClr val="FFFFFF"/>
                </a:solidFill>
                <a:latin typeface="Arial"/>
              </a:rPr>
              <a:t>Zahlen</a:t>
            </a:r>
            <a:r>
              <a:rPr lang="en-US" sz="1400" b="0" strike="noStrike" spc="-1" dirty="0">
                <a:solidFill>
                  <a:srgbClr val="FFFFFF"/>
                </a:solidFill>
                <a:latin typeface="Arial"/>
              </a:rPr>
              <a:t> </a:t>
            </a:r>
            <a:r>
              <a:rPr lang="en-US" sz="1400" b="0" strike="noStrike" spc="-1" dirty="0" err="1">
                <a:solidFill>
                  <a:srgbClr val="FFFFFF"/>
                </a:solidFill>
                <a:latin typeface="Arial"/>
              </a:rPr>
              <a:t>mit</a:t>
            </a:r>
            <a:r>
              <a:rPr lang="en-US" sz="1400" b="0" strike="noStrike" spc="-1" dirty="0">
                <a:solidFill>
                  <a:srgbClr val="FFFFFF"/>
                </a:solidFill>
                <a:latin typeface="Arial"/>
              </a:rPr>
              <a:t> </a:t>
            </a:r>
            <a:r>
              <a:rPr lang="en-US" sz="1400" b="0" strike="noStrike" spc="-1" dirty="0" err="1">
                <a:solidFill>
                  <a:srgbClr val="FFFFFF"/>
                </a:solidFill>
                <a:latin typeface="Arial"/>
              </a:rPr>
              <a:t>einem</a:t>
            </a:r>
            <a:r>
              <a:rPr lang="en-US" sz="1400" b="0" strike="noStrike" spc="-1" dirty="0">
                <a:solidFill>
                  <a:srgbClr val="FFFFFF"/>
                </a:solidFill>
                <a:latin typeface="Arial"/>
              </a:rPr>
              <a:t> </a:t>
            </a:r>
            <a:r>
              <a:rPr lang="en-US" sz="1400" b="1" i="1" strike="noStrike" spc="-1" dirty="0" err="1">
                <a:solidFill>
                  <a:srgbClr val="01B0F1"/>
                </a:solidFill>
                <a:latin typeface="Arial"/>
              </a:rPr>
              <a:t>blauen</a:t>
            </a:r>
            <a:r>
              <a:rPr lang="en-US" sz="1400" b="0" strike="noStrike" spc="-1" dirty="0">
                <a:solidFill>
                  <a:srgbClr val="FFFFFF"/>
                </a:solidFill>
                <a:latin typeface="Arial"/>
              </a:rPr>
              <a:t> </a:t>
            </a:r>
            <a:r>
              <a:rPr lang="en-US" sz="1400" b="0" strike="noStrike" spc="-1" dirty="0" err="1">
                <a:solidFill>
                  <a:srgbClr val="FFFFFF"/>
                </a:solidFill>
                <a:latin typeface="Arial"/>
              </a:rPr>
              <a:t>Hinweis</a:t>
            </a:r>
            <a:r>
              <a:rPr lang="en-US" sz="1400" b="0" strike="noStrike" spc="-1" dirty="0">
                <a:solidFill>
                  <a:srgbClr val="FFFFFF"/>
                </a:solidFill>
                <a:latin typeface="Arial"/>
              </a:rPr>
              <a:t>! Die </a:t>
            </a:r>
            <a:r>
              <a:rPr lang="en-US" sz="1400" b="0" strike="noStrike" spc="-1" dirty="0" err="1">
                <a:solidFill>
                  <a:srgbClr val="FFFFFF"/>
                </a:solidFill>
                <a:latin typeface="Arial"/>
              </a:rPr>
              <a:t>Zahlen</a:t>
            </a:r>
            <a:r>
              <a:rPr lang="en-US" sz="1400" b="0" strike="noStrike" spc="-1" dirty="0">
                <a:solidFill>
                  <a:srgbClr val="FFFFFF"/>
                </a:solidFill>
                <a:latin typeface="Arial"/>
              </a:rPr>
              <a:t> </a:t>
            </a:r>
            <a:r>
              <a:rPr lang="en-US" sz="1400" b="0" strike="noStrike" spc="-1" dirty="0" err="1">
                <a:solidFill>
                  <a:srgbClr val="FFFFFF"/>
                </a:solidFill>
                <a:latin typeface="Arial"/>
              </a:rPr>
              <a:t>mit</a:t>
            </a:r>
            <a:r>
              <a:rPr lang="en-US" sz="1400" b="0" strike="noStrike" spc="-1" dirty="0">
                <a:solidFill>
                  <a:srgbClr val="FFFFFF"/>
                </a:solidFill>
                <a:latin typeface="Arial"/>
              </a:rPr>
              <a:t> </a:t>
            </a:r>
            <a:r>
              <a:rPr lang="en-US" sz="1400" b="0" strike="noStrike" spc="-1" dirty="0" err="1">
                <a:solidFill>
                  <a:srgbClr val="FFFFFF"/>
                </a:solidFill>
                <a:latin typeface="Arial"/>
              </a:rPr>
              <a:t>einem</a:t>
            </a:r>
            <a:r>
              <a:rPr lang="en-US" sz="1400" b="0" strike="noStrike" spc="-1" dirty="0">
                <a:solidFill>
                  <a:srgbClr val="FFFFFF"/>
                </a:solidFill>
                <a:latin typeface="Arial"/>
              </a:rPr>
              <a:t> </a:t>
            </a:r>
            <a:r>
              <a:rPr lang="en-US" sz="1400" b="1" i="1" strike="noStrike" spc="-1" dirty="0" err="1">
                <a:solidFill>
                  <a:srgbClr val="92D14F"/>
                </a:solidFill>
                <a:latin typeface="Arial"/>
              </a:rPr>
              <a:t>grünen</a:t>
            </a:r>
            <a:r>
              <a:rPr lang="en-US" sz="1400" b="0" strike="noStrike" spc="-1" dirty="0">
                <a:solidFill>
                  <a:srgbClr val="FFFFFF"/>
                </a:solidFill>
                <a:latin typeface="Arial"/>
              </a:rPr>
              <a:t> </a:t>
            </a:r>
            <a:r>
              <a:rPr lang="en-US" sz="1400" b="0" strike="noStrike" spc="-1" dirty="0" err="1">
                <a:solidFill>
                  <a:srgbClr val="FFFFFF"/>
                </a:solidFill>
                <a:latin typeface="Arial"/>
              </a:rPr>
              <a:t>Hinweis</a:t>
            </a:r>
            <a:r>
              <a:rPr lang="en-US" sz="1400" b="0" strike="noStrike" spc="-1" dirty="0">
                <a:solidFill>
                  <a:srgbClr val="FFFFFF"/>
                </a:solidFill>
                <a:latin typeface="Arial"/>
              </a:rPr>
              <a:t> </a:t>
            </a:r>
            <a:r>
              <a:rPr lang="en-US" sz="1400" b="0" strike="noStrike" spc="-1" dirty="0" err="1">
                <a:solidFill>
                  <a:srgbClr val="FFFFFF"/>
                </a:solidFill>
                <a:latin typeface="Arial"/>
              </a:rPr>
              <a:t>sind</a:t>
            </a:r>
            <a:r>
              <a:rPr lang="en-US" sz="1400" b="0" strike="noStrike" spc="-1" dirty="0">
                <a:solidFill>
                  <a:srgbClr val="FFFFFF"/>
                </a:solidFill>
                <a:latin typeface="Arial"/>
              </a:rPr>
              <a:t> </a:t>
            </a:r>
            <a:r>
              <a:rPr lang="en-US" sz="1400" b="1" i="1" strike="noStrike" spc="-1" dirty="0" err="1">
                <a:solidFill>
                  <a:srgbClr val="92D050"/>
                </a:solidFill>
                <a:latin typeface="Arial"/>
              </a:rPr>
              <a:t>nicht</a:t>
            </a:r>
            <a:r>
              <a:rPr lang="en-US" sz="1400" b="1" i="1" strike="noStrike" spc="-1" dirty="0">
                <a:solidFill>
                  <a:srgbClr val="92D050"/>
                </a:solidFill>
                <a:latin typeface="Arial"/>
              </a:rPr>
              <a:t> relevant</a:t>
            </a:r>
            <a:r>
              <a:rPr lang="en-US" sz="1400" b="0" strike="noStrike" spc="-1" dirty="0">
                <a:solidFill>
                  <a:srgbClr val="FFFFFF"/>
                </a:solidFill>
                <a:latin typeface="Arial"/>
              </a:rPr>
              <a:t>. Zu </a:t>
            </a:r>
            <a:r>
              <a:rPr lang="en-US" sz="1400" b="0" strike="noStrike" spc="-1" dirty="0" err="1">
                <a:solidFill>
                  <a:srgbClr val="FFFFFF"/>
                </a:solidFill>
                <a:latin typeface="Arial"/>
              </a:rPr>
              <a:t>Beginn</a:t>
            </a:r>
            <a:r>
              <a:rPr lang="en-US" sz="1400" b="0" strike="noStrike" spc="-1" dirty="0">
                <a:solidFill>
                  <a:srgbClr val="FFFFFF"/>
                </a:solidFill>
                <a:latin typeface="Arial"/>
              </a:rPr>
              <a:t> </a:t>
            </a:r>
            <a:r>
              <a:rPr lang="en-US" sz="1400" b="0" strike="noStrike" spc="-1" dirty="0" err="1">
                <a:solidFill>
                  <a:srgbClr val="FFFFFF"/>
                </a:solidFill>
                <a:latin typeface="Arial"/>
              </a:rPr>
              <a:t>eines</a:t>
            </a:r>
            <a:r>
              <a:rPr lang="en-US" sz="1400" b="0" strike="noStrike" spc="-1" dirty="0">
                <a:solidFill>
                  <a:srgbClr val="FFFFFF"/>
                </a:solidFill>
                <a:latin typeface="Arial"/>
              </a:rPr>
              <a:t> </a:t>
            </a:r>
            <a:r>
              <a:rPr lang="en-US" sz="1400" b="0" strike="noStrike" spc="-1" dirty="0" err="1">
                <a:solidFill>
                  <a:srgbClr val="FFFFFF"/>
                </a:solidFill>
                <a:latin typeface="Arial"/>
              </a:rPr>
              <a:t>Versuches</a:t>
            </a:r>
            <a:r>
              <a:rPr lang="en-US" sz="1400" b="0" strike="noStrike" spc="-1" dirty="0">
                <a:solidFill>
                  <a:srgbClr val="FFFFFF"/>
                </a:solidFill>
                <a:latin typeface="Arial"/>
              </a:rPr>
              <a:t> und </a:t>
            </a:r>
            <a:r>
              <a:rPr lang="en-US" sz="1400" b="0" strike="noStrike" spc="-1" dirty="0" err="1">
                <a:solidFill>
                  <a:srgbClr val="FFFFFF"/>
                </a:solidFill>
                <a:latin typeface="Arial"/>
              </a:rPr>
              <a:t>zwischen</a:t>
            </a:r>
            <a:r>
              <a:rPr lang="en-US" sz="1400" b="0" strike="noStrike" spc="-1" dirty="0">
                <a:solidFill>
                  <a:srgbClr val="FFFFFF"/>
                </a:solidFill>
                <a:latin typeface="Arial"/>
              </a:rPr>
              <a:t> </a:t>
            </a:r>
            <a:r>
              <a:rPr lang="en-US" sz="1400" b="0" strike="noStrike" spc="-1" dirty="0" err="1">
                <a:solidFill>
                  <a:srgbClr val="FFFFFF"/>
                </a:solidFill>
                <a:latin typeface="Arial"/>
              </a:rPr>
              <a:t>einem</a:t>
            </a:r>
            <a:r>
              <a:rPr lang="en-US" sz="1400" b="0" strike="noStrike" spc="-1" dirty="0">
                <a:solidFill>
                  <a:srgbClr val="FFFFFF"/>
                </a:solidFill>
                <a:latin typeface="Arial"/>
              </a:rPr>
              <a:t> </a:t>
            </a:r>
            <a:r>
              <a:rPr lang="en-US" sz="1400" b="0" strike="noStrike" spc="-1" dirty="0" err="1">
                <a:solidFill>
                  <a:srgbClr val="FFFFFF"/>
                </a:solidFill>
                <a:latin typeface="Arial"/>
              </a:rPr>
              <a:t>Hinweis</a:t>
            </a:r>
            <a:r>
              <a:rPr lang="en-US" sz="1400" b="0" strike="noStrike" spc="-1" dirty="0">
                <a:solidFill>
                  <a:srgbClr val="FFFFFF"/>
                </a:solidFill>
                <a:latin typeface="Arial"/>
              </a:rPr>
              <a:t> und </a:t>
            </a:r>
            <a:r>
              <a:rPr lang="en-US" sz="1400" b="0" strike="noStrike" spc="-1" dirty="0" err="1">
                <a:solidFill>
                  <a:srgbClr val="FFFFFF"/>
                </a:solidFill>
                <a:latin typeface="Arial"/>
              </a:rPr>
              <a:t>einem</a:t>
            </a:r>
            <a:r>
              <a:rPr lang="en-US" sz="1400" b="0" strike="noStrike" spc="-1" dirty="0">
                <a:solidFill>
                  <a:srgbClr val="FFFFFF"/>
                </a:solidFill>
                <a:latin typeface="Arial"/>
              </a:rPr>
              <a:t> Wort, </a:t>
            </a:r>
            <a:r>
              <a:rPr lang="en-US" sz="1400" b="0" strike="noStrike" spc="-1" dirty="0" err="1">
                <a:solidFill>
                  <a:srgbClr val="FFFFFF"/>
                </a:solidFill>
                <a:latin typeface="Arial"/>
              </a:rPr>
              <a:t>wird</a:t>
            </a:r>
            <a:r>
              <a:rPr lang="en-US" sz="1400" b="0" strike="noStrike" spc="-1" dirty="0">
                <a:solidFill>
                  <a:srgbClr val="FFFFFF"/>
                </a:solidFill>
                <a:latin typeface="Arial"/>
              </a:rPr>
              <a:t> </a:t>
            </a:r>
            <a:r>
              <a:rPr lang="en-US" sz="1400" b="0" strike="noStrike" spc="-1" dirty="0" err="1">
                <a:solidFill>
                  <a:srgbClr val="FFFFFF"/>
                </a:solidFill>
                <a:latin typeface="Arial"/>
              </a:rPr>
              <a:t>jeweils</a:t>
            </a:r>
            <a:r>
              <a:rPr lang="en-US" sz="1400" b="0" strike="noStrike" spc="-1" dirty="0">
                <a:solidFill>
                  <a:srgbClr val="FFFFFF"/>
                </a:solidFill>
                <a:latin typeface="Arial"/>
              </a:rPr>
              <a:t> </a:t>
            </a:r>
            <a:r>
              <a:rPr lang="en-US" sz="1400" b="0" strike="noStrike" spc="-1" dirty="0" err="1">
                <a:solidFill>
                  <a:srgbClr val="FFFFFF"/>
                </a:solidFill>
                <a:latin typeface="Arial"/>
              </a:rPr>
              <a:t>ein</a:t>
            </a:r>
            <a:r>
              <a:rPr lang="en-US" sz="1400" b="0" strike="noStrike" spc="-1" dirty="0">
                <a:solidFill>
                  <a:srgbClr val="FFFFFF"/>
                </a:solidFill>
                <a:latin typeface="Arial"/>
              </a:rPr>
              <a:t> </a:t>
            </a:r>
            <a:r>
              <a:rPr lang="en-US" sz="1400" b="0" strike="noStrike" spc="-1" dirty="0" err="1">
                <a:solidFill>
                  <a:srgbClr val="FFFFFF"/>
                </a:solidFill>
                <a:latin typeface="Arial"/>
              </a:rPr>
              <a:t>Fixationskreuz</a:t>
            </a:r>
            <a:r>
              <a:rPr lang="en-US" sz="1400" b="0" strike="noStrike" spc="-1" dirty="0">
                <a:solidFill>
                  <a:srgbClr val="FFFFFF"/>
                </a:solidFill>
                <a:latin typeface="Arial"/>
              </a:rPr>
              <a:t> </a:t>
            </a:r>
            <a:r>
              <a:rPr lang="en-US" sz="1400" b="0" strike="noStrike" spc="-1" dirty="0" err="1">
                <a:solidFill>
                  <a:srgbClr val="FFFFFF"/>
                </a:solidFill>
                <a:latin typeface="Arial"/>
              </a:rPr>
              <a:t>gezeigt</a:t>
            </a:r>
            <a:r>
              <a:rPr lang="en-US" sz="1400" b="0" strike="noStrike" spc="-1" dirty="0">
                <a:solidFill>
                  <a:srgbClr val="FFFFFF"/>
                </a:solidFill>
                <a:latin typeface="Arial"/>
              </a:rPr>
              <a:t>.</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1" i="1" strike="noStrike" spc="-1" dirty="0" err="1">
                <a:solidFill>
                  <a:srgbClr val="FFC000"/>
                </a:solidFill>
                <a:latin typeface="Arial"/>
              </a:rPr>
              <a:t>Bewerten</a:t>
            </a:r>
            <a:r>
              <a:rPr lang="en-US" sz="1400" b="1" i="1" strike="noStrike" spc="-1" dirty="0">
                <a:solidFill>
                  <a:srgbClr val="FFC000"/>
                </a:solidFill>
                <a:latin typeface="Arial"/>
              </a:rPr>
              <a:t> Sie die </a:t>
            </a:r>
            <a:r>
              <a:rPr lang="en-US" sz="1400" b="1" i="1" strike="noStrike" spc="-1" dirty="0" err="1">
                <a:solidFill>
                  <a:srgbClr val="FFC000"/>
                </a:solidFill>
                <a:latin typeface="Arial"/>
              </a:rPr>
              <a:t>Größe</a:t>
            </a:r>
            <a:r>
              <a:rPr lang="en-US" sz="1400" b="1" i="1" strike="noStrike" spc="-1" dirty="0">
                <a:solidFill>
                  <a:srgbClr val="FFC000"/>
                </a:solidFill>
                <a:latin typeface="Arial"/>
              </a:rPr>
              <a:t> </a:t>
            </a:r>
            <a:r>
              <a:rPr lang="en-US" sz="1400" b="1" i="1" strike="noStrike" spc="-1" dirty="0" err="1">
                <a:solidFill>
                  <a:srgbClr val="FFC000"/>
                </a:solidFill>
                <a:latin typeface="Arial"/>
              </a:rPr>
              <a:t>aller</a:t>
            </a:r>
            <a:r>
              <a:rPr lang="en-US" sz="1400" b="1" i="1" strike="noStrike" spc="-1" dirty="0">
                <a:solidFill>
                  <a:srgbClr val="FFC000"/>
                </a:solidFill>
                <a:latin typeface="Arial"/>
              </a:rPr>
              <a:t> </a:t>
            </a:r>
            <a:r>
              <a:rPr lang="en-US" sz="1400" b="1" i="1" strike="noStrike" spc="-1" dirty="0" err="1">
                <a:solidFill>
                  <a:srgbClr val="FFC000"/>
                </a:solidFill>
                <a:latin typeface="Arial"/>
              </a:rPr>
              <a:t>Zahlen</a:t>
            </a:r>
            <a:r>
              <a:rPr lang="en-US" sz="1400" b="1" i="1" strike="noStrike" spc="-1" dirty="0">
                <a:solidFill>
                  <a:srgbClr val="FFC000"/>
                </a:solidFill>
                <a:latin typeface="Arial"/>
              </a:rPr>
              <a:t>! </a:t>
            </a:r>
            <a:r>
              <a:rPr lang="de-DE" sz="1400" b="0" strike="noStrike" spc="-1" dirty="0">
                <a:solidFill>
                  <a:srgbClr val="FFFFFF"/>
                </a:solidFill>
                <a:latin typeface="Arial"/>
              </a:rPr>
              <a:t>Drücken Sie die </a:t>
            </a:r>
            <a:r>
              <a:rPr lang="de-DE" sz="1400" b="1" i="1" strike="noStrike" spc="-1" dirty="0">
                <a:solidFill>
                  <a:srgbClr val="FFC000"/>
                </a:solidFill>
                <a:latin typeface="Arial"/>
              </a:rPr>
              <a:t>Taste „L“</a:t>
            </a:r>
            <a:r>
              <a:rPr lang="de-DE" sz="1400" b="0" strike="noStrike" spc="-1" dirty="0">
                <a:solidFill>
                  <a:srgbClr val="FFFFFF"/>
                </a:solidFill>
                <a:latin typeface="Arial"/>
              </a:rPr>
              <a:t>, </a:t>
            </a:r>
            <a:r>
              <a:rPr lang="de-DE" sz="1400" b="1" i="1" strike="noStrike" spc="-1" dirty="0">
                <a:solidFill>
                  <a:srgbClr val="FFC000"/>
                </a:solidFill>
                <a:latin typeface="Arial"/>
              </a:rPr>
              <a:t>wenn die Zahl größer</a:t>
            </a:r>
            <a:r>
              <a:rPr lang="de-DE" sz="1400" b="0" strike="noStrike" spc="-1" dirty="0">
                <a:solidFill>
                  <a:srgbClr val="FFC000"/>
                </a:solidFill>
                <a:latin typeface="Arial"/>
              </a:rPr>
              <a:t> </a:t>
            </a:r>
            <a:r>
              <a:rPr lang="de-DE" sz="1400" b="0" strike="noStrike" spc="-1" dirty="0">
                <a:solidFill>
                  <a:srgbClr val="FFFFFF"/>
                </a:solidFill>
                <a:latin typeface="Arial"/>
              </a:rPr>
              <a:t>ist als </a:t>
            </a:r>
            <a:r>
              <a:rPr lang="de-DE" sz="1400" b="1" i="1" strike="noStrike" spc="-1" dirty="0">
                <a:solidFill>
                  <a:srgbClr val="FFC000"/>
                </a:solidFill>
                <a:latin typeface="Arial"/>
              </a:rPr>
              <a:t>50</a:t>
            </a:r>
            <a:r>
              <a:rPr lang="de-DE" sz="1400" b="0" strike="noStrike" spc="-1" dirty="0">
                <a:solidFill>
                  <a:srgbClr val="FFFFFF"/>
                </a:solidFill>
                <a:latin typeface="Arial"/>
              </a:rPr>
              <a:t> und die </a:t>
            </a:r>
            <a:r>
              <a:rPr lang="de-DE" sz="1400" b="1" i="1" strike="noStrike" spc="-1" dirty="0">
                <a:solidFill>
                  <a:srgbClr val="FFC000"/>
                </a:solidFill>
                <a:latin typeface="Arial"/>
              </a:rPr>
              <a:t>Taste „D“, wenn sie kleiner </a:t>
            </a:r>
            <a:r>
              <a:rPr lang="de-DE" sz="1400" b="0" strike="noStrike" spc="-1" dirty="0">
                <a:solidFill>
                  <a:srgbClr val="FFFFFF"/>
                </a:solidFill>
                <a:latin typeface="Arial"/>
              </a:rPr>
              <a:t>ist als </a:t>
            </a:r>
            <a:r>
              <a:rPr lang="de-DE" sz="1400" b="1" i="1" strike="noStrike" spc="-1" dirty="0">
                <a:solidFill>
                  <a:srgbClr val="FFC000"/>
                </a:solidFill>
                <a:latin typeface="Arial"/>
              </a:rPr>
              <a:t>50</a:t>
            </a:r>
            <a:r>
              <a:rPr lang="de-DE" sz="1400" b="0" strike="noStrike" spc="-1" dirty="0">
                <a:solidFill>
                  <a:srgbClr val="FFFFFF"/>
                </a:solidFill>
                <a:latin typeface="Arial"/>
              </a:rPr>
              <a:t>.</a:t>
            </a:r>
            <a:endParaRPr lang="en-US" sz="1400" b="0" strike="noStrike" spc="-1" dirty="0">
              <a:latin typeface="Arial"/>
            </a:endParaRPr>
          </a:p>
          <a:p>
            <a:pPr>
              <a:lnSpc>
                <a:spcPct val="100000"/>
              </a:lnSpc>
            </a:pPr>
            <a:endParaRPr lang="en-US" sz="1400" b="0" strike="noStrike" spc="-1" dirty="0">
              <a:latin typeface="Arial"/>
            </a:endParaRPr>
          </a:p>
        </p:txBody>
      </p:sp>
      <p:sp>
        <p:nvSpPr>
          <p:cNvPr id="216" name="CustomShape 15"/>
          <p:cNvSpPr/>
          <p:nvPr/>
        </p:nvSpPr>
        <p:spPr>
          <a:xfrm>
            <a:off x="443160" y="118908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17" name="CustomShape 16"/>
          <p:cNvSpPr/>
          <p:nvPr/>
        </p:nvSpPr>
        <p:spPr>
          <a:xfrm>
            <a:off x="991800" y="205740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18" name="CustomShape 17"/>
          <p:cNvSpPr/>
          <p:nvPr/>
        </p:nvSpPr>
        <p:spPr>
          <a:xfrm>
            <a:off x="3133800" y="438012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19" name="CustomShape 18"/>
          <p:cNvSpPr/>
          <p:nvPr/>
        </p:nvSpPr>
        <p:spPr>
          <a:xfrm>
            <a:off x="4159800" y="631188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20" name="CustomShape 19"/>
          <p:cNvSpPr/>
          <p:nvPr/>
        </p:nvSpPr>
        <p:spPr>
          <a:xfrm>
            <a:off x="1956960" y="362124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221" name="CustomShape 20"/>
          <p:cNvSpPr/>
          <p:nvPr/>
        </p:nvSpPr>
        <p:spPr>
          <a:xfrm>
            <a:off x="1644120" y="313668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22" name="CustomShape 21"/>
          <p:cNvSpPr/>
          <p:nvPr/>
        </p:nvSpPr>
        <p:spPr>
          <a:xfrm>
            <a:off x="2193120" y="400536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23" name="CustomShape 22"/>
          <p:cNvSpPr/>
          <p:nvPr/>
        </p:nvSpPr>
        <p:spPr>
          <a:xfrm>
            <a:off x="3048120" y="548496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224" name="CustomShape 23"/>
          <p:cNvSpPr/>
          <p:nvPr/>
        </p:nvSpPr>
        <p:spPr>
          <a:xfrm>
            <a:off x="2735280" y="500040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25" name="CustomShape 24"/>
          <p:cNvSpPr/>
          <p:nvPr/>
        </p:nvSpPr>
        <p:spPr>
          <a:xfrm>
            <a:off x="3283920" y="586908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26" name="CustomShape 25"/>
          <p:cNvSpPr/>
          <p:nvPr/>
        </p:nvSpPr>
        <p:spPr>
          <a:xfrm>
            <a:off x="4342320" y="1643400"/>
            <a:ext cx="234000" cy="24084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227" name="CustomShape 26"/>
          <p:cNvSpPr/>
          <p:nvPr/>
        </p:nvSpPr>
        <p:spPr>
          <a:xfrm>
            <a:off x="4740480" y="2535120"/>
            <a:ext cx="8406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12</a:t>
            </a:r>
            <a:endParaRPr lang="en-US" sz="1400" b="0" strike="noStrike" spc="-1">
              <a:latin typeface="Arial"/>
            </a:endParaRPr>
          </a:p>
        </p:txBody>
      </p:sp>
      <p:sp>
        <p:nvSpPr>
          <p:cNvPr id="228" name="CustomShape 27"/>
          <p:cNvSpPr/>
          <p:nvPr/>
        </p:nvSpPr>
        <p:spPr>
          <a:xfrm>
            <a:off x="5969160" y="4369320"/>
            <a:ext cx="83736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87</a:t>
            </a:r>
            <a:endParaRPr lang="en-US" sz="1400" b="0" strike="noStrike" spc="-1">
              <a:latin typeface="Arial"/>
            </a:endParaRPr>
          </a:p>
        </p:txBody>
      </p:sp>
      <p:sp>
        <p:nvSpPr>
          <p:cNvPr id="229" name="CustomShape 28"/>
          <p:cNvSpPr/>
          <p:nvPr/>
        </p:nvSpPr>
        <p:spPr>
          <a:xfrm>
            <a:off x="6969240" y="6284160"/>
            <a:ext cx="7506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FFFFFF"/>
                </a:solidFill>
                <a:latin typeface="Arial"/>
              </a:rPr>
              <a:t>34</a:t>
            </a:r>
            <a:endParaRPr lang="en-US" sz="1400" b="0" strike="noStrike" spc="-1">
              <a:latin typeface="Arial"/>
            </a:endParaRPr>
          </a:p>
        </p:txBody>
      </p:sp>
      <p:sp>
        <p:nvSpPr>
          <p:cNvPr id="230" name="CustomShape 29"/>
          <p:cNvSpPr/>
          <p:nvPr/>
        </p:nvSpPr>
        <p:spPr>
          <a:xfrm>
            <a:off x="3703680" y="1293120"/>
            <a:ext cx="3239640" cy="5442120"/>
          </a:xfrm>
          <a:custGeom>
            <a:avLst/>
            <a:gdLst/>
            <a:ahLst/>
            <a:cxnLst/>
            <a:rect l="l" t="t" r="r" b="b"/>
            <a:pathLst>
              <a:path w="21600" h="21600">
                <a:moveTo>
                  <a:pt x="0" y="0"/>
                </a:moveTo>
                <a:lnTo>
                  <a:pt x="21600" y="21600"/>
                </a:lnTo>
              </a:path>
            </a:pathLst>
          </a:custGeom>
          <a:noFill/>
          <a:ln w="12700">
            <a:solidFill>
              <a:schemeClr val="bg1"/>
            </a:solidFill>
            <a:tailEnd type="triangle" w="med" len="med"/>
          </a:ln>
        </p:spPr>
        <p:style>
          <a:lnRef idx="1">
            <a:schemeClr val="accent1"/>
          </a:lnRef>
          <a:fillRef idx="0">
            <a:schemeClr val="accent1"/>
          </a:fillRef>
          <a:effectRef idx="0">
            <a:schemeClr val="accent1"/>
          </a:effectRef>
          <a:fontRef idx="minor"/>
        </p:style>
      </p:sp>
      <p:sp>
        <p:nvSpPr>
          <p:cNvPr id="231" name="CustomShape 30"/>
          <p:cNvSpPr/>
          <p:nvPr/>
        </p:nvSpPr>
        <p:spPr>
          <a:xfrm rot="3532800">
            <a:off x="4374360" y="3931920"/>
            <a:ext cx="114444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0" strike="noStrike" spc="-1">
                <a:solidFill>
                  <a:srgbClr val="FFFFFF"/>
                </a:solidFill>
                <a:latin typeface="Calibri"/>
              </a:rPr>
              <a:t>Zeit</a:t>
            </a:r>
            <a:endParaRPr lang="en-US" sz="1600" b="0" strike="noStrike" spc="-1">
              <a:latin typeface="Arial"/>
            </a:endParaRPr>
          </a:p>
        </p:txBody>
      </p:sp>
      <p:sp>
        <p:nvSpPr>
          <p:cNvPr id="232" name="CustomShape 31"/>
          <p:cNvSpPr/>
          <p:nvPr/>
        </p:nvSpPr>
        <p:spPr>
          <a:xfrm>
            <a:off x="5706000" y="255384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33" name="CustomShape 32"/>
          <p:cNvSpPr/>
          <p:nvPr/>
        </p:nvSpPr>
        <p:spPr>
          <a:xfrm>
            <a:off x="6030720" y="2491560"/>
            <a:ext cx="153000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01B0F1"/>
                </a:solidFill>
                <a:latin typeface="Calibri"/>
              </a:rPr>
              <a:t>Merken &amp; Größe Bewerten</a:t>
            </a:r>
            <a:endParaRPr lang="en-US" sz="1400" b="0" strike="noStrike" spc="-1">
              <a:latin typeface="Arial"/>
            </a:endParaRPr>
          </a:p>
        </p:txBody>
      </p:sp>
      <p:sp>
        <p:nvSpPr>
          <p:cNvPr id="234" name="CustomShape 33"/>
          <p:cNvSpPr/>
          <p:nvPr/>
        </p:nvSpPr>
        <p:spPr>
          <a:xfrm>
            <a:off x="8046720" y="6176160"/>
            <a:ext cx="134820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92D14F"/>
                </a:solidFill>
                <a:latin typeface="Calibri"/>
              </a:rPr>
              <a:t>Nur Größe Bewerten</a:t>
            </a:r>
            <a:endParaRPr lang="en-US" sz="1400" b="0" strike="noStrike" spc="-1">
              <a:latin typeface="Arial"/>
            </a:endParaRPr>
          </a:p>
        </p:txBody>
      </p:sp>
      <p:sp>
        <p:nvSpPr>
          <p:cNvPr id="235" name="CustomShape 34"/>
          <p:cNvSpPr/>
          <p:nvPr/>
        </p:nvSpPr>
        <p:spPr>
          <a:xfrm>
            <a:off x="4029480" y="115884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36" name="CustomShape 35"/>
          <p:cNvSpPr/>
          <p:nvPr/>
        </p:nvSpPr>
        <p:spPr>
          <a:xfrm>
            <a:off x="4578120" y="202752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37" name="CustomShape 36"/>
          <p:cNvSpPr/>
          <p:nvPr/>
        </p:nvSpPr>
        <p:spPr>
          <a:xfrm>
            <a:off x="6720120" y="434988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38" name="CustomShape 37"/>
          <p:cNvSpPr/>
          <p:nvPr/>
        </p:nvSpPr>
        <p:spPr>
          <a:xfrm>
            <a:off x="7746120" y="628200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39" name="CustomShape 38"/>
          <p:cNvSpPr/>
          <p:nvPr/>
        </p:nvSpPr>
        <p:spPr>
          <a:xfrm>
            <a:off x="5543640" y="3591000"/>
            <a:ext cx="234000" cy="2408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240" name="CustomShape 39"/>
          <p:cNvSpPr/>
          <p:nvPr/>
        </p:nvSpPr>
        <p:spPr>
          <a:xfrm>
            <a:off x="5230440" y="310680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41" name="CustomShape 40"/>
          <p:cNvSpPr/>
          <p:nvPr/>
        </p:nvSpPr>
        <p:spPr>
          <a:xfrm>
            <a:off x="5779440" y="397512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42" name="CustomShape 41"/>
          <p:cNvSpPr/>
          <p:nvPr/>
        </p:nvSpPr>
        <p:spPr>
          <a:xfrm>
            <a:off x="6634440" y="545472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243" name="CustomShape 42"/>
          <p:cNvSpPr/>
          <p:nvPr/>
        </p:nvSpPr>
        <p:spPr>
          <a:xfrm>
            <a:off x="6321600" y="497052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44" name="CustomShape 43"/>
          <p:cNvSpPr/>
          <p:nvPr/>
        </p:nvSpPr>
        <p:spPr>
          <a:xfrm>
            <a:off x="6870240" y="5838840"/>
            <a:ext cx="2948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000" b="1" strike="noStrike" spc="-1">
                <a:solidFill>
                  <a:srgbClr val="FFFFFF"/>
                </a:solidFill>
                <a:latin typeface="Calibri"/>
              </a:rPr>
              <a:t>+</a:t>
            </a:r>
            <a:endParaRPr lang="en-US" sz="2000" b="0" strike="noStrike" spc="-1">
              <a:latin typeface="Arial"/>
            </a:endParaRPr>
          </a:p>
        </p:txBody>
      </p:sp>
      <p:sp>
        <p:nvSpPr>
          <p:cNvPr id="245" name="CustomShape 44"/>
          <p:cNvSpPr/>
          <p:nvPr/>
        </p:nvSpPr>
        <p:spPr>
          <a:xfrm>
            <a:off x="6996240" y="4314960"/>
            <a:ext cx="153000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01B0F1"/>
                </a:solidFill>
                <a:latin typeface="Calibri"/>
              </a:rPr>
              <a:t>Merken &amp; Größe Bewerten</a:t>
            </a:r>
            <a:endParaRPr lang="en-US" sz="1400" b="0" strike="noStrike" spc="-1">
              <a:latin typeface="Arial"/>
            </a:endParaRPr>
          </a:p>
        </p:txBody>
      </p:sp>
      <p:sp>
        <p:nvSpPr>
          <p:cNvPr id="246" name="CustomShape 45"/>
          <p:cNvSpPr/>
          <p:nvPr/>
        </p:nvSpPr>
        <p:spPr>
          <a:xfrm>
            <a:off x="2191680" y="3741840"/>
            <a:ext cx="1837440" cy="515160"/>
          </a:xfrm>
          <a:prstGeom prst="bentConnector2">
            <a:avLst/>
          </a:prstGeom>
          <a:noFill/>
          <a:ln w="19050">
            <a:solidFill>
              <a:srgbClr val="92D050"/>
            </a:solidFill>
            <a:tailEnd type="triangle" w="med" len="med"/>
          </a:ln>
        </p:spPr>
        <p:style>
          <a:lnRef idx="1">
            <a:schemeClr val="accent1"/>
          </a:lnRef>
          <a:fillRef idx="0">
            <a:schemeClr val="accent1"/>
          </a:fillRef>
          <a:effectRef idx="0">
            <a:schemeClr val="accent1"/>
          </a:effectRef>
          <a:fontRef idx="minor"/>
        </p:style>
      </p:sp>
      <p:sp>
        <p:nvSpPr>
          <p:cNvPr id="247" name="CustomShape 46"/>
          <p:cNvSpPr/>
          <p:nvPr/>
        </p:nvSpPr>
        <p:spPr>
          <a:xfrm>
            <a:off x="6869160" y="5575320"/>
            <a:ext cx="1851480" cy="600480"/>
          </a:xfrm>
          <a:prstGeom prst="bentConnector2">
            <a:avLst/>
          </a:prstGeom>
          <a:noFill/>
          <a:ln w="19050">
            <a:solidFill>
              <a:srgbClr val="92D050"/>
            </a:solidFill>
            <a:tailEnd type="triangle" w="med" len="med"/>
          </a:ln>
        </p:spPr>
        <p:style>
          <a:lnRef idx="1">
            <a:schemeClr val="accent1"/>
          </a:lnRef>
          <a:fillRef idx="0">
            <a:schemeClr val="accent1"/>
          </a:fillRef>
          <a:effectRef idx="0">
            <a:schemeClr val="accent1"/>
          </a:effectRef>
          <a:fontRef idx="minor"/>
        </p:style>
      </p:sp>
      <p:sp>
        <p:nvSpPr>
          <p:cNvPr id="248" name="CustomShape 47"/>
          <p:cNvSpPr/>
          <p:nvPr/>
        </p:nvSpPr>
        <p:spPr>
          <a:xfrm>
            <a:off x="3282480" y="5605560"/>
            <a:ext cx="1851480" cy="600480"/>
          </a:xfrm>
          <a:prstGeom prst="bentConnector2">
            <a:avLst/>
          </a:prstGeom>
          <a:noFill/>
          <a:ln w="19050">
            <a:solidFill>
              <a:srgbClr val="92D050"/>
            </a:solidFill>
            <a:tailEnd type="triangle" w="med" len="med"/>
          </a:ln>
        </p:spPr>
        <p:style>
          <a:lnRef idx="1">
            <a:schemeClr val="accent1"/>
          </a:lnRef>
          <a:fillRef idx="0">
            <a:schemeClr val="accent1"/>
          </a:fillRef>
          <a:effectRef idx="0">
            <a:schemeClr val="accent1"/>
          </a:effectRef>
          <a:fontRef idx="minor"/>
        </p:style>
      </p:sp>
      <p:sp>
        <p:nvSpPr>
          <p:cNvPr id="249" name="CustomShape 48"/>
          <p:cNvSpPr/>
          <p:nvPr/>
        </p:nvSpPr>
        <p:spPr>
          <a:xfrm>
            <a:off x="990360" y="1793880"/>
            <a:ext cx="2218680" cy="727560"/>
          </a:xfrm>
          <a:prstGeom prst="bentConnector2">
            <a:avLst/>
          </a:prstGeom>
          <a:noFill/>
          <a:ln w="19050">
            <a:solidFill>
              <a:srgbClr val="00B0F0"/>
            </a:solidFill>
            <a:tailEnd type="triangle" w="med" len="med"/>
          </a:ln>
        </p:spPr>
        <p:style>
          <a:lnRef idx="1">
            <a:schemeClr val="accent1"/>
          </a:lnRef>
          <a:fillRef idx="0">
            <a:schemeClr val="accent1"/>
          </a:fillRef>
          <a:effectRef idx="0">
            <a:schemeClr val="accent1"/>
          </a:effectRef>
          <a:fontRef idx="minor"/>
        </p:style>
      </p:sp>
      <p:sp>
        <p:nvSpPr>
          <p:cNvPr id="250" name="CustomShape 49"/>
          <p:cNvSpPr/>
          <p:nvPr/>
        </p:nvSpPr>
        <p:spPr>
          <a:xfrm>
            <a:off x="4576680" y="1764000"/>
            <a:ext cx="2218680" cy="727560"/>
          </a:xfrm>
          <a:prstGeom prst="bentConnector2">
            <a:avLst/>
          </a:prstGeom>
          <a:noFill/>
          <a:ln w="19050">
            <a:solidFill>
              <a:srgbClr val="00B0F0"/>
            </a:solidFill>
            <a:tailEnd type="triangle" w="med" len="med"/>
          </a:ln>
        </p:spPr>
        <p:style>
          <a:lnRef idx="1">
            <a:schemeClr val="accent1"/>
          </a:lnRef>
          <a:fillRef idx="0">
            <a:schemeClr val="accent1"/>
          </a:fillRef>
          <a:effectRef idx="0">
            <a:schemeClr val="accent1"/>
          </a:effectRef>
          <a:fontRef idx="minor"/>
        </p:style>
      </p:sp>
      <p:sp>
        <p:nvSpPr>
          <p:cNvPr id="251" name="CustomShape 50"/>
          <p:cNvSpPr/>
          <p:nvPr/>
        </p:nvSpPr>
        <p:spPr>
          <a:xfrm>
            <a:off x="5778000" y="3711600"/>
            <a:ext cx="1983240" cy="603000"/>
          </a:xfrm>
          <a:prstGeom prst="bentConnector2">
            <a:avLst/>
          </a:prstGeom>
          <a:noFill/>
          <a:ln w="19050">
            <a:solidFill>
              <a:srgbClr val="00B0F0"/>
            </a:solidFill>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4154</Words>
  <Application>Microsoft Office PowerPoint</Application>
  <PresentationFormat>Breitbild</PresentationFormat>
  <Paragraphs>540</Paragraphs>
  <Slides>32</Slides>
  <Notes>0</Notes>
  <HiddenSlides>0</HiddenSlides>
  <MMClips>0</MMClips>
  <ScaleCrop>false</ScaleCrop>
  <HeadingPairs>
    <vt:vector size="6" baseType="variant">
      <vt:variant>
        <vt:lpstr>Verwendete Schriftarten</vt:lpstr>
      </vt:variant>
      <vt:variant>
        <vt:i4>6</vt:i4>
      </vt:variant>
      <vt:variant>
        <vt:lpstr>Design</vt:lpstr>
      </vt:variant>
      <vt:variant>
        <vt:i4>3</vt:i4>
      </vt:variant>
      <vt:variant>
        <vt:lpstr>Folientitel</vt:lpstr>
      </vt:variant>
      <vt:variant>
        <vt:i4>32</vt:i4>
      </vt:variant>
    </vt:vector>
  </HeadingPairs>
  <TitlesOfParts>
    <vt:vector size="41" baseType="lpstr">
      <vt:lpstr>Arial</vt:lpstr>
      <vt:lpstr>Calibri</vt:lpstr>
      <vt:lpstr>Calibri Light</vt:lpstr>
      <vt:lpstr>Symbol</vt:lpstr>
      <vt:lpstr>Times New Roman</vt:lpstr>
      <vt:lpstr>Wingdings</vt:lpstr>
      <vt:lpstr>Office Theme</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Göttmann, Jan</dc:creator>
  <dc:description/>
  <cp:lastModifiedBy>Jan Goettmann</cp:lastModifiedBy>
  <cp:revision>9</cp:revision>
  <dcterms:created xsi:type="dcterms:W3CDTF">2021-09-28T11:00:24Z</dcterms:created>
  <dcterms:modified xsi:type="dcterms:W3CDTF">2023-02-28T10:50:02Z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0x0101006BEE5B0763B0C5418AEDA6C15C6E62EA</vt:lpwstr>
  </property>
  <property fmtid="{D5CDD505-2E9C-101B-9397-08002B2CF9AE}" pid="3" name="PresentationFormat">
    <vt:lpwstr>Breitbild</vt:lpwstr>
  </property>
  <property fmtid="{D5CDD505-2E9C-101B-9397-08002B2CF9AE}" pid="4" name="Slides">
    <vt:i4>31</vt:i4>
  </property>
</Properties>
</file>