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56" r:id="rId4"/>
    <p:sldId id="264" r:id="rId5"/>
    <p:sldId id="325" r:id="rId6"/>
    <p:sldId id="324" r:id="rId7"/>
    <p:sldId id="265" r:id="rId8"/>
    <p:sldId id="266" r:id="rId9"/>
    <p:sldId id="318" r:id="rId10"/>
    <p:sldId id="326" r:id="rId11"/>
    <p:sldId id="327" r:id="rId12"/>
    <p:sldId id="319" r:id="rId13"/>
    <p:sldId id="320" r:id="rId14"/>
    <p:sldId id="306" r:id="rId15"/>
    <p:sldId id="307" r:id="rId16"/>
    <p:sldId id="323" r:id="rId17"/>
    <p:sldId id="322"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57A80C6B-CC48-4EBD-87B2-A51B4F0F46D0}">
          <p14:sldIdLst>
            <p14:sldId id="257"/>
            <p14:sldId id="256"/>
          </p14:sldIdLst>
        </p14:section>
        <p14:section name="Pre Cue Example" id="{5DAC1829-AB0C-4DE7-BDB5-887C18692A93}">
          <p14:sldIdLst>
            <p14:sldId id="264"/>
            <p14:sldId id="325"/>
            <p14:sldId id="324"/>
            <p14:sldId id="265"/>
            <p14:sldId id="266"/>
          </p14:sldIdLst>
        </p14:section>
        <p14:section name="Post Cue Example" id="{EDE94CEC-DAA2-4FB3-ACBD-E4B036499D4E}">
          <p14:sldIdLst>
            <p14:sldId id="318"/>
            <p14:sldId id="326"/>
            <p14:sldId id="327"/>
            <p14:sldId id="319"/>
            <p14:sldId id="320"/>
          </p14:sldIdLst>
        </p14:section>
        <p14:section name="PracStart &amp; Exp Start" id="{259496AD-0363-6541-BA9A-0D14CB65F54D}">
          <p14:sldIdLst>
            <p14:sldId id="306"/>
            <p14:sldId id="307"/>
            <p14:sldId id="323"/>
            <p14:sldId id="32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B0F1"/>
    <a:srgbClr val="92D1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4660"/>
  </p:normalViewPr>
  <p:slideViewPr>
    <p:cSldViewPr snapToGrid="0">
      <p:cViewPr varScale="1">
        <p:scale>
          <a:sx n="101" d="100"/>
          <a:sy n="101" d="100"/>
        </p:scale>
        <p:origin x="120" y="7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ustomXml" Target="../customXml/item3.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ustomXml" Target="../customXml/item1.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 Goettmann" userId="c2e55d6b-0073-4530-a823-558d1fdc99aa" providerId="ADAL" clId="{D499B22A-4224-43FE-B2A0-F17285C5049B}"/>
    <pc:docChg chg="modSld">
      <pc:chgData name="Jan Goettmann" userId="c2e55d6b-0073-4530-a823-558d1fdc99aa" providerId="ADAL" clId="{D499B22A-4224-43FE-B2A0-F17285C5049B}" dt="2022-04-21T14:08:31.807" v="5" actId="207"/>
      <pc:docMkLst>
        <pc:docMk/>
      </pc:docMkLst>
      <pc:sldChg chg="modSp mod">
        <pc:chgData name="Jan Goettmann" userId="c2e55d6b-0073-4530-a823-558d1fdc99aa" providerId="ADAL" clId="{D499B22A-4224-43FE-B2A0-F17285C5049B}" dt="2022-04-21T14:08:31.807" v="5" actId="207"/>
        <pc:sldMkLst>
          <pc:docMk/>
          <pc:sldMk cId="180904954" sldId="319"/>
        </pc:sldMkLst>
        <pc:spChg chg="mod">
          <ac:chgData name="Jan Goettmann" userId="c2e55d6b-0073-4530-a823-558d1fdc99aa" providerId="ADAL" clId="{D499B22A-4224-43FE-B2A0-F17285C5049B}" dt="2022-04-21T14:08:31.807" v="5" actId="207"/>
          <ac:spMkLst>
            <pc:docMk/>
            <pc:sldMk cId="180904954" sldId="319"/>
            <ac:spMk id="11" creationId="{89D8128F-C334-4845-A992-6292068DA86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BAC4D1-623A-4641-98D5-993670AB615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7EFB5C06-D21A-4808-B188-32CF90E011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280CCFA9-C4CC-46B8-A9F9-3CD20133B2F4}"/>
              </a:ext>
            </a:extLst>
          </p:cNvPr>
          <p:cNvSpPr>
            <a:spLocks noGrp="1"/>
          </p:cNvSpPr>
          <p:nvPr>
            <p:ph type="dt" sz="half" idx="10"/>
          </p:nvPr>
        </p:nvSpPr>
        <p:spPr/>
        <p:txBody>
          <a:bodyPr/>
          <a:lstStyle/>
          <a:p>
            <a:fld id="{EDB8520C-C966-4AC4-90D4-5D0E64D06625}" type="datetimeFigureOut">
              <a:rPr lang="en-US" smtClean="0"/>
              <a:t>4/21/2022</a:t>
            </a:fld>
            <a:endParaRPr lang="en-US"/>
          </a:p>
        </p:txBody>
      </p:sp>
      <p:sp>
        <p:nvSpPr>
          <p:cNvPr id="5" name="Fußzeilenplatzhalter 4">
            <a:extLst>
              <a:ext uri="{FF2B5EF4-FFF2-40B4-BE49-F238E27FC236}">
                <a16:creationId xmlns:a16="http://schemas.microsoft.com/office/drawing/2014/main" id="{077EFEBF-9979-490A-8FE8-D0BEED3F4BA8}"/>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11559F80-35CD-447F-A6CA-050842FD9E5F}"/>
              </a:ext>
            </a:extLst>
          </p:cNvPr>
          <p:cNvSpPr>
            <a:spLocks noGrp="1"/>
          </p:cNvSpPr>
          <p:nvPr>
            <p:ph type="sldNum" sz="quarter" idx="12"/>
          </p:nvPr>
        </p:nvSpPr>
        <p:spPr/>
        <p:txBody>
          <a:bodyPr/>
          <a:lstStyle/>
          <a:p>
            <a:fld id="{6BAC7A92-668C-4B86-A826-51283685341E}" type="slidenum">
              <a:rPr lang="en-US" smtClean="0"/>
              <a:t>‹Nr.›</a:t>
            </a:fld>
            <a:endParaRPr lang="en-US"/>
          </a:p>
        </p:txBody>
      </p:sp>
    </p:spTree>
    <p:extLst>
      <p:ext uri="{BB962C8B-B14F-4D97-AF65-F5344CB8AC3E}">
        <p14:creationId xmlns:p14="http://schemas.microsoft.com/office/powerpoint/2010/main" val="351279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542BF9-4658-4B92-BD81-92CB64D64C4B}"/>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B7BCA4A2-A162-4280-A75A-92F815B90684}"/>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4BEF1614-41C2-476F-A2E7-9291A56C31FD}"/>
              </a:ext>
            </a:extLst>
          </p:cNvPr>
          <p:cNvSpPr>
            <a:spLocks noGrp="1"/>
          </p:cNvSpPr>
          <p:nvPr>
            <p:ph type="dt" sz="half" idx="10"/>
          </p:nvPr>
        </p:nvSpPr>
        <p:spPr/>
        <p:txBody>
          <a:bodyPr/>
          <a:lstStyle/>
          <a:p>
            <a:fld id="{EDB8520C-C966-4AC4-90D4-5D0E64D06625}" type="datetimeFigureOut">
              <a:rPr lang="en-US" smtClean="0"/>
              <a:t>4/21/2022</a:t>
            </a:fld>
            <a:endParaRPr lang="en-US"/>
          </a:p>
        </p:txBody>
      </p:sp>
      <p:sp>
        <p:nvSpPr>
          <p:cNvPr id="5" name="Fußzeilenplatzhalter 4">
            <a:extLst>
              <a:ext uri="{FF2B5EF4-FFF2-40B4-BE49-F238E27FC236}">
                <a16:creationId xmlns:a16="http://schemas.microsoft.com/office/drawing/2014/main" id="{6F7286DA-9894-4650-B3C8-BDCCDDF0170F}"/>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795364EE-4F4A-4784-8F64-D6BA7AD57E97}"/>
              </a:ext>
            </a:extLst>
          </p:cNvPr>
          <p:cNvSpPr>
            <a:spLocks noGrp="1"/>
          </p:cNvSpPr>
          <p:nvPr>
            <p:ph type="sldNum" sz="quarter" idx="12"/>
          </p:nvPr>
        </p:nvSpPr>
        <p:spPr/>
        <p:txBody>
          <a:bodyPr/>
          <a:lstStyle/>
          <a:p>
            <a:fld id="{6BAC7A92-668C-4B86-A826-51283685341E}" type="slidenum">
              <a:rPr lang="en-US" smtClean="0"/>
              <a:t>‹Nr.›</a:t>
            </a:fld>
            <a:endParaRPr lang="en-US"/>
          </a:p>
        </p:txBody>
      </p:sp>
    </p:spTree>
    <p:extLst>
      <p:ext uri="{BB962C8B-B14F-4D97-AF65-F5344CB8AC3E}">
        <p14:creationId xmlns:p14="http://schemas.microsoft.com/office/powerpoint/2010/main" val="900369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2F34B10A-0FB5-46F9-9F1C-F3C832320DB1}"/>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1BFC09CA-C124-4932-A23E-426D943B4C5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88D7AAC8-9FDD-4409-8A49-A3E587787052}"/>
              </a:ext>
            </a:extLst>
          </p:cNvPr>
          <p:cNvSpPr>
            <a:spLocks noGrp="1"/>
          </p:cNvSpPr>
          <p:nvPr>
            <p:ph type="dt" sz="half" idx="10"/>
          </p:nvPr>
        </p:nvSpPr>
        <p:spPr/>
        <p:txBody>
          <a:bodyPr/>
          <a:lstStyle/>
          <a:p>
            <a:fld id="{EDB8520C-C966-4AC4-90D4-5D0E64D06625}" type="datetimeFigureOut">
              <a:rPr lang="en-US" smtClean="0"/>
              <a:t>4/21/2022</a:t>
            </a:fld>
            <a:endParaRPr lang="en-US"/>
          </a:p>
        </p:txBody>
      </p:sp>
      <p:sp>
        <p:nvSpPr>
          <p:cNvPr id="5" name="Fußzeilenplatzhalter 4">
            <a:extLst>
              <a:ext uri="{FF2B5EF4-FFF2-40B4-BE49-F238E27FC236}">
                <a16:creationId xmlns:a16="http://schemas.microsoft.com/office/drawing/2014/main" id="{6E0F4A2B-F236-46D8-8D3D-44495711EE76}"/>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5A402677-B845-4AAE-BBCA-A47ACFBB1D13}"/>
              </a:ext>
            </a:extLst>
          </p:cNvPr>
          <p:cNvSpPr>
            <a:spLocks noGrp="1"/>
          </p:cNvSpPr>
          <p:nvPr>
            <p:ph type="sldNum" sz="quarter" idx="12"/>
          </p:nvPr>
        </p:nvSpPr>
        <p:spPr/>
        <p:txBody>
          <a:bodyPr/>
          <a:lstStyle/>
          <a:p>
            <a:fld id="{6BAC7A92-668C-4B86-A826-51283685341E}" type="slidenum">
              <a:rPr lang="en-US" smtClean="0"/>
              <a:t>‹Nr.›</a:t>
            </a:fld>
            <a:endParaRPr lang="en-US"/>
          </a:p>
        </p:txBody>
      </p:sp>
    </p:spTree>
    <p:extLst>
      <p:ext uri="{BB962C8B-B14F-4D97-AF65-F5344CB8AC3E}">
        <p14:creationId xmlns:p14="http://schemas.microsoft.com/office/powerpoint/2010/main" val="3253407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p:cNvSpPr>
            <a:spLocks noGrp="1"/>
          </p:cNvSpPr>
          <p:nvPr>
            <p:ph type="dt" sz="half" idx="10"/>
          </p:nvPr>
        </p:nvSpPr>
        <p:spPr/>
        <p:txBody>
          <a:bodyPr/>
          <a:lstStyle/>
          <a:p>
            <a:fld id="{E86B9798-06E7-E14D-B7DC-D4A5304E30BB}" type="datetimeFigureOut">
              <a:rPr lang="de-DE" smtClean="0"/>
              <a:t>21.04.2022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4E40A74-34E8-EF48-BEE2-B2D5B79A3974}" type="slidenum">
              <a:rPr lang="de-DE" smtClean="0"/>
              <a:t>‹Nr.›</a:t>
            </a:fld>
            <a:endParaRPr lang="de-DE"/>
          </a:p>
        </p:txBody>
      </p:sp>
    </p:spTree>
    <p:extLst>
      <p:ext uri="{BB962C8B-B14F-4D97-AF65-F5344CB8AC3E}">
        <p14:creationId xmlns:p14="http://schemas.microsoft.com/office/powerpoint/2010/main" val="2608145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E86B9798-06E7-E14D-B7DC-D4A5304E30BB}" type="datetimeFigureOut">
              <a:rPr lang="de-DE" smtClean="0"/>
              <a:t>21.04.2022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4E40A74-34E8-EF48-BEE2-B2D5B79A3974}" type="slidenum">
              <a:rPr lang="de-DE" smtClean="0"/>
              <a:t>‹Nr.›</a:t>
            </a:fld>
            <a:endParaRPr lang="de-DE"/>
          </a:p>
        </p:txBody>
      </p:sp>
    </p:spTree>
    <p:extLst>
      <p:ext uri="{BB962C8B-B14F-4D97-AF65-F5344CB8AC3E}">
        <p14:creationId xmlns:p14="http://schemas.microsoft.com/office/powerpoint/2010/main" val="4108666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p:cNvSpPr>
            <a:spLocks noGrp="1"/>
          </p:cNvSpPr>
          <p:nvPr>
            <p:ph type="dt" sz="half" idx="10"/>
          </p:nvPr>
        </p:nvSpPr>
        <p:spPr/>
        <p:txBody>
          <a:bodyPr/>
          <a:lstStyle/>
          <a:p>
            <a:fld id="{E86B9798-06E7-E14D-B7DC-D4A5304E30BB}" type="datetimeFigureOut">
              <a:rPr lang="de-DE" smtClean="0"/>
              <a:t>21.04.2022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4E40A74-34E8-EF48-BEE2-B2D5B79A3974}" type="slidenum">
              <a:rPr lang="de-DE" smtClean="0"/>
              <a:t>‹Nr.›</a:t>
            </a:fld>
            <a:endParaRPr lang="de-DE"/>
          </a:p>
        </p:txBody>
      </p:sp>
    </p:spTree>
    <p:extLst>
      <p:ext uri="{BB962C8B-B14F-4D97-AF65-F5344CB8AC3E}">
        <p14:creationId xmlns:p14="http://schemas.microsoft.com/office/powerpoint/2010/main" val="931673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E86B9798-06E7-E14D-B7DC-D4A5304E30BB}" type="datetimeFigureOut">
              <a:rPr lang="de-DE" smtClean="0"/>
              <a:t>21.04.2022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4E40A74-34E8-EF48-BEE2-B2D5B79A3974}" type="slidenum">
              <a:rPr lang="de-DE" smtClean="0"/>
              <a:t>‹Nr.›</a:t>
            </a:fld>
            <a:endParaRPr lang="de-DE"/>
          </a:p>
        </p:txBody>
      </p:sp>
    </p:spTree>
    <p:extLst>
      <p:ext uri="{BB962C8B-B14F-4D97-AF65-F5344CB8AC3E}">
        <p14:creationId xmlns:p14="http://schemas.microsoft.com/office/powerpoint/2010/main" val="2820093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E86B9798-06E7-E14D-B7DC-D4A5304E30BB}" type="datetimeFigureOut">
              <a:rPr lang="de-DE" smtClean="0"/>
              <a:t>21.04.2022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14E40A74-34E8-EF48-BEE2-B2D5B79A3974}" type="slidenum">
              <a:rPr lang="de-DE" smtClean="0"/>
              <a:t>‹Nr.›</a:t>
            </a:fld>
            <a:endParaRPr lang="de-DE"/>
          </a:p>
        </p:txBody>
      </p:sp>
    </p:spTree>
    <p:extLst>
      <p:ext uri="{BB962C8B-B14F-4D97-AF65-F5344CB8AC3E}">
        <p14:creationId xmlns:p14="http://schemas.microsoft.com/office/powerpoint/2010/main" val="3094729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Datumsplatzhalter 2"/>
          <p:cNvSpPr>
            <a:spLocks noGrp="1"/>
          </p:cNvSpPr>
          <p:nvPr>
            <p:ph type="dt" sz="half" idx="10"/>
          </p:nvPr>
        </p:nvSpPr>
        <p:spPr/>
        <p:txBody>
          <a:bodyPr/>
          <a:lstStyle/>
          <a:p>
            <a:fld id="{E86B9798-06E7-E14D-B7DC-D4A5304E30BB}" type="datetimeFigureOut">
              <a:rPr lang="de-DE" smtClean="0"/>
              <a:t>21.04.2022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14E40A74-34E8-EF48-BEE2-B2D5B79A3974}" type="slidenum">
              <a:rPr lang="de-DE" smtClean="0"/>
              <a:t>‹Nr.›</a:t>
            </a:fld>
            <a:endParaRPr lang="de-DE"/>
          </a:p>
        </p:txBody>
      </p:sp>
    </p:spTree>
    <p:extLst>
      <p:ext uri="{BB962C8B-B14F-4D97-AF65-F5344CB8AC3E}">
        <p14:creationId xmlns:p14="http://schemas.microsoft.com/office/powerpoint/2010/main" val="38124243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E86B9798-06E7-E14D-B7DC-D4A5304E30BB}" type="datetimeFigureOut">
              <a:rPr lang="de-DE" smtClean="0"/>
              <a:t>21.04.2022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14E40A74-34E8-EF48-BEE2-B2D5B79A3974}" type="slidenum">
              <a:rPr lang="de-DE" smtClean="0"/>
              <a:t>‹Nr.›</a:t>
            </a:fld>
            <a:endParaRPr lang="de-DE"/>
          </a:p>
        </p:txBody>
      </p:sp>
    </p:spTree>
    <p:extLst>
      <p:ext uri="{BB962C8B-B14F-4D97-AF65-F5344CB8AC3E}">
        <p14:creationId xmlns:p14="http://schemas.microsoft.com/office/powerpoint/2010/main" val="3609364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p:cNvSpPr>
            <a:spLocks noGrp="1"/>
          </p:cNvSpPr>
          <p:nvPr>
            <p:ph type="dt" sz="half" idx="10"/>
          </p:nvPr>
        </p:nvSpPr>
        <p:spPr/>
        <p:txBody>
          <a:bodyPr/>
          <a:lstStyle/>
          <a:p>
            <a:fld id="{E86B9798-06E7-E14D-B7DC-D4A5304E30BB}" type="datetimeFigureOut">
              <a:rPr lang="de-DE" smtClean="0"/>
              <a:t>21.04.2022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4E40A74-34E8-EF48-BEE2-B2D5B79A3974}" type="slidenum">
              <a:rPr lang="de-DE" smtClean="0"/>
              <a:t>‹Nr.›</a:t>
            </a:fld>
            <a:endParaRPr lang="de-DE"/>
          </a:p>
        </p:txBody>
      </p:sp>
    </p:spTree>
    <p:extLst>
      <p:ext uri="{BB962C8B-B14F-4D97-AF65-F5344CB8AC3E}">
        <p14:creationId xmlns:p14="http://schemas.microsoft.com/office/powerpoint/2010/main" val="1550659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1E5962-AD40-4222-BA19-67368F8790A3}"/>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626420CC-778E-4AD8-9F73-AE12D3B8D82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3717B986-8010-4525-8791-9C368DEB790A}"/>
              </a:ext>
            </a:extLst>
          </p:cNvPr>
          <p:cNvSpPr>
            <a:spLocks noGrp="1"/>
          </p:cNvSpPr>
          <p:nvPr>
            <p:ph type="dt" sz="half" idx="10"/>
          </p:nvPr>
        </p:nvSpPr>
        <p:spPr/>
        <p:txBody>
          <a:bodyPr/>
          <a:lstStyle/>
          <a:p>
            <a:fld id="{EDB8520C-C966-4AC4-90D4-5D0E64D06625}" type="datetimeFigureOut">
              <a:rPr lang="en-US" smtClean="0"/>
              <a:t>4/21/2022</a:t>
            </a:fld>
            <a:endParaRPr lang="en-US"/>
          </a:p>
        </p:txBody>
      </p:sp>
      <p:sp>
        <p:nvSpPr>
          <p:cNvPr id="5" name="Fußzeilenplatzhalter 4">
            <a:extLst>
              <a:ext uri="{FF2B5EF4-FFF2-40B4-BE49-F238E27FC236}">
                <a16:creationId xmlns:a16="http://schemas.microsoft.com/office/drawing/2014/main" id="{B6E7D3AC-68EC-48AE-B311-3B552E74CF67}"/>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488AC7AE-1FAE-4C46-907A-C3326B3EF83B}"/>
              </a:ext>
            </a:extLst>
          </p:cNvPr>
          <p:cNvSpPr>
            <a:spLocks noGrp="1"/>
          </p:cNvSpPr>
          <p:nvPr>
            <p:ph type="sldNum" sz="quarter" idx="12"/>
          </p:nvPr>
        </p:nvSpPr>
        <p:spPr/>
        <p:txBody>
          <a:bodyPr/>
          <a:lstStyle/>
          <a:p>
            <a:fld id="{6BAC7A92-668C-4B86-A826-51283685341E}" type="slidenum">
              <a:rPr lang="en-US" smtClean="0"/>
              <a:t>‹Nr.›</a:t>
            </a:fld>
            <a:endParaRPr lang="en-US"/>
          </a:p>
        </p:txBody>
      </p:sp>
    </p:spTree>
    <p:extLst>
      <p:ext uri="{BB962C8B-B14F-4D97-AF65-F5344CB8AC3E}">
        <p14:creationId xmlns:p14="http://schemas.microsoft.com/office/powerpoint/2010/main" val="32767075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p:cNvSpPr>
            <a:spLocks noGrp="1"/>
          </p:cNvSpPr>
          <p:nvPr>
            <p:ph type="dt" sz="half" idx="10"/>
          </p:nvPr>
        </p:nvSpPr>
        <p:spPr/>
        <p:txBody>
          <a:bodyPr/>
          <a:lstStyle/>
          <a:p>
            <a:fld id="{E86B9798-06E7-E14D-B7DC-D4A5304E30BB}" type="datetimeFigureOut">
              <a:rPr lang="de-DE" smtClean="0"/>
              <a:t>21.04.2022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4E40A74-34E8-EF48-BEE2-B2D5B79A3974}" type="slidenum">
              <a:rPr lang="de-DE" smtClean="0"/>
              <a:t>‹Nr.›</a:t>
            </a:fld>
            <a:endParaRPr lang="de-DE"/>
          </a:p>
        </p:txBody>
      </p:sp>
    </p:spTree>
    <p:extLst>
      <p:ext uri="{BB962C8B-B14F-4D97-AF65-F5344CB8AC3E}">
        <p14:creationId xmlns:p14="http://schemas.microsoft.com/office/powerpoint/2010/main" val="7245127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Platzhalter für vertikalen Text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E86B9798-06E7-E14D-B7DC-D4A5304E30BB}" type="datetimeFigureOut">
              <a:rPr lang="de-DE" smtClean="0"/>
              <a:t>21.04.2022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4E40A74-34E8-EF48-BEE2-B2D5B79A3974}" type="slidenum">
              <a:rPr lang="de-DE" smtClean="0"/>
              <a:t>‹Nr.›</a:t>
            </a:fld>
            <a:endParaRPr lang="de-DE"/>
          </a:p>
        </p:txBody>
      </p:sp>
    </p:spTree>
    <p:extLst>
      <p:ext uri="{BB962C8B-B14F-4D97-AF65-F5344CB8AC3E}">
        <p14:creationId xmlns:p14="http://schemas.microsoft.com/office/powerpoint/2010/main" val="38818589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Platzhalter für vertikalen Text 2"/>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E86B9798-06E7-E14D-B7DC-D4A5304E30BB}" type="datetimeFigureOut">
              <a:rPr lang="de-DE" smtClean="0"/>
              <a:t>21.04.2022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4E40A74-34E8-EF48-BEE2-B2D5B79A3974}" type="slidenum">
              <a:rPr lang="de-DE" smtClean="0"/>
              <a:t>‹Nr.›</a:t>
            </a:fld>
            <a:endParaRPr lang="de-DE"/>
          </a:p>
        </p:txBody>
      </p:sp>
    </p:spTree>
    <p:extLst>
      <p:ext uri="{BB962C8B-B14F-4D97-AF65-F5344CB8AC3E}">
        <p14:creationId xmlns:p14="http://schemas.microsoft.com/office/powerpoint/2010/main" val="605142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724F24-5B65-4637-923A-E9906172D173}"/>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2860DD26-08EE-481A-A524-0314B583FB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1AAEA1F-E13D-4D94-81B6-3A697E9ABCAA}"/>
              </a:ext>
            </a:extLst>
          </p:cNvPr>
          <p:cNvSpPr>
            <a:spLocks noGrp="1"/>
          </p:cNvSpPr>
          <p:nvPr>
            <p:ph type="dt" sz="half" idx="10"/>
          </p:nvPr>
        </p:nvSpPr>
        <p:spPr/>
        <p:txBody>
          <a:bodyPr/>
          <a:lstStyle/>
          <a:p>
            <a:fld id="{EDB8520C-C966-4AC4-90D4-5D0E64D06625}" type="datetimeFigureOut">
              <a:rPr lang="en-US" smtClean="0"/>
              <a:t>4/21/2022</a:t>
            </a:fld>
            <a:endParaRPr lang="en-US"/>
          </a:p>
        </p:txBody>
      </p:sp>
      <p:sp>
        <p:nvSpPr>
          <p:cNvPr id="5" name="Fußzeilenplatzhalter 4">
            <a:extLst>
              <a:ext uri="{FF2B5EF4-FFF2-40B4-BE49-F238E27FC236}">
                <a16:creationId xmlns:a16="http://schemas.microsoft.com/office/drawing/2014/main" id="{563F5FDB-F384-49C1-87C1-2F6D1ADA1FDF}"/>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5A365DA0-0A37-4ED7-803D-465AA6D26CA4}"/>
              </a:ext>
            </a:extLst>
          </p:cNvPr>
          <p:cNvSpPr>
            <a:spLocks noGrp="1"/>
          </p:cNvSpPr>
          <p:nvPr>
            <p:ph type="sldNum" sz="quarter" idx="12"/>
          </p:nvPr>
        </p:nvSpPr>
        <p:spPr/>
        <p:txBody>
          <a:bodyPr/>
          <a:lstStyle/>
          <a:p>
            <a:fld id="{6BAC7A92-668C-4B86-A826-51283685341E}" type="slidenum">
              <a:rPr lang="en-US" smtClean="0"/>
              <a:t>‹Nr.›</a:t>
            </a:fld>
            <a:endParaRPr lang="en-US"/>
          </a:p>
        </p:txBody>
      </p:sp>
    </p:spTree>
    <p:extLst>
      <p:ext uri="{BB962C8B-B14F-4D97-AF65-F5344CB8AC3E}">
        <p14:creationId xmlns:p14="http://schemas.microsoft.com/office/powerpoint/2010/main" val="1910036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3BF1AD-F037-44E1-BA89-5B6027277E09}"/>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22F87AAA-EAA8-469A-B7DD-1F3B0373B6D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98363AAE-9C8D-4649-A742-5CD78E89EA37}"/>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D9927D49-BA9E-46F4-A8AE-050E29CD3C81}"/>
              </a:ext>
            </a:extLst>
          </p:cNvPr>
          <p:cNvSpPr>
            <a:spLocks noGrp="1"/>
          </p:cNvSpPr>
          <p:nvPr>
            <p:ph type="dt" sz="half" idx="10"/>
          </p:nvPr>
        </p:nvSpPr>
        <p:spPr/>
        <p:txBody>
          <a:bodyPr/>
          <a:lstStyle/>
          <a:p>
            <a:fld id="{EDB8520C-C966-4AC4-90D4-5D0E64D06625}" type="datetimeFigureOut">
              <a:rPr lang="en-US" smtClean="0"/>
              <a:t>4/21/2022</a:t>
            </a:fld>
            <a:endParaRPr lang="en-US"/>
          </a:p>
        </p:txBody>
      </p:sp>
      <p:sp>
        <p:nvSpPr>
          <p:cNvPr id="6" name="Fußzeilenplatzhalter 5">
            <a:extLst>
              <a:ext uri="{FF2B5EF4-FFF2-40B4-BE49-F238E27FC236}">
                <a16:creationId xmlns:a16="http://schemas.microsoft.com/office/drawing/2014/main" id="{B9E94DA4-6AD6-4700-A38E-1AD1F87B0216}"/>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8614CC41-BAC9-479A-BE9F-D96E447813FE}"/>
              </a:ext>
            </a:extLst>
          </p:cNvPr>
          <p:cNvSpPr>
            <a:spLocks noGrp="1"/>
          </p:cNvSpPr>
          <p:nvPr>
            <p:ph type="sldNum" sz="quarter" idx="12"/>
          </p:nvPr>
        </p:nvSpPr>
        <p:spPr/>
        <p:txBody>
          <a:bodyPr/>
          <a:lstStyle/>
          <a:p>
            <a:fld id="{6BAC7A92-668C-4B86-A826-51283685341E}" type="slidenum">
              <a:rPr lang="en-US" smtClean="0"/>
              <a:t>‹Nr.›</a:t>
            </a:fld>
            <a:endParaRPr lang="en-US"/>
          </a:p>
        </p:txBody>
      </p:sp>
    </p:spTree>
    <p:extLst>
      <p:ext uri="{BB962C8B-B14F-4D97-AF65-F5344CB8AC3E}">
        <p14:creationId xmlns:p14="http://schemas.microsoft.com/office/powerpoint/2010/main" val="4145260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C12ACD-34B2-4362-B652-79B1C002CFC3}"/>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6673F711-3476-4D41-AED4-29CA53282B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DA53A143-1193-4867-8EEC-17CC725BE7D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3C99B0CD-93BA-4619-B7B0-0BB4DCC37B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919FF557-537A-4182-8967-234B1F300B9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792F35AD-47B8-4C32-8A58-52DAD685739C}"/>
              </a:ext>
            </a:extLst>
          </p:cNvPr>
          <p:cNvSpPr>
            <a:spLocks noGrp="1"/>
          </p:cNvSpPr>
          <p:nvPr>
            <p:ph type="dt" sz="half" idx="10"/>
          </p:nvPr>
        </p:nvSpPr>
        <p:spPr/>
        <p:txBody>
          <a:bodyPr/>
          <a:lstStyle/>
          <a:p>
            <a:fld id="{EDB8520C-C966-4AC4-90D4-5D0E64D06625}" type="datetimeFigureOut">
              <a:rPr lang="en-US" smtClean="0"/>
              <a:t>4/21/2022</a:t>
            </a:fld>
            <a:endParaRPr lang="en-US"/>
          </a:p>
        </p:txBody>
      </p:sp>
      <p:sp>
        <p:nvSpPr>
          <p:cNvPr id="8" name="Fußzeilenplatzhalter 7">
            <a:extLst>
              <a:ext uri="{FF2B5EF4-FFF2-40B4-BE49-F238E27FC236}">
                <a16:creationId xmlns:a16="http://schemas.microsoft.com/office/drawing/2014/main" id="{62ECC23C-EC65-4C0C-AAD4-DF7E04ECC4DA}"/>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8F919BF0-2130-41D6-B1E9-FECA1855AFAC}"/>
              </a:ext>
            </a:extLst>
          </p:cNvPr>
          <p:cNvSpPr>
            <a:spLocks noGrp="1"/>
          </p:cNvSpPr>
          <p:nvPr>
            <p:ph type="sldNum" sz="quarter" idx="12"/>
          </p:nvPr>
        </p:nvSpPr>
        <p:spPr/>
        <p:txBody>
          <a:bodyPr/>
          <a:lstStyle/>
          <a:p>
            <a:fld id="{6BAC7A92-668C-4B86-A826-51283685341E}" type="slidenum">
              <a:rPr lang="en-US" smtClean="0"/>
              <a:t>‹Nr.›</a:t>
            </a:fld>
            <a:endParaRPr lang="en-US"/>
          </a:p>
        </p:txBody>
      </p:sp>
    </p:spTree>
    <p:extLst>
      <p:ext uri="{BB962C8B-B14F-4D97-AF65-F5344CB8AC3E}">
        <p14:creationId xmlns:p14="http://schemas.microsoft.com/office/powerpoint/2010/main" val="311037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733E89-BF50-4C2D-8929-3B80200B4F89}"/>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ED271C17-2108-41AE-8B44-1FE82DD912AD}"/>
              </a:ext>
            </a:extLst>
          </p:cNvPr>
          <p:cNvSpPr>
            <a:spLocks noGrp="1"/>
          </p:cNvSpPr>
          <p:nvPr>
            <p:ph type="dt" sz="half" idx="10"/>
          </p:nvPr>
        </p:nvSpPr>
        <p:spPr/>
        <p:txBody>
          <a:bodyPr/>
          <a:lstStyle/>
          <a:p>
            <a:fld id="{EDB8520C-C966-4AC4-90D4-5D0E64D06625}" type="datetimeFigureOut">
              <a:rPr lang="en-US" smtClean="0"/>
              <a:t>4/21/2022</a:t>
            </a:fld>
            <a:endParaRPr lang="en-US"/>
          </a:p>
        </p:txBody>
      </p:sp>
      <p:sp>
        <p:nvSpPr>
          <p:cNvPr id="4" name="Fußzeilenplatzhalter 3">
            <a:extLst>
              <a:ext uri="{FF2B5EF4-FFF2-40B4-BE49-F238E27FC236}">
                <a16:creationId xmlns:a16="http://schemas.microsoft.com/office/drawing/2014/main" id="{C9079A37-B9DD-4752-850E-1ADCFC9E8515}"/>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55C31194-88A2-4845-987D-F09ED80E14F9}"/>
              </a:ext>
            </a:extLst>
          </p:cNvPr>
          <p:cNvSpPr>
            <a:spLocks noGrp="1"/>
          </p:cNvSpPr>
          <p:nvPr>
            <p:ph type="sldNum" sz="quarter" idx="12"/>
          </p:nvPr>
        </p:nvSpPr>
        <p:spPr/>
        <p:txBody>
          <a:bodyPr/>
          <a:lstStyle/>
          <a:p>
            <a:fld id="{6BAC7A92-668C-4B86-A826-51283685341E}" type="slidenum">
              <a:rPr lang="en-US" smtClean="0"/>
              <a:t>‹Nr.›</a:t>
            </a:fld>
            <a:endParaRPr lang="en-US"/>
          </a:p>
        </p:txBody>
      </p:sp>
    </p:spTree>
    <p:extLst>
      <p:ext uri="{BB962C8B-B14F-4D97-AF65-F5344CB8AC3E}">
        <p14:creationId xmlns:p14="http://schemas.microsoft.com/office/powerpoint/2010/main" val="2600877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4837EFA-17E5-44C3-8F7B-9C1BA2A15207}"/>
              </a:ext>
            </a:extLst>
          </p:cNvPr>
          <p:cNvSpPr>
            <a:spLocks noGrp="1"/>
          </p:cNvSpPr>
          <p:nvPr>
            <p:ph type="dt" sz="half" idx="10"/>
          </p:nvPr>
        </p:nvSpPr>
        <p:spPr/>
        <p:txBody>
          <a:bodyPr/>
          <a:lstStyle/>
          <a:p>
            <a:fld id="{EDB8520C-C966-4AC4-90D4-5D0E64D06625}" type="datetimeFigureOut">
              <a:rPr lang="en-US" smtClean="0"/>
              <a:t>4/21/2022</a:t>
            </a:fld>
            <a:endParaRPr lang="en-US"/>
          </a:p>
        </p:txBody>
      </p:sp>
      <p:sp>
        <p:nvSpPr>
          <p:cNvPr id="3" name="Fußzeilenplatzhalter 2">
            <a:extLst>
              <a:ext uri="{FF2B5EF4-FFF2-40B4-BE49-F238E27FC236}">
                <a16:creationId xmlns:a16="http://schemas.microsoft.com/office/drawing/2014/main" id="{13E3E13B-D229-4F20-89B9-2DF5CCE0021E}"/>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369C85B6-67B7-45C2-8757-49F619012B93}"/>
              </a:ext>
            </a:extLst>
          </p:cNvPr>
          <p:cNvSpPr>
            <a:spLocks noGrp="1"/>
          </p:cNvSpPr>
          <p:nvPr>
            <p:ph type="sldNum" sz="quarter" idx="12"/>
          </p:nvPr>
        </p:nvSpPr>
        <p:spPr/>
        <p:txBody>
          <a:bodyPr/>
          <a:lstStyle/>
          <a:p>
            <a:fld id="{6BAC7A92-668C-4B86-A826-51283685341E}" type="slidenum">
              <a:rPr lang="en-US" smtClean="0"/>
              <a:t>‹Nr.›</a:t>
            </a:fld>
            <a:endParaRPr lang="en-US"/>
          </a:p>
        </p:txBody>
      </p:sp>
    </p:spTree>
    <p:extLst>
      <p:ext uri="{BB962C8B-B14F-4D97-AF65-F5344CB8AC3E}">
        <p14:creationId xmlns:p14="http://schemas.microsoft.com/office/powerpoint/2010/main" val="3960558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F9D667-7F9D-42BB-8C45-A7C4181BE74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70C8DDFD-A4AE-4D3A-AAC1-2F323300B9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A4D519FB-769F-4D4D-81D3-FE9114C43B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B5BE1CD-3EF5-41C4-9017-255D6A42EFF2}"/>
              </a:ext>
            </a:extLst>
          </p:cNvPr>
          <p:cNvSpPr>
            <a:spLocks noGrp="1"/>
          </p:cNvSpPr>
          <p:nvPr>
            <p:ph type="dt" sz="half" idx="10"/>
          </p:nvPr>
        </p:nvSpPr>
        <p:spPr/>
        <p:txBody>
          <a:bodyPr/>
          <a:lstStyle/>
          <a:p>
            <a:fld id="{EDB8520C-C966-4AC4-90D4-5D0E64D06625}" type="datetimeFigureOut">
              <a:rPr lang="en-US" smtClean="0"/>
              <a:t>4/21/2022</a:t>
            </a:fld>
            <a:endParaRPr lang="en-US"/>
          </a:p>
        </p:txBody>
      </p:sp>
      <p:sp>
        <p:nvSpPr>
          <p:cNvPr id="6" name="Fußzeilenplatzhalter 5">
            <a:extLst>
              <a:ext uri="{FF2B5EF4-FFF2-40B4-BE49-F238E27FC236}">
                <a16:creationId xmlns:a16="http://schemas.microsoft.com/office/drawing/2014/main" id="{AF8E53F6-EFC0-4AC9-9415-C43ED9B1FF1B}"/>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91B3EFF7-8399-4977-B3AA-2475CF039AF8}"/>
              </a:ext>
            </a:extLst>
          </p:cNvPr>
          <p:cNvSpPr>
            <a:spLocks noGrp="1"/>
          </p:cNvSpPr>
          <p:nvPr>
            <p:ph type="sldNum" sz="quarter" idx="12"/>
          </p:nvPr>
        </p:nvSpPr>
        <p:spPr/>
        <p:txBody>
          <a:bodyPr/>
          <a:lstStyle/>
          <a:p>
            <a:fld id="{6BAC7A92-668C-4B86-A826-51283685341E}" type="slidenum">
              <a:rPr lang="en-US" smtClean="0"/>
              <a:t>‹Nr.›</a:t>
            </a:fld>
            <a:endParaRPr lang="en-US"/>
          </a:p>
        </p:txBody>
      </p:sp>
    </p:spTree>
    <p:extLst>
      <p:ext uri="{BB962C8B-B14F-4D97-AF65-F5344CB8AC3E}">
        <p14:creationId xmlns:p14="http://schemas.microsoft.com/office/powerpoint/2010/main" val="1335958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AAE64E-56AB-4554-BB9A-D6F2BC99075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A594279A-5887-4986-B1C1-D2FB98C44C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BD131971-5196-4E3C-BCDD-9CD4FC3F42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B1DD50B-33A2-4536-A27C-ECB7352F4587}"/>
              </a:ext>
            </a:extLst>
          </p:cNvPr>
          <p:cNvSpPr>
            <a:spLocks noGrp="1"/>
          </p:cNvSpPr>
          <p:nvPr>
            <p:ph type="dt" sz="half" idx="10"/>
          </p:nvPr>
        </p:nvSpPr>
        <p:spPr/>
        <p:txBody>
          <a:bodyPr/>
          <a:lstStyle/>
          <a:p>
            <a:fld id="{EDB8520C-C966-4AC4-90D4-5D0E64D06625}" type="datetimeFigureOut">
              <a:rPr lang="en-US" smtClean="0"/>
              <a:t>4/21/2022</a:t>
            </a:fld>
            <a:endParaRPr lang="en-US"/>
          </a:p>
        </p:txBody>
      </p:sp>
      <p:sp>
        <p:nvSpPr>
          <p:cNvPr id="6" name="Fußzeilenplatzhalter 5">
            <a:extLst>
              <a:ext uri="{FF2B5EF4-FFF2-40B4-BE49-F238E27FC236}">
                <a16:creationId xmlns:a16="http://schemas.microsoft.com/office/drawing/2014/main" id="{DA227C0A-7EBE-4E75-9E95-C6D57022A6B3}"/>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214F8876-4F3C-4301-8250-D82B2DACE010}"/>
              </a:ext>
            </a:extLst>
          </p:cNvPr>
          <p:cNvSpPr>
            <a:spLocks noGrp="1"/>
          </p:cNvSpPr>
          <p:nvPr>
            <p:ph type="sldNum" sz="quarter" idx="12"/>
          </p:nvPr>
        </p:nvSpPr>
        <p:spPr/>
        <p:txBody>
          <a:bodyPr/>
          <a:lstStyle/>
          <a:p>
            <a:fld id="{6BAC7A92-668C-4B86-A826-51283685341E}" type="slidenum">
              <a:rPr lang="en-US" smtClean="0"/>
              <a:t>‹Nr.›</a:t>
            </a:fld>
            <a:endParaRPr lang="en-US"/>
          </a:p>
        </p:txBody>
      </p:sp>
    </p:spTree>
    <p:extLst>
      <p:ext uri="{BB962C8B-B14F-4D97-AF65-F5344CB8AC3E}">
        <p14:creationId xmlns:p14="http://schemas.microsoft.com/office/powerpoint/2010/main" val="219420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5C1FB0A8-EFEB-4574-8576-9F5597592F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61056275-8764-49EA-AD63-03B1A5E189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CFFB9510-7141-4326-8929-BA4FBC4FBD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B8520C-C966-4AC4-90D4-5D0E64D06625}" type="datetimeFigureOut">
              <a:rPr lang="en-US" smtClean="0"/>
              <a:t>4/21/2022</a:t>
            </a:fld>
            <a:endParaRPr lang="en-US"/>
          </a:p>
        </p:txBody>
      </p:sp>
      <p:sp>
        <p:nvSpPr>
          <p:cNvPr id="5" name="Fußzeilenplatzhalter 4">
            <a:extLst>
              <a:ext uri="{FF2B5EF4-FFF2-40B4-BE49-F238E27FC236}">
                <a16:creationId xmlns:a16="http://schemas.microsoft.com/office/drawing/2014/main" id="{825EEEDB-F29C-4C02-AC92-431956F9ED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672E9A65-81B2-49AE-B4A6-9EB60D2DB9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AC7A92-668C-4B86-A826-51283685341E}" type="slidenum">
              <a:rPr lang="en-US" smtClean="0"/>
              <a:t>‹Nr.›</a:t>
            </a:fld>
            <a:endParaRPr lang="en-US"/>
          </a:p>
        </p:txBody>
      </p:sp>
    </p:spTree>
    <p:extLst>
      <p:ext uri="{BB962C8B-B14F-4D97-AF65-F5344CB8AC3E}">
        <p14:creationId xmlns:p14="http://schemas.microsoft.com/office/powerpoint/2010/main" val="3640168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6B9798-06E7-E14D-B7DC-D4A5304E30BB}" type="datetimeFigureOut">
              <a:rPr lang="de-DE" smtClean="0"/>
              <a:t>21.04.2022</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E40A74-34E8-EF48-BEE2-B2D5B79A3974}" type="slidenum">
              <a:rPr lang="de-DE" smtClean="0"/>
              <a:t>‹Nr.›</a:t>
            </a:fld>
            <a:endParaRPr lang="de-DE"/>
          </a:p>
        </p:txBody>
      </p:sp>
    </p:spTree>
    <p:extLst>
      <p:ext uri="{BB962C8B-B14F-4D97-AF65-F5344CB8AC3E}">
        <p14:creationId xmlns:p14="http://schemas.microsoft.com/office/powerpoint/2010/main" val="3547967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feld 3"/>
          <p:cNvSpPr txBox="1"/>
          <p:nvPr/>
        </p:nvSpPr>
        <p:spPr>
          <a:xfrm>
            <a:off x="723900" y="2065104"/>
            <a:ext cx="10744200" cy="3293209"/>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3600" b="0" i="0" u="none" strike="noStrike" kern="1200" cap="none" spc="0" normalizeH="0" baseline="0" noProof="0" dirty="0">
                <a:ln>
                  <a:noFill/>
                </a:ln>
                <a:solidFill>
                  <a:prstClr val="white"/>
                </a:solidFill>
                <a:effectLst/>
                <a:uLnTx/>
                <a:uFillTx/>
                <a:latin typeface="Calibri" panose="020F0502020204030204"/>
                <a:ea typeface="+mn-ea"/>
                <a:cs typeface="+mn-cs"/>
              </a:rPr>
              <a:t>Herzlich Willkommen bei unserer Studie und vielen Dank, dass Sie sich Zeit genommen haben !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3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3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3200" b="0" i="0" u="none" strike="noStrike" kern="1200" cap="none" spc="0" normalizeH="0" baseline="0" noProof="0" dirty="0">
                <a:ln>
                  <a:noFill/>
                </a:ln>
                <a:solidFill>
                  <a:prstClr val="white"/>
                </a:solidFill>
                <a:effectLst/>
                <a:uLnTx/>
                <a:uFillTx/>
                <a:latin typeface="Calibri" panose="020F0502020204030204"/>
                <a:ea typeface="+mn-ea"/>
                <a:cs typeface="+mn-cs"/>
              </a:rPr>
              <a:t>Drücken Sie die rechte Pfeiltaste auf der Tastatur um fortzufahren!</a:t>
            </a:r>
          </a:p>
        </p:txBody>
      </p:sp>
      <p:sp>
        <p:nvSpPr>
          <p:cNvPr id="7" name="Pfeil nach rechts 6"/>
          <p:cNvSpPr/>
          <p:nvPr/>
        </p:nvSpPr>
        <p:spPr>
          <a:xfrm>
            <a:off x="10487025" y="5986463"/>
            <a:ext cx="1543050" cy="71437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rPr>
              <a:t>Weiter </a:t>
            </a:r>
          </a:p>
        </p:txBody>
      </p:sp>
      <p:pic>
        <p:nvPicPr>
          <p:cNvPr id="5" name="Grafik 4">
            <a:extLst>
              <a:ext uri="{FF2B5EF4-FFF2-40B4-BE49-F238E27FC236}">
                <a16:creationId xmlns:a16="http://schemas.microsoft.com/office/drawing/2014/main" id="{1FF057D3-DD06-490F-B1E5-81E6B6B3E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1305" y="-267828"/>
            <a:ext cx="2307474" cy="1568049"/>
          </a:xfrm>
          <a:prstGeom prst="rect">
            <a:avLst/>
          </a:prstGeom>
        </p:spPr>
      </p:pic>
      <p:pic>
        <p:nvPicPr>
          <p:cNvPr id="6" name="Grafik 5" descr="Ein Bild, das Text enthält.&#10;&#10;Automatisch generierte Beschreibung">
            <a:extLst>
              <a:ext uri="{FF2B5EF4-FFF2-40B4-BE49-F238E27FC236}">
                <a16:creationId xmlns:a16="http://schemas.microsoft.com/office/drawing/2014/main" id="{664C9D5A-D710-46F1-B8B2-776D5C3F63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525" y="170987"/>
            <a:ext cx="1514976" cy="794835"/>
          </a:xfrm>
          <a:prstGeom prst="rect">
            <a:avLst/>
          </a:prstGeom>
        </p:spPr>
      </p:pic>
      <p:pic>
        <p:nvPicPr>
          <p:cNvPr id="10" name="Grafik 9" descr="Ein Bild, das Text enthält.&#10;&#10;Automatisch generierte Beschreibung">
            <a:extLst>
              <a:ext uri="{FF2B5EF4-FFF2-40B4-BE49-F238E27FC236}">
                <a16:creationId xmlns:a16="http://schemas.microsoft.com/office/drawing/2014/main" id="{057FADA4-DC24-4C28-9402-C88ACED16FC1}"/>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520780" y="0"/>
            <a:ext cx="1150440" cy="1150440"/>
          </a:xfrm>
          <a:prstGeom prst="rect">
            <a:avLst/>
          </a:prstGeom>
        </p:spPr>
      </p:pic>
    </p:spTree>
    <p:extLst>
      <p:ext uri="{BB962C8B-B14F-4D97-AF65-F5344CB8AC3E}">
        <p14:creationId xmlns:p14="http://schemas.microsoft.com/office/powerpoint/2010/main" val="231551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8DD0EC0A-9264-4936-A729-30D2BBFE0DCB}"/>
              </a:ext>
            </a:extLst>
          </p:cNvPr>
          <p:cNvSpPr txBox="1"/>
          <p:nvPr/>
        </p:nvSpPr>
        <p:spPr>
          <a:xfrm>
            <a:off x="2615014" y="362999"/>
            <a:ext cx="6961970" cy="132343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Verbale </a:t>
            </a:r>
            <a:r>
              <a:rPr kumimoji="0" lang="de-DE" sz="4000" b="1" i="0" u="none" strike="noStrike" kern="1200" cap="none" spc="0" normalizeH="0" baseline="0" noProof="0" dirty="0" err="1">
                <a:ln>
                  <a:noFill/>
                </a:ln>
                <a:solidFill>
                  <a:prstClr val="white"/>
                </a:solidFill>
                <a:effectLst/>
                <a:uLnTx/>
                <a:uFillTx/>
                <a:latin typeface="Calibri" panose="020F0502020204030204"/>
                <a:ea typeface="+mn-ea"/>
                <a:cs typeface="+mn-cs"/>
              </a:rPr>
              <a:t>Complex</a:t>
            </a: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 Span Aufgabe:</a:t>
            </a:r>
            <a:b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Beispiel Größenbewertung</a:t>
            </a:r>
          </a:p>
        </p:txBody>
      </p:sp>
      <p:sp>
        <p:nvSpPr>
          <p:cNvPr id="86" name="Pfeil nach rechts 6">
            <a:extLst>
              <a:ext uri="{FF2B5EF4-FFF2-40B4-BE49-F238E27FC236}">
                <a16:creationId xmlns:a16="http://schemas.microsoft.com/office/drawing/2014/main" id="{9E0F1672-1C00-402B-AC43-E852F3DA9E3F}"/>
              </a:ext>
            </a:extLst>
          </p:cNvPr>
          <p:cNvSpPr/>
          <p:nvPr/>
        </p:nvSpPr>
        <p:spPr>
          <a:xfrm>
            <a:off x="10487025" y="5986463"/>
            <a:ext cx="1543050" cy="71437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rPr>
              <a:t>Weiter</a:t>
            </a:r>
          </a:p>
        </p:txBody>
      </p:sp>
      <p:sp>
        <p:nvSpPr>
          <p:cNvPr id="87" name="Pfeil nach links 5">
            <a:extLst>
              <a:ext uri="{FF2B5EF4-FFF2-40B4-BE49-F238E27FC236}">
                <a16:creationId xmlns:a16="http://schemas.microsoft.com/office/drawing/2014/main" id="{C271BC8C-20DF-4B04-8E31-DD2CC6ACF9A8}"/>
              </a:ext>
            </a:extLst>
          </p:cNvPr>
          <p:cNvSpPr/>
          <p:nvPr/>
        </p:nvSpPr>
        <p:spPr>
          <a:xfrm>
            <a:off x="182879" y="5986462"/>
            <a:ext cx="1548000" cy="720000"/>
          </a:xfrm>
          <a:prstGeom prst="lef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rPr>
              <a:t>Zurück</a:t>
            </a:r>
          </a:p>
        </p:txBody>
      </p:sp>
      <p:sp>
        <p:nvSpPr>
          <p:cNvPr id="88" name="Textfeld 87">
            <a:extLst>
              <a:ext uri="{FF2B5EF4-FFF2-40B4-BE49-F238E27FC236}">
                <a16:creationId xmlns:a16="http://schemas.microsoft.com/office/drawing/2014/main" id="{C15908C8-AC71-4F9E-9E88-CB9CA00FAFD5}"/>
              </a:ext>
            </a:extLst>
          </p:cNvPr>
          <p:cNvSpPr txBox="1"/>
          <p:nvPr/>
        </p:nvSpPr>
        <p:spPr>
          <a:xfrm>
            <a:off x="1834001" y="4863785"/>
            <a:ext cx="8420395" cy="1631216"/>
          </a:xfrm>
          <a:prstGeom prst="rect">
            <a:avLst/>
          </a:prstGeom>
          <a:noFill/>
        </p:spPr>
        <p:txBody>
          <a:bodyPr wrap="square" rtlCol="0">
            <a:spAutoFit/>
          </a:bodyPr>
          <a:lstStyle/>
          <a:p>
            <a:pPr algn="ctr"/>
            <a:r>
              <a:rPr lang="en-US" sz="2000" dirty="0" err="1">
                <a:solidFill>
                  <a:schemeClr val="bg1"/>
                </a:solidFill>
              </a:rPr>
              <a:t>Im</a:t>
            </a:r>
            <a:r>
              <a:rPr lang="en-US" sz="2000" dirty="0">
                <a:solidFill>
                  <a:schemeClr val="bg1"/>
                </a:solidFill>
              </a:rPr>
              <a:t> Falle des </a:t>
            </a:r>
            <a:r>
              <a:rPr lang="en-US" sz="2000" dirty="0" err="1">
                <a:solidFill>
                  <a:schemeClr val="bg1"/>
                </a:solidFill>
              </a:rPr>
              <a:t>zweiten</a:t>
            </a:r>
            <a:r>
              <a:rPr lang="en-US" sz="2000" dirty="0">
                <a:solidFill>
                  <a:schemeClr val="bg1"/>
                </a:solidFill>
              </a:rPr>
              <a:t> </a:t>
            </a:r>
            <a:r>
              <a:rPr lang="en-US" sz="2000" dirty="0" err="1">
                <a:solidFill>
                  <a:schemeClr val="bg1"/>
                </a:solidFill>
              </a:rPr>
              <a:t>präsentierten</a:t>
            </a:r>
            <a:r>
              <a:rPr lang="en-US" sz="2000" dirty="0">
                <a:solidFill>
                  <a:schemeClr val="bg1"/>
                </a:solidFill>
              </a:rPr>
              <a:t> </a:t>
            </a:r>
            <a:r>
              <a:rPr lang="en-US" sz="2000" dirty="0" err="1">
                <a:solidFill>
                  <a:schemeClr val="bg1"/>
                </a:solidFill>
              </a:rPr>
              <a:t>Wortes</a:t>
            </a:r>
            <a:r>
              <a:rPr lang="en-US" sz="2000" dirty="0">
                <a:solidFill>
                  <a:schemeClr val="bg1"/>
                </a:solidFill>
              </a:rPr>
              <a:t> </a:t>
            </a:r>
            <a:r>
              <a:rPr lang="en-US" sz="2000" dirty="0" err="1">
                <a:solidFill>
                  <a:schemeClr val="bg1"/>
                </a:solidFill>
              </a:rPr>
              <a:t>sollen</a:t>
            </a:r>
            <a:r>
              <a:rPr lang="en-US" sz="2000" dirty="0">
                <a:solidFill>
                  <a:schemeClr val="bg1"/>
                </a:solidFill>
              </a:rPr>
              <a:t> Sie </a:t>
            </a:r>
            <a:r>
              <a:rPr lang="en-US" sz="2000" dirty="0" err="1">
                <a:solidFill>
                  <a:schemeClr val="bg1"/>
                </a:solidFill>
              </a:rPr>
              <a:t>bewerten</a:t>
            </a:r>
            <a:r>
              <a:rPr lang="en-US" sz="2000" dirty="0">
                <a:solidFill>
                  <a:schemeClr val="bg1"/>
                </a:solidFill>
              </a:rPr>
              <a:t>, </a:t>
            </a:r>
            <a:r>
              <a:rPr lang="en-US" sz="2000" dirty="0" err="1">
                <a:solidFill>
                  <a:schemeClr val="bg1"/>
                </a:solidFill>
              </a:rPr>
              <a:t>ob</a:t>
            </a:r>
            <a:r>
              <a:rPr lang="en-US" sz="2000" dirty="0">
                <a:solidFill>
                  <a:schemeClr val="bg1"/>
                </a:solidFill>
              </a:rPr>
              <a:t> </a:t>
            </a:r>
            <a:r>
              <a:rPr lang="en-US" sz="2000" dirty="0" err="1">
                <a:solidFill>
                  <a:schemeClr val="bg1"/>
                </a:solidFill>
              </a:rPr>
              <a:t>ein</a:t>
            </a:r>
            <a:r>
              <a:rPr lang="en-US" sz="2000" dirty="0">
                <a:solidFill>
                  <a:schemeClr val="bg1"/>
                </a:solidFill>
              </a:rPr>
              <a:t> Haus </a:t>
            </a:r>
            <a:r>
              <a:rPr lang="en-US" sz="2000" dirty="0" err="1">
                <a:solidFill>
                  <a:schemeClr val="bg1"/>
                </a:solidFill>
              </a:rPr>
              <a:t>größer</a:t>
            </a:r>
            <a:r>
              <a:rPr lang="en-US" sz="2000" dirty="0">
                <a:solidFill>
                  <a:schemeClr val="bg1"/>
                </a:solidFill>
              </a:rPr>
              <a:t> </a:t>
            </a:r>
            <a:r>
              <a:rPr lang="en-US" sz="2000" dirty="0" err="1">
                <a:solidFill>
                  <a:schemeClr val="bg1"/>
                </a:solidFill>
              </a:rPr>
              <a:t>oder</a:t>
            </a:r>
            <a:r>
              <a:rPr lang="en-US" sz="2000" dirty="0">
                <a:solidFill>
                  <a:schemeClr val="bg1"/>
                </a:solidFill>
              </a:rPr>
              <a:t> </a:t>
            </a:r>
            <a:r>
              <a:rPr lang="en-US" sz="2000" dirty="0" err="1">
                <a:solidFill>
                  <a:schemeClr val="bg1"/>
                </a:solidFill>
              </a:rPr>
              <a:t>kleiner</a:t>
            </a:r>
            <a:r>
              <a:rPr lang="en-US" sz="2000" dirty="0">
                <a:solidFill>
                  <a:schemeClr val="bg1"/>
                </a:solidFill>
              </a:rPr>
              <a:t> </a:t>
            </a:r>
            <a:r>
              <a:rPr lang="en-US" sz="2000" dirty="0" err="1">
                <a:solidFill>
                  <a:schemeClr val="bg1"/>
                </a:solidFill>
              </a:rPr>
              <a:t>ist</a:t>
            </a:r>
            <a:r>
              <a:rPr lang="en-US" sz="2000" dirty="0">
                <a:solidFill>
                  <a:schemeClr val="bg1"/>
                </a:solidFill>
              </a:rPr>
              <a:t> </a:t>
            </a:r>
            <a:r>
              <a:rPr lang="en-US" sz="2000" dirty="0" err="1">
                <a:solidFill>
                  <a:schemeClr val="bg1"/>
                </a:solidFill>
              </a:rPr>
              <a:t>als</a:t>
            </a:r>
            <a:r>
              <a:rPr lang="en-US" sz="2000" dirty="0">
                <a:solidFill>
                  <a:schemeClr val="bg1"/>
                </a:solidFill>
              </a:rPr>
              <a:t> </a:t>
            </a:r>
            <a:r>
              <a:rPr lang="en-US" sz="2000" dirty="0" err="1">
                <a:solidFill>
                  <a:schemeClr val="bg1"/>
                </a:solidFill>
              </a:rPr>
              <a:t>ein</a:t>
            </a:r>
            <a:r>
              <a:rPr lang="en-US" sz="2000" dirty="0">
                <a:solidFill>
                  <a:schemeClr val="bg1"/>
                </a:solidFill>
              </a:rPr>
              <a:t> </a:t>
            </a:r>
            <a:r>
              <a:rPr lang="en-US" sz="2000" dirty="0" err="1">
                <a:solidFill>
                  <a:schemeClr val="bg1"/>
                </a:solidFill>
              </a:rPr>
              <a:t>Fussball</a:t>
            </a:r>
            <a:r>
              <a:rPr lang="en-US" sz="2000" dirty="0">
                <a:solidFill>
                  <a:schemeClr val="bg1"/>
                </a:solidFill>
              </a:rPr>
              <a:t>. Ein Haus </a:t>
            </a:r>
            <a:r>
              <a:rPr lang="en-US" sz="2000" dirty="0" err="1">
                <a:solidFill>
                  <a:schemeClr val="bg1"/>
                </a:solidFill>
              </a:rPr>
              <a:t>ist</a:t>
            </a:r>
            <a:r>
              <a:rPr lang="en-US" sz="2000" dirty="0">
                <a:solidFill>
                  <a:schemeClr val="bg1"/>
                </a:solidFill>
              </a:rPr>
              <a:t> </a:t>
            </a:r>
            <a:r>
              <a:rPr lang="en-US" sz="2000" dirty="0" err="1">
                <a:solidFill>
                  <a:schemeClr val="bg1"/>
                </a:solidFill>
              </a:rPr>
              <a:t>größer</a:t>
            </a:r>
            <a:r>
              <a:rPr lang="en-US" sz="2000" dirty="0">
                <a:solidFill>
                  <a:schemeClr val="bg1"/>
                </a:solidFill>
              </a:rPr>
              <a:t> </a:t>
            </a:r>
            <a:r>
              <a:rPr lang="en-US" sz="2000" dirty="0" err="1">
                <a:solidFill>
                  <a:schemeClr val="bg1"/>
                </a:solidFill>
              </a:rPr>
              <a:t>als</a:t>
            </a:r>
            <a:r>
              <a:rPr lang="en-US" sz="2000" dirty="0">
                <a:solidFill>
                  <a:schemeClr val="bg1"/>
                </a:solidFill>
              </a:rPr>
              <a:t> </a:t>
            </a:r>
            <a:r>
              <a:rPr lang="en-US" sz="2000" dirty="0" err="1">
                <a:solidFill>
                  <a:schemeClr val="bg1"/>
                </a:solidFill>
              </a:rPr>
              <a:t>ein</a:t>
            </a:r>
            <a:r>
              <a:rPr lang="en-US" sz="2000" dirty="0">
                <a:solidFill>
                  <a:schemeClr val="bg1"/>
                </a:solidFill>
              </a:rPr>
              <a:t> </a:t>
            </a:r>
            <a:r>
              <a:rPr lang="en-US" sz="2000" dirty="0" err="1">
                <a:solidFill>
                  <a:schemeClr val="bg1"/>
                </a:solidFill>
              </a:rPr>
              <a:t>Fussball</a:t>
            </a:r>
            <a:r>
              <a:rPr lang="en-US" sz="2000" dirty="0">
                <a:solidFill>
                  <a:schemeClr val="bg1"/>
                </a:solidFill>
              </a:rPr>
              <a:t>, </a:t>
            </a:r>
            <a:r>
              <a:rPr lang="en-US" sz="2000" dirty="0" err="1">
                <a:solidFill>
                  <a:schemeClr val="bg1"/>
                </a:solidFill>
              </a:rPr>
              <a:t>daher</a:t>
            </a:r>
            <a:r>
              <a:rPr lang="en-US" sz="2000" dirty="0">
                <a:solidFill>
                  <a:schemeClr val="bg1"/>
                </a:solidFill>
              </a:rPr>
              <a:t> </a:t>
            </a:r>
            <a:r>
              <a:rPr lang="en-US" sz="2000" dirty="0" err="1">
                <a:solidFill>
                  <a:schemeClr val="bg1"/>
                </a:solidFill>
              </a:rPr>
              <a:t>ist</a:t>
            </a:r>
            <a:r>
              <a:rPr lang="en-US" sz="2000" dirty="0">
                <a:solidFill>
                  <a:schemeClr val="bg1"/>
                </a:solidFill>
              </a:rPr>
              <a:t> die </a:t>
            </a:r>
            <a:r>
              <a:rPr lang="en-US" sz="2000" dirty="0" err="1">
                <a:solidFill>
                  <a:schemeClr val="bg1"/>
                </a:solidFill>
              </a:rPr>
              <a:t>korrekte</a:t>
            </a:r>
            <a:r>
              <a:rPr lang="en-US" sz="2000" dirty="0">
                <a:solidFill>
                  <a:schemeClr val="bg1"/>
                </a:solidFill>
              </a:rPr>
              <a:t> </a:t>
            </a:r>
            <a:r>
              <a:rPr lang="en-US" sz="2000" dirty="0" err="1">
                <a:solidFill>
                  <a:schemeClr val="bg1"/>
                </a:solidFill>
              </a:rPr>
              <a:t>Antwort</a:t>
            </a:r>
            <a:r>
              <a:rPr lang="en-US" sz="2000" dirty="0">
                <a:solidFill>
                  <a:schemeClr val="bg1"/>
                </a:solidFill>
              </a:rPr>
              <a:t> die </a:t>
            </a:r>
            <a:r>
              <a:rPr lang="en-US" sz="2000" b="1" i="1" dirty="0">
                <a:solidFill>
                  <a:srgbClr val="C00000"/>
                </a:solidFill>
              </a:rPr>
              <a:t>Taste “L”</a:t>
            </a:r>
            <a:r>
              <a:rPr lang="en-US" sz="2000" dirty="0">
                <a:solidFill>
                  <a:schemeClr val="bg1"/>
                </a:solidFill>
              </a:rPr>
              <a:t>.</a:t>
            </a:r>
            <a:endParaRPr lang="en-US" sz="2000" b="1" i="1" dirty="0">
              <a:solidFill>
                <a:srgbClr val="C00000"/>
              </a:solidFill>
            </a:endParaRPr>
          </a:p>
          <a:p>
            <a:pPr algn="ctr"/>
            <a:endParaRPr lang="en-US" sz="2000" dirty="0">
              <a:solidFill>
                <a:schemeClr val="bg1"/>
              </a:solidFill>
            </a:endParaRPr>
          </a:p>
          <a:p>
            <a:pPr algn="ctr"/>
            <a:endParaRPr lang="en-US" sz="2000" b="1" i="1" dirty="0">
              <a:solidFill>
                <a:srgbClr val="C00000"/>
              </a:solidFill>
            </a:endParaRPr>
          </a:p>
        </p:txBody>
      </p:sp>
      <p:grpSp>
        <p:nvGrpSpPr>
          <p:cNvPr id="60" name="Gruppieren 59">
            <a:extLst>
              <a:ext uri="{FF2B5EF4-FFF2-40B4-BE49-F238E27FC236}">
                <a16:creationId xmlns:a16="http://schemas.microsoft.com/office/drawing/2014/main" id="{343FC052-7DCC-4796-8765-A5D8FC82A5CD}"/>
              </a:ext>
            </a:extLst>
          </p:cNvPr>
          <p:cNvGrpSpPr/>
          <p:nvPr/>
        </p:nvGrpSpPr>
        <p:grpSpPr>
          <a:xfrm>
            <a:off x="1627755" y="3048705"/>
            <a:ext cx="8626641" cy="628242"/>
            <a:chOff x="2942808" y="2738993"/>
            <a:chExt cx="1496138" cy="628242"/>
          </a:xfrm>
        </p:grpSpPr>
        <p:cxnSp>
          <p:nvCxnSpPr>
            <p:cNvPr id="61" name="Gerader Verbinder 60">
              <a:extLst>
                <a:ext uri="{FF2B5EF4-FFF2-40B4-BE49-F238E27FC236}">
                  <a16:creationId xmlns:a16="http://schemas.microsoft.com/office/drawing/2014/main" id="{07E40419-4675-4E48-971C-87E63CAB9C75}"/>
                </a:ext>
              </a:extLst>
            </p:cNvPr>
            <p:cNvCxnSpPr>
              <a:cxnSpLocks/>
            </p:cNvCxnSpPr>
            <p:nvPr/>
          </p:nvCxnSpPr>
          <p:spPr>
            <a:xfrm>
              <a:off x="3683854" y="2738993"/>
              <a:ext cx="0" cy="62824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28EE34FD-D99F-4444-8801-927ACFF42EE7}"/>
                </a:ext>
              </a:extLst>
            </p:cNvPr>
            <p:cNvSpPr txBox="1"/>
            <p:nvPr/>
          </p:nvSpPr>
          <p:spPr>
            <a:xfrm>
              <a:off x="2942808" y="2860620"/>
              <a:ext cx="750995" cy="400110"/>
            </a:xfrm>
            <a:prstGeom prst="rect">
              <a:avLst/>
            </a:prstGeom>
            <a:noFill/>
          </p:spPr>
          <p:txBody>
            <a:bodyPr wrap="square" rtlCol="0">
              <a:spAutoFit/>
            </a:bodyPr>
            <a:lstStyle/>
            <a:p>
              <a:pPr algn="ctr"/>
              <a:r>
                <a:rPr lang="en-US" sz="2000" dirty="0" err="1">
                  <a:solidFill>
                    <a:schemeClr val="bg1"/>
                  </a:solidFill>
                </a:rPr>
                <a:t>saHu</a:t>
              </a:r>
              <a:endParaRPr lang="en-US" dirty="0">
                <a:solidFill>
                  <a:schemeClr val="bg1"/>
                </a:solidFill>
              </a:endParaRPr>
            </a:p>
          </p:txBody>
        </p:sp>
        <p:sp>
          <p:nvSpPr>
            <p:cNvPr id="64" name="Textfeld 63">
              <a:extLst>
                <a:ext uri="{FF2B5EF4-FFF2-40B4-BE49-F238E27FC236}">
                  <a16:creationId xmlns:a16="http://schemas.microsoft.com/office/drawing/2014/main" id="{539C03CF-85B0-4128-971C-977BAE54847D}"/>
                </a:ext>
              </a:extLst>
            </p:cNvPr>
            <p:cNvSpPr txBox="1"/>
            <p:nvPr/>
          </p:nvSpPr>
          <p:spPr>
            <a:xfrm>
              <a:off x="3800061" y="2860620"/>
              <a:ext cx="638885" cy="400110"/>
            </a:xfrm>
            <a:prstGeom prst="rect">
              <a:avLst/>
            </a:prstGeom>
            <a:noFill/>
          </p:spPr>
          <p:txBody>
            <a:bodyPr wrap="square" rtlCol="0">
              <a:spAutoFit/>
            </a:bodyPr>
            <a:lstStyle/>
            <a:p>
              <a:pPr algn="ctr"/>
              <a:r>
                <a:rPr lang="en-US" sz="2000" dirty="0">
                  <a:solidFill>
                    <a:schemeClr val="bg1"/>
                  </a:solidFill>
                </a:rPr>
                <a:t>Haus</a:t>
              </a:r>
              <a:endParaRPr lang="en-US" dirty="0">
                <a:solidFill>
                  <a:schemeClr val="bg1"/>
                </a:solidFill>
              </a:endParaRPr>
            </a:p>
          </p:txBody>
        </p:sp>
      </p:grpSp>
    </p:spTree>
    <p:extLst>
      <p:ext uri="{BB962C8B-B14F-4D97-AF65-F5344CB8AC3E}">
        <p14:creationId xmlns:p14="http://schemas.microsoft.com/office/powerpoint/2010/main" val="714860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Pfeil nach rechts 6">
            <a:extLst>
              <a:ext uri="{FF2B5EF4-FFF2-40B4-BE49-F238E27FC236}">
                <a16:creationId xmlns:a16="http://schemas.microsoft.com/office/drawing/2014/main" id="{374374F2-B6FA-45C1-905F-D06FF4AC42BA}"/>
              </a:ext>
            </a:extLst>
          </p:cNvPr>
          <p:cNvSpPr/>
          <p:nvPr/>
        </p:nvSpPr>
        <p:spPr>
          <a:xfrm>
            <a:off x="10487025" y="5986463"/>
            <a:ext cx="1543050" cy="71437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rPr>
              <a:t>Weiter</a:t>
            </a:r>
          </a:p>
        </p:txBody>
      </p:sp>
      <p:sp>
        <p:nvSpPr>
          <p:cNvPr id="9" name="Pfeil nach links 5">
            <a:extLst>
              <a:ext uri="{FF2B5EF4-FFF2-40B4-BE49-F238E27FC236}">
                <a16:creationId xmlns:a16="http://schemas.microsoft.com/office/drawing/2014/main" id="{508BC217-0F19-41C7-AC34-8C7EF080B222}"/>
              </a:ext>
            </a:extLst>
          </p:cNvPr>
          <p:cNvSpPr/>
          <p:nvPr/>
        </p:nvSpPr>
        <p:spPr>
          <a:xfrm>
            <a:off x="182879" y="5986462"/>
            <a:ext cx="1548000" cy="720000"/>
          </a:xfrm>
          <a:prstGeom prst="lef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rPr>
              <a:t>Zurück</a:t>
            </a:r>
          </a:p>
        </p:txBody>
      </p:sp>
      <p:sp>
        <p:nvSpPr>
          <p:cNvPr id="11" name="Textfeld 10">
            <a:extLst>
              <a:ext uri="{FF2B5EF4-FFF2-40B4-BE49-F238E27FC236}">
                <a16:creationId xmlns:a16="http://schemas.microsoft.com/office/drawing/2014/main" id="{89D8128F-C334-4845-A992-6292068DA860}"/>
              </a:ext>
            </a:extLst>
          </p:cNvPr>
          <p:cNvSpPr txBox="1"/>
          <p:nvPr/>
        </p:nvSpPr>
        <p:spPr>
          <a:xfrm>
            <a:off x="7013694" y="1593427"/>
            <a:ext cx="4244856" cy="4524315"/>
          </a:xfrm>
          <a:prstGeom prst="rect">
            <a:avLst/>
          </a:prstGeom>
          <a:noFill/>
        </p:spPr>
        <p:txBody>
          <a:bodyPr wrap="square">
            <a:spAutoFit/>
          </a:bodyPr>
          <a:lstStyle/>
          <a:p>
            <a:r>
              <a:rPr lang="en-US" sz="1800" dirty="0" err="1">
                <a:solidFill>
                  <a:schemeClr val="bg1"/>
                </a:solidFill>
              </a:rPr>
              <a:t>Im</a:t>
            </a:r>
            <a:r>
              <a:rPr lang="en-US" sz="1800" dirty="0">
                <a:solidFill>
                  <a:schemeClr val="bg1"/>
                </a:solidFill>
              </a:rPr>
              <a:t> Anschluss an die </a:t>
            </a:r>
            <a:r>
              <a:rPr lang="en-US" sz="1800" dirty="0" err="1">
                <a:solidFill>
                  <a:schemeClr val="bg1"/>
                </a:solidFill>
              </a:rPr>
              <a:t>Präsentation</a:t>
            </a:r>
            <a:r>
              <a:rPr lang="en-US" sz="1800" dirty="0">
                <a:solidFill>
                  <a:schemeClr val="bg1"/>
                </a:solidFill>
              </a:rPr>
              <a:t> der </a:t>
            </a:r>
            <a:r>
              <a:rPr lang="en-US" sz="1800" dirty="0" err="1">
                <a:solidFill>
                  <a:schemeClr val="bg1"/>
                </a:solidFill>
              </a:rPr>
              <a:t>Worte</a:t>
            </a:r>
            <a:r>
              <a:rPr lang="en-US" sz="1800" dirty="0">
                <a:solidFill>
                  <a:schemeClr val="bg1"/>
                </a:solidFill>
              </a:rPr>
              <a:t>, </a:t>
            </a:r>
            <a:r>
              <a:rPr lang="en-US" sz="1800" dirty="0" err="1">
                <a:solidFill>
                  <a:schemeClr val="bg1"/>
                </a:solidFill>
              </a:rPr>
              <a:t>wird</a:t>
            </a:r>
            <a:r>
              <a:rPr lang="en-US" sz="1800" dirty="0">
                <a:solidFill>
                  <a:schemeClr val="bg1"/>
                </a:solidFill>
              </a:rPr>
              <a:t> </a:t>
            </a:r>
            <a:r>
              <a:rPr lang="en-US" sz="1800" dirty="0" err="1">
                <a:solidFill>
                  <a:schemeClr val="bg1"/>
                </a:solidFill>
              </a:rPr>
              <a:t>Ihnen</a:t>
            </a:r>
            <a:r>
              <a:rPr lang="en-US" sz="1800" dirty="0">
                <a:solidFill>
                  <a:schemeClr val="bg1"/>
                </a:solidFill>
              </a:rPr>
              <a:t> </a:t>
            </a:r>
            <a:r>
              <a:rPr lang="en-US" sz="1800" dirty="0" err="1">
                <a:solidFill>
                  <a:schemeClr val="bg1"/>
                </a:solidFill>
              </a:rPr>
              <a:t>ein</a:t>
            </a:r>
            <a:r>
              <a:rPr lang="en-US" sz="1800" dirty="0">
                <a:solidFill>
                  <a:schemeClr val="bg1"/>
                </a:solidFill>
              </a:rPr>
              <a:t> Raster </a:t>
            </a:r>
            <a:r>
              <a:rPr lang="en-US" sz="1800" dirty="0" err="1">
                <a:solidFill>
                  <a:schemeClr val="bg1"/>
                </a:solidFill>
              </a:rPr>
              <a:t>mit</a:t>
            </a:r>
            <a:r>
              <a:rPr lang="en-US" sz="1800" dirty="0">
                <a:solidFill>
                  <a:schemeClr val="bg1"/>
                </a:solidFill>
              </a:rPr>
              <a:t> </a:t>
            </a:r>
            <a:r>
              <a:rPr lang="en-US" sz="1800" dirty="0" err="1">
                <a:solidFill>
                  <a:schemeClr val="bg1"/>
                </a:solidFill>
              </a:rPr>
              <a:t>Worten</a:t>
            </a:r>
            <a:r>
              <a:rPr lang="en-US" sz="1800" dirty="0">
                <a:solidFill>
                  <a:schemeClr val="bg1"/>
                </a:solidFill>
              </a:rPr>
              <a:t> </a:t>
            </a:r>
            <a:r>
              <a:rPr lang="en-US" sz="1800" dirty="0" err="1">
                <a:solidFill>
                  <a:schemeClr val="bg1"/>
                </a:solidFill>
              </a:rPr>
              <a:t>präsentiert</a:t>
            </a:r>
            <a:r>
              <a:rPr lang="en-US" sz="1800" dirty="0">
                <a:solidFill>
                  <a:schemeClr val="bg1"/>
                </a:solidFill>
              </a:rPr>
              <a:t>, </a:t>
            </a:r>
            <a:r>
              <a:rPr lang="en-US" sz="1800" dirty="0" err="1">
                <a:solidFill>
                  <a:schemeClr val="bg1"/>
                </a:solidFill>
              </a:rPr>
              <a:t>aus</a:t>
            </a:r>
            <a:r>
              <a:rPr lang="en-US" sz="1800" dirty="0">
                <a:solidFill>
                  <a:schemeClr val="bg1"/>
                </a:solidFill>
              </a:rPr>
              <a:t> dem Sie </a:t>
            </a:r>
            <a:r>
              <a:rPr lang="en-US" sz="1800" b="1" i="1" dirty="0">
                <a:solidFill>
                  <a:srgbClr val="C00000"/>
                </a:solidFill>
              </a:rPr>
              <a:t>in </a:t>
            </a:r>
            <a:r>
              <a:rPr lang="en-US" sz="1800" b="1" i="1" dirty="0" err="1">
                <a:solidFill>
                  <a:srgbClr val="C00000"/>
                </a:solidFill>
              </a:rPr>
              <a:t>korrekter</a:t>
            </a:r>
            <a:r>
              <a:rPr lang="en-US" sz="1800" b="1" i="1" dirty="0">
                <a:solidFill>
                  <a:srgbClr val="C00000"/>
                </a:solidFill>
              </a:rPr>
              <a:t> </a:t>
            </a:r>
            <a:r>
              <a:rPr lang="en-US" sz="1800" b="1" i="1" dirty="0" err="1">
                <a:solidFill>
                  <a:srgbClr val="C00000"/>
                </a:solidFill>
              </a:rPr>
              <a:t>Reihenfolge</a:t>
            </a:r>
            <a:r>
              <a:rPr lang="en-US" sz="1800" dirty="0">
                <a:solidFill>
                  <a:schemeClr val="bg1"/>
                </a:solidFill>
              </a:rPr>
              <a:t> die </a:t>
            </a:r>
            <a:r>
              <a:rPr lang="en-US" sz="1800" dirty="0" err="1">
                <a:solidFill>
                  <a:schemeClr val="bg1"/>
                </a:solidFill>
              </a:rPr>
              <a:t>Worte</a:t>
            </a:r>
            <a:r>
              <a:rPr lang="en-US" sz="1800" dirty="0">
                <a:solidFill>
                  <a:schemeClr val="bg1"/>
                </a:solidFill>
              </a:rPr>
              <a:t> </a:t>
            </a:r>
            <a:r>
              <a:rPr lang="en-US" sz="1800" dirty="0" err="1">
                <a:solidFill>
                  <a:schemeClr val="bg1"/>
                </a:solidFill>
              </a:rPr>
              <a:t>auswählen</a:t>
            </a:r>
            <a:r>
              <a:rPr lang="en-US" sz="1800" dirty="0">
                <a:solidFill>
                  <a:schemeClr val="bg1"/>
                </a:solidFill>
              </a:rPr>
              <a:t> </a:t>
            </a:r>
            <a:r>
              <a:rPr lang="en-US" sz="1800" dirty="0" err="1">
                <a:solidFill>
                  <a:schemeClr val="bg1"/>
                </a:solidFill>
              </a:rPr>
              <a:t>müssen</a:t>
            </a:r>
            <a:r>
              <a:rPr lang="en-US" sz="1800" dirty="0">
                <a:solidFill>
                  <a:schemeClr val="bg1"/>
                </a:solidFill>
              </a:rPr>
              <a:t>, </a:t>
            </a:r>
            <a:r>
              <a:rPr lang="en-US" sz="1800" b="1" i="1" dirty="0">
                <a:solidFill>
                  <a:srgbClr val="00B0F0"/>
                </a:solidFill>
              </a:rPr>
              <a:t>die Sie </a:t>
            </a:r>
            <a:r>
              <a:rPr lang="en-US" sz="1800" b="1" i="1" dirty="0" err="1">
                <a:solidFill>
                  <a:srgbClr val="00B0F0"/>
                </a:solidFill>
              </a:rPr>
              <a:t>sich</a:t>
            </a:r>
            <a:r>
              <a:rPr lang="en-US" sz="1800" b="1" i="1" dirty="0">
                <a:solidFill>
                  <a:srgbClr val="00B0F0"/>
                </a:solidFill>
              </a:rPr>
              <a:t> </a:t>
            </a:r>
            <a:r>
              <a:rPr lang="en-US" sz="1800" b="1" i="1" dirty="0" err="1">
                <a:solidFill>
                  <a:srgbClr val="00B0F0"/>
                </a:solidFill>
              </a:rPr>
              <a:t>merken</a:t>
            </a:r>
            <a:r>
              <a:rPr lang="en-US" sz="1800" b="1" i="1" dirty="0">
                <a:solidFill>
                  <a:srgbClr val="00B0F0"/>
                </a:solidFill>
              </a:rPr>
              <a:t> </a:t>
            </a:r>
            <a:r>
              <a:rPr lang="en-US" sz="1800" b="1" i="1" dirty="0" err="1">
                <a:solidFill>
                  <a:srgbClr val="00B0F0"/>
                </a:solidFill>
              </a:rPr>
              <a:t>sollten</a:t>
            </a:r>
            <a:r>
              <a:rPr lang="en-US" sz="1800" dirty="0">
                <a:solidFill>
                  <a:schemeClr val="bg1"/>
                </a:solidFill>
              </a:rPr>
              <a:t>. </a:t>
            </a:r>
          </a:p>
          <a:p>
            <a:endParaRPr lang="en-US" sz="1800" dirty="0">
              <a:solidFill>
                <a:schemeClr val="bg1"/>
              </a:solidFill>
            </a:endParaRPr>
          </a:p>
          <a:p>
            <a:r>
              <a:rPr lang="en-US" sz="1800" dirty="0">
                <a:solidFill>
                  <a:schemeClr val="bg1"/>
                </a:solidFill>
              </a:rPr>
              <a:t>In </a:t>
            </a:r>
            <a:r>
              <a:rPr lang="en-US" sz="1800" dirty="0" err="1">
                <a:solidFill>
                  <a:schemeClr val="bg1"/>
                </a:solidFill>
              </a:rPr>
              <a:t>diesem</a:t>
            </a:r>
            <a:r>
              <a:rPr lang="en-US" sz="1800" dirty="0">
                <a:solidFill>
                  <a:schemeClr val="bg1"/>
                </a:solidFill>
              </a:rPr>
              <a:t> Raster </a:t>
            </a:r>
            <a:r>
              <a:rPr lang="en-US" sz="1800" dirty="0" err="1">
                <a:solidFill>
                  <a:schemeClr val="bg1"/>
                </a:solidFill>
              </a:rPr>
              <a:t>stehen</a:t>
            </a:r>
            <a:r>
              <a:rPr lang="en-US" sz="1800" dirty="0">
                <a:solidFill>
                  <a:schemeClr val="bg1"/>
                </a:solidFill>
              </a:rPr>
              <a:t> </a:t>
            </a:r>
            <a:r>
              <a:rPr lang="en-US" sz="1800" dirty="0" err="1">
                <a:solidFill>
                  <a:schemeClr val="bg1"/>
                </a:solidFill>
              </a:rPr>
              <a:t>sowohl</a:t>
            </a:r>
            <a:r>
              <a:rPr lang="en-US" sz="1800" dirty="0">
                <a:solidFill>
                  <a:schemeClr val="bg1"/>
                </a:solidFill>
              </a:rPr>
              <a:t> die </a:t>
            </a:r>
            <a:r>
              <a:rPr lang="en-US" sz="1800" dirty="0" err="1">
                <a:solidFill>
                  <a:schemeClr val="bg1"/>
                </a:solidFill>
              </a:rPr>
              <a:t>Worte</a:t>
            </a:r>
            <a:r>
              <a:rPr lang="en-US" sz="1800" dirty="0">
                <a:solidFill>
                  <a:schemeClr val="bg1"/>
                </a:solidFill>
              </a:rPr>
              <a:t> </a:t>
            </a:r>
            <a:r>
              <a:rPr lang="en-US" sz="1800" dirty="0" err="1">
                <a:solidFill>
                  <a:schemeClr val="bg1"/>
                </a:solidFill>
              </a:rPr>
              <a:t>zur</a:t>
            </a:r>
            <a:r>
              <a:rPr lang="en-US" sz="1800" dirty="0">
                <a:solidFill>
                  <a:schemeClr val="bg1"/>
                </a:solidFill>
              </a:rPr>
              <a:t> </a:t>
            </a:r>
            <a:r>
              <a:rPr lang="en-US" sz="1800" dirty="0" err="1">
                <a:solidFill>
                  <a:schemeClr val="bg1"/>
                </a:solidFill>
              </a:rPr>
              <a:t>Auswahl</a:t>
            </a:r>
            <a:r>
              <a:rPr lang="en-US" sz="1800" dirty="0">
                <a:solidFill>
                  <a:schemeClr val="bg1"/>
                </a:solidFill>
              </a:rPr>
              <a:t>, die </a:t>
            </a:r>
            <a:r>
              <a:rPr lang="en-US" sz="1800" dirty="0" err="1">
                <a:solidFill>
                  <a:schemeClr val="bg1"/>
                </a:solidFill>
              </a:rPr>
              <a:t>gezeigt</a:t>
            </a:r>
            <a:r>
              <a:rPr lang="en-US" sz="1800" dirty="0">
                <a:solidFill>
                  <a:schemeClr val="bg1"/>
                </a:solidFill>
              </a:rPr>
              <a:t> </a:t>
            </a:r>
            <a:r>
              <a:rPr lang="en-US" sz="1800" dirty="0" err="1">
                <a:solidFill>
                  <a:schemeClr val="bg1"/>
                </a:solidFill>
              </a:rPr>
              <a:t>wurden</a:t>
            </a:r>
            <a:r>
              <a:rPr lang="en-US" sz="1800" dirty="0">
                <a:solidFill>
                  <a:schemeClr val="bg1"/>
                </a:solidFill>
              </a:rPr>
              <a:t> (</a:t>
            </a:r>
            <a:r>
              <a:rPr lang="en-US" sz="1800" dirty="0" err="1">
                <a:solidFill>
                  <a:schemeClr val="bg1"/>
                </a:solidFill>
              </a:rPr>
              <a:t>hier</a:t>
            </a:r>
            <a:r>
              <a:rPr lang="en-US" sz="1800" dirty="0">
                <a:solidFill>
                  <a:schemeClr val="bg1"/>
                </a:solidFill>
              </a:rPr>
              <a:t> </a:t>
            </a:r>
            <a:r>
              <a:rPr lang="en-US" sz="1800" b="1" i="1" dirty="0" err="1">
                <a:solidFill>
                  <a:srgbClr val="01B0F1"/>
                </a:solidFill>
              </a:rPr>
              <a:t>Blau</a:t>
            </a:r>
            <a:r>
              <a:rPr lang="en-US" sz="1800" dirty="0">
                <a:solidFill>
                  <a:schemeClr val="bg1"/>
                </a:solidFill>
              </a:rPr>
              <a:t> und </a:t>
            </a:r>
            <a:r>
              <a:rPr lang="en-US" sz="1800" b="1" i="1" dirty="0" err="1">
                <a:solidFill>
                  <a:srgbClr val="92D14F"/>
                </a:solidFill>
              </a:rPr>
              <a:t>Grün</a:t>
            </a:r>
            <a:r>
              <a:rPr lang="en-US" sz="1800" dirty="0">
                <a:solidFill>
                  <a:schemeClr val="bg1"/>
                </a:solidFill>
              </a:rPr>
              <a:t>), </a:t>
            </a:r>
            <a:r>
              <a:rPr lang="en-US" sz="1800" dirty="0" err="1">
                <a:solidFill>
                  <a:schemeClr val="bg1"/>
                </a:solidFill>
              </a:rPr>
              <a:t>als</a:t>
            </a:r>
            <a:r>
              <a:rPr lang="en-US" sz="1800" dirty="0">
                <a:solidFill>
                  <a:schemeClr val="bg1"/>
                </a:solidFill>
              </a:rPr>
              <a:t> </a:t>
            </a:r>
            <a:r>
              <a:rPr lang="en-US" sz="1800" dirty="0" err="1">
                <a:solidFill>
                  <a:schemeClr val="bg1"/>
                </a:solidFill>
              </a:rPr>
              <a:t>auch</a:t>
            </a:r>
            <a:r>
              <a:rPr lang="en-US" sz="1800" dirty="0">
                <a:solidFill>
                  <a:schemeClr val="bg1"/>
                </a:solidFill>
              </a:rPr>
              <a:t> </a:t>
            </a:r>
            <a:r>
              <a:rPr lang="en-US" sz="1800" b="1" i="1" dirty="0" err="1">
                <a:solidFill>
                  <a:srgbClr val="C00000"/>
                </a:solidFill>
              </a:rPr>
              <a:t>Worte</a:t>
            </a:r>
            <a:r>
              <a:rPr lang="en-US" sz="1800" b="1" i="1" dirty="0">
                <a:solidFill>
                  <a:schemeClr val="bg1"/>
                </a:solidFill>
              </a:rPr>
              <a:t>, </a:t>
            </a:r>
            <a:r>
              <a:rPr lang="en-US" sz="1800" b="1" i="1" dirty="0">
                <a:solidFill>
                  <a:srgbClr val="C00000"/>
                </a:solidFill>
              </a:rPr>
              <a:t>die </a:t>
            </a:r>
            <a:r>
              <a:rPr lang="en-US" sz="1800" b="1" i="1" dirty="0" err="1">
                <a:solidFill>
                  <a:srgbClr val="C00000"/>
                </a:solidFill>
              </a:rPr>
              <a:t>nicht</a:t>
            </a:r>
            <a:r>
              <a:rPr lang="en-US" sz="1800" b="1" i="1" dirty="0">
                <a:solidFill>
                  <a:srgbClr val="C00000"/>
                </a:solidFill>
              </a:rPr>
              <a:t> </a:t>
            </a:r>
            <a:r>
              <a:rPr lang="en-US" sz="1800" b="1" i="1" dirty="0" err="1">
                <a:solidFill>
                  <a:srgbClr val="C00000"/>
                </a:solidFill>
              </a:rPr>
              <a:t>gezeigt</a:t>
            </a:r>
            <a:r>
              <a:rPr lang="en-US" sz="1800" b="1" i="1" dirty="0">
                <a:solidFill>
                  <a:srgbClr val="C00000"/>
                </a:solidFill>
              </a:rPr>
              <a:t> </a:t>
            </a:r>
            <a:r>
              <a:rPr lang="en-US" sz="1800" b="1" i="1" dirty="0" err="1">
                <a:solidFill>
                  <a:srgbClr val="C00000"/>
                </a:solidFill>
              </a:rPr>
              <a:t>wurden</a:t>
            </a:r>
            <a:r>
              <a:rPr lang="en-US" sz="1800" b="1" i="1" dirty="0">
                <a:solidFill>
                  <a:schemeClr val="bg1"/>
                </a:solidFill>
              </a:rPr>
              <a:t> </a:t>
            </a:r>
            <a:r>
              <a:rPr lang="en-US" sz="1800" b="1" i="1" dirty="0">
                <a:solidFill>
                  <a:srgbClr val="C00000"/>
                </a:solidFill>
              </a:rPr>
              <a:t>(</a:t>
            </a:r>
            <a:r>
              <a:rPr lang="en-US" sz="1800" b="1" i="1" dirty="0" err="1">
                <a:solidFill>
                  <a:srgbClr val="C00000"/>
                </a:solidFill>
              </a:rPr>
              <a:t>hier</a:t>
            </a:r>
            <a:r>
              <a:rPr lang="en-US" sz="1800" b="1" i="1" dirty="0">
                <a:solidFill>
                  <a:srgbClr val="C00000"/>
                </a:solidFill>
              </a:rPr>
              <a:t> in Rot). </a:t>
            </a:r>
            <a:r>
              <a:rPr lang="en-US" sz="1800" dirty="0" err="1">
                <a:solidFill>
                  <a:schemeClr val="bg1"/>
                </a:solidFill>
              </a:rPr>
              <a:t>Im</a:t>
            </a:r>
            <a:r>
              <a:rPr lang="en-US" sz="1800" dirty="0">
                <a:solidFill>
                  <a:schemeClr val="bg1"/>
                </a:solidFill>
              </a:rPr>
              <a:t> Experiment </a:t>
            </a:r>
            <a:r>
              <a:rPr lang="en-US" sz="1800" dirty="0" err="1">
                <a:solidFill>
                  <a:schemeClr val="bg1"/>
                </a:solidFill>
              </a:rPr>
              <a:t>sind</a:t>
            </a:r>
            <a:r>
              <a:rPr lang="en-US" sz="1800" dirty="0">
                <a:solidFill>
                  <a:schemeClr val="bg1"/>
                </a:solidFill>
              </a:rPr>
              <a:t> die </a:t>
            </a:r>
            <a:r>
              <a:rPr lang="en-US" sz="1800" dirty="0" err="1">
                <a:solidFill>
                  <a:schemeClr val="bg1"/>
                </a:solidFill>
              </a:rPr>
              <a:t>Worte</a:t>
            </a:r>
            <a:r>
              <a:rPr lang="en-US" sz="1800" dirty="0">
                <a:solidFill>
                  <a:schemeClr val="bg1"/>
                </a:solidFill>
              </a:rPr>
              <a:t> </a:t>
            </a:r>
            <a:r>
              <a:rPr lang="en-US" sz="1800" dirty="0" err="1">
                <a:solidFill>
                  <a:schemeClr val="bg1"/>
                </a:solidFill>
              </a:rPr>
              <a:t>jedoch</a:t>
            </a:r>
            <a:r>
              <a:rPr lang="en-US" sz="1800" dirty="0">
                <a:solidFill>
                  <a:schemeClr val="bg1"/>
                </a:solidFill>
              </a:rPr>
              <a:t> </a:t>
            </a:r>
            <a:r>
              <a:rPr lang="en-US" sz="1800" dirty="0" err="1">
                <a:solidFill>
                  <a:schemeClr val="bg1"/>
                </a:solidFill>
              </a:rPr>
              <a:t>nicht</a:t>
            </a:r>
            <a:r>
              <a:rPr lang="en-US" sz="1800" dirty="0">
                <a:solidFill>
                  <a:schemeClr val="bg1"/>
                </a:solidFill>
              </a:rPr>
              <a:t> </a:t>
            </a:r>
            <a:r>
              <a:rPr lang="en-US" sz="1800" dirty="0" err="1">
                <a:solidFill>
                  <a:schemeClr val="bg1"/>
                </a:solidFill>
              </a:rPr>
              <a:t>mehr</a:t>
            </a:r>
            <a:r>
              <a:rPr lang="en-US" sz="1800" dirty="0">
                <a:solidFill>
                  <a:schemeClr val="bg1"/>
                </a:solidFill>
              </a:rPr>
              <a:t> </a:t>
            </a:r>
            <a:r>
              <a:rPr lang="en-US" sz="1800" dirty="0" err="1">
                <a:solidFill>
                  <a:schemeClr val="bg1"/>
                </a:solidFill>
              </a:rPr>
              <a:t>farblich</a:t>
            </a:r>
            <a:r>
              <a:rPr lang="en-US" sz="1800" dirty="0">
                <a:solidFill>
                  <a:schemeClr val="bg1"/>
                </a:solidFill>
              </a:rPr>
              <a:t> </a:t>
            </a:r>
            <a:r>
              <a:rPr lang="en-US" sz="1800" dirty="0" err="1">
                <a:solidFill>
                  <a:schemeClr val="bg1"/>
                </a:solidFill>
              </a:rPr>
              <a:t>gekennzeichnet</a:t>
            </a:r>
            <a:r>
              <a:rPr lang="en-US" sz="1800" dirty="0">
                <a:solidFill>
                  <a:schemeClr val="bg1"/>
                </a:solidFill>
              </a:rPr>
              <a:t>!</a:t>
            </a:r>
          </a:p>
          <a:p>
            <a:endParaRPr lang="en-US" sz="1800" b="1" i="1" dirty="0">
              <a:solidFill>
                <a:schemeClr val="bg1"/>
              </a:solidFill>
            </a:endParaRPr>
          </a:p>
          <a:p>
            <a:r>
              <a:rPr lang="en-US" sz="1800" dirty="0">
                <a:solidFill>
                  <a:schemeClr val="bg1"/>
                </a:solidFill>
              </a:rPr>
              <a:t>Nun </a:t>
            </a:r>
            <a:r>
              <a:rPr lang="en-US" sz="1800" dirty="0" err="1">
                <a:solidFill>
                  <a:schemeClr val="bg1"/>
                </a:solidFill>
              </a:rPr>
              <a:t>sollen</a:t>
            </a:r>
            <a:r>
              <a:rPr lang="en-US" sz="1800" dirty="0">
                <a:solidFill>
                  <a:schemeClr val="bg1"/>
                </a:solidFill>
              </a:rPr>
              <a:t> Sie die </a:t>
            </a:r>
            <a:r>
              <a:rPr lang="en-US" sz="1800" dirty="0" err="1">
                <a:solidFill>
                  <a:schemeClr val="bg1"/>
                </a:solidFill>
              </a:rPr>
              <a:t>Worte</a:t>
            </a:r>
            <a:r>
              <a:rPr lang="en-US" sz="1800" dirty="0">
                <a:solidFill>
                  <a:schemeClr val="bg1"/>
                </a:solidFill>
              </a:rPr>
              <a:t> per </a:t>
            </a:r>
            <a:r>
              <a:rPr lang="en-US" sz="1800" dirty="0" err="1">
                <a:solidFill>
                  <a:schemeClr val="bg1"/>
                </a:solidFill>
              </a:rPr>
              <a:t>Mausklick</a:t>
            </a:r>
            <a:r>
              <a:rPr lang="en-US" sz="1800" dirty="0">
                <a:solidFill>
                  <a:schemeClr val="bg1"/>
                </a:solidFill>
              </a:rPr>
              <a:t> </a:t>
            </a:r>
            <a:r>
              <a:rPr lang="en-US" sz="1800" dirty="0" err="1">
                <a:solidFill>
                  <a:schemeClr val="bg1"/>
                </a:solidFill>
              </a:rPr>
              <a:t>markieren</a:t>
            </a:r>
            <a:r>
              <a:rPr lang="en-US" sz="1800" dirty="0">
                <a:solidFill>
                  <a:schemeClr val="bg1"/>
                </a:solidFill>
              </a:rPr>
              <a:t>, die Sie </a:t>
            </a:r>
            <a:r>
              <a:rPr lang="en-US" sz="1800" dirty="0" err="1">
                <a:solidFill>
                  <a:schemeClr val="bg1"/>
                </a:solidFill>
              </a:rPr>
              <a:t>sich</a:t>
            </a:r>
            <a:r>
              <a:rPr lang="en-US" sz="1800" dirty="0">
                <a:solidFill>
                  <a:schemeClr val="bg1"/>
                </a:solidFill>
              </a:rPr>
              <a:t> </a:t>
            </a:r>
            <a:r>
              <a:rPr lang="en-US" sz="1800" dirty="0" err="1">
                <a:solidFill>
                  <a:schemeClr val="bg1"/>
                </a:solidFill>
              </a:rPr>
              <a:t>merken</a:t>
            </a:r>
            <a:r>
              <a:rPr lang="en-US" sz="1800" dirty="0">
                <a:solidFill>
                  <a:schemeClr val="bg1"/>
                </a:solidFill>
              </a:rPr>
              <a:t> </a:t>
            </a:r>
            <a:r>
              <a:rPr lang="en-US" sz="1800" dirty="0" err="1">
                <a:solidFill>
                  <a:schemeClr val="bg1"/>
                </a:solidFill>
              </a:rPr>
              <a:t>sollten</a:t>
            </a:r>
            <a:r>
              <a:rPr lang="en-US" sz="1800" dirty="0">
                <a:solidFill>
                  <a:schemeClr val="bg1"/>
                </a:solidFill>
              </a:rPr>
              <a:t>, also </a:t>
            </a:r>
            <a:r>
              <a:rPr lang="en-US" sz="1800" dirty="0" err="1">
                <a:solidFill>
                  <a:schemeClr val="bg1"/>
                </a:solidFill>
              </a:rPr>
              <a:t>jene</a:t>
            </a:r>
            <a:r>
              <a:rPr lang="en-US" sz="1800" dirty="0">
                <a:solidFill>
                  <a:schemeClr val="bg1"/>
                </a:solidFill>
              </a:rPr>
              <a:t> </a:t>
            </a:r>
            <a:r>
              <a:rPr lang="en-US" sz="1800" dirty="0" err="1">
                <a:solidFill>
                  <a:schemeClr val="bg1"/>
                </a:solidFill>
              </a:rPr>
              <a:t>mit</a:t>
            </a:r>
            <a:r>
              <a:rPr lang="en-US" sz="1800" dirty="0">
                <a:solidFill>
                  <a:schemeClr val="bg1"/>
                </a:solidFill>
              </a:rPr>
              <a:t> </a:t>
            </a:r>
            <a:r>
              <a:rPr lang="en-US" sz="1800" dirty="0" err="1">
                <a:solidFill>
                  <a:schemeClr val="bg1"/>
                </a:solidFill>
              </a:rPr>
              <a:t>einem</a:t>
            </a:r>
            <a:r>
              <a:rPr lang="en-US" sz="1800" dirty="0">
                <a:solidFill>
                  <a:schemeClr val="bg1"/>
                </a:solidFill>
              </a:rPr>
              <a:t> </a:t>
            </a:r>
            <a:r>
              <a:rPr lang="en-US" sz="1800" b="1" i="1" dirty="0" err="1">
                <a:solidFill>
                  <a:srgbClr val="01B0F1"/>
                </a:solidFill>
              </a:rPr>
              <a:t>blauen</a:t>
            </a:r>
            <a:r>
              <a:rPr lang="en-US" sz="1800" dirty="0">
                <a:solidFill>
                  <a:schemeClr val="bg1"/>
                </a:solidFill>
              </a:rPr>
              <a:t> </a:t>
            </a:r>
            <a:r>
              <a:rPr lang="en-US" sz="1800" b="1" i="1" dirty="0" err="1">
                <a:solidFill>
                  <a:srgbClr val="01B0F1"/>
                </a:solidFill>
              </a:rPr>
              <a:t>Hinweis</a:t>
            </a:r>
            <a:r>
              <a:rPr lang="en-US" sz="1800" dirty="0">
                <a:solidFill>
                  <a:schemeClr val="bg1"/>
                </a:solidFill>
              </a:rPr>
              <a:t>.</a:t>
            </a:r>
          </a:p>
        </p:txBody>
      </p:sp>
      <p:graphicFrame>
        <p:nvGraphicFramePr>
          <p:cNvPr id="12" name="Tabelle 6">
            <a:extLst>
              <a:ext uri="{FF2B5EF4-FFF2-40B4-BE49-F238E27FC236}">
                <a16:creationId xmlns:a16="http://schemas.microsoft.com/office/drawing/2014/main" id="{611EFA8D-42AC-452E-998B-360B63E7980B}"/>
              </a:ext>
            </a:extLst>
          </p:cNvPr>
          <p:cNvGraphicFramePr>
            <a:graphicFrameLocks noGrp="1"/>
          </p:cNvGraphicFramePr>
          <p:nvPr>
            <p:extLst>
              <p:ext uri="{D42A27DB-BD31-4B8C-83A1-F6EECF244321}">
                <p14:modId xmlns:p14="http://schemas.microsoft.com/office/powerpoint/2010/main" val="675302684"/>
              </p:ext>
            </p:extLst>
          </p:nvPr>
        </p:nvGraphicFramePr>
        <p:xfrm>
          <a:off x="1029544" y="1593427"/>
          <a:ext cx="4572000" cy="4272281"/>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786437116"/>
                    </a:ext>
                  </a:extLst>
                </a:gridCol>
                <a:gridCol w="1143000">
                  <a:extLst>
                    <a:ext uri="{9D8B030D-6E8A-4147-A177-3AD203B41FA5}">
                      <a16:colId xmlns:a16="http://schemas.microsoft.com/office/drawing/2014/main" val="1610974768"/>
                    </a:ext>
                  </a:extLst>
                </a:gridCol>
                <a:gridCol w="1143000">
                  <a:extLst>
                    <a:ext uri="{9D8B030D-6E8A-4147-A177-3AD203B41FA5}">
                      <a16:colId xmlns:a16="http://schemas.microsoft.com/office/drawing/2014/main" val="4040474060"/>
                    </a:ext>
                  </a:extLst>
                </a:gridCol>
                <a:gridCol w="1143000">
                  <a:extLst>
                    <a:ext uri="{9D8B030D-6E8A-4147-A177-3AD203B41FA5}">
                      <a16:colId xmlns:a16="http://schemas.microsoft.com/office/drawing/2014/main" val="579933458"/>
                    </a:ext>
                  </a:extLst>
                </a:gridCol>
              </a:tblGrid>
              <a:tr h="1061396">
                <a:tc>
                  <a:txBody>
                    <a:bodyPr/>
                    <a:lstStyle/>
                    <a:p>
                      <a:pPr algn="ctr"/>
                      <a:r>
                        <a:rPr lang="en-US" b="1" dirty="0" err="1">
                          <a:solidFill>
                            <a:srgbClr val="01B0F1"/>
                          </a:solidFill>
                        </a:rPr>
                        <a:t>Münze</a:t>
                      </a:r>
                      <a:endParaRPr lang="en-US" b="1" dirty="0">
                        <a:solidFill>
                          <a:srgbClr val="01B0F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Kalender</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rgbClr val="92D14F"/>
                          </a:solidFill>
                        </a:rPr>
                        <a:t>Haus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Glas</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2963054"/>
                  </a:ext>
                </a:extLst>
              </a:tr>
              <a:tr h="1061396">
                <a:tc>
                  <a:txBody>
                    <a:bodyPr/>
                    <a:lstStyle/>
                    <a:p>
                      <a:pPr algn="ctr"/>
                      <a:r>
                        <a:rPr lang="en-US" b="1" i="0" dirty="0" err="1">
                          <a:solidFill>
                            <a:srgbClr val="01B0F1"/>
                          </a:solidFill>
                        </a:rPr>
                        <a:t>Stift</a:t>
                      </a:r>
                      <a:endParaRPr lang="en-US" b="1" i="0" dirty="0">
                        <a:solidFill>
                          <a:srgbClr val="01B0F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Ofen</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rgbClr val="FF0000"/>
                          </a:solidFill>
                        </a:rPr>
                        <a:t>Buch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92D14F"/>
                          </a:solidFill>
                        </a:rPr>
                        <a:t>Flasche</a:t>
                      </a:r>
                      <a:endParaRPr lang="en-US" b="1" dirty="0">
                        <a:solidFill>
                          <a:srgbClr val="92D14F"/>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5326783"/>
                  </a:ext>
                </a:extLst>
              </a:tr>
              <a:tr h="1088093">
                <a:tc>
                  <a:txBody>
                    <a:bodyPr/>
                    <a:lstStyle/>
                    <a:p>
                      <a:pPr algn="ctr"/>
                      <a:r>
                        <a:rPr lang="en-US" b="1" dirty="0">
                          <a:solidFill>
                            <a:srgbClr val="FF0000"/>
                          </a:solidFill>
                        </a:rPr>
                        <a:t>Stuhl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Kamera</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schemeClr val="bg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1B0F1"/>
                          </a:solidFill>
                        </a:rPr>
                        <a:t>Teller</a:t>
                      </a:r>
                    </a:p>
                    <a:p>
                      <a:pPr algn="ctr"/>
                      <a:endParaRPr lang="en-US"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rgbClr val="C00000"/>
                          </a:solidFill>
                        </a:rPr>
                        <a:t>Gabel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6517940"/>
                  </a:ext>
                </a:extLst>
              </a:tr>
              <a:tr h="1061396">
                <a:tc>
                  <a:txBody>
                    <a:bodyPr/>
                    <a:lstStyle/>
                    <a:p>
                      <a:pPr algn="ctr"/>
                      <a:r>
                        <a:rPr lang="en-US" b="1" dirty="0" err="1">
                          <a:solidFill>
                            <a:srgbClr val="FF0000"/>
                          </a:solidFill>
                        </a:rPr>
                        <a:t>Flasche</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Fernseher</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Uhr</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rgbClr val="92D14F"/>
                          </a:solidFill>
                        </a:rPr>
                        <a:t>Vogel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1198123"/>
                  </a:ext>
                </a:extLst>
              </a:tr>
            </a:tbl>
          </a:graphicData>
        </a:graphic>
      </p:graphicFrame>
      <p:sp>
        <p:nvSpPr>
          <p:cNvPr id="13" name="Textfeld 12">
            <a:extLst>
              <a:ext uri="{FF2B5EF4-FFF2-40B4-BE49-F238E27FC236}">
                <a16:creationId xmlns:a16="http://schemas.microsoft.com/office/drawing/2014/main" id="{405069AD-81A9-4EBA-97F3-F9E0ED8E5756}"/>
              </a:ext>
            </a:extLst>
          </p:cNvPr>
          <p:cNvSpPr txBox="1"/>
          <p:nvPr/>
        </p:nvSpPr>
        <p:spPr>
          <a:xfrm>
            <a:off x="2557306" y="263883"/>
            <a:ext cx="7077387"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Verbale </a:t>
            </a:r>
            <a:r>
              <a:rPr kumimoji="0" lang="de-DE" sz="4000" b="1" i="0" u="none" strike="noStrike" kern="1200" cap="none" spc="0" normalizeH="0" baseline="0" noProof="0" dirty="0" err="1">
                <a:ln>
                  <a:noFill/>
                </a:ln>
                <a:solidFill>
                  <a:prstClr val="white"/>
                </a:solidFill>
                <a:effectLst/>
                <a:uLnTx/>
                <a:uFillTx/>
                <a:latin typeface="Calibri" panose="020F0502020204030204"/>
                <a:ea typeface="+mn-ea"/>
                <a:cs typeface="+mn-cs"/>
              </a:rPr>
              <a:t>Complex</a:t>
            </a: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 Span Aufgabe</a:t>
            </a:r>
          </a:p>
        </p:txBody>
      </p:sp>
    </p:spTree>
    <p:extLst>
      <p:ext uri="{BB962C8B-B14F-4D97-AF65-F5344CB8AC3E}">
        <p14:creationId xmlns:p14="http://schemas.microsoft.com/office/powerpoint/2010/main" val="180904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6" name="Tabelle 6">
            <a:extLst>
              <a:ext uri="{FF2B5EF4-FFF2-40B4-BE49-F238E27FC236}">
                <a16:creationId xmlns:a16="http://schemas.microsoft.com/office/drawing/2014/main" id="{FFAAD6A4-EA98-4656-AB48-E57FAB0C4699}"/>
              </a:ext>
            </a:extLst>
          </p:cNvPr>
          <p:cNvGraphicFramePr>
            <a:graphicFrameLocks noGrp="1"/>
          </p:cNvGraphicFramePr>
          <p:nvPr>
            <p:extLst>
              <p:ext uri="{D42A27DB-BD31-4B8C-83A1-F6EECF244321}">
                <p14:modId xmlns:p14="http://schemas.microsoft.com/office/powerpoint/2010/main" val="655112361"/>
              </p:ext>
            </p:extLst>
          </p:nvPr>
        </p:nvGraphicFramePr>
        <p:xfrm>
          <a:off x="1029544" y="1593427"/>
          <a:ext cx="4572000" cy="4272281"/>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786437116"/>
                    </a:ext>
                  </a:extLst>
                </a:gridCol>
                <a:gridCol w="1143000">
                  <a:extLst>
                    <a:ext uri="{9D8B030D-6E8A-4147-A177-3AD203B41FA5}">
                      <a16:colId xmlns:a16="http://schemas.microsoft.com/office/drawing/2014/main" val="1610974768"/>
                    </a:ext>
                  </a:extLst>
                </a:gridCol>
                <a:gridCol w="1143000">
                  <a:extLst>
                    <a:ext uri="{9D8B030D-6E8A-4147-A177-3AD203B41FA5}">
                      <a16:colId xmlns:a16="http://schemas.microsoft.com/office/drawing/2014/main" val="4040474060"/>
                    </a:ext>
                  </a:extLst>
                </a:gridCol>
                <a:gridCol w="1143000">
                  <a:extLst>
                    <a:ext uri="{9D8B030D-6E8A-4147-A177-3AD203B41FA5}">
                      <a16:colId xmlns:a16="http://schemas.microsoft.com/office/drawing/2014/main" val="579933458"/>
                    </a:ext>
                  </a:extLst>
                </a:gridCol>
              </a:tblGrid>
              <a:tr h="1061396">
                <a:tc>
                  <a:txBody>
                    <a:bodyPr/>
                    <a:lstStyle/>
                    <a:p>
                      <a:pPr algn="ctr"/>
                      <a:r>
                        <a:rPr lang="en-US" b="1" dirty="0" err="1">
                          <a:solidFill>
                            <a:srgbClr val="01B0F1"/>
                          </a:solidFill>
                        </a:rPr>
                        <a:t>Münze</a:t>
                      </a:r>
                      <a:endParaRPr lang="en-US" b="1" dirty="0">
                        <a:solidFill>
                          <a:srgbClr val="01B0F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Kalender</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rgbClr val="92D14F"/>
                          </a:solidFill>
                        </a:rPr>
                        <a:t>Haus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Glas</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2963054"/>
                  </a:ext>
                </a:extLst>
              </a:tr>
              <a:tr h="1061396">
                <a:tc>
                  <a:txBody>
                    <a:bodyPr/>
                    <a:lstStyle/>
                    <a:p>
                      <a:pPr algn="ctr"/>
                      <a:r>
                        <a:rPr lang="en-US" b="1" i="0" dirty="0" err="1">
                          <a:solidFill>
                            <a:srgbClr val="01B0F1"/>
                          </a:solidFill>
                        </a:rPr>
                        <a:t>Stift</a:t>
                      </a:r>
                      <a:endParaRPr lang="en-US" b="1" i="0" dirty="0">
                        <a:solidFill>
                          <a:srgbClr val="01B0F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Ofen</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rgbClr val="FF0000"/>
                          </a:solidFill>
                        </a:rPr>
                        <a:t>Buch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92D14F"/>
                          </a:solidFill>
                        </a:rPr>
                        <a:t>Flasche</a:t>
                      </a:r>
                      <a:endParaRPr lang="en-US" b="1" dirty="0">
                        <a:solidFill>
                          <a:srgbClr val="92D14F"/>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5326783"/>
                  </a:ext>
                </a:extLst>
              </a:tr>
              <a:tr h="1088093">
                <a:tc>
                  <a:txBody>
                    <a:bodyPr/>
                    <a:lstStyle/>
                    <a:p>
                      <a:pPr algn="ctr"/>
                      <a:r>
                        <a:rPr lang="en-US" b="1" dirty="0">
                          <a:solidFill>
                            <a:srgbClr val="FF0000"/>
                          </a:solidFill>
                        </a:rPr>
                        <a:t>Stuhl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Kamera</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schemeClr val="bg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1B0F1"/>
                          </a:solidFill>
                        </a:rPr>
                        <a:t>Teller</a:t>
                      </a:r>
                    </a:p>
                    <a:p>
                      <a:pPr algn="ctr"/>
                      <a:endParaRPr lang="en-US"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rgbClr val="C00000"/>
                          </a:solidFill>
                        </a:rPr>
                        <a:t>Gabel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6517940"/>
                  </a:ext>
                </a:extLst>
              </a:tr>
              <a:tr h="1061396">
                <a:tc>
                  <a:txBody>
                    <a:bodyPr/>
                    <a:lstStyle/>
                    <a:p>
                      <a:pPr algn="ctr"/>
                      <a:r>
                        <a:rPr lang="en-US" b="1" dirty="0" err="1">
                          <a:solidFill>
                            <a:srgbClr val="FF0000"/>
                          </a:solidFill>
                        </a:rPr>
                        <a:t>Flasche</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Fernseher</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Uhr</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rgbClr val="92D14F"/>
                          </a:solidFill>
                        </a:rPr>
                        <a:t>Vogel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1198123"/>
                  </a:ext>
                </a:extLst>
              </a:tr>
            </a:tbl>
          </a:graphicData>
        </a:graphic>
      </p:graphicFrame>
      <p:sp>
        <p:nvSpPr>
          <p:cNvPr id="12" name="Ellipse 11">
            <a:extLst>
              <a:ext uri="{FF2B5EF4-FFF2-40B4-BE49-F238E27FC236}">
                <a16:creationId xmlns:a16="http://schemas.microsoft.com/office/drawing/2014/main" id="{5877C302-94C6-4FE1-A9F9-21BAA5E0C4B1}"/>
              </a:ext>
            </a:extLst>
          </p:cNvPr>
          <p:cNvSpPr/>
          <p:nvPr/>
        </p:nvSpPr>
        <p:spPr>
          <a:xfrm>
            <a:off x="1198876" y="2857454"/>
            <a:ext cx="833124" cy="775546"/>
          </a:xfrm>
          <a:prstGeom prst="ellipse">
            <a:avLst/>
          </a:prstGeom>
          <a:noFill/>
          <a:ln>
            <a:solidFill>
              <a:srgbClr val="01B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Ellipse 12">
            <a:extLst>
              <a:ext uri="{FF2B5EF4-FFF2-40B4-BE49-F238E27FC236}">
                <a16:creationId xmlns:a16="http://schemas.microsoft.com/office/drawing/2014/main" id="{2E41DE09-EF9F-42E7-8764-A83C5D6B0865}"/>
              </a:ext>
            </a:extLst>
          </p:cNvPr>
          <p:cNvSpPr/>
          <p:nvPr/>
        </p:nvSpPr>
        <p:spPr>
          <a:xfrm>
            <a:off x="3478103" y="3908215"/>
            <a:ext cx="833124" cy="775546"/>
          </a:xfrm>
          <a:prstGeom prst="ellipse">
            <a:avLst/>
          </a:prstGeom>
          <a:noFill/>
          <a:ln>
            <a:solidFill>
              <a:srgbClr val="01B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Ellipse 13">
            <a:extLst>
              <a:ext uri="{FF2B5EF4-FFF2-40B4-BE49-F238E27FC236}">
                <a16:creationId xmlns:a16="http://schemas.microsoft.com/office/drawing/2014/main" id="{C1D05DFB-BF67-423D-BCB8-8AE54A8C045C}"/>
              </a:ext>
            </a:extLst>
          </p:cNvPr>
          <p:cNvSpPr/>
          <p:nvPr/>
        </p:nvSpPr>
        <p:spPr>
          <a:xfrm>
            <a:off x="1198876" y="1751549"/>
            <a:ext cx="833124" cy="775546"/>
          </a:xfrm>
          <a:prstGeom prst="ellipse">
            <a:avLst/>
          </a:prstGeom>
          <a:noFill/>
          <a:ln>
            <a:solidFill>
              <a:srgbClr val="01B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extfeld 14">
            <a:extLst>
              <a:ext uri="{FF2B5EF4-FFF2-40B4-BE49-F238E27FC236}">
                <a16:creationId xmlns:a16="http://schemas.microsoft.com/office/drawing/2014/main" id="{30C1C2E2-9854-4D95-BCFF-4D26EEAFD8E1}"/>
              </a:ext>
            </a:extLst>
          </p:cNvPr>
          <p:cNvSpPr txBox="1"/>
          <p:nvPr/>
        </p:nvSpPr>
        <p:spPr>
          <a:xfrm>
            <a:off x="1425785" y="1377983"/>
            <a:ext cx="3793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2.</a:t>
            </a:r>
          </a:p>
        </p:txBody>
      </p:sp>
      <p:sp>
        <p:nvSpPr>
          <p:cNvPr id="16" name="Textfeld 15">
            <a:extLst>
              <a:ext uri="{FF2B5EF4-FFF2-40B4-BE49-F238E27FC236}">
                <a16:creationId xmlns:a16="http://schemas.microsoft.com/office/drawing/2014/main" id="{25569C22-B977-47F9-9871-99EB13C75154}"/>
              </a:ext>
            </a:extLst>
          </p:cNvPr>
          <p:cNvSpPr txBox="1"/>
          <p:nvPr/>
        </p:nvSpPr>
        <p:spPr>
          <a:xfrm>
            <a:off x="3765972" y="3538883"/>
            <a:ext cx="3793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white"/>
                </a:solidFill>
                <a:latin typeface="Calibri" panose="020F0502020204030204"/>
              </a:rPr>
              <a:t>3</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p>
        </p:txBody>
      </p:sp>
      <p:sp>
        <p:nvSpPr>
          <p:cNvPr id="17" name="Textfeld 16">
            <a:extLst>
              <a:ext uri="{FF2B5EF4-FFF2-40B4-BE49-F238E27FC236}">
                <a16:creationId xmlns:a16="http://schemas.microsoft.com/office/drawing/2014/main" id="{814E742D-39B3-4520-8EE7-E8DF2F0DA963}"/>
              </a:ext>
            </a:extLst>
          </p:cNvPr>
          <p:cNvSpPr txBox="1"/>
          <p:nvPr/>
        </p:nvSpPr>
        <p:spPr>
          <a:xfrm>
            <a:off x="1425785" y="2494337"/>
            <a:ext cx="3793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1.</a:t>
            </a:r>
          </a:p>
        </p:txBody>
      </p:sp>
      <p:sp>
        <p:nvSpPr>
          <p:cNvPr id="18" name="Pfeil nach rechts 6">
            <a:extLst>
              <a:ext uri="{FF2B5EF4-FFF2-40B4-BE49-F238E27FC236}">
                <a16:creationId xmlns:a16="http://schemas.microsoft.com/office/drawing/2014/main" id="{1E3F68E1-FCAA-4BB0-95FB-575CD1EBD1E9}"/>
              </a:ext>
            </a:extLst>
          </p:cNvPr>
          <p:cNvSpPr/>
          <p:nvPr/>
        </p:nvSpPr>
        <p:spPr>
          <a:xfrm>
            <a:off x="10487025" y="5986463"/>
            <a:ext cx="1543050" cy="71437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rPr>
              <a:t>Weiter</a:t>
            </a:r>
          </a:p>
        </p:txBody>
      </p:sp>
      <p:sp>
        <p:nvSpPr>
          <p:cNvPr id="19" name="Pfeil nach links 5">
            <a:extLst>
              <a:ext uri="{FF2B5EF4-FFF2-40B4-BE49-F238E27FC236}">
                <a16:creationId xmlns:a16="http://schemas.microsoft.com/office/drawing/2014/main" id="{1FF36789-2280-4C93-BA15-A4B3BF3D6C35}"/>
              </a:ext>
            </a:extLst>
          </p:cNvPr>
          <p:cNvSpPr/>
          <p:nvPr/>
        </p:nvSpPr>
        <p:spPr>
          <a:xfrm>
            <a:off x="182879" y="5986462"/>
            <a:ext cx="1548000" cy="720000"/>
          </a:xfrm>
          <a:prstGeom prst="lef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rPr>
              <a:t>Zurück</a:t>
            </a:r>
          </a:p>
        </p:txBody>
      </p:sp>
      <p:sp>
        <p:nvSpPr>
          <p:cNvPr id="20" name="Textfeld 19">
            <a:extLst>
              <a:ext uri="{FF2B5EF4-FFF2-40B4-BE49-F238E27FC236}">
                <a16:creationId xmlns:a16="http://schemas.microsoft.com/office/drawing/2014/main" id="{4E1D3F7E-173E-4C50-A1CF-FB32B7483F13}"/>
              </a:ext>
            </a:extLst>
          </p:cNvPr>
          <p:cNvSpPr txBox="1"/>
          <p:nvPr/>
        </p:nvSpPr>
        <p:spPr>
          <a:xfrm>
            <a:off x="2557306" y="263883"/>
            <a:ext cx="7077387"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Verbale </a:t>
            </a:r>
            <a:r>
              <a:rPr kumimoji="0" lang="de-DE" sz="4000" b="1" i="0" u="none" strike="noStrike" kern="1200" cap="none" spc="0" normalizeH="0" baseline="0" noProof="0" dirty="0" err="1">
                <a:ln>
                  <a:noFill/>
                </a:ln>
                <a:solidFill>
                  <a:prstClr val="white"/>
                </a:solidFill>
                <a:effectLst/>
                <a:uLnTx/>
                <a:uFillTx/>
                <a:latin typeface="Calibri" panose="020F0502020204030204"/>
                <a:ea typeface="+mn-ea"/>
                <a:cs typeface="+mn-cs"/>
              </a:rPr>
              <a:t>Complex</a:t>
            </a: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 Span Aufgabe</a:t>
            </a:r>
          </a:p>
        </p:txBody>
      </p:sp>
      <p:sp>
        <p:nvSpPr>
          <p:cNvPr id="21" name="Textfeld 20">
            <a:extLst>
              <a:ext uri="{FF2B5EF4-FFF2-40B4-BE49-F238E27FC236}">
                <a16:creationId xmlns:a16="http://schemas.microsoft.com/office/drawing/2014/main" id="{E49275CD-5AEF-4FEC-A5E0-64C47F0DFD38}"/>
              </a:ext>
            </a:extLst>
          </p:cNvPr>
          <p:cNvSpPr txBox="1"/>
          <p:nvPr/>
        </p:nvSpPr>
        <p:spPr>
          <a:xfrm>
            <a:off x="6095999" y="1593427"/>
            <a:ext cx="5259067" cy="4770537"/>
          </a:xfrm>
          <a:prstGeom prst="rect">
            <a:avLst/>
          </a:prstGeom>
          <a:noFill/>
        </p:spPr>
        <p:txBody>
          <a:bodyPr wrap="square" rtlCol="0">
            <a:spAutoFit/>
          </a:bodyPr>
          <a:lstStyle/>
          <a:p>
            <a:r>
              <a:rPr lang="de-DE" sz="1600" dirty="0">
                <a:solidFill>
                  <a:schemeClr val="bg1"/>
                </a:solidFill>
              </a:rPr>
              <a:t>Nun sollen Sie </a:t>
            </a:r>
            <a:r>
              <a:rPr lang="de-DE" sz="1600" b="1" i="1" dirty="0">
                <a:solidFill>
                  <a:schemeClr val="bg1"/>
                </a:solidFill>
              </a:rPr>
              <a:t>in der </a:t>
            </a:r>
            <a:r>
              <a:rPr lang="de-DE" sz="1600" b="1" i="1" dirty="0">
                <a:solidFill>
                  <a:srgbClr val="C00000"/>
                </a:solidFill>
              </a:rPr>
              <a:t>Reihenfolge, wie diese zuvor präsentiert wurden</a:t>
            </a:r>
            <a:r>
              <a:rPr lang="de-DE" sz="1600" dirty="0">
                <a:solidFill>
                  <a:schemeClr val="bg1"/>
                </a:solidFill>
              </a:rPr>
              <a:t>, </a:t>
            </a:r>
            <a:r>
              <a:rPr lang="de-DE" sz="1600" b="1" i="1" dirty="0">
                <a:solidFill>
                  <a:srgbClr val="01B0F1"/>
                </a:solidFill>
              </a:rPr>
              <a:t>alle</a:t>
            </a:r>
            <a:r>
              <a:rPr lang="de-DE" sz="1600" dirty="0">
                <a:solidFill>
                  <a:srgbClr val="01B0F1"/>
                </a:solidFill>
              </a:rPr>
              <a:t> </a:t>
            </a:r>
            <a:r>
              <a:rPr lang="de-DE" sz="1600" b="1" i="1" dirty="0">
                <a:solidFill>
                  <a:srgbClr val="01B0F1"/>
                </a:solidFill>
              </a:rPr>
              <a:t>Worte </a:t>
            </a:r>
            <a:r>
              <a:rPr lang="de-DE" sz="1600" dirty="0">
                <a:solidFill>
                  <a:schemeClr val="bg1"/>
                </a:solidFill>
              </a:rPr>
              <a:t>auswählen </a:t>
            </a:r>
            <a:r>
              <a:rPr lang="de-DE" sz="1600" b="1" i="1" dirty="0">
                <a:solidFill>
                  <a:srgbClr val="01B0F1"/>
                </a:solidFill>
              </a:rPr>
              <a:t>die Sie sich merken sollten</a:t>
            </a:r>
            <a:r>
              <a:rPr lang="de-DE" sz="1600" dirty="0">
                <a:solidFill>
                  <a:schemeClr val="bg1"/>
                </a:solidFill>
              </a:rPr>
              <a:t> in dem Sie auf diese klicken! In diesem Beispiel müssten Sie also 3 Worte in korrekter Reihenfolge auswählen, </a:t>
            </a:r>
            <a:r>
              <a:rPr lang="de-DE" sz="1600" b="1" i="1" dirty="0">
                <a:solidFill>
                  <a:srgbClr val="C00000"/>
                </a:solidFill>
              </a:rPr>
              <a:t>im Experiment werden es 5 Worte sein.</a:t>
            </a:r>
            <a:r>
              <a:rPr lang="de-DE" sz="1600" b="1" i="1" dirty="0">
                <a:solidFill>
                  <a:schemeClr val="bg1"/>
                </a:solidFill>
              </a:rPr>
              <a:t> </a:t>
            </a:r>
          </a:p>
          <a:p>
            <a:endParaRPr lang="de-DE" sz="1600" b="1" i="1" dirty="0">
              <a:solidFill>
                <a:schemeClr val="bg1"/>
              </a:solidFill>
            </a:endParaRPr>
          </a:p>
          <a:p>
            <a:r>
              <a:rPr lang="de-DE" sz="1600" dirty="0">
                <a:solidFill>
                  <a:schemeClr val="bg1"/>
                </a:solidFill>
              </a:rPr>
              <a:t>Die </a:t>
            </a:r>
            <a:r>
              <a:rPr lang="de-DE" sz="1600" b="1" i="1" dirty="0">
                <a:solidFill>
                  <a:srgbClr val="00B0F0"/>
                </a:solidFill>
              </a:rPr>
              <a:t>korrekte Reihenfolge für die Beispielaufgabe wurde in der Abbildung links bereits markiert.</a:t>
            </a:r>
            <a:r>
              <a:rPr lang="de-DE" sz="1600" b="1" i="1" dirty="0">
                <a:solidFill>
                  <a:srgbClr val="C00000"/>
                </a:solidFill>
              </a:rPr>
              <a:t> </a:t>
            </a:r>
            <a:r>
              <a:rPr lang="de-DE" sz="1600" dirty="0">
                <a:solidFill>
                  <a:schemeClr val="bg1"/>
                </a:solidFill>
              </a:rPr>
              <a:t>Das erste Wort das Sie sich merken sollten, war </a:t>
            </a:r>
            <a:r>
              <a:rPr lang="de-DE" sz="1600" b="1" i="1" dirty="0">
                <a:solidFill>
                  <a:srgbClr val="01B0F1"/>
                </a:solidFill>
              </a:rPr>
              <a:t>Stift</a:t>
            </a:r>
            <a:r>
              <a:rPr lang="de-DE" sz="1600" b="1" i="1" dirty="0">
                <a:solidFill>
                  <a:srgbClr val="00B0F0"/>
                </a:solidFill>
              </a:rPr>
              <a:t>, </a:t>
            </a:r>
            <a:r>
              <a:rPr lang="de-DE" sz="1600" dirty="0">
                <a:solidFill>
                  <a:schemeClr val="bg1"/>
                </a:solidFill>
              </a:rPr>
              <a:t>das zweite </a:t>
            </a:r>
            <a:r>
              <a:rPr lang="de-DE" sz="1600" b="1" i="1" dirty="0">
                <a:solidFill>
                  <a:srgbClr val="00B0F0"/>
                </a:solidFill>
              </a:rPr>
              <a:t>Münze</a:t>
            </a:r>
            <a:r>
              <a:rPr lang="de-DE" sz="1600" dirty="0">
                <a:solidFill>
                  <a:srgbClr val="00B0F0"/>
                </a:solidFill>
              </a:rPr>
              <a:t> </a:t>
            </a:r>
            <a:r>
              <a:rPr lang="de-DE" sz="1600" dirty="0">
                <a:solidFill>
                  <a:schemeClr val="bg1"/>
                </a:solidFill>
              </a:rPr>
              <a:t>und das dritte </a:t>
            </a:r>
            <a:r>
              <a:rPr lang="de-DE" sz="1600" b="1" i="1" dirty="0">
                <a:solidFill>
                  <a:srgbClr val="00B0F0"/>
                </a:solidFill>
              </a:rPr>
              <a:t>Teller</a:t>
            </a:r>
            <a:r>
              <a:rPr lang="de-DE" sz="1600" b="1" i="1" dirty="0">
                <a:solidFill>
                  <a:schemeClr val="bg1"/>
                </a:solidFill>
              </a:rPr>
              <a:t>.</a:t>
            </a:r>
            <a:endParaRPr lang="de-DE" sz="1600" b="1" i="1" dirty="0">
              <a:solidFill>
                <a:srgbClr val="00B0F0"/>
              </a:solidFill>
            </a:endParaRPr>
          </a:p>
          <a:p>
            <a:endParaRPr lang="de-DE" sz="1600" dirty="0">
              <a:solidFill>
                <a:schemeClr val="bg1"/>
              </a:solidFill>
            </a:endParaRPr>
          </a:p>
          <a:p>
            <a:r>
              <a:rPr lang="de-DE" sz="1600" dirty="0">
                <a:solidFill>
                  <a:schemeClr val="bg1"/>
                </a:solidFill>
              </a:rPr>
              <a:t>Alle anderen Worte sind entweder Worte, </a:t>
            </a:r>
            <a:r>
              <a:rPr lang="de-DE" sz="1600" b="1" i="1" dirty="0">
                <a:solidFill>
                  <a:schemeClr val="accent6"/>
                </a:solidFill>
              </a:rPr>
              <a:t>die nicht relevant waren</a:t>
            </a:r>
            <a:r>
              <a:rPr lang="de-DE" sz="1600" dirty="0">
                <a:solidFill>
                  <a:schemeClr val="bg1"/>
                </a:solidFill>
              </a:rPr>
              <a:t>, oder Worte, welche </a:t>
            </a:r>
            <a:r>
              <a:rPr lang="de-DE" sz="1600" b="1" i="1" dirty="0">
                <a:solidFill>
                  <a:srgbClr val="C00000"/>
                </a:solidFill>
              </a:rPr>
              <a:t>gar nicht präsentiert wurden!</a:t>
            </a:r>
            <a:r>
              <a:rPr lang="de-DE" sz="1600" dirty="0">
                <a:solidFill>
                  <a:schemeClr val="bg1"/>
                </a:solidFill>
              </a:rPr>
              <a:t> </a:t>
            </a:r>
            <a:r>
              <a:rPr lang="de-DE" sz="1600" b="1" i="1" dirty="0">
                <a:solidFill>
                  <a:srgbClr val="C00000"/>
                </a:solidFill>
              </a:rPr>
              <a:t>Diese Worte sind keine korrekten Antworten! </a:t>
            </a:r>
          </a:p>
          <a:p>
            <a:endParaRPr lang="de-DE" sz="1600" dirty="0">
              <a:solidFill>
                <a:schemeClr val="bg1"/>
              </a:solidFill>
            </a:endParaRPr>
          </a:p>
          <a:p>
            <a:r>
              <a:rPr lang="de-DE" sz="1600" b="1" i="1" dirty="0">
                <a:solidFill>
                  <a:schemeClr val="bg1"/>
                </a:solidFill>
              </a:rPr>
              <a:t>Merken Sie sich daher die Worte mit </a:t>
            </a:r>
            <a:r>
              <a:rPr lang="de-DE" sz="1600" b="1" i="1" dirty="0">
                <a:solidFill>
                  <a:srgbClr val="00B0F0"/>
                </a:solidFill>
              </a:rPr>
              <a:t>den blauen </a:t>
            </a:r>
            <a:r>
              <a:rPr lang="de-DE" sz="1600" b="1" i="1" dirty="0">
                <a:solidFill>
                  <a:srgbClr val="01B0F1"/>
                </a:solidFill>
              </a:rPr>
              <a:t>Hinweisen</a:t>
            </a:r>
            <a:r>
              <a:rPr lang="de-DE" sz="1600" b="1" i="1" dirty="0">
                <a:solidFill>
                  <a:schemeClr val="bg1"/>
                </a:solidFill>
              </a:rPr>
              <a:t> in der präsentierten Reihenfolge genau! </a:t>
            </a:r>
            <a:r>
              <a:rPr lang="de-DE" sz="1600" dirty="0">
                <a:solidFill>
                  <a:schemeClr val="bg1"/>
                </a:solidFill>
              </a:rPr>
              <a:t>Es werden </a:t>
            </a:r>
            <a:r>
              <a:rPr lang="de-DE" sz="1600" b="1" i="1" dirty="0">
                <a:solidFill>
                  <a:srgbClr val="C00000"/>
                </a:solidFill>
              </a:rPr>
              <a:t>später immer 25 Antwortmöglichkeiten präsentiert!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1" u="none" strike="noStrike" kern="1200" cap="none" spc="0" normalizeH="0" baseline="0" noProof="0" dirty="0">
              <a:ln>
                <a:noFill/>
              </a:ln>
              <a:solidFill>
                <a:schemeClr val="bg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6822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feld 4"/>
          <p:cNvSpPr txBox="1"/>
          <p:nvPr/>
        </p:nvSpPr>
        <p:spPr>
          <a:xfrm>
            <a:off x="703348" y="1044205"/>
            <a:ext cx="10744200" cy="1323439"/>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000" b="1" i="1"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extfeld 7">
            <a:extLst>
              <a:ext uri="{FF2B5EF4-FFF2-40B4-BE49-F238E27FC236}">
                <a16:creationId xmlns:a16="http://schemas.microsoft.com/office/drawing/2014/main" id="{693C57DB-A378-4C49-A085-6B770FFD8297}"/>
              </a:ext>
            </a:extLst>
          </p:cNvPr>
          <p:cNvSpPr txBox="1"/>
          <p:nvPr/>
        </p:nvSpPr>
        <p:spPr>
          <a:xfrm>
            <a:off x="826168" y="2764858"/>
            <a:ext cx="10744200" cy="1631216"/>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000" b="1" i="1"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Textfeld 15">
            <a:extLst>
              <a:ext uri="{FF2B5EF4-FFF2-40B4-BE49-F238E27FC236}">
                <a16:creationId xmlns:a16="http://schemas.microsoft.com/office/drawing/2014/main" id="{06116C5B-370A-4FF8-9EC9-8F7955124329}"/>
              </a:ext>
            </a:extLst>
          </p:cNvPr>
          <p:cNvSpPr txBox="1"/>
          <p:nvPr/>
        </p:nvSpPr>
        <p:spPr>
          <a:xfrm>
            <a:off x="3047499" y="6223975"/>
            <a:ext cx="6097002"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2400" b="1" i="1" u="none" strike="noStrike" kern="1200" cap="none" spc="0" normalizeH="0" baseline="0" noProof="0" dirty="0">
                <a:ln>
                  <a:noFill/>
                </a:ln>
                <a:solidFill>
                  <a:srgbClr val="C00000"/>
                </a:solidFill>
                <a:effectLst/>
                <a:uLnTx/>
                <a:uFillTx/>
                <a:latin typeface="Calibri" panose="020F0502020204030204"/>
                <a:ea typeface="+mn-ea"/>
                <a:cs typeface="+mn-cs"/>
              </a:rPr>
              <a:t>Bereit? Weiter mit beliebiger Taste!</a:t>
            </a:r>
          </a:p>
        </p:txBody>
      </p:sp>
      <p:sp>
        <p:nvSpPr>
          <p:cNvPr id="17" name="Textfeld 16">
            <a:extLst>
              <a:ext uri="{FF2B5EF4-FFF2-40B4-BE49-F238E27FC236}">
                <a16:creationId xmlns:a16="http://schemas.microsoft.com/office/drawing/2014/main" id="{AB44143F-9AE2-47C8-8D24-6C02A0D44E26}"/>
              </a:ext>
            </a:extLst>
          </p:cNvPr>
          <p:cNvSpPr txBox="1"/>
          <p:nvPr/>
        </p:nvSpPr>
        <p:spPr>
          <a:xfrm>
            <a:off x="538413" y="1164281"/>
            <a:ext cx="10744200" cy="3785652"/>
          </a:xfrm>
          <a:prstGeom prst="rect">
            <a:avLst/>
          </a:prstGeom>
          <a:noFill/>
        </p:spPr>
        <p:txBody>
          <a:bodyPr wrap="square" rtlCol="0" anchor="ctr">
            <a:spAutoFit/>
          </a:bodyPr>
          <a:lstStyle/>
          <a:p>
            <a:pPr algn="ctr">
              <a:defRPr/>
            </a:pPr>
            <a:r>
              <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rPr>
              <a:t>Nun starten einige </a:t>
            </a:r>
            <a:r>
              <a:rPr kumimoji="0" lang="de-DE" sz="2000" b="1" i="1" u="none" strike="noStrike" kern="1200" cap="none" spc="0" normalizeH="0" baseline="0" noProof="0" dirty="0">
                <a:ln>
                  <a:noFill/>
                </a:ln>
                <a:solidFill>
                  <a:srgbClr val="C00000"/>
                </a:solidFill>
                <a:effectLst/>
                <a:uLnTx/>
                <a:uFillTx/>
                <a:latin typeface="Calibri" panose="020F0502020204030204"/>
                <a:ea typeface="+mn-ea"/>
                <a:cs typeface="+mn-cs"/>
              </a:rPr>
              <a:t>Übungsdurchläufe</a:t>
            </a:r>
            <a:r>
              <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rPr>
              <a:t>, bei denen Sie die Aufgabe mit Feedback üben können. </a:t>
            </a:r>
          </a:p>
          <a:p>
            <a:pPr algn="ctr">
              <a:defRPr/>
            </a:pPr>
            <a:endParaRPr lang="de-DE" sz="2000" dirty="0">
              <a:solidFill>
                <a:prstClr val="white"/>
              </a:solidFill>
              <a:latin typeface="Calibri" panose="020F0502020204030204"/>
            </a:endParaRPr>
          </a:p>
          <a:p>
            <a:pPr algn="ctr">
              <a:defRPr/>
            </a:pPr>
            <a:r>
              <a:rPr lang="de-DE" sz="2000" dirty="0">
                <a:solidFill>
                  <a:prstClr val="white"/>
                </a:solidFill>
                <a:latin typeface="Calibri" panose="020F0502020204030204"/>
              </a:rPr>
              <a:t>Bei Worten die Sie sich merken müssen, erscheint ein </a:t>
            </a:r>
            <a:r>
              <a:rPr lang="de-DE" sz="2000" b="1" i="1" dirty="0">
                <a:solidFill>
                  <a:srgbClr val="00B0F0"/>
                </a:solidFill>
                <a:latin typeface="Calibri" panose="020F0502020204030204"/>
              </a:rPr>
              <a:t>blauer Kreis</a:t>
            </a:r>
            <a:r>
              <a:rPr lang="de-DE" sz="2000" dirty="0">
                <a:solidFill>
                  <a:prstClr val="white"/>
                </a:solidFill>
                <a:latin typeface="Calibri" panose="020F0502020204030204"/>
              </a:rPr>
              <a:t>,  bei Worten bei denen </a:t>
            </a:r>
          </a:p>
          <a:p>
            <a:pPr algn="ctr">
              <a:defRPr/>
            </a:pPr>
            <a:r>
              <a:rPr lang="de-DE" sz="2000" dirty="0">
                <a:solidFill>
                  <a:prstClr val="white"/>
                </a:solidFill>
                <a:latin typeface="Calibri" panose="020F0502020204030204"/>
              </a:rPr>
              <a:t>Sie </a:t>
            </a:r>
            <a:r>
              <a:rPr lang="de-DE" sz="2000" b="1" i="1" dirty="0">
                <a:solidFill>
                  <a:srgbClr val="C00000"/>
                </a:solidFill>
                <a:latin typeface="Calibri" panose="020F0502020204030204"/>
              </a:rPr>
              <a:t>nur</a:t>
            </a:r>
            <a:r>
              <a:rPr lang="de-DE" sz="2000" dirty="0">
                <a:solidFill>
                  <a:prstClr val="white"/>
                </a:solidFill>
                <a:latin typeface="Calibri" panose="020F0502020204030204"/>
              </a:rPr>
              <a:t> bewerten sollen ob sie größer sind als ein </a:t>
            </a:r>
            <a:r>
              <a:rPr lang="de-DE" sz="2000" dirty="0" err="1">
                <a:solidFill>
                  <a:prstClr val="white"/>
                </a:solidFill>
                <a:latin typeface="Calibri" panose="020F0502020204030204"/>
              </a:rPr>
              <a:t>Fussball</a:t>
            </a:r>
            <a:r>
              <a:rPr lang="de-DE" sz="2000" dirty="0">
                <a:solidFill>
                  <a:prstClr val="white"/>
                </a:solidFill>
                <a:latin typeface="Calibri" panose="020F0502020204030204"/>
              </a:rPr>
              <a:t>, ein </a:t>
            </a:r>
            <a:r>
              <a:rPr lang="de-DE" sz="2000" b="1" i="1" dirty="0">
                <a:solidFill>
                  <a:srgbClr val="92D14F"/>
                </a:solidFill>
                <a:latin typeface="Calibri" panose="020F0502020204030204"/>
              </a:rPr>
              <a:t>grüner Kreis</a:t>
            </a:r>
            <a:r>
              <a:rPr lang="de-DE" sz="2000" dirty="0">
                <a:solidFill>
                  <a:schemeClr val="bg1"/>
                </a:solidFill>
                <a:latin typeface="Calibri" panose="020F0502020204030204"/>
              </a:rPr>
              <a:t>. </a:t>
            </a:r>
            <a:r>
              <a:rPr lang="de-DE" sz="2000" b="1" i="1" dirty="0">
                <a:solidFill>
                  <a:srgbClr val="C00000"/>
                </a:solidFill>
                <a:latin typeface="Calibri" panose="020F0502020204030204"/>
              </a:rPr>
              <a:t>Sie müssen jedoch jedes mal entscheiden, </a:t>
            </a:r>
            <a:r>
              <a:rPr lang="en-US" sz="2000" b="1" i="1" dirty="0" err="1">
                <a:solidFill>
                  <a:srgbClr val="C00000"/>
                </a:solidFill>
              </a:rPr>
              <a:t>ob</a:t>
            </a:r>
            <a:r>
              <a:rPr lang="en-US" sz="2000" b="1" i="1" dirty="0">
                <a:solidFill>
                  <a:srgbClr val="C00000"/>
                </a:solidFill>
              </a:rPr>
              <a:t> das </a:t>
            </a:r>
            <a:r>
              <a:rPr lang="en-US" sz="2000" b="1" i="1" dirty="0" err="1">
                <a:solidFill>
                  <a:srgbClr val="C00000"/>
                </a:solidFill>
              </a:rPr>
              <a:t>Objekt</a:t>
            </a:r>
            <a:r>
              <a:rPr lang="en-US" sz="2000" b="1" i="1" dirty="0">
                <a:solidFill>
                  <a:srgbClr val="C00000"/>
                </a:solidFill>
              </a:rPr>
              <a:t> </a:t>
            </a:r>
            <a:r>
              <a:rPr lang="en-US" sz="2000" b="1" i="1" dirty="0" err="1">
                <a:solidFill>
                  <a:srgbClr val="C00000"/>
                </a:solidFill>
              </a:rPr>
              <a:t>größer</a:t>
            </a:r>
            <a:r>
              <a:rPr lang="en-US" sz="2000" b="1" i="1" dirty="0">
                <a:solidFill>
                  <a:srgbClr val="C00000"/>
                </a:solidFill>
              </a:rPr>
              <a:t> </a:t>
            </a:r>
            <a:r>
              <a:rPr lang="en-US" sz="2000" b="1" i="1" dirty="0" err="1">
                <a:solidFill>
                  <a:srgbClr val="C00000"/>
                </a:solidFill>
              </a:rPr>
              <a:t>oder</a:t>
            </a:r>
            <a:r>
              <a:rPr lang="en-US" sz="2000" b="1" i="1" dirty="0">
                <a:solidFill>
                  <a:srgbClr val="C00000"/>
                </a:solidFill>
              </a:rPr>
              <a:t> </a:t>
            </a:r>
            <a:r>
              <a:rPr lang="en-US" sz="2000" b="1" i="1" dirty="0" err="1">
                <a:solidFill>
                  <a:srgbClr val="C00000"/>
                </a:solidFill>
              </a:rPr>
              <a:t>kleiner</a:t>
            </a:r>
            <a:r>
              <a:rPr lang="en-US" sz="2000" b="1" i="1" dirty="0">
                <a:solidFill>
                  <a:srgbClr val="C00000"/>
                </a:solidFill>
              </a:rPr>
              <a:t> </a:t>
            </a:r>
            <a:r>
              <a:rPr lang="en-US" sz="2000" b="1" i="1" dirty="0" err="1">
                <a:solidFill>
                  <a:srgbClr val="C00000"/>
                </a:solidFill>
              </a:rPr>
              <a:t>ist</a:t>
            </a:r>
            <a:r>
              <a:rPr lang="en-US" sz="2000" b="1" i="1" dirty="0">
                <a:solidFill>
                  <a:srgbClr val="C00000"/>
                </a:solidFill>
              </a:rPr>
              <a:t> </a:t>
            </a:r>
            <a:r>
              <a:rPr lang="en-US" sz="2000" b="1" i="1" dirty="0" err="1">
                <a:solidFill>
                  <a:srgbClr val="C00000"/>
                </a:solidFill>
              </a:rPr>
              <a:t>als</a:t>
            </a:r>
            <a:r>
              <a:rPr lang="en-US" sz="2000" b="1" i="1" dirty="0">
                <a:solidFill>
                  <a:srgbClr val="C00000"/>
                </a:solidFill>
              </a:rPr>
              <a:t> </a:t>
            </a:r>
            <a:r>
              <a:rPr lang="en-US" sz="2000" b="1" i="1" dirty="0" err="1">
                <a:solidFill>
                  <a:srgbClr val="C00000"/>
                </a:solidFill>
              </a:rPr>
              <a:t>ein</a:t>
            </a:r>
            <a:r>
              <a:rPr lang="en-US" sz="2000" b="1" i="1" dirty="0">
                <a:solidFill>
                  <a:srgbClr val="C00000"/>
                </a:solidFill>
              </a:rPr>
              <a:t> </a:t>
            </a:r>
            <a:r>
              <a:rPr lang="en-US" sz="2000" b="1" i="1" dirty="0" err="1">
                <a:solidFill>
                  <a:srgbClr val="C00000"/>
                </a:solidFill>
              </a:rPr>
              <a:t>Fußball</a:t>
            </a:r>
            <a:r>
              <a:rPr lang="en-US" sz="2000" b="1" i="1" dirty="0">
                <a:solidFill>
                  <a:srgbClr val="C00000"/>
                </a:solidFill>
              </a:rPr>
              <a:t>, egal </a:t>
            </a:r>
            <a:r>
              <a:rPr lang="en-US" sz="2000" b="1" i="1" dirty="0" err="1">
                <a:solidFill>
                  <a:srgbClr val="C00000"/>
                </a:solidFill>
              </a:rPr>
              <a:t>ob</a:t>
            </a:r>
            <a:r>
              <a:rPr lang="en-US" sz="2000" b="1" i="1" dirty="0">
                <a:solidFill>
                  <a:srgbClr val="C00000"/>
                </a:solidFill>
              </a:rPr>
              <a:t> das Wort relevant </a:t>
            </a:r>
            <a:r>
              <a:rPr lang="en-US" sz="2000" b="1" i="1" dirty="0" err="1">
                <a:solidFill>
                  <a:srgbClr val="C00000"/>
                </a:solidFill>
              </a:rPr>
              <a:t>ist</a:t>
            </a:r>
            <a:r>
              <a:rPr lang="en-US" sz="2000" b="1" i="1" dirty="0">
                <a:solidFill>
                  <a:srgbClr val="C00000"/>
                </a:solidFill>
              </a:rPr>
              <a:t> </a:t>
            </a:r>
            <a:r>
              <a:rPr lang="en-US" sz="2000" b="1" i="1" dirty="0" err="1">
                <a:solidFill>
                  <a:srgbClr val="C00000"/>
                </a:solidFill>
              </a:rPr>
              <a:t>oder</a:t>
            </a:r>
            <a:r>
              <a:rPr lang="en-US" sz="2000" b="1" i="1" dirty="0">
                <a:solidFill>
                  <a:srgbClr val="C00000"/>
                </a:solidFill>
              </a:rPr>
              <a:t> </a:t>
            </a:r>
            <a:r>
              <a:rPr lang="en-US" sz="2000" b="1" i="1" dirty="0" err="1">
                <a:solidFill>
                  <a:srgbClr val="C00000"/>
                </a:solidFill>
              </a:rPr>
              <a:t>nicht</a:t>
            </a:r>
            <a:r>
              <a:rPr lang="en-US" sz="2000" b="1" i="1" dirty="0">
                <a:solidFill>
                  <a:srgbClr val="C00000"/>
                </a:solidFill>
              </a:rPr>
              <a:t>! </a:t>
            </a:r>
            <a:r>
              <a:rPr lang="en-US" sz="2000" dirty="0" err="1">
                <a:solidFill>
                  <a:schemeClr val="bg1"/>
                </a:solidFill>
              </a:rPr>
              <a:t>Anschließend</a:t>
            </a:r>
            <a:r>
              <a:rPr lang="en-US" sz="2000" dirty="0">
                <a:solidFill>
                  <a:schemeClr val="bg1"/>
                </a:solidFill>
              </a:rPr>
              <a:t> </a:t>
            </a:r>
            <a:r>
              <a:rPr lang="en-US" sz="2000" b="1" i="1" dirty="0" err="1">
                <a:solidFill>
                  <a:schemeClr val="bg1"/>
                </a:solidFill>
              </a:rPr>
              <a:t>müssen</a:t>
            </a:r>
            <a:r>
              <a:rPr lang="en-US" sz="2000" b="1" i="1" dirty="0">
                <a:solidFill>
                  <a:schemeClr val="bg1"/>
                </a:solidFill>
              </a:rPr>
              <a:t> Sie </a:t>
            </a:r>
            <a:r>
              <a:rPr lang="en-US" sz="2000" b="1" i="1" dirty="0">
                <a:solidFill>
                  <a:srgbClr val="00B0F0"/>
                </a:solidFill>
              </a:rPr>
              <a:t>die </a:t>
            </a:r>
            <a:r>
              <a:rPr lang="en-US" sz="2000" b="1" i="1" dirty="0" err="1">
                <a:solidFill>
                  <a:srgbClr val="00B0F0"/>
                </a:solidFill>
              </a:rPr>
              <a:t>relevanten</a:t>
            </a:r>
            <a:r>
              <a:rPr lang="en-US" sz="2000" b="1" i="1" dirty="0">
                <a:solidFill>
                  <a:srgbClr val="00B0F0"/>
                </a:solidFill>
              </a:rPr>
              <a:t> </a:t>
            </a:r>
            <a:r>
              <a:rPr lang="en-US" sz="2000" b="1" i="1" dirty="0" err="1">
                <a:solidFill>
                  <a:srgbClr val="00B0F0"/>
                </a:solidFill>
              </a:rPr>
              <a:t>Worte</a:t>
            </a:r>
            <a:r>
              <a:rPr lang="en-US" sz="2000" b="1" i="1" dirty="0">
                <a:solidFill>
                  <a:schemeClr val="bg1"/>
                </a:solidFill>
              </a:rPr>
              <a:t> </a:t>
            </a:r>
            <a:r>
              <a:rPr lang="en-US" sz="2000" b="1" i="1" dirty="0">
                <a:solidFill>
                  <a:srgbClr val="C00000"/>
                </a:solidFill>
              </a:rPr>
              <a:t>in </a:t>
            </a:r>
            <a:r>
              <a:rPr lang="en-US" sz="2000" b="1" i="1" dirty="0" err="1">
                <a:solidFill>
                  <a:srgbClr val="C00000"/>
                </a:solidFill>
              </a:rPr>
              <a:t>korrekter</a:t>
            </a:r>
            <a:r>
              <a:rPr lang="en-US" sz="2000" b="1" i="1" dirty="0">
                <a:solidFill>
                  <a:srgbClr val="C00000"/>
                </a:solidFill>
              </a:rPr>
              <a:t> </a:t>
            </a:r>
            <a:r>
              <a:rPr lang="en-US" sz="2000" b="1" i="1" dirty="0" err="1">
                <a:solidFill>
                  <a:srgbClr val="C00000"/>
                </a:solidFill>
              </a:rPr>
              <a:t>Reihenfolge</a:t>
            </a:r>
            <a:r>
              <a:rPr lang="en-US" sz="2000" b="1" i="1" dirty="0">
                <a:solidFill>
                  <a:schemeClr val="bg1"/>
                </a:solidFill>
              </a:rPr>
              <a:t> </a:t>
            </a:r>
            <a:r>
              <a:rPr lang="en-US" sz="2000" b="1" i="1" dirty="0" err="1">
                <a:solidFill>
                  <a:schemeClr val="bg1"/>
                </a:solidFill>
              </a:rPr>
              <a:t>aus</a:t>
            </a:r>
            <a:r>
              <a:rPr lang="en-US" sz="2000" b="1" i="1" dirty="0">
                <a:solidFill>
                  <a:schemeClr val="bg1"/>
                </a:solidFill>
              </a:rPr>
              <a:t> </a:t>
            </a:r>
            <a:r>
              <a:rPr lang="en-US" sz="2000" b="1" i="1" dirty="0" err="1">
                <a:solidFill>
                  <a:schemeClr val="bg1"/>
                </a:solidFill>
              </a:rPr>
              <a:t>einem</a:t>
            </a:r>
            <a:r>
              <a:rPr lang="en-US" sz="2000" b="1" i="1" dirty="0">
                <a:solidFill>
                  <a:schemeClr val="bg1"/>
                </a:solidFill>
              </a:rPr>
              <a:t> 5 x 5 </a:t>
            </a:r>
            <a:r>
              <a:rPr lang="en-US" sz="2000" b="1" i="1" dirty="0" err="1">
                <a:solidFill>
                  <a:schemeClr val="bg1"/>
                </a:solidFill>
              </a:rPr>
              <a:t>großen</a:t>
            </a:r>
            <a:r>
              <a:rPr lang="en-US" sz="2000" b="1" i="1" dirty="0">
                <a:solidFill>
                  <a:schemeClr val="bg1"/>
                </a:solidFill>
              </a:rPr>
              <a:t> </a:t>
            </a:r>
            <a:r>
              <a:rPr lang="en-US" sz="2000" b="1" i="1" dirty="0" err="1">
                <a:solidFill>
                  <a:schemeClr val="bg1"/>
                </a:solidFill>
              </a:rPr>
              <a:t>Auswahlfeld</a:t>
            </a:r>
            <a:r>
              <a:rPr lang="en-US" sz="2000" b="1" i="1" dirty="0">
                <a:solidFill>
                  <a:schemeClr val="bg1"/>
                </a:solidFill>
              </a:rPr>
              <a:t> </a:t>
            </a:r>
            <a:r>
              <a:rPr lang="en-US" sz="2000" b="1" i="1" dirty="0" err="1">
                <a:solidFill>
                  <a:schemeClr val="bg1"/>
                </a:solidFill>
              </a:rPr>
              <a:t>auswählen</a:t>
            </a:r>
            <a:r>
              <a:rPr lang="en-US" sz="2000" dirty="0">
                <a:solidFill>
                  <a:schemeClr val="bg1"/>
                </a:solidFill>
              </a:rPr>
              <a:t> !</a:t>
            </a:r>
            <a:endParaRPr kumimoji="0" lang="de-DE" sz="2000" u="none" strike="noStrike" kern="120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de-DE" sz="2000" dirty="0">
                <a:solidFill>
                  <a:prstClr val="white"/>
                </a:solidFill>
                <a:latin typeface="Calibri" panose="020F0502020204030204"/>
              </a:rPr>
              <a:t>D</a:t>
            </a:r>
            <a:r>
              <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rPr>
              <a:t>rücken Sie die </a:t>
            </a:r>
            <a:r>
              <a:rPr kumimoji="0" lang="de-DE" sz="2000" b="1" i="1" u="none" strike="noStrike" kern="1200" cap="none" spc="0" normalizeH="0" baseline="0" noProof="0" dirty="0">
                <a:ln>
                  <a:noFill/>
                </a:ln>
                <a:solidFill>
                  <a:srgbClr val="C00000"/>
                </a:solidFill>
                <a:effectLst/>
                <a:uLnTx/>
                <a:uFillTx/>
                <a:latin typeface="Calibri" panose="020F0502020204030204"/>
                <a:ea typeface="+mn-ea"/>
                <a:cs typeface="+mn-cs"/>
              </a:rPr>
              <a:t>Taste „L“</a:t>
            </a:r>
            <a:r>
              <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de-DE" sz="2000" b="1" i="1" u="none" strike="noStrike" kern="1200" cap="none" spc="0" normalizeH="0" baseline="0" noProof="0" dirty="0">
                <a:ln>
                  <a:noFill/>
                </a:ln>
                <a:solidFill>
                  <a:srgbClr val="C00000"/>
                </a:solidFill>
                <a:effectLst/>
                <a:uLnTx/>
                <a:uFillTx/>
                <a:latin typeface="Calibri" panose="020F0502020204030204"/>
                <a:ea typeface="+mn-ea"/>
                <a:cs typeface="+mn-cs"/>
              </a:rPr>
              <a:t>wenn das Objekt größer</a:t>
            </a:r>
            <a:r>
              <a:rPr kumimoji="0" lang="de-DE" sz="20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rPr>
              <a:t>ist als ein </a:t>
            </a:r>
            <a:r>
              <a:rPr kumimoji="0" lang="de-DE" sz="2000" b="0" i="0" u="none" strike="noStrike" kern="1200" cap="none" spc="0" normalizeH="0" baseline="0" noProof="0" dirty="0" err="1">
                <a:ln>
                  <a:noFill/>
                </a:ln>
                <a:solidFill>
                  <a:prstClr val="white"/>
                </a:solidFill>
                <a:effectLst/>
                <a:uLnTx/>
                <a:uFillTx/>
                <a:latin typeface="Calibri" panose="020F0502020204030204"/>
                <a:ea typeface="+mn-ea"/>
                <a:cs typeface="+mn-cs"/>
              </a:rPr>
              <a:t>Fussball</a:t>
            </a:r>
            <a:r>
              <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rPr>
              <a:t> und die </a:t>
            </a:r>
            <a:r>
              <a:rPr kumimoji="0" lang="de-DE" sz="2000" b="1" i="1" u="none" strike="noStrike" kern="1200" cap="none" spc="0" normalizeH="0" baseline="0" noProof="0" dirty="0">
                <a:ln>
                  <a:noFill/>
                </a:ln>
                <a:solidFill>
                  <a:srgbClr val="C00000"/>
                </a:solidFill>
                <a:effectLst/>
                <a:uLnTx/>
                <a:uFillTx/>
                <a:latin typeface="Calibri" panose="020F0502020204030204"/>
                <a:ea typeface="+mn-ea"/>
                <a:cs typeface="+mn-cs"/>
              </a:rPr>
              <a:t>Taste „D“, wenn es kleiner</a:t>
            </a:r>
            <a:r>
              <a:rPr kumimoji="0" lang="de-DE" sz="2000" b="1" i="1" u="none" strike="noStrike" kern="1200" cap="none" spc="0" normalizeH="0" baseline="0" noProof="0" dirty="0">
                <a:ln>
                  <a:noFill/>
                </a:ln>
                <a:solidFill>
                  <a:srgbClr val="FF0000"/>
                </a:solidFill>
                <a:effectLst/>
                <a:uLnTx/>
                <a:uFillTx/>
                <a:latin typeface="Calibri" panose="020F0502020204030204"/>
                <a:ea typeface="+mn-ea"/>
                <a:cs typeface="+mn-cs"/>
              </a:rPr>
              <a:t> </a:t>
            </a:r>
            <a:r>
              <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rPr>
              <a:t>ist als ein Fußball.</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000" b="1" i="1"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Ellipse 17">
            <a:extLst>
              <a:ext uri="{FF2B5EF4-FFF2-40B4-BE49-F238E27FC236}">
                <a16:creationId xmlns:a16="http://schemas.microsoft.com/office/drawing/2014/main" id="{2F742E0B-7B7E-4743-B6C7-B7E7BFFFA2CF}"/>
              </a:ext>
            </a:extLst>
          </p:cNvPr>
          <p:cNvSpPr/>
          <p:nvPr/>
        </p:nvSpPr>
        <p:spPr>
          <a:xfrm>
            <a:off x="1498989" y="4342767"/>
            <a:ext cx="887307" cy="850491"/>
          </a:xfrm>
          <a:prstGeom prst="ellipse">
            <a:avLst/>
          </a:prstGeom>
          <a:solidFill>
            <a:srgbClr val="01B0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Ellipse 18">
            <a:extLst>
              <a:ext uri="{FF2B5EF4-FFF2-40B4-BE49-F238E27FC236}">
                <a16:creationId xmlns:a16="http://schemas.microsoft.com/office/drawing/2014/main" id="{B00D26C3-53F5-49E8-8EE8-74C097C9B926}"/>
              </a:ext>
            </a:extLst>
          </p:cNvPr>
          <p:cNvSpPr/>
          <p:nvPr/>
        </p:nvSpPr>
        <p:spPr>
          <a:xfrm>
            <a:off x="9413202" y="4368042"/>
            <a:ext cx="887307" cy="850491"/>
          </a:xfrm>
          <a:prstGeom prst="ellipse">
            <a:avLst/>
          </a:prstGeom>
          <a:solidFill>
            <a:srgbClr val="92D14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Textfeld 19">
            <a:extLst>
              <a:ext uri="{FF2B5EF4-FFF2-40B4-BE49-F238E27FC236}">
                <a16:creationId xmlns:a16="http://schemas.microsoft.com/office/drawing/2014/main" id="{467C8AF1-676B-444D-B0CB-DC5ADE12C578}"/>
              </a:ext>
            </a:extLst>
          </p:cNvPr>
          <p:cNvSpPr txBox="1"/>
          <p:nvPr/>
        </p:nvSpPr>
        <p:spPr>
          <a:xfrm>
            <a:off x="212055" y="5355200"/>
            <a:ext cx="337312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Worte</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die Sie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sich</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genau</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merken</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müssen</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Textfeld 20">
            <a:extLst>
              <a:ext uri="{FF2B5EF4-FFF2-40B4-BE49-F238E27FC236}">
                <a16:creationId xmlns:a16="http://schemas.microsoft.com/office/drawing/2014/main" id="{E5D72E8B-C981-42A5-8242-83A0DEC3A60A}"/>
              </a:ext>
            </a:extLst>
          </p:cNvPr>
          <p:cNvSpPr txBox="1"/>
          <p:nvPr/>
        </p:nvSpPr>
        <p:spPr>
          <a:xfrm>
            <a:off x="8170295" y="5380475"/>
            <a:ext cx="337312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Worte</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die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nicht</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relevant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sind</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Textfeld 10">
            <a:extLst>
              <a:ext uri="{FF2B5EF4-FFF2-40B4-BE49-F238E27FC236}">
                <a16:creationId xmlns:a16="http://schemas.microsoft.com/office/drawing/2014/main" id="{FAE58782-6D36-4068-89CE-9167347FEECB}"/>
              </a:ext>
            </a:extLst>
          </p:cNvPr>
          <p:cNvSpPr txBox="1"/>
          <p:nvPr/>
        </p:nvSpPr>
        <p:spPr>
          <a:xfrm>
            <a:off x="2685547" y="179672"/>
            <a:ext cx="6820906"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Verbale </a:t>
            </a:r>
            <a:r>
              <a:rPr kumimoji="0" lang="de-DE" sz="4000" b="1" i="0" u="none" strike="noStrike" kern="1200" cap="none" spc="0" normalizeH="0" baseline="0" noProof="0" dirty="0" err="1">
                <a:ln>
                  <a:noFill/>
                </a:ln>
                <a:solidFill>
                  <a:prstClr val="white"/>
                </a:solidFill>
                <a:effectLst/>
                <a:uLnTx/>
                <a:uFillTx/>
                <a:latin typeface="Calibri" panose="020F0502020204030204"/>
                <a:ea typeface="+mn-ea"/>
                <a:cs typeface="+mn-cs"/>
              </a:rPr>
              <a:t>Complex</a:t>
            </a: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 Span Aufgabe</a:t>
            </a:r>
          </a:p>
        </p:txBody>
      </p:sp>
    </p:spTree>
    <p:extLst>
      <p:ext uri="{BB962C8B-B14F-4D97-AF65-F5344CB8AC3E}">
        <p14:creationId xmlns:p14="http://schemas.microsoft.com/office/powerpoint/2010/main" val="706017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9E4255DC-F9F7-4BF2-941D-90180FA8B470}"/>
              </a:ext>
            </a:extLst>
          </p:cNvPr>
          <p:cNvSpPr txBox="1"/>
          <p:nvPr/>
        </p:nvSpPr>
        <p:spPr>
          <a:xfrm>
            <a:off x="723900" y="960495"/>
            <a:ext cx="10744200" cy="4524315"/>
          </a:xfrm>
          <a:prstGeom prst="rect">
            <a:avLst/>
          </a:prstGeom>
          <a:noFill/>
        </p:spPr>
        <p:txBody>
          <a:bodyPr wrap="square" rtlCol="0" anchor="ctr">
            <a:spAutoFit/>
          </a:bodyPr>
          <a:lstStyle/>
          <a:p>
            <a:pPr algn="ctr">
              <a:defRPr/>
            </a:pPr>
            <a:r>
              <a:rPr kumimoji="0" lang="de-DE" sz="2800" b="1" i="1" u="none" strike="noStrike" kern="1200" cap="none" spc="0" normalizeH="0" baseline="0" noProof="0" dirty="0">
                <a:ln>
                  <a:noFill/>
                </a:ln>
                <a:solidFill>
                  <a:srgbClr val="C00000"/>
                </a:solidFill>
                <a:effectLst/>
                <a:uLnTx/>
                <a:uFillTx/>
                <a:latin typeface="Calibri" panose="020F0502020204030204"/>
                <a:ea typeface="+mn-ea"/>
                <a:cs typeface="+mn-cs"/>
              </a:rPr>
              <a:t>Jetzt startet das richtige Experiment!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rPr>
              <a:t>Zur Erinnerung: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algn="ctr">
              <a:defRPr/>
            </a:pPr>
            <a:r>
              <a:rPr lang="de-DE" sz="2000" dirty="0">
                <a:solidFill>
                  <a:prstClr val="white"/>
                </a:solidFill>
                <a:latin typeface="Calibri" panose="020F0502020204030204"/>
              </a:rPr>
              <a:t>Bei Worten die Sie sich merken müssen, erscheint ein </a:t>
            </a:r>
            <a:r>
              <a:rPr lang="de-DE" sz="2000" b="1" i="1" dirty="0">
                <a:solidFill>
                  <a:srgbClr val="00B0F0"/>
                </a:solidFill>
                <a:latin typeface="Calibri" panose="020F0502020204030204"/>
              </a:rPr>
              <a:t>blauer Kreis</a:t>
            </a:r>
            <a:r>
              <a:rPr lang="de-DE" sz="2000" dirty="0">
                <a:solidFill>
                  <a:prstClr val="white"/>
                </a:solidFill>
                <a:latin typeface="Calibri" panose="020F0502020204030204"/>
              </a:rPr>
              <a:t>,  bei Worten bei denen </a:t>
            </a:r>
          </a:p>
          <a:p>
            <a:pPr algn="ctr">
              <a:defRPr/>
            </a:pPr>
            <a:r>
              <a:rPr lang="de-DE" sz="2000" dirty="0">
                <a:solidFill>
                  <a:prstClr val="white"/>
                </a:solidFill>
                <a:latin typeface="Calibri" panose="020F0502020204030204"/>
              </a:rPr>
              <a:t>Sie </a:t>
            </a:r>
            <a:r>
              <a:rPr lang="de-DE" sz="2000" b="1" i="1" dirty="0">
                <a:solidFill>
                  <a:srgbClr val="C00000"/>
                </a:solidFill>
                <a:latin typeface="Calibri" panose="020F0502020204030204"/>
              </a:rPr>
              <a:t>nur</a:t>
            </a:r>
            <a:r>
              <a:rPr lang="de-DE" sz="2000" dirty="0">
                <a:solidFill>
                  <a:prstClr val="white"/>
                </a:solidFill>
                <a:latin typeface="Calibri" panose="020F0502020204030204"/>
              </a:rPr>
              <a:t> bewerten sollen ob sie größer sind als ein </a:t>
            </a:r>
            <a:r>
              <a:rPr lang="de-DE" sz="2000" dirty="0" err="1">
                <a:solidFill>
                  <a:prstClr val="white"/>
                </a:solidFill>
                <a:latin typeface="Calibri" panose="020F0502020204030204"/>
              </a:rPr>
              <a:t>Fussball</a:t>
            </a:r>
            <a:r>
              <a:rPr lang="de-DE" sz="2000" dirty="0">
                <a:solidFill>
                  <a:prstClr val="white"/>
                </a:solidFill>
                <a:latin typeface="Calibri" panose="020F0502020204030204"/>
              </a:rPr>
              <a:t>, ein </a:t>
            </a:r>
            <a:r>
              <a:rPr lang="de-DE" sz="2000" b="1" i="1" dirty="0">
                <a:solidFill>
                  <a:srgbClr val="92D14F"/>
                </a:solidFill>
                <a:latin typeface="Calibri" panose="020F0502020204030204"/>
              </a:rPr>
              <a:t>grüner Kreis</a:t>
            </a:r>
            <a:r>
              <a:rPr lang="de-DE" sz="2000" dirty="0">
                <a:solidFill>
                  <a:schemeClr val="bg1"/>
                </a:solidFill>
                <a:latin typeface="Calibri" panose="020F0502020204030204"/>
              </a:rPr>
              <a:t>. </a:t>
            </a:r>
            <a:r>
              <a:rPr lang="de-DE" sz="2000" b="1" i="1" dirty="0">
                <a:solidFill>
                  <a:srgbClr val="C00000"/>
                </a:solidFill>
                <a:latin typeface="Calibri" panose="020F0502020204030204"/>
              </a:rPr>
              <a:t>Sie müssen jedoch jedes mal entscheiden, </a:t>
            </a:r>
            <a:r>
              <a:rPr lang="en-US" sz="2000" b="1" i="1" dirty="0" err="1">
                <a:solidFill>
                  <a:srgbClr val="C00000"/>
                </a:solidFill>
              </a:rPr>
              <a:t>ob</a:t>
            </a:r>
            <a:r>
              <a:rPr lang="en-US" sz="2000" b="1" i="1" dirty="0">
                <a:solidFill>
                  <a:srgbClr val="C00000"/>
                </a:solidFill>
              </a:rPr>
              <a:t> das </a:t>
            </a:r>
            <a:r>
              <a:rPr lang="en-US" sz="2000" b="1" i="1" dirty="0" err="1">
                <a:solidFill>
                  <a:srgbClr val="C00000"/>
                </a:solidFill>
              </a:rPr>
              <a:t>Objekt</a:t>
            </a:r>
            <a:r>
              <a:rPr lang="en-US" sz="2000" b="1" i="1" dirty="0">
                <a:solidFill>
                  <a:srgbClr val="C00000"/>
                </a:solidFill>
              </a:rPr>
              <a:t> </a:t>
            </a:r>
            <a:r>
              <a:rPr lang="en-US" sz="2000" b="1" i="1" dirty="0" err="1">
                <a:solidFill>
                  <a:srgbClr val="C00000"/>
                </a:solidFill>
              </a:rPr>
              <a:t>größer</a:t>
            </a:r>
            <a:r>
              <a:rPr lang="en-US" sz="2000" b="1" i="1" dirty="0">
                <a:solidFill>
                  <a:srgbClr val="C00000"/>
                </a:solidFill>
              </a:rPr>
              <a:t> </a:t>
            </a:r>
            <a:r>
              <a:rPr lang="en-US" sz="2000" b="1" i="1" dirty="0" err="1">
                <a:solidFill>
                  <a:srgbClr val="C00000"/>
                </a:solidFill>
              </a:rPr>
              <a:t>oder</a:t>
            </a:r>
            <a:r>
              <a:rPr lang="en-US" sz="2000" b="1" i="1" dirty="0">
                <a:solidFill>
                  <a:srgbClr val="C00000"/>
                </a:solidFill>
              </a:rPr>
              <a:t> </a:t>
            </a:r>
            <a:r>
              <a:rPr lang="en-US" sz="2000" b="1" i="1" dirty="0" err="1">
                <a:solidFill>
                  <a:srgbClr val="C00000"/>
                </a:solidFill>
              </a:rPr>
              <a:t>kleiner</a:t>
            </a:r>
            <a:r>
              <a:rPr lang="en-US" sz="2000" b="1" i="1" dirty="0">
                <a:solidFill>
                  <a:srgbClr val="C00000"/>
                </a:solidFill>
              </a:rPr>
              <a:t> </a:t>
            </a:r>
            <a:r>
              <a:rPr lang="en-US" sz="2000" b="1" i="1" dirty="0" err="1">
                <a:solidFill>
                  <a:srgbClr val="C00000"/>
                </a:solidFill>
              </a:rPr>
              <a:t>ist</a:t>
            </a:r>
            <a:r>
              <a:rPr lang="en-US" sz="2000" b="1" i="1" dirty="0">
                <a:solidFill>
                  <a:srgbClr val="C00000"/>
                </a:solidFill>
              </a:rPr>
              <a:t> </a:t>
            </a:r>
            <a:r>
              <a:rPr lang="en-US" sz="2000" b="1" i="1" dirty="0" err="1">
                <a:solidFill>
                  <a:srgbClr val="C00000"/>
                </a:solidFill>
              </a:rPr>
              <a:t>als</a:t>
            </a:r>
            <a:r>
              <a:rPr lang="en-US" sz="2000" b="1" i="1" dirty="0">
                <a:solidFill>
                  <a:srgbClr val="C00000"/>
                </a:solidFill>
              </a:rPr>
              <a:t> </a:t>
            </a:r>
            <a:r>
              <a:rPr lang="en-US" sz="2000" b="1" i="1" dirty="0" err="1">
                <a:solidFill>
                  <a:srgbClr val="C00000"/>
                </a:solidFill>
              </a:rPr>
              <a:t>ein</a:t>
            </a:r>
            <a:r>
              <a:rPr lang="en-US" sz="2000" b="1" i="1" dirty="0">
                <a:solidFill>
                  <a:srgbClr val="C00000"/>
                </a:solidFill>
              </a:rPr>
              <a:t> </a:t>
            </a:r>
            <a:r>
              <a:rPr lang="en-US" sz="2000" b="1" i="1" dirty="0" err="1">
                <a:solidFill>
                  <a:srgbClr val="C00000"/>
                </a:solidFill>
              </a:rPr>
              <a:t>Fußball</a:t>
            </a:r>
            <a:r>
              <a:rPr lang="en-US" sz="2000" b="1" i="1" dirty="0">
                <a:solidFill>
                  <a:srgbClr val="C00000"/>
                </a:solidFill>
              </a:rPr>
              <a:t>, egal </a:t>
            </a:r>
            <a:r>
              <a:rPr lang="en-US" sz="2000" b="1" i="1" dirty="0" err="1">
                <a:solidFill>
                  <a:srgbClr val="C00000"/>
                </a:solidFill>
              </a:rPr>
              <a:t>ob</a:t>
            </a:r>
            <a:r>
              <a:rPr lang="en-US" sz="2000" b="1" i="1" dirty="0">
                <a:solidFill>
                  <a:srgbClr val="C00000"/>
                </a:solidFill>
              </a:rPr>
              <a:t> das Wort relevant </a:t>
            </a:r>
            <a:r>
              <a:rPr lang="en-US" sz="2000" b="1" i="1" dirty="0" err="1">
                <a:solidFill>
                  <a:srgbClr val="C00000"/>
                </a:solidFill>
              </a:rPr>
              <a:t>ist</a:t>
            </a:r>
            <a:r>
              <a:rPr lang="en-US" sz="2000" b="1" i="1" dirty="0">
                <a:solidFill>
                  <a:srgbClr val="C00000"/>
                </a:solidFill>
              </a:rPr>
              <a:t> </a:t>
            </a:r>
            <a:r>
              <a:rPr lang="en-US" sz="2000" b="1" i="1" dirty="0" err="1">
                <a:solidFill>
                  <a:srgbClr val="C00000"/>
                </a:solidFill>
              </a:rPr>
              <a:t>oder</a:t>
            </a:r>
            <a:r>
              <a:rPr lang="en-US" sz="2000" b="1" i="1" dirty="0">
                <a:solidFill>
                  <a:srgbClr val="C00000"/>
                </a:solidFill>
              </a:rPr>
              <a:t> </a:t>
            </a:r>
            <a:r>
              <a:rPr lang="en-US" sz="2000" b="1" i="1" dirty="0" err="1">
                <a:solidFill>
                  <a:srgbClr val="C00000"/>
                </a:solidFill>
              </a:rPr>
              <a:t>nicht</a:t>
            </a:r>
            <a:r>
              <a:rPr lang="en-US" sz="2000" b="1" i="1" dirty="0">
                <a:solidFill>
                  <a:srgbClr val="C00000"/>
                </a:solidFill>
              </a:rPr>
              <a:t>! </a:t>
            </a:r>
            <a:r>
              <a:rPr lang="en-US" sz="2000" dirty="0" err="1">
                <a:solidFill>
                  <a:schemeClr val="bg1"/>
                </a:solidFill>
              </a:rPr>
              <a:t>Anschließend</a:t>
            </a:r>
            <a:r>
              <a:rPr lang="en-US" sz="2000" dirty="0">
                <a:solidFill>
                  <a:schemeClr val="bg1"/>
                </a:solidFill>
              </a:rPr>
              <a:t> </a:t>
            </a:r>
            <a:r>
              <a:rPr lang="en-US" sz="2000" b="1" i="1" dirty="0" err="1">
                <a:solidFill>
                  <a:schemeClr val="bg1"/>
                </a:solidFill>
              </a:rPr>
              <a:t>müssen</a:t>
            </a:r>
            <a:r>
              <a:rPr lang="en-US" sz="2000" b="1" i="1" dirty="0">
                <a:solidFill>
                  <a:schemeClr val="bg1"/>
                </a:solidFill>
              </a:rPr>
              <a:t> Sie </a:t>
            </a:r>
            <a:r>
              <a:rPr lang="en-US" sz="2000" b="1" i="1" dirty="0">
                <a:solidFill>
                  <a:srgbClr val="00B0F0"/>
                </a:solidFill>
              </a:rPr>
              <a:t>die </a:t>
            </a:r>
            <a:r>
              <a:rPr lang="en-US" sz="2000" b="1" i="1" dirty="0" err="1">
                <a:solidFill>
                  <a:srgbClr val="00B0F0"/>
                </a:solidFill>
              </a:rPr>
              <a:t>relevanten</a:t>
            </a:r>
            <a:r>
              <a:rPr lang="en-US" sz="2000" b="1" i="1" dirty="0">
                <a:solidFill>
                  <a:srgbClr val="00B0F0"/>
                </a:solidFill>
              </a:rPr>
              <a:t> </a:t>
            </a:r>
            <a:r>
              <a:rPr lang="en-US" sz="2000" b="1" i="1" dirty="0" err="1">
                <a:solidFill>
                  <a:srgbClr val="00B0F0"/>
                </a:solidFill>
              </a:rPr>
              <a:t>Worte</a:t>
            </a:r>
            <a:r>
              <a:rPr lang="en-US" sz="2000" b="1" i="1" dirty="0">
                <a:solidFill>
                  <a:schemeClr val="bg1"/>
                </a:solidFill>
              </a:rPr>
              <a:t> </a:t>
            </a:r>
            <a:r>
              <a:rPr lang="en-US" sz="2000" b="1" i="1" dirty="0">
                <a:solidFill>
                  <a:srgbClr val="C00000"/>
                </a:solidFill>
              </a:rPr>
              <a:t>in </a:t>
            </a:r>
            <a:r>
              <a:rPr lang="en-US" sz="2000" b="1" i="1" dirty="0" err="1">
                <a:solidFill>
                  <a:srgbClr val="C00000"/>
                </a:solidFill>
              </a:rPr>
              <a:t>korrekter</a:t>
            </a:r>
            <a:r>
              <a:rPr lang="en-US" sz="2000" b="1" i="1" dirty="0">
                <a:solidFill>
                  <a:srgbClr val="C00000"/>
                </a:solidFill>
              </a:rPr>
              <a:t> </a:t>
            </a:r>
            <a:r>
              <a:rPr lang="en-US" sz="2000" b="1" i="1" dirty="0" err="1">
                <a:solidFill>
                  <a:srgbClr val="C00000"/>
                </a:solidFill>
              </a:rPr>
              <a:t>Reihenfolge</a:t>
            </a:r>
            <a:r>
              <a:rPr lang="en-US" sz="2000" b="1" i="1" dirty="0">
                <a:solidFill>
                  <a:schemeClr val="bg1"/>
                </a:solidFill>
              </a:rPr>
              <a:t> </a:t>
            </a:r>
            <a:r>
              <a:rPr lang="en-US" sz="2000" b="1" i="1" dirty="0" err="1">
                <a:solidFill>
                  <a:schemeClr val="bg1"/>
                </a:solidFill>
              </a:rPr>
              <a:t>aus</a:t>
            </a:r>
            <a:r>
              <a:rPr lang="en-US" sz="2000" b="1" i="1" dirty="0">
                <a:solidFill>
                  <a:schemeClr val="bg1"/>
                </a:solidFill>
              </a:rPr>
              <a:t> </a:t>
            </a:r>
            <a:r>
              <a:rPr lang="en-US" sz="2000" b="1" i="1" dirty="0" err="1">
                <a:solidFill>
                  <a:schemeClr val="bg1"/>
                </a:solidFill>
              </a:rPr>
              <a:t>einem</a:t>
            </a:r>
            <a:r>
              <a:rPr lang="en-US" sz="2000" b="1" i="1" dirty="0">
                <a:solidFill>
                  <a:schemeClr val="bg1"/>
                </a:solidFill>
              </a:rPr>
              <a:t> 5 x 5 </a:t>
            </a:r>
            <a:r>
              <a:rPr lang="en-US" sz="2000" b="1" i="1" dirty="0" err="1">
                <a:solidFill>
                  <a:schemeClr val="bg1"/>
                </a:solidFill>
              </a:rPr>
              <a:t>großen</a:t>
            </a:r>
            <a:r>
              <a:rPr lang="en-US" sz="2000" b="1" i="1" dirty="0">
                <a:solidFill>
                  <a:schemeClr val="bg1"/>
                </a:solidFill>
              </a:rPr>
              <a:t> </a:t>
            </a:r>
            <a:r>
              <a:rPr lang="en-US" sz="2000" b="1" i="1" dirty="0" err="1">
                <a:solidFill>
                  <a:schemeClr val="bg1"/>
                </a:solidFill>
              </a:rPr>
              <a:t>Auswahlfeld</a:t>
            </a:r>
            <a:r>
              <a:rPr lang="en-US" sz="2000" b="1" i="1" dirty="0">
                <a:solidFill>
                  <a:schemeClr val="bg1"/>
                </a:solidFill>
              </a:rPr>
              <a:t> </a:t>
            </a:r>
            <a:r>
              <a:rPr lang="en-US" sz="2000" b="1" i="1" dirty="0" err="1">
                <a:solidFill>
                  <a:schemeClr val="bg1"/>
                </a:solidFill>
              </a:rPr>
              <a:t>auswählen</a:t>
            </a:r>
            <a:r>
              <a:rPr lang="en-US" sz="2000" dirty="0">
                <a:solidFill>
                  <a:schemeClr val="bg1"/>
                </a:solidFill>
              </a:rPr>
              <a:t> !</a:t>
            </a:r>
            <a:endParaRPr kumimoji="0" lang="de-DE" sz="2000" u="none" strike="noStrike" kern="1200" cap="none" spc="0" normalizeH="0" baseline="0" noProof="0" dirty="0">
              <a:ln>
                <a:noFill/>
              </a:ln>
              <a:solidFill>
                <a:schemeClr val="bg1"/>
              </a:solidFill>
              <a:effectLst/>
              <a:uLnTx/>
              <a:uFillTx/>
              <a:latin typeface="Calibri" panose="020F0502020204030204"/>
              <a:ea typeface="+mn-ea"/>
              <a:cs typeface="+mn-cs"/>
            </a:endParaRPr>
          </a:p>
          <a:p>
            <a:pPr algn="ctr">
              <a:defRPr/>
            </a:pPr>
            <a:endPar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rPr>
              <a:t>Drücken Sie die </a:t>
            </a:r>
            <a:r>
              <a:rPr kumimoji="0" lang="de-DE" sz="2000" b="1" i="1" u="none" strike="noStrike" kern="1200" cap="none" spc="0" normalizeH="0" baseline="0" noProof="0" dirty="0">
                <a:ln>
                  <a:noFill/>
                </a:ln>
                <a:solidFill>
                  <a:srgbClr val="C00000"/>
                </a:solidFill>
                <a:effectLst/>
                <a:uLnTx/>
                <a:uFillTx/>
                <a:latin typeface="Calibri" panose="020F0502020204030204"/>
                <a:ea typeface="+mn-ea"/>
                <a:cs typeface="+mn-cs"/>
              </a:rPr>
              <a:t>Taste „L“</a:t>
            </a:r>
            <a:r>
              <a:rPr kumimoji="0" lang="de-DE" sz="20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de-DE" sz="2000" b="1" i="1" u="none" strike="noStrike" kern="1200" cap="none" spc="0" normalizeH="0" baseline="0" noProof="0" dirty="0">
                <a:ln>
                  <a:noFill/>
                </a:ln>
                <a:solidFill>
                  <a:srgbClr val="C00000"/>
                </a:solidFill>
                <a:effectLst/>
                <a:uLnTx/>
                <a:uFillTx/>
                <a:latin typeface="Calibri" panose="020F0502020204030204"/>
                <a:ea typeface="+mn-ea"/>
                <a:cs typeface="+mn-cs"/>
              </a:rPr>
              <a:t>wenn das Objekt größer</a:t>
            </a:r>
            <a:r>
              <a:rPr kumimoji="0" lang="de-DE" sz="20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rPr>
              <a:t>ist als ein </a:t>
            </a:r>
            <a:r>
              <a:rPr kumimoji="0" lang="de-DE" sz="2000" b="0" i="0" u="none" strike="noStrike" kern="1200" cap="none" spc="0" normalizeH="0" baseline="0" noProof="0" dirty="0" err="1">
                <a:ln>
                  <a:noFill/>
                </a:ln>
                <a:solidFill>
                  <a:prstClr val="white"/>
                </a:solidFill>
                <a:effectLst/>
                <a:uLnTx/>
                <a:uFillTx/>
                <a:latin typeface="Calibri" panose="020F0502020204030204"/>
                <a:ea typeface="+mn-ea"/>
                <a:cs typeface="+mn-cs"/>
              </a:rPr>
              <a:t>Fussball</a:t>
            </a:r>
            <a:r>
              <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rPr>
              <a:t> und die </a:t>
            </a:r>
            <a:r>
              <a:rPr kumimoji="0" lang="de-DE" sz="2000" b="1" i="1" u="none" strike="noStrike" kern="1200" cap="none" spc="0" normalizeH="0" baseline="0" noProof="0" dirty="0">
                <a:ln>
                  <a:noFill/>
                </a:ln>
                <a:solidFill>
                  <a:srgbClr val="C00000"/>
                </a:solidFill>
                <a:effectLst/>
                <a:uLnTx/>
                <a:uFillTx/>
                <a:latin typeface="Calibri" panose="020F0502020204030204"/>
                <a:ea typeface="+mn-ea"/>
                <a:cs typeface="+mn-cs"/>
              </a:rPr>
              <a:t>Taste „D“, wenn es kleiner</a:t>
            </a:r>
            <a:r>
              <a:rPr kumimoji="0" lang="de-DE" sz="2000" b="1" i="1" u="none" strike="noStrike" kern="1200" cap="none" spc="0" normalizeH="0" baseline="0" noProof="0" dirty="0">
                <a:ln>
                  <a:noFill/>
                </a:ln>
                <a:solidFill>
                  <a:srgbClr val="FF0000"/>
                </a:solidFill>
                <a:effectLst/>
                <a:uLnTx/>
                <a:uFillTx/>
                <a:latin typeface="Calibri" panose="020F0502020204030204"/>
                <a:ea typeface="+mn-ea"/>
                <a:cs typeface="+mn-cs"/>
              </a:rPr>
              <a:t> </a:t>
            </a:r>
            <a:r>
              <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rPr>
              <a:t>ist als ein </a:t>
            </a:r>
            <a:r>
              <a:rPr kumimoji="0" lang="de-DE" sz="2000" b="0" i="0" u="none" strike="noStrike" kern="1200" cap="none" spc="0" normalizeH="0" baseline="0" noProof="0" dirty="0" err="1">
                <a:ln>
                  <a:noFill/>
                </a:ln>
                <a:solidFill>
                  <a:prstClr val="white"/>
                </a:solidFill>
                <a:effectLst/>
                <a:uLnTx/>
                <a:uFillTx/>
                <a:latin typeface="Calibri" panose="020F0502020204030204"/>
                <a:ea typeface="+mn-ea"/>
                <a:cs typeface="+mn-cs"/>
              </a:rPr>
              <a:t>Fussball</a:t>
            </a:r>
            <a:r>
              <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000" b="1" i="1"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Textfeld 12">
            <a:extLst>
              <a:ext uri="{FF2B5EF4-FFF2-40B4-BE49-F238E27FC236}">
                <a16:creationId xmlns:a16="http://schemas.microsoft.com/office/drawing/2014/main" id="{C13C063F-EEFA-4929-8534-FB861AB3F10D}"/>
              </a:ext>
            </a:extLst>
          </p:cNvPr>
          <p:cNvSpPr txBox="1"/>
          <p:nvPr/>
        </p:nvSpPr>
        <p:spPr>
          <a:xfrm>
            <a:off x="3047499" y="6216663"/>
            <a:ext cx="6097002"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2400" b="1" i="1" u="none" strike="noStrike" kern="1200" cap="none" spc="0" normalizeH="0" baseline="0" noProof="0" dirty="0">
                <a:ln>
                  <a:noFill/>
                </a:ln>
                <a:solidFill>
                  <a:srgbClr val="C00000"/>
                </a:solidFill>
                <a:effectLst/>
                <a:uLnTx/>
                <a:uFillTx/>
                <a:latin typeface="Calibri" panose="020F0502020204030204"/>
                <a:ea typeface="+mn-ea"/>
                <a:cs typeface="+mn-cs"/>
              </a:rPr>
              <a:t>Bereit? Weiter mit beliebiger Taste!</a:t>
            </a:r>
          </a:p>
        </p:txBody>
      </p:sp>
      <p:sp>
        <p:nvSpPr>
          <p:cNvPr id="14" name="Ellipse 13">
            <a:extLst>
              <a:ext uri="{FF2B5EF4-FFF2-40B4-BE49-F238E27FC236}">
                <a16:creationId xmlns:a16="http://schemas.microsoft.com/office/drawing/2014/main" id="{924DDD4E-25FA-466F-96A1-39192A5B2F06}"/>
              </a:ext>
            </a:extLst>
          </p:cNvPr>
          <p:cNvSpPr/>
          <p:nvPr/>
        </p:nvSpPr>
        <p:spPr>
          <a:xfrm>
            <a:off x="1524627" y="4762933"/>
            <a:ext cx="887307" cy="850491"/>
          </a:xfrm>
          <a:prstGeom prst="ellipse">
            <a:avLst/>
          </a:prstGeom>
          <a:solidFill>
            <a:srgbClr val="01B0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Ellipse 14">
            <a:extLst>
              <a:ext uri="{FF2B5EF4-FFF2-40B4-BE49-F238E27FC236}">
                <a16:creationId xmlns:a16="http://schemas.microsoft.com/office/drawing/2014/main" id="{20FCC6F0-0CC6-4100-A925-EE209F944447}"/>
              </a:ext>
            </a:extLst>
          </p:cNvPr>
          <p:cNvSpPr/>
          <p:nvPr/>
        </p:nvSpPr>
        <p:spPr>
          <a:xfrm>
            <a:off x="9438840" y="4788208"/>
            <a:ext cx="887307" cy="850491"/>
          </a:xfrm>
          <a:prstGeom prst="ellipse">
            <a:avLst/>
          </a:prstGeom>
          <a:solidFill>
            <a:srgbClr val="92D14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xtfeld 15">
            <a:extLst>
              <a:ext uri="{FF2B5EF4-FFF2-40B4-BE49-F238E27FC236}">
                <a16:creationId xmlns:a16="http://schemas.microsoft.com/office/drawing/2014/main" id="{AFF165ED-2892-4FEB-B428-7F1CD7224A4C}"/>
              </a:ext>
            </a:extLst>
          </p:cNvPr>
          <p:cNvSpPr txBox="1"/>
          <p:nvPr/>
        </p:nvSpPr>
        <p:spPr>
          <a:xfrm>
            <a:off x="237693" y="5775366"/>
            <a:ext cx="337312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Worte</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die Sie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sich</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genau</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merken</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müssen</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Textfeld 16">
            <a:extLst>
              <a:ext uri="{FF2B5EF4-FFF2-40B4-BE49-F238E27FC236}">
                <a16:creationId xmlns:a16="http://schemas.microsoft.com/office/drawing/2014/main" id="{0F80D173-48EA-41D3-AB4F-B9B147B9FBB8}"/>
              </a:ext>
            </a:extLst>
          </p:cNvPr>
          <p:cNvSpPr txBox="1"/>
          <p:nvPr/>
        </p:nvSpPr>
        <p:spPr>
          <a:xfrm>
            <a:off x="8195933" y="5800641"/>
            <a:ext cx="337312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Worte</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die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nicht</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relevant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sind</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extfeld 17">
            <a:extLst>
              <a:ext uri="{FF2B5EF4-FFF2-40B4-BE49-F238E27FC236}">
                <a16:creationId xmlns:a16="http://schemas.microsoft.com/office/drawing/2014/main" id="{598C7818-FEFD-48CA-B5B1-AF58FA74B4DD}"/>
              </a:ext>
            </a:extLst>
          </p:cNvPr>
          <p:cNvSpPr txBox="1"/>
          <p:nvPr/>
        </p:nvSpPr>
        <p:spPr>
          <a:xfrm>
            <a:off x="2685547" y="179672"/>
            <a:ext cx="6820906"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Verbale </a:t>
            </a:r>
            <a:r>
              <a:rPr kumimoji="0" lang="de-DE" sz="4000" b="1" i="0" u="none" strike="noStrike" kern="1200" cap="none" spc="0" normalizeH="0" baseline="0" noProof="0" dirty="0" err="1">
                <a:ln>
                  <a:noFill/>
                </a:ln>
                <a:solidFill>
                  <a:prstClr val="white"/>
                </a:solidFill>
                <a:effectLst/>
                <a:uLnTx/>
                <a:uFillTx/>
                <a:latin typeface="Calibri" panose="020F0502020204030204"/>
                <a:ea typeface="+mn-ea"/>
                <a:cs typeface="+mn-cs"/>
              </a:rPr>
              <a:t>Complex</a:t>
            </a: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 Span Aufgabe</a:t>
            </a:r>
          </a:p>
        </p:txBody>
      </p:sp>
    </p:spTree>
    <p:extLst>
      <p:ext uri="{BB962C8B-B14F-4D97-AF65-F5344CB8AC3E}">
        <p14:creationId xmlns:p14="http://schemas.microsoft.com/office/powerpoint/2010/main" val="898472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Textfeld 8">
            <a:extLst>
              <a:ext uri="{FF2B5EF4-FFF2-40B4-BE49-F238E27FC236}">
                <a16:creationId xmlns:a16="http://schemas.microsoft.com/office/drawing/2014/main" id="{237C0005-A54A-4833-935F-7CFE5A3DE70D}"/>
              </a:ext>
            </a:extLst>
          </p:cNvPr>
          <p:cNvSpPr txBox="1"/>
          <p:nvPr/>
        </p:nvSpPr>
        <p:spPr>
          <a:xfrm>
            <a:off x="723900" y="1339780"/>
            <a:ext cx="10744200" cy="3170099"/>
          </a:xfrm>
          <a:prstGeom prst="rect">
            <a:avLst/>
          </a:prstGeom>
          <a:noFill/>
        </p:spPr>
        <p:txBody>
          <a:bodyPr wrap="square" rtlCol="0" anchor="ctr">
            <a:spAutoFit/>
          </a:bodyPr>
          <a:lstStyle/>
          <a:p>
            <a:pPr algn="ctr"/>
            <a:endParaRPr lang="de-DE" sz="2000" dirty="0">
              <a:solidFill>
                <a:schemeClr val="bg1"/>
              </a:solidFill>
            </a:endParaRPr>
          </a:p>
          <a:p>
            <a:pPr algn="ctr"/>
            <a:endParaRPr lang="de-DE" sz="2000" dirty="0">
              <a:solidFill>
                <a:schemeClr val="bg1"/>
              </a:solidFill>
            </a:endParaRPr>
          </a:p>
          <a:p>
            <a:pPr algn="ctr"/>
            <a:r>
              <a:rPr lang="de-DE" sz="2000" dirty="0">
                <a:solidFill>
                  <a:schemeClr val="bg1"/>
                </a:solidFill>
              </a:rPr>
              <a:t>Geschafft! Das Experiment ist zu Ende! Bitte Drücken Sie eine beliebige Taste und geben Sie auf dem Bildschirm ihre biografischen Daten ein, sowie ein Einschätzung Ihrer Motivation und der Schwierigkeit des Experimentes! Anschließend wende Sie sich bitte an die Versuchsleitung !</a:t>
            </a:r>
          </a:p>
          <a:p>
            <a:pPr algn="ctr"/>
            <a:endParaRPr lang="de-DE" sz="2000" dirty="0">
              <a:solidFill>
                <a:schemeClr val="bg1"/>
              </a:solidFill>
            </a:endParaRPr>
          </a:p>
          <a:p>
            <a:pPr algn="ctr"/>
            <a:r>
              <a:rPr lang="de-DE" sz="2000" dirty="0">
                <a:solidFill>
                  <a:schemeClr val="bg1"/>
                </a:solidFill>
              </a:rPr>
              <a:t>Vielen Dank für Ihre Teilnahme !</a:t>
            </a:r>
          </a:p>
          <a:p>
            <a:pPr algn="ctr"/>
            <a:endParaRPr lang="de-DE" sz="2000" dirty="0">
              <a:solidFill>
                <a:schemeClr val="bg1"/>
              </a:solidFill>
            </a:endParaRPr>
          </a:p>
          <a:p>
            <a:pPr algn="ctr"/>
            <a:endParaRPr lang="de-DE" sz="2000" b="1" i="1" dirty="0">
              <a:solidFill>
                <a:schemeClr val="bg1"/>
              </a:solidFill>
            </a:endParaRPr>
          </a:p>
          <a:p>
            <a:pPr algn="ctr"/>
            <a:endParaRPr lang="de-DE" sz="2000" dirty="0">
              <a:solidFill>
                <a:schemeClr val="bg1"/>
              </a:solidFill>
            </a:endParaRPr>
          </a:p>
        </p:txBody>
      </p:sp>
      <p:pic>
        <p:nvPicPr>
          <p:cNvPr id="3" name="Grafik 2">
            <a:extLst>
              <a:ext uri="{FF2B5EF4-FFF2-40B4-BE49-F238E27FC236}">
                <a16:creationId xmlns:a16="http://schemas.microsoft.com/office/drawing/2014/main" id="{29D2F3CB-D171-4BEB-9ADC-EF8AC38B5C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8658" y="3437039"/>
            <a:ext cx="4212069" cy="2862321"/>
          </a:xfrm>
          <a:prstGeom prst="rect">
            <a:avLst/>
          </a:prstGeom>
        </p:spPr>
      </p:pic>
      <p:pic>
        <p:nvPicPr>
          <p:cNvPr id="5" name="Grafik 4" descr="Ein Bild, das Text enthält.&#10;&#10;Automatisch generierte Beschreibung">
            <a:extLst>
              <a:ext uri="{FF2B5EF4-FFF2-40B4-BE49-F238E27FC236}">
                <a16:creationId xmlns:a16="http://schemas.microsoft.com/office/drawing/2014/main" id="{DEF8586B-3E15-4D0F-9F8C-0FB925CC51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393" y="4209064"/>
            <a:ext cx="2981826" cy="1564423"/>
          </a:xfrm>
          <a:prstGeom prst="rect">
            <a:avLst/>
          </a:prstGeom>
        </p:spPr>
      </p:pic>
      <p:sp>
        <p:nvSpPr>
          <p:cNvPr id="8" name="Textfeld 7">
            <a:extLst>
              <a:ext uri="{FF2B5EF4-FFF2-40B4-BE49-F238E27FC236}">
                <a16:creationId xmlns:a16="http://schemas.microsoft.com/office/drawing/2014/main" id="{29D70AAB-705C-4556-9F0C-9F8DD04BA1E8}"/>
              </a:ext>
            </a:extLst>
          </p:cNvPr>
          <p:cNvSpPr txBox="1"/>
          <p:nvPr/>
        </p:nvSpPr>
        <p:spPr>
          <a:xfrm>
            <a:off x="2557306" y="362999"/>
            <a:ext cx="7077387"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Verbale </a:t>
            </a:r>
            <a:r>
              <a:rPr kumimoji="0" lang="de-DE" sz="4000" b="1" i="0" u="none" strike="noStrike" kern="1200" cap="none" spc="0" normalizeH="0" baseline="0" noProof="0" dirty="0" err="1">
                <a:ln>
                  <a:noFill/>
                </a:ln>
                <a:solidFill>
                  <a:prstClr val="white"/>
                </a:solidFill>
                <a:effectLst/>
                <a:uLnTx/>
                <a:uFillTx/>
                <a:latin typeface="Calibri" panose="020F0502020204030204"/>
                <a:ea typeface="+mn-ea"/>
                <a:cs typeface="+mn-cs"/>
              </a:rPr>
              <a:t>Complex</a:t>
            </a: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 Span Aufgabe</a:t>
            </a:r>
          </a:p>
        </p:txBody>
      </p:sp>
      <p:pic>
        <p:nvPicPr>
          <p:cNvPr id="6" name="Grafik 5" descr="Ein Bild, das Text enthält.&#10;&#10;Automatisch generierte Beschreibung">
            <a:extLst>
              <a:ext uri="{FF2B5EF4-FFF2-40B4-BE49-F238E27FC236}">
                <a16:creationId xmlns:a16="http://schemas.microsoft.com/office/drawing/2014/main" id="{E467A872-52B2-41C4-B204-75448B122B60}"/>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07114" y="3966816"/>
            <a:ext cx="2048917" cy="2048917"/>
          </a:xfrm>
          <a:prstGeom prst="rect">
            <a:avLst/>
          </a:prstGeom>
        </p:spPr>
      </p:pic>
    </p:spTree>
    <p:extLst>
      <p:ext uri="{BB962C8B-B14F-4D97-AF65-F5344CB8AC3E}">
        <p14:creationId xmlns:p14="http://schemas.microsoft.com/office/powerpoint/2010/main" val="1756465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feld 4"/>
          <p:cNvSpPr txBox="1"/>
          <p:nvPr/>
        </p:nvSpPr>
        <p:spPr>
          <a:xfrm>
            <a:off x="723900" y="118118"/>
            <a:ext cx="10744200" cy="5632311"/>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rPr>
              <a:t>Machen Sie eine nun eine kurze Pause und erholen Sie sich! Drücken Sie die </a:t>
            </a:r>
            <a:r>
              <a:rPr kumimoji="0" lang="de-DE" sz="2000" b="1" i="1" u="none" strike="noStrike" kern="1200" cap="none" spc="0" normalizeH="0" baseline="0" noProof="0" dirty="0">
                <a:ln>
                  <a:noFill/>
                </a:ln>
                <a:solidFill>
                  <a:srgbClr val="C00000"/>
                </a:solidFill>
                <a:effectLst/>
                <a:uLnTx/>
                <a:uFillTx/>
                <a:latin typeface="Calibri" panose="020F0502020204030204"/>
                <a:ea typeface="+mn-ea"/>
                <a:cs typeface="+mn-cs"/>
              </a:rPr>
              <a:t>Leertaste</a:t>
            </a:r>
            <a:r>
              <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rPr>
              <a:t> um fortzufahren.</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de-DE" sz="2000" dirty="0">
              <a:solidFill>
                <a:prstClr val="white"/>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de-DE" sz="2000" dirty="0">
                <a:solidFill>
                  <a:prstClr val="white"/>
                </a:solidFill>
                <a:latin typeface="Calibri" panose="020F0502020204030204"/>
              </a:rPr>
              <a:t>Zur Erinnerung:</a:t>
            </a:r>
            <a:endPar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algn="ctr">
              <a:defRPr/>
            </a:pPr>
            <a:endParaRPr lang="de-DE" sz="2000" dirty="0">
              <a:solidFill>
                <a:prstClr val="white"/>
              </a:solidFill>
              <a:latin typeface="Calibri" panose="020F0502020204030204"/>
            </a:endParaRPr>
          </a:p>
          <a:p>
            <a:pPr algn="ctr">
              <a:defRPr/>
            </a:pPr>
            <a:r>
              <a:rPr lang="de-DE" sz="2000" dirty="0">
                <a:solidFill>
                  <a:prstClr val="white"/>
                </a:solidFill>
                <a:latin typeface="Calibri" panose="020F0502020204030204"/>
              </a:rPr>
              <a:t>Bei Worten die Sie sich merken müssen, erscheint ein </a:t>
            </a:r>
            <a:r>
              <a:rPr lang="de-DE" sz="2000" b="1" i="1" dirty="0">
                <a:solidFill>
                  <a:srgbClr val="00B0F0"/>
                </a:solidFill>
                <a:latin typeface="Calibri" panose="020F0502020204030204"/>
              </a:rPr>
              <a:t>blauer Kreis</a:t>
            </a:r>
            <a:r>
              <a:rPr lang="de-DE" sz="2000" dirty="0">
                <a:solidFill>
                  <a:prstClr val="white"/>
                </a:solidFill>
                <a:latin typeface="Calibri" panose="020F0502020204030204"/>
              </a:rPr>
              <a:t>,  bei Worten bei denen </a:t>
            </a:r>
          </a:p>
          <a:p>
            <a:pPr algn="ctr">
              <a:defRPr/>
            </a:pPr>
            <a:r>
              <a:rPr lang="de-DE" sz="2000" dirty="0">
                <a:solidFill>
                  <a:prstClr val="white"/>
                </a:solidFill>
                <a:latin typeface="Calibri" panose="020F0502020204030204"/>
              </a:rPr>
              <a:t>Sie </a:t>
            </a:r>
            <a:r>
              <a:rPr lang="de-DE" sz="2000" b="1" i="1" dirty="0">
                <a:solidFill>
                  <a:srgbClr val="C00000"/>
                </a:solidFill>
                <a:latin typeface="Calibri" panose="020F0502020204030204"/>
              </a:rPr>
              <a:t>nur</a:t>
            </a:r>
            <a:r>
              <a:rPr lang="de-DE" sz="2000" dirty="0">
                <a:solidFill>
                  <a:prstClr val="white"/>
                </a:solidFill>
                <a:latin typeface="Calibri" panose="020F0502020204030204"/>
              </a:rPr>
              <a:t> bewerten sollen ob sie größer sind als ein </a:t>
            </a:r>
            <a:r>
              <a:rPr lang="de-DE" sz="2000" dirty="0" err="1">
                <a:solidFill>
                  <a:prstClr val="white"/>
                </a:solidFill>
                <a:latin typeface="Calibri" panose="020F0502020204030204"/>
              </a:rPr>
              <a:t>Fussball</a:t>
            </a:r>
            <a:r>
              <a:rPr lang="de-DE" sz="2000" dirty="0">
                <a:solidFill>
                  <a:prstClr val="white"/>
                </a:solidFill>
                <a:latin typeface="Calibri" panose="020F0502020204030204"/>
              </a:rPr>
              <a:t>, ein </a:t>
            </a:r>
            <a:r>
              <a:rPr lang="de-DE" sz="2000" b="1" i="1" dirty="0">
                <a:solidFill>
                  <a:srgbClr val="92D14F"/>
                </a:solidFill>
                <a:latin typeface="Calibri" panose="020F0502020204030204"/>
              </a:rPr>
              <a:t>grüner Kreis</a:t>
            </a:r>
            <a:r>
              <a:rPr lang="de-DE" sz="2000" dirty="0">
                <a:solidFill>
                  <a:schemeClr val="bg1"/>
                </a:solidFill>
                <a:latin typeface="Calibri" panose="020F0502020204030204"/>
              </a:rPr>
              <a:t>. </a:t>
            </a:r>
            <a:r>
              <a:rPr lang="de-DE" sz="2000" b="1" i="1" dirty="0">
                <a:solidFill>
                  <a:srgbClr val="C00000"/>
                </a:solidFill>
                <a:latin typeface="Calibri" panose="020F0502020204030204"/>
              </a:rPr>
              <a:t>Sie müssen jedoch jedes mal entscheiden, </a:t>
            </a:r>
            <a:r>
              <a:rPr lang="en-US" sz="2000" b="1" i="1" dirty="0" err="1">
                <a:solidFill>
                  <a:srgbClr val="C00000"/>
                </a:solidFill>
              </a:rPr>
              <a:t>ob</a:t>
            </a:r>
            <a:r>
              <a:rPr lang="en-US" sz="2000" b="1" i="1" dirty="0">
                <a:solidFill>
                  <a:srgbClr val="C00000"/>
                </a:solidFill>
              </a:rPr>
              <a:t> das </a:t>
            </a:r>
            <a:r>
              <a:rPr lang="en-US" sz="2000" b="1" i="1" dirty="0" err="1">
                <a:solidFill>
                  <a:srgbClr val="C00000"/>
                </a:solidFill>
              </a:rPr>
              <a:t>Objekt</a:t>
            </a:r>
            <a:r>
              <a:rPr lang="en-US" sz="2000" b="1" i="1" dirty="0">
                <a:solidFill>
                  <a:srgbClr val="C00000"/>
                </a:solidFill>
              </a:rPr>
              <a:t> </a:t>
            </a:r>
            <a:r>
              <a:rPr lang="en-US" sz="2000" b="1" i="1" dirty="0" err="1">
                <a:solidFill>
                  <a:srgbClr val="C00000"/>
                </a:solidFill>
              </a:rPr>
              <a:t>größer</a:t>
            </a:r>
            <a:r>
              <a:rPr lang="en-US" sz="2000" b="1" i="1" dirty="0">
                <a:solidFill>
                  <a:srgbClr val="C00000"/>
                </a:solidFill>
              </a:rPr>
              <a:t> </a:t>
            </a:r>
            <a:r>
              <a:rPr lang="en-US" sz="2000" b="1" i="1" dirty="0" err="1">
                <a:solidFill>
                  <a:srgbClr val="C00000"/>
                </a:solidFill>
              </a:rPr>
              <a:t>oder</a:t>
            </a:r>
            <a:r>
              <a:rPr lang="en-US" sz="2000" b="1" i="1" dirty="0">
                <a:solidFill>
                  <a:srgbClr val="C00000"/>
                </a:solidFill>
              </a:rPr>
              <a:t> </a:t>
            </a:r>
            <a:r>
              <a:rPr lang="en-US" sz="2000" b="1" i="1" dirty="0" err="1">
                <a:solidFill>
                  <a:srgbClr val="C00000"/>
                </a:solidFill>
              </a:rPr>
              <a:t>kleiner</a:t>
            </a:r>
            <a:r>
              <a:rPr lang="en-US" sz="2000" b="1" i="1" dirty="0">
                <a:solidFill>
                  <a:srgbClr val="C00000"/>
                </a:solidFill>
              </a:rPr>
              <a:t> </a:t>
            </a:r>
            <a:r>
              <a:rPr lang="en-US" sz="2000" b="1" i="1" dirty="0" err="1">
                <a:solidFill>
                  <a:srgbClr val="C00000"/>
                </a:solidFill>
              </a:rPr>
              <a:t>ist</a:t>
            </a:r>
            <a:r>
              <a:rPr lang="en-US" sz="2000" b="1" i="1" dirty="0">
                <a:solidFill>
                  <a:srgbClr val="C00000"/>
                </a:solidFill>
              </a:rPr>
              <a:t> </a:t>
            </a:r>
            <a:r>
              <a:rPr lang="en-US" sz="2000" b="1" i="1" dirty="0" err="1">
                <a:solidFill>
                  <a:srgbClr val="C00000"/>
                </a:solidFill>
              </a:rPr>
              <a:t>als</a:t>
            </a:r>
            <a:r>
              <a:rPr lang="en-US" sz="2000" b="1" i="1" dirty="0">
                <a:solidFill>
                  <a:srgbClr val="C00000"/>
                </a:solidFill>
              </a:rPr>
              <a:t> </a:t>
            </a:r>
            <a:r>
              <a:rPr lang="en-US" sz="2000" b="1" i="1" dirty="0" err="1">
                <a:solidFill>
                  <a:srgbClr val="C00000"/>
                </a:solidFill>
              </a:rPr>
              <a:t>ein</a:t>
            </a:r>
            <a:r>
              <a:rPr lang="en-US" sz="2000" b="1" i="1" dirty="0">
                <a:solidFill>
                  <a:srgbClr val="C00000"/>
                </a:solidFill>
              </a:rPr>
              <a:t> </a:t>
            </a:r>
            <a:r>
              <a:rPr lang="en-US" sz="2000" b="1" i="1" dirty="0" err="1">
                <a:solidFill>
                  <a:srgbClr val="C00000"/>
                </a:solidFill>
              </a:rPr>
              <a:t>Fußball</a:t>
            </a:r>
            <a:r>
              <a:rPr lang="en-US" sz="2000" b="1" i="1" dirty="0">
                <a:solidFill>
                  <a:srgbClr val="C00000"/>
                </a:solidFill>
              </a:rPr>
              <a:t>, egal </a:t>
            </a:r>
            <a:r>
              <a:rPr lang="en-US" sz="2000" b="1" i="1" dirty="0" err="1">
                <a:solidFill>
                  <a:srgbClr val="C00000"/>
                </a:solidFill>
              </a:rPr>
              <a:t>ob</a:t>
            </a:r>
            <a:r>
              <a:rPr lang="en-US" sz="2000" b="1" i="1" dirty="0">
                <a:solidFill>
                  <a:srgbClr val="C00000"/>
                </a:solidFill>
              </a:rPr>
              <a:t> das Wort relevant </a:t>
            </a:r>
            <a:r>
              <a:rPr lang="en-US" sz="2000" b="1" i="1" dirty="0" err="1">
                <a:solidFill>
                  <a:srgbClr val="C00000"/>
                </a:solidFill>
              </a:rPr>
              <a:t>ist</a:t>
            </a:r>
            <a:r>
              <a:rPr lang="en-US" sz="2000" b="1" i="1" dirty="0">
                <a:solidFill>
                  <a:srgbClr val="C00000"/>
                </a:solidFill>
              </a:rPr>
              <a:t> </a:t>
            </a:r>
            <a:r>
              <a:rPr lang="en-US" sz="2000" b="1" i="1" dirty="0" err="1">
                <a:solidFill>
                  <a:srgbClr val="C00000"/>
                </a:solidFill>
              </a:rPr>
              <a:t>oder</a:t>
            </a:r>
            <a:r>
              <a:rPr lang="en-US" sz="2000" b="1" i="1" dirty="0">
                <a:solidFill>
                  <a:srgbClr val="C00000"/>
                </a:solidFill>
              </a:rPr>
              <a:t> </a:t>
            </a:r>
            <a:r>
              <a:rPr lang="en-US" sz="2000" b="1" i="1" dirty="0" err="1">
                <a:solidFill>
                  <a:srgbClr val="C00000"/>
                </a:solidFill>
              </a:rPr>
              <a:t>nicht</a:t>
            </a:r>
            <a:r>
              <a:rPr lang="en-US" sz="2000" b="1" i="1" dirty="0">
                <a:solidFill>
                  <a:srgbClr val="C00000"/>
                </a:solidFill>
              </a:rPr>
              <a:t>! </a:t>
            </a:r>
            <a:r>
              <a:rPr lang="en-US" sz="2000" dirty="0" err="1">
                <a:solidFill>
                  <a:schemeClr val="bg1"/>
                </a:solidFill>
              </a:rPr>
              <a:t>Anschließend</a:t>
            </a:r>
            <a:r>
              <a:rPr lang="en-US" sz="2000" dirty="0">
                <a:solidFill>
                  <a:schemeClr val="bg1"/>
                </a:solidFill>
              </a:rPr>
              <a:t> </a:t>
            </a:r>
            <a:r>
              <a:rPr lang="en-US" sz="2000" b="1" i="1" dirty="0" err="1">
                <a:solidFill>
                  <a:schemeClr val="bg1"/>
                </a:solidFill>
              </a:rPr>
              <a:t>müssen</a:t>
            </a:r>
            <a:r>
              <a:rPr lang="en-US" sz="2000" b="1" i="1" dirty="0">
                <a:solidFill>
                  <a:schemeClr val="bg1"/>
                </a:solidFill>
              </a:rPr>
              <a:t> Sie </a:t>
            </a:r>
            <a:r>
              <a:rPr lang="en-US" sz="2000" b="1" i="1" dirty="0">
                <a:solidFill>
                  <a:srgbClr val="00B0F0"/>
                </a:solidFill>
              </a:rPr>
              <a:t>die </a:t>
            </a:r>
            <a:r>
              <a:rPr lang="en-US" sz="2000" b="1" i="1" dirty="0" err="1">
                <a:solidFill>
                  <a:srgbClr val="00B0F0"/>
                </a:solidFill>
              </a:rPr>
              <a:t>relevanten</a:t>
            </a:r>
            <a:r>
              <a:rPr lang="en-US" sz="2000" b="1" i="1" dirty="0">
                <a:solidFill>
                  <a:srgbClr val="00B0F0"/>
                </a:solidFill>
              </a:rPr>
              <a:t> </a:t>
            </a:r>
            <a:r>
              <a:rPr lang="en-US" sz="2000" b="1" i="1" dirty="0" err="1">
                <a:solidFill>
                  <a:srgbClr val="00B0F0"/>
                </a:solidFill>
              </a:rPr>
              <a:t>Worte</a:t>
            </a:r>
            <a:r>
              <a:rPr lang="en-US" sz="2000" b="1" i="1" dirty="0">
                <a:solidFill>
                  <a:schemeClr val="bg1"/>
                </a:solidFill>
              </a:rPr>
              <a:t> </a:t>
            </a:r>
            <a:r>
              <a:rPr lang="en-US" sz="2000" b="1" i="1" dirty="0">
                <a:solidFill>
                  <a:srgbClr val="C00000"/>
                </a:solidFill>
              </a:rPr>
              <a:t>in </a:t>
            </a:r>
            <a:r>
              <a:rPr lang="en-US" sz="2000" b="1" i="1" dirty="0" err="1">
                <a:solidFill>
                  <a:srgbClr val="C00000"/>
                </a:solidFill>
              </a:rPr>
              <a:t>korrekter</a:t>
            </a:r>
            <a:r>
              <a:rPr lang="en-US" sz="2000" b="1" i="1" dirty="0">
                <a:solidFill>
                  <a:srgbClr val="C00000"/>
                </a:solidFill>
              </a:rPr>
              <a:t> </a:t>
            </a:r>
            <a:r>
              <a:rPr lang="en-US" sz="2000" b="1" i="1" dirty="0" err="1">
                <a:solidFill>
                  <a:srgbClr val="C00000"/>
                </a:solidFill>
              </a:rPr>
              <a:t>Reihenfolge</a:t>
            </a:r>
            <a:r>
              <a:rPr lang="en-US" sz="2000" b="1" i="1" dirty="0">
                <a:solidFill>
                  <a:schemeClr val="bg1"/>
                </a:solidFill>
              </a:rPr>
              <a:t> </a:t>
            </a:r>
            <a:r>
              <a:rPr lang="en-US" sz="2000" b="1" i="1" dirty="0" err="1">
                <a:solidFill>
                  <a:schemeClr val="bg1"/>
                </a:solidFill>
              </a:rPr>
              <a:t>aus</a:t>
            </a:r>
            <a:r>
              <a:rPr lang="en-US" sz="2000" b="1" i="1" dirty="0">
                <a:solidFill>
                  <a:schemeClr val="bg1"/>
                </a:solidFill>
              </a:rPr>
              <a:t> </a:t>
            </a:r>
            <a:r>
              <a:rPr lang="en-US" sz="2000" b="1" i="1" dirty="0" err="1">
                <a:solidFill>
                  <a:schemeClr val="bg1"/>
                </a:solidFill>
              </a:rPr>
              <a:t>einem</a:t>
            </a:r>
            <a:r>
              <a:rPr lang="en-US" sz="2000" b="1" i="1" dirty="0">
                <a:solidFill>
                  <a:schemeClr val="bg1"/>
                </a:solidFill>
              </a:rPr>
              <a:t> 5 x 5 </a:t>
            </a:r>
            <a:r>
              <a:rPr lang="en-US" sz="2000" b="1" i="1" dirty="0" err="1">
                <a:solidFill>
                  <a:schemeClr val="bg1"/>
                </a:solidFill>
              </a:rPr>
              <a:t>großen</a:t>
            </a:r>
            <a:r>
              <a:rPr lang="en-US" sz="2000" b="1" i="1" dirty="0">
                <a:solidFill>
                  <a:schemeClr val="bg1"/>
                </a:solidFill>
              </a:rPr>
              <a:t> </a:t>
            </a:r>
            <a:r>
              <a:rPr lang="en-US" sz="2000" b="1" i="1" dirty="0" err="1">
                <a:solidFill>
                  <a:schemeClr val="bg1"/>
                </a:solidFill>
              </a:rPr>
              <a:t>Auswahlfeld</a:t>
            </a:r>
            <a:r>
              <a:rPr lang="en-US" sz="2000" b="1" i="1" dirty="0">
                <a:solidFill>
                  <a:schemeClr val="bg1"/>
                </a:solidFill>
              </a:rPr>
              <a:t> </a:t>
            </a:r>
            <a:r>
              <a:rPr lang="en-US" sz="2000" b="1" i="1" dirty="0" err="1">
                <a:solidFill>
                  <a:schemeClr val="bg1"/>
                </a:solidFill>
              </a:rPr>
              <a:t>auswählen</a:t>
            </a:r>
            <a:r>
              <a:rPr lang="en-US" sz="2000" dirty="0">
                <a:solidFill>
                  <a:schemeClr val="bg1"/>
                </a:solidFill>
              </a:rPr>
              <a:t> !</a:t>
            </a:r>
            <a:endParaRPr kumimoji="0" lang="de-DE" sz="2000" u="none" strike="noStrike" kern="120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rPr>
              <a:t>Drücken Sie die </a:t>
            </a:r>
            <a:r>
              <a:rPr kumimoji="0" lang="de-DE" sz="2000" b="1" i="1" u="none" strike="noStrike" kern="1200" cap="none" spc="0" normalizeH="0" baseline="0" noProof="0" dirty="0">
                <a:ln>
                  <a:noFill/>
                </a:ln>
                <a:solidFill>
                  <a:srgbClr val="C00000"/>
                </a:solidFill>
                <a:effectLst/>
                <a:uLnTx/>
                <a:uFillTx/>
                <a:latin typeface="Calibri" panose="020F0502020204030204"/>
                <a:ea typeface="+mn-ea"/>
                <a:cs typeface="+mn-cs"/>
              </a:rPr>
              <a:t>Taste „L“</a:t>
            </a:r>
            <a:r>
              <a:rPr kumimoji="0" lang="de-DE" sz="20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de-DE" sz="2000" b="1" i="1" u="none" strike="noStrike" kern="1200" cap="none" spc="0" normalizeH="0" baseline="0" noProof="0" dirty="0">
                <a:ln>
                  <a:noFill/>
                </a:ln>
                <a:solidFill>
                  <a:srgbClr val="C00000"/>
                </a:solidFill>
                <a:effectLst/>
                <a:uLnTx/>
                <a:uFillTx/>
                <a:latin typeface="Calibri" panose="020F0502020204030204"/>
                <a:ea typeface="+mn-ea"/>
                <a:cs typeface="+mn-cs"/>
              </a:rPr>
              <a:t>wenn das Objekt größer</a:t>
            </a:r>
            <a:r>
              <a:rPr kumimoji="0" lang="de-DE" sz="20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rPr>
              <a:t>ist als ein </a:t>
            </a:r>
            <a:r>
              <a:rPr kumimoji="0" lang="de-DE" sz="2000" b="0" i="0" u="none" strike="noStrike" kern="1200" cap="none" spc="0" normalizeH="0" baseline="0" noProof="0" dirty="0" err="1">
                <a:ln>
                  <a:noFill/>
                </a:ln>
                <a:solidFill>
                  <a:prstClr val="white"/>
                </a:solidFill>
                <a:effectLst/>
                <a:uLnTx/>
                <a:uFillTx/>
                <a:latin typeface="Calibri" panose="020F0502020204030204"/>
                <a:ea typeface="+mn-ea"/>
                <a:cs typeface="+mn-cs"/>
              </a:rPr>
              <a:t>Fussball</a:t>
            </a:r>
            <a:r>
              <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rPr>
              <a:t> und die </a:t>
            </a:r>
            <a:r>
              <a:rPr kumimoji="0" lang="de-DE" sz="2000" b="1" i="1" u="none" strike="noStrike" kern="1200" cap="none" spc="0" normalizeH="0" baseline="0" noProof="0" dirty="0">
                <a:ln>
                  <a:noFill/>
                </a:ln>
                <a:solidFill>
                  <a:srgbClr val="C00000"/>
                </a:solidFill>
                <a:effectLst/>
                <a:uLnTx/>
                <a:uFillTx/>
                <a:latin typeface="Calibri" panose="020F0502020204030204"/>
                <a:ea typeface="+mn-ea"/>
                <a:cs typeface="+mn-cs"/>
              </a:rPr>
              <a:t>Taste „D“, wenn es kleiner </a:t>
            </a:r>
            <a:r>
              <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rPr>
              <a:t>ist als ein </a:t>
            </a:r>
            <a:r>
              <a:rPr kumimoji="0" lang="de-DE" sz="2000" b="0" i="0" u="none" strike="noStrike" kern="1200" cap="none" spc="0" normalizeH="0" baseline="0" noProof="0" dirty="0" err="1">
                <a:ln>
                  <a:noFill/>
                </a:ln>
                <a:solidFill>
                  <a:prstClr val="white"/>
                </a:solidFill>
                <a:effectLst/>
                <a:uLnTx/>
                <a:uFillTx/>
                <a:latin typeface="Calibri" panose="020F0502020204030204"/>
                <a:ea typeface="+mn-ea"/>
                <a:cs typeface="+mn-cs"/>
              </a:rPr>
              <a:t>Fussball</a:t>
            </a:r>
            <a:r>
              <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000" b="1" i="1"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extfeld 7">
            <a:extLst>
              <a:ext uri="{FF2B5EF4-FFF2-40B4-BE49-F238E27FC236}">
                <a16:creationId xmlns:a16="http://schemas.microsoft.com/office/drawing/2014/main" id="{36AB76EF-68B8-417A-B75F-EFA6DDC24697}"/>
              </a:ext>
            </a:extLst>
          </p:cNvPr>
          <p:cNvSpPr txBox="1"/>
          <p:nvPr/>
        </p:nvSpPr>
        <p:spPr>
          <a:xfrm>
            <a:off x="5235220" y="179672"/>
            <a:ext cx="1721562"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Pause !</a:t>
            </a:r>
          </a:p>
        </p:txBody>
      </p:sp>
      <p:sp>
        <p:nvSpPr>
          <p:cNvPr id="9" name="Ellipse 8">
            <a:extLst>
              <a:ext uri="{FF2B5EF4-FFF2-40B4-BE49-F238E27FC236}">
                <a16:creationId xmlns:a16="http://schemas.microsoft.com/office/drawing/2014/main" id="{F378BB4B-9E16-47F3-BB66-EF4AB361C55B}"/>
              </a:ext>
            </a:extLst>
          </p:cNvPr>
          <p:cNvSpPr/>
          <p:nvPr/>
        </p:nvSpPr>
        <p:spPr>
          <a:xfrm>
            <a:off x="2088093" y="4961492"/>
            <a:ext cx="887307" cy="850491"/>
          </a:xfrm>
          <a:prstGeom prst="ellipse">
            <a:avLst/>
          </a:prstGeom>
          <a:solidFill>
            <a:srgbClr val="01B0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feld 12">
            <a:extLst>
              <a:ext uri="{FF2B5EF4-FFF2-40B4-BE49-F238E27FC236}">
                <a16:creationId xmlns:a16="http://schemas.microsoft.com/office/drawing/2014/main" id="{FAC598CB-0A31-4463-9756-4DB87CF22F9A}"/>
              </a:ext>
            </a:extLst>
          </p:cNvPr>
          <p:cNvSpPr txBox="1"/>
          <p:nvPr/>
        </p:nvSpPr>
        <p:spPr>
          <a:xfrm>
            <a:off x="801159" y="5973925"/>
            <a:ext cx="337312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Worte</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die Sie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sich</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genau</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merken</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müssen</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Ellipse 9">
            <a:extLst>
              <a:ext uri="{FF2B5EF4-FFF2-40B4-BE49-F238E27FC236}">
                <a16:creationId xmlns:a16="http://schemas.microsoft.com/office/drawing/2014/main" id="{2341FB3A-0E43-4A54-88A5-7FFC44A6345E}"/>
              </a:ext>
            </a:extLst>
          </p:cNvPr>
          <p:cNvSpPr/>
          <p:nvPr/>
        </p:nvSpPr>
        <p:spPr>
          <a:xfrm>
            <a:off x="9115438" y="4961492"/>
            <a:ext cx="887307" cy="850491"/>
          </a:xfrm>
          <a:prstGeom prst="ellipse">
            <a:avLst/>
          </a:prstGeom>
          <a:solidFill>
            <a:srgbClr val="92D14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feld 10">
            <a:extLst>
              <a:ext uri="{FF2B5EF4-FFF2-40B4-BE49-F238E27FC236}">
                <a16:creationId xmlns:a16="http://schemas.microsoft.com/office/drawing/2014/main" id="{F7C63BA2-484D-442F-AA99-2ED1638BD9F6}"/>
              </a:ext>
            </a:extLst>
          </p:cNvPr>
          <p:cNvSpPr txBox="1"/>
          <p:nvPr/>
        </p:nvSpPr>
        <p:spPr>
          <a:xfrm>
            <a:off x="7872531" y="5973925"/>
            <a:ext cx="337312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Worte</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die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nicht</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relevant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sind</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8660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63DE0F92-CE28-4067-A812-3AD9D880C641}"/>
              </a:ext>
            </a:extLst>
          </p:cNvPr>
          <p:cNvSpPr txBox="1"/>
          <p:nvPr/>
        </p:nvSpPr>
        <p:spPr>
          <a:xfrm>
            <a:off x="723900" y="1405549"/>
            <a:ext cx="10744200" cy="4801314"/>
          </a:xfrm>
          <a:prstGeom prst="rect">
            <a:avLst/>
          </a:prstGeom>
          <a:noFill/>
        </p:spPr>
        <p:txBody>
          <a:bodyPr wrap="square" rtlCol="0" anchor="ctr">
            <a:spAutoFit/>
          </a:bodyPr>
          <a:lstStyle/>
          <a:p>
            <a:pPr algn="ctr"/>
            <a:r>
              <a:rPr lang="de-DE" dirty="0">
                <a:solidFill>
                  <a:schemeClr val="bg1"/>
                </a:solidFill>
              </a:rPr>
              <a:t>In der folgenden Aufgabe werden Sie eine Gedächtnisaufgabe bearbeiten. Hierbei sollen Sie sich 5 Worte merken, die entweder auf der rechten oder linken Seite des Bildschirmes nacheinander gezeigt werden. </a:t>
            </a:r>
          </a:p>
          <a:p>
            <a:pPr algn="ctr"/>
            <a:endParaRPr lang="de-DE" dirty="0">
              <a:solidFill>
                <a:schemeClr val="bg1"/>
              </a:solidFill>
            </a:endParaRPr>
          </a:p>
          <a:p>
            <a:pPr algn="ctr"/>
            <a:r>
              <a:rPr lang="de-DE" dirty="0">
                <a:solidFill>
                  <a:schemeClr val="bg1"/>
                </a:solidFill>
              </a:rPr>
              <a:t>Dabei erhalten Sie </a:t>
            </a:r>
            <a:r>
              <a:rPr lang="de-DE" b="1" i="1" dirty="0">
                <a:solidFill>
                  <a:srgbClr val="C00000"/>
                </a:solidFill>
              </a:rPr>
              <a:t>nach</a:t>
            </a:r>
            <a:r>
              <a:rPr lang="de-DE" b="1" i="1" dirty="0">
                <a:solidFill>
                  <a:schemeClr val="bg1"/>
                </a:solidFill>
              </a:rPr>
              <a:t> </a:t>
            </a:r>
            <a:r>
              <a:rPr lang="de-DE" dirty="0">
                <a:solidFill>
                  <a:schemeClr val="bg1"/>
                </a:solidFill>
              </a:rPr>
              <a:t>jedem gezeigten Wort </a:t>
            </a:r>
            <a:r>
              <a:rPr lang="de-DE" b="1" i="1" dirty="0">
                <a:solidFill>
                  <a:srgbClr val="C00000"/>
                </a:solidFill>
              </a:rPr>
              <a:t>einen Hinweis</a:t>
            </a:r>
            <a:r>
              <a:rPr lang="de-DE" dirty="0">
                <a:solidFill>
                  <a:schemeClr val="bg1"/>
                </a:solidFill>
              </a:rPr>
              <a:t>, ob Sie sich das nachfolgende Wort </a:t>
            </a:r>
            <a:r>
              <a:rPr lang="de-DE" b="1" i="1" dirty="0">
                <a:solidFill>
                  <a:srgbClr val="00B0F0"/>
                </a:solidFill>
              </a:rPr>
              <a:t>merken sollen</a:t>
            </a:r>
            <a:r>
              <a:rPr lang="de-DE" dirty="0">
                <a:solidFill>
                  <a:schemeClr val="bg1"/>
                </a:solidFill>
              </a:rPr>
              <a:t>, </a:t>
            </a:r>
            <a:r>
              <a:rPr lang="de-DE" b="1" i="1" dirty="0">
                <a:solidFill>
                  <a:srgbClr val="92D050"/>
                </a:solidFill>
              </a:rPr>
              <a:t>oder nicht. </a:t>
            </a:r>
            <a:r>
              <a:rPr lang="de-DE" dirty="0">
                <a:solidFill>
                  <a:schemeClr val="bg1"/>
                </a:solidFill>
              </a:rPr>
              <a:t>Bei Worten die Sie sich merken sollen, müssen Sie sich die genaue Reihenfolge, in der diese präsentiert wurden, einprägen.</a:t>
            </a:r>
          </a:p>
          <a:p>
            <a:pPr algn="ctr"/>
            <a:endParaRPr lang="de-DE" dirty="0">
              <a:solidFill>
                <a:schemeClr val="bg1"/>
              </a:solidFill>
            </a:endParaRPr>
          </a:p>
          <a:p>
            <a:pPr algn="ctr"/>
            <a:r>
              <a:rPr lang="de-DE" dirty="0">
                <a:solidFill>
                  <a:schemeClr val="bg1"/>
                </a:solidFill>
              </a:rPr>
              <a:t> Zusätzlich müssen Sie bei </a:t>
            </a:r>
            <a:r>
              <a:rPr lang="de-DE" b="1" i="1" dirty="0">
                <a:solidFill>
                  <a:srgbClr val="C00000"/>
                </a:solidFill>
              </a:rPr>
              <a:t>jedem Wort </a:t>
            </a:r>
            <a:r>
              <a:rPr lang="de-DE" dirty="0">
                <a:solidFill>
                  <a:schemeClr val="bg1"/>
                </a:solidFill>
              </a:rPr>
              <a:t>so schnell und korrekt wie möglich entscheiden, ob das jeweilig gezeigte Objekt</a:t>
            </a:r>
            <a:r>
              <a:rPr lang="de-DE" b="1" i="1" dirty="0">
                <a:solidFill>
                  <a:srgbClr val="FF0000"/>
                </a:solidFill>
              </a:rPr>
              <a:t> </a:t>
            </a:r>
            <a:r>
              <a:rPr lang="de-DE" b="1" i="1" dirty="0">
                <a:solidFill>
                  <a:srgbClr val="C00000"/>
                </a:solidFill>
              </a:rPr>
              <a:t>größer oder kleiner ist als ein Fußball</a:t>
            </a:r>
            <a:r>
              <a:rPr lang="de-DE" dirty="0">
                <a:solidFill>
                  <a:schemeClr val="bg1"/>
                </a:solidFill>
              </a:rPr>
              <a:t>. </a:t>
            </a:r>
          </a:p>
          <a:p>
            <a:pPr algn="ctr"/>
            <a:endParaRPr lang="de-DE" dirty="0">
              <a:solidFill>
                <a:schemeClr val="bg1"/>
              </a:solidFill>
            </a:endParaRPr>
          </a:p>
          <a:p>
            <a:pPr algn="ctr"/>
            <a:r>
              <a:rPr lang="de-DE" dirty="0">
                <a:solidFill>
                  <a:schemeClr val="bg1"/>
                </a:solidFill>
              </a:rPr>
              <a:t>Nachdem alle Worte gezeigt wurden, erscheint ein 5 x 5 Worte großes Auswahlfeld, aus dem Sie</a:t>
            </a:r>
            <a:r>
              <a:rPr lang="de-DE" b="1" dirty="0">
                <a:solidFill>
                  <a:schemeClr val="bg1"/>
                </a:solidFill>
              </a:rPr>
              <a:t> </a:t>
            </a:r>
            <a:r>
              <a:rPr lang="de-DE" b="1" i="1" dirty="0">
                <a:solidFill>
                  <a:srgbClr val="C00000"/>
                </a:solidFill>
              </a:rPr>
              <a:t>die sich zu </a:t>
            </a:r>
            <a:r>
              <a:rPr lang="de-DE" b="1" i="1" dirty="0">
                <a:solidFill>
                  <a:srgbClr val="00B0F0"/>
                </a:solidFill>
              </a:rPr>
              <a:t>merkenden Worte </a:t>
            </a:r>
            <a:r>
              <a:rPr lang="de-DE" b="1" i="1" dirty="0">
                <a:solidFill>
                  <a:srgbClr val="C00000"/>
                </a:solidFill>
              </a:rPr>
              <a:t>in der korrekten Reihenfolge </a:t>
            </a:r>
            <a:r>
              <a:rPr lang="de-DE" dirty="0">
                <a:solidFill>
                  <a:schemeClr val="bg1"/>
                </a:solidFill>
              </a:rPr>
              <a:t>mit einem Mausklick auswählen müssen.</a:t>
            </a:r>
          </a:p>
          <a:p>
            <a:pPr algn="ctr"/>
            <a:endParaRPr lang="de-DE" dirty="0">
              <a:solidFill>
                <a:schemeClr val="bg1"/>
              </a:solidFill>
            </a:endParaRPr>
          </a:p>
          <a:p>
            <a:pPr algn="ctr"/>
            <a:r>
              <a:rPr lang="de-DE" dirty="0">
                <a:solidFill>
                  <a:schemeClr val="bg1"/>
                </a:solidFill>
              </a:rPr>
              <a:t>Nachfolgend wird Ihnen nun der Ablauf eines Versuches genau erklärt. Bitte lesen Sie die Instruktion sehr sorgfältig. </a:t>
            </a:r>
            <a:r>
              <a:rPr lang="de-DE" b="1" i="1" dirty="0">
                <a:solidFill>
                  <a:srgbClr val="C00000"/>
                </a:solidFill>
              </a:rPr>
              <a:t>Sollten Sie Fragen haben, wenden Sie sich bitte direkt an die Versuchsleitung.</a:t>
            </a:r>
          </a:p>
          <a:p>
            <a:pPr algn="ctr"/>
            <a:endParaRPr lang="de-DE" b="1" i="1" dirty="0">
              <a:solidFill>
                <a:schemeClr val="bg1"/>
              </a:solidFill>
            </a:endParaRPr>
          </a:p>
          <a:p>
            <a:pPr algn="ctr"/>
            <a:endParaRPr lang="de-DE" dirty="0">
              <a:solidFill>
                <a:schemeClr val="bg1"/>
              </a:solidFill>
            </a:endParaRPr>
          </a:p>
        </p:txBody>
      </p:sp>
      <p:sp>
        <p:nvSpPr>
          <p:cNvPr id="6" name="Textfeld 5">
            <a:extLst>
              <a:ext uri="{FF2B5EF4-FFF2-40B4-BE49-F238E27FC236}">
                <a16:creationId xmlns:a16="http://schemas.microsoft.com/office/drawing/2014/main" id="{7D46634D-8138-45E6-98F5-7E4455397721}"/>
              </a:ext>
            </a:extLst>
          </p:cNvPr>
          <p:cNvSpPr txBox="1"/>
          <p:nvPr/>
        </p:nvSpPr>
        <p:spPr>
          <a:xfrm>
            <a:off x="2685547" y="179672"/>
            <a:ext cx="6820906" cy="707886"/>
          </a:xfrm>
          <a:prstGeom prst="rect">
            <a:avLst/>
          </a:prstGeom>
          <a:noFill/>
        </p:spPr>
        <p:txBody>
          <a:bodyPr wrap="none" rtlCol="0">
            <a:spAutoFit/>
          </a:bodyPr>
          <a:lstStyle/>
          <a:p>
            <a:pPr algn="ctr"/>
            <a:r>
              <a:rPr lang="de-DE" sz="4000" b="1" dirty="0">
                <a:solidFill>
                  <a:schemeClr val="bg1"/>
                </a:solidFill>
              </a:rPr>
              <a:t>Verbale </a:t>
            </a:r>
            <a:r>
              <a:rPr lang="de-DE" sz="4000" b="1" dirty="0" err="1">
                <a:solidFill>
                  <a:schemeClr val="bg1"/>
                </a:solidFill>
              </a:rPr>
              <a:t>Complex</a:t>
            </a:r>
            <a:r>
              <a:rPr lang="de-DE" sz="4000" b="1" dirty="0">
                <a:solidFill>
                  <a:schemeClr val="bg1"/>
                </a:solidFill>
              </a:rPr>
              <a:t> Span Aufgabe</a:t>
            </a:r>
          </a:p>
        </p:txBody>
      </p:sp>
      <p:sp>
        <p:nvSpPr>
          <p:cNvPr id="7" name="Pfeil nach rechts 6">
            <a:extLst>
              <a:ext uri="{FF2B5EF4-FFF2-40B4-BE49-F238E27FC236}">
                <a16:creationId xmlns:a16="http://schemas.microsoft.com/office/drawing/2014/main" id="{EA3D5BA2-6BA1-4F03-A4A9-E976B11934E5}"/>
              </a:ext>
            </a:extLst>
          </p:cNvPr>
          <p:cNvSpPr/>
          <p:nvPr/>
        </p:nvSpPr>
        <p:spPr>
          <a:xfrm>
            <a:off x="10487025" y="5986463"/>
            <a:ext cx="1543050" cy="71437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rPr>
              <a:t>Weiter</a:t>
            </a:r>
          </a:p>
        </p:txBody>
      </p:sp>
      <p:sp>
        <p:nvSpPr>
          <p:cNvPr id="8" name="Pfeil nach links 4">
            <a:extLst>
              <a:ext uri="{FF2B5EF4-FFF2-40B4-BE49-F238E27FC236}">
                <a16:creationId xmlns:a16="http://schemas.microsoft.com/office/drawing/2014/main" id="{452C3097-BDA6-495C-A9A0-30DB43411583}"/>
              </a:ext>
            </a:extLst>
          </p:cNvPr>
          <p:cNvSpPr/>
          <p:nvPr/>
        </p:nvSpPr>
        <p:spPr>
          <a:xfrm>
            <a:off x="182879" y="5986462"/>
            <a:ext cx="1548000" cy="720000"/>
          </a:xfrm>
          <a:prstGeom prst="lef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Zurück</a:t>
            </a:r>
          </a:p>
        </p:txBody>
      </p:sp>
    </p:spTree>
    <p:extLst>
      <p:ext uri="{BB962C8B-B14F-4D97-AF65-F5344CB8AC3E}">
        <p14:creationId xmlns:p14="http://schemas.microsoft.com/office/powerpoint/2010/main" val="470716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8DD0EC0A-9264-4936-A729-30D2BBFE0DCB}"/>
              </a:ext>
            </a:extLst>
          </p:cNvPr>
          <p:cNvSpPr txBox="1"/>
          <p:nvPr/>
        </p:nvSpPr>
        <p:spPr>
          <a:xfrm>
            <a:off x="2557306" y="362999"/>
            <a:ext cx="7077387"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Verbale </a:t>
            </a:r>
            <a:r>
              <a:rPr kumimoji="0" lang="de-DE" sz="4000" b="1" i="0" u="none" strike="noStrike" kern="1200" cap="none" spc="0" normalizeH="0" baseline="0" noProof="0" dirty="0" err="1">
                <a:ln>
                  <a:noFill/>
                </a:ln>
                <a:solidFill>
                  <a:prstClr val="white"/>
                </a:solidFill>
                <a:effectLst/>
                <a:uLnTx/>
                <a:uFillTx/>
                <a:latin typeface="Calibri" panose="020F0502020204030204"/>
                <a:ea typeface="+mn-ea"/>
                <a:cs typeface="+mn-cs"/>
              </a:rPr>
              <a:t>Complex</a:t>
            </a: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 Span Aufgabe</a:t>
            </a:r>
          </a:p>
        </p:txBody>
      </p:sp>
      <p:sp>
        <p:nvSpPr>
          <p:cNvPr id="6" name="Ellipse 5">
            <a:extLst>
              <a:ext uri="{FF2B5EF4-FFF2-40B4-BE49-F238E27FC236}">
                <a16:creationId xmlns:a16="http://schemas.microsoft.com/office/drawing/2014/main" id="{D819DAD3-4C47-41BB-988A-77210A014CA3}"/>
              </a:ext>
            </a:extLst>
          </p:cNvPr>
          <p:cNvSpPr/>
          <p:nvPr/>
        </p:nvSpPr>
        <p:spPr>
          <a:xfrm>
            <a:off x="564734" y="1499610"/>
            <a:ext cx="234520" cy="241137"/>
          </a:xfrm>
          <a:prstGeom prst="ellipse">
            <a:avLst/>
          </a:prstGeom>
          <a:solidFill>
            <a:srgbClr val="01B0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uppieren 11">
            <a:extLst>
              <a:ext uri="{FF2B5EF4-FFF2-40B4-BE49-F238E27FC236}">
                <a16:creationId xmlns:a16="http://schemas.microsoft.com/office/drawing/2014/main" id="{229CDAB8-166D-455B-AF1A-EA3048858195}"/>
              </a:ext>
            </a:extLst>
          </p:cNvPr>
          <p:cNvGrpSpPr/>
          <p:nvPr/>
        </p:nvGrpSpPr>
        <p:grpSpPr>
          <a:xfrm>
            <a:off x="418048" y="2025997"/>
            <a:ext cx="1724973" cy="628242"/>
            <a:chOff x="2877614" y="2738993"/>
            <a:chExt cx="1724973" cy="628242"/>
          </a:xfrm>
        </p:grpSpPr>
        <p:cxnSp>
          <p:nvCxnSpPr>
            <p:cNvPr id="8" name="Gerader Verbinder 7">
              <a:extLst>
                <a:ext uri="{FF2B5EF4-FFF2-40B4-BE49-F238E27FC236}">
                  <a16:creationId xmlns:a16="http://schemas.microsoft.com/office/drawing/2014/main" id="{F579C613-C9A5-4F17-85CD-DF321D0B00BE}"/>
                </a:ext>
              </a:extLst>
            </p:cNvPr>
            <p:cNvCxnSpPr>
              <a:cxnSpLocks/>
            </p:cNvCxnSpPr>
            <p:nvPr/>
          </p:nvCxnSpPr>
          <p:spPr>
            <a:xfrm>
              <a:off x="3683854" y="2738993"/>
              <a:ext cx="0" cy="62824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feld 8">
              <a:extLst>
                <a:ext uri="{FF2B5EF4-FFF2-40B4-BE49-F238E27FC236}">
                  <a16:creationId xmlns:a16="http://schemas.microsoft.com/office/drawing/2014/main" id="{86916C86-1D94-4A4D-A105-0381F02CF4B6}"/>
                </a:ext>
              </a:extLst>
            </p:cNvPr>
            <p:cNvSpPr txBox="1"/>
            <p:nvPr/>
          </p:nvSpPr>
          <p:spPr>
            <a:xfrm>
              <a:off x="2877614" y="2871414"/>
              <a:ext cx="840824" cy="307777"/>
            </a:xfrm>
            <a:prstGeom prst="rect">
              <a:avLst/>
            </a:prstGeom>
            <a:noFill/>
          </p:spPr>
          <p:txBody>
            <a:bodyPr wrap="square" rtlCol="0">
              <a:spAutoFit/>
            </a:bodyPr>
            <a:lstStyle/>
            <a:p>
              <a:pPr algn="ctr"/>
              <a:r>
                <a:rPr lang="en-US" sz="1400" dirty="0" err="1">
                  <a:solidFill>
                    <a:schemeClr val="bg1"/>
                  </a:solidFill>
                </a:rPr>
                <a:t>Stempel</a:t>
              </a:r>
              <a:endParaRPr lang="en-US" sz="1600" dirty="0">
                <a:solidFill>
                  <a:schemeClr val="bg1"/>
                </a:solidFill>
              </a:endParaRPr>
            </a:p>
          </p:txBody>
        </p:sp>
        <p:sp>
          <p:nvSpPr>
            <p:cNvPr id="10" name="Textfeld 9">
              <a:extLst>
                <a:ext uri="{FF2B5EF4-FFF2-40B4-BE49-F238E27FC236}">
                  <a16:creationId xmlns:a16="http://schemas.microsoft.com/office/drawing/2014/main" id="{B9F2CE31-2BA9-4BD1-958D-751BEEAB55CF}"/>
                </a:ext>
              </a:extLst>
            </p:cNvPr>
            <p:cNvSpPr txBox="1"/>
            <p:nvPr/>
          </p:nvSpPr>
          <p:spPr>
            <a:xfrm>
              <a:off x="3800061" y="2860620"/>
              <a:ext cx="802526" cy="307777"/>
            </a:xfrm>
            <a:prstGeom prst="rect">
              <a:avLst/>
            </a:prstGeom>
            <a:noFill/>
          </p:spPr>
          <p:txBody>
            <a:bodyPr wrap="square" rtlCol="0">
              <a:spAutoFit/>
            </a:bodyPr>
            <a:lstStyle/>
            <a:p>
              <a:pPr algn="ctr"/>
              <a:r>
                <a:rPr lang="en-US" sz="1400" dirty="0" err="1">
                  <a:solidFill>
                    <a:schemeClr val="bg1"/>
                  </a:solidFill>
                </a:rPr>
                <a:t>temSpel</a:t>
              </a:r>
              <a:endParaRPr lang="en-US" dirty="0">
                <a:solidFill>
                  <a:schemeClr val="bg1"/>
                </a:solidFill>
              </a:endParaRPr>
            </a:p>
          </p:txBody>
        </p:sp>
      </p:grpSp>
      <p:grpSp>
        <p:nvGrpSpPr>
          <p:cNvPr id="33" name="Gruppieren 32">
            <a:extLst>
              <a:ext uri="{FF2B5EF4-FFF2-40B4-BE49-F238E27FC236}">
                <a16:creationId xmlns:a16="http://schemas.microsoft.com/office/drawing/2014/main" id="{4BD7266D-73A9-4494-A7A0-B1744413DE87}"/>
              </a:ext>
            </a:extLst>
          </p:cNvPr>
          <p:cNvGrpSpPr/>
          <p:nvPr/>
        </p:nvGrpSpPr>
        <p:grpSpPr>
          <a:xfrm>
            <a:off x="1230713" y="3447901"/>
            <a:ext cx="1442934" cy="628242"/>
            <a:chOff x="2935187" y="2738993"/>
            <a:chExt cx="1442934" cy="628242"/>
          </a:xfrm>
        </p:grpSpPr>
        <p:cxnSp>
          <p:nvCxnSpPr>
            <p:cNvPr id="34" name="Gerader Verbinder 33">
              <a:extLst>
                <a:ext uri="{FF2B5EF4-FFF2-40B4-BE49-F238E27FC236}">
                  <a16:creationId xmlns:a16="http://schemas.microsoft.com/office/drawing/2014/main" id="{54C00044-1729-4F26-8507-7B496D0BB738}"/>
                </a:ext>
              </a:extLst>
            </p:cNvPr>
            <p:cNvCxnSpPr>
              <a:cxnSpLocks/>
            </p:cNvCxnSpPr>
            <p:nvPr/>
          </p:nvCxnSpPr>
          <p:spPr>
            <a:xfrm>
              <a:off x="3683854" y="2738993"/>
              <a:ext cx="0" cy="62824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05B03E61-7D16-491B-8F6F-D6E5E83F45D8}"/>
                </a:ext>
              </a:extLst>
            </p:cNvPr>
            <p:cNvSpPr txBox="1"/>
            <p:nvPr/>
          </p:nvSpPr>
          <p:spPr>
            <a:xfrm>
              <a:off x="2935187" y="2872918"/>
              <a:ext cx="750995" cy="307777"/>
            </a:xfrm>
            <a:prstGeom prst="rect">
              <a:avLst/>
            </a:prstGeom>
            <a:noFill/>
          </p:spPr>
          <p:txBody>
            <a:bodyPr wrap="square" rtlCol="0">
              <a:spAutoFit/>
            </a:bodyPr>
            <a:lstStyle/>
            <a:p>
              <a:pPr algn="ctr"/>
              <a:r>
                <a:rPr lang="en-US" sz="1400" dirty="0">
                  <a:solidFill>
                    <a:schemeClr val="bg1"/>
                  </a:solidFill>
                </a:rPr>
                <a:t>Haus</a:t>
              </a:r>
              <a:endParaRPr lang="en-US" dirty="0">
                <a:solidFill>
                  <a:schemeClr val="bg1"/>
                </a:solidFill>
              </a:endParaRPr>
            </a:p>
          </p:txBody>
        </p:sp>
        <p:sp>
          <p:nvSpPr>
            <p:cNvPr id="36" name="Textfeld 35">
              <a:extLst>
                <a:ext uri="{FF2B5EF4-FFF2-40B4-BE49-F238E27FC236}">
                  <a16:creationId xmlns:a16="http://schemas.microsoft.com/office/drawing/2014/main" id="{EF3FBE10-E800-4389-8C92-2BB4C381FFD3}"/>
                </a:ext>
              </a:extLst>
            </p:cNvPr>
            <p:cNvSpPr txBox="1"/>
            <p:nvPr/>
          </p:nvSpPr>
          <p:spPr>
            <a:xfrm>
              <a:off x="3781098" y="2872918"/>
              <a:ext cx="597023" cy="307777"/>
            </a:xfrm>
            <a:prstGeom prst="rect">
              <a:avLst/>
            </a:prstGeom>
            <a:noFill/>
          </p:spPr>
          <p:txBody>
            <a:bodyPr wrap="square" rtlCol="0">
              <a:spAutoFit/>
            </a:bodyPr>
            <a:lstStyle/>
            <a:p>
              <a:pPr algn="ctr"/>
              <a:r>
                <a:rPr lang="en-US" sz="1400" dirty="0" err="1">
                  <a:solidFill>
                    <a:schemeClr val="bg1"/>
                  </a:solidFill>
                </a:rPr>
                <a:t>sauH</a:t>
              </a:r>
              <a:endParaRPr lang="en-US" dirty="0">
                <a:solidFill>
                  <a:schemeClr val="bg1"/>
                </a:solidFill>
              </a:endParaRPr>
            </a:p>
          </p:txBody>
        </p:sp>
      </p:grpSp>
      <p:grpSp>
        <p:nvGrpSpPr>
          <p:cNvPr id="38" name="Gruppieren 37">
            <a:extLst>
              <a:ext uri="{FF2B5EF4-FFF2-40B4-BE49-F238E27FC236}">
                <a16:creationId xmlns:a16="http://schemas.microsoft.com/office/drawing/2014/main" id="{C034772C-2654-4C86-9751-46FB531AC3B2}"/>
              </a:ext>
            </a:extLst>
          </p:cNvPr>
          <p:cNvGrpSpPr/>
          <p:nvPr/>
        </p:nvGrpSpPr>
        <p:grpSpPr>
          <a:xfrm>
            <a:off x="2030978" y="4940549"/>
            <a:ext cx="1432722" cy="628242"/>
            <a:chOff x="2967494" y="2738993"/>
            <a:chExt cx="1432722" cy="628242"/>
          </a:xfrm>
        </p:grpSpPr>
        <p:cxnSp>
          <p:nvCxnSpPr>
            <p:cNvPr id="39" name="Gerader Verbinder 38">
              <a:extLst>
                <a:ext uri="{FF2B5EF4-FFF2-40B4-BE49-F238E27FC236}">
                  <a16:creationId xmlns:a16="http://schemas.microsoft.com/office/drawing/2014/main" id="{0C0924E5-1A32-440C-9074-572BFC333B34}"/>
                </a:ext>
              </a:extLst>
            </p:cNvPr>
            <p:cNvCxnSpPr>
              <a:cxnSpLocks/>
            </p:cNvCxnSpPr>
            <p:nvPr/>
          </p:nvCxnSpPr>
          <p:spPr>
            <a:xfrm>
              <a:off x="3683854" y="2738993"/>
              <a:ext cx="0" cy="62824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Textfeld 39">
              <a:extLst>
                <a:ext uri="{FF2B5EF4-FFF2-40B4-BE49-F238E27FC236}">
                  <a16:creationId xmlns:a16="http://schemas.microsoft.com/office/drawing/2014/main" id="{BF176AE6-916B-4423-84E0-D280A162E2ED}"/>
                </a:ext>
              </a:extLst>
            </p:cNvPr>
            <p:cNvSpPr txBox="1"/>
            <p:nvPr/>
          </p:nvSpPr>
          <p:spPr>
            <a:xfrm>
              <a:off x="3649221" y="2865871"/>
              <a:ext cx="750995" cy="307777"/>
            </a:xfrm>
            <a:prstGeom prst="rect">
              <a:avLst/>
            </a:prstGeom>
            <a:noFill/>
          </p:spPr>
          <p:txBody>
            <a:bodyPr wrap="square" rtlCol="0">
              <a:spAutoFit/>
            </a:bodyPr>
            <a:lstStyle/>
            <a:p>
              <a:pPr algn="ctr"/>
              <a:r>
                <a:rPr lang="en-US" sz="1400" dirty="0" err="1">
                  <a:solidFill>
                    <a:schemeClr val="bg1"/>
                  </a:solidFill>
                </a:rPr>
                <a:t>Stift</a:t>
              </a:r>
              <a:endParaRPr lang="en-US" sz="1400" dirty="0">
                <a:solidFill>
                  <a:schemeClr val="bg1"/>
                </a:solidFill>
              </a:endParaRPr>
            </a:p>
          </p:txBody>
        </p:sp>
        <p:sp>
          <p:nvSpPr>
            <p:cNvPr id="41" name="Textfeld 40">
              <a:extLst>
                <a:ext uri="{FF2B5EF4-FFF2-40B4-BE49-F238E27FC236}">
                  <a16:creationId xmlns:a16="http://schemas.microsoft.com/office/drawing/2014/main" id="{98BB5FFC-F97A-491B-B8C8-8F5C0B32395D}"/>
                </a:ext>
              </a:extLst>
            </p:cNvPr>
            <p:cNvSpPr txBox="1"/>
            <p:nvPr/>
          </p:nvSpPr>
          <p:spPr>
            <a:xfrm>
              <a:off x="2967494" y="2872918"/>
              <a:ext cx="716360" cy="307777"/>
            </a:xfrm>
            <a:prstGeom prst="rect">
              <a:avLst/>
            </a:prstGeom>
            <a:noFill/>
          </p:spPr>
          <p:txBody>
            <a:bodyPr wrap="square" rtlCol="0">
              <a:spAutoFit/>
            </a:bodyPr>
            <a:lstStyle/>
            <a:p>
              <a:pPr algn="ctr"/>
              <a:r>
                <a:rPr lang="en-US" sz="1400" dirty="0" err="1">
                  <a:solidFill>
                    <a:schemeClr val="bg1"/>
                  </a:solidFill>
                </a:rPr>
                <a:t>ftiSf</a:t>
              </a:r>
              <a:endParaRPr lang="en-US" dirty="0">
                <a:solidFill>
                  <a:schemeClr val="bg1"/>
                </a:solidFill>
              </a:endParaRPr>
            </a:p>
          </p:txBody>
        </p:sp>
      </p:grpSp>
      <p:grpSp>
        <p:nvGrpSpPr>
          <p:cNvPr id="44" name="Gruppieren 43">
            <a:extLst>
              <a:ext uri="{FF2B5EF4-FFF2-40B4-BE49-F238E27FC236}">
                <a16:creationId xmlns:a16="http://schemas.microsoft.com/office/drawing/2014/main" id="{0C9287A6-406C-4611-935F-34AE0378B27A}"/>
              </a:ext>
            </a:extLst>
          </p:cNvPr>
          <p:cNvGrpSpPr/>
          <p:nvPr/>
        </p:nvGrpSpPr>
        <p:grpSpPr>
          <a:xfrm>
            <a:off x="4280912" y="2062584"/>
            <a:ext cx="1534576" cy="628242"/>
            <a:chOff x="2935187" y="2738993"/>
            <a:chExt cx="1534576" cy="628242"/>
          </a:xfrm>
        </p:grpSpPr>
        <p:cxnSp>
          <p:nvCxnSpPr>
            <p:cNvPr id="45" name="Gerader Verbinder 44">
              <a:extLst>
                <a:ext uri="{FF2B5EF4-FFF2-40B4-BE49-F238E27FC236}">
                  <a16:creationId xmlns:a16="http://schemas.microsoft.com/office/drawing/2014/main" id="{1D7AA056-F818-46F4-B786-75EDC680D691}"/>
                </a:ext>
              </a:extLst>
            </p:cNvPr>
            <p:cNvCxnSpPr>
              <a:cxnSpLocks/>
            </p:cNvCxnSpPr>
            <p:nvPr/>
          </p:nvCxnSpPr>
          <p:spPr>
            <a:xfrm>
              <a:off x="3683854" y="2738993"/>
              <a:ext cx="0" cy="62824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6" name="Textfeld 45">
              <a:extLst>
                <a:ext uri="{FF2B5EF4-FFF2-40B4-BE49-F238E27FC236}">
                  <a16:creationId xmlns:a16="http://schemas.microsoft.com/office/drawing/2014/main" id="{9B577521-F377-443F-A3D3-EF114BA56361}"/>
                </a:ext>
              </a:extLst>
            </p:cNvPr>
            <p:cNvSpPr txBox="1"/>
            <p:nvPr/>
          </p:nvSpPr>
          <p:spPr>
            <a:xfrm>
              <a:off x="2935187" y="2872918"/>
              <a:ext cx="750995" cy="307777"/>
            </a:xfrm>
            <a:prstGeom prst="rect">
              <a:avLst/>
            </a:prstGeom>
            <a:noFill/>
          </p:spPr>
          <p:txBody>
            <a:bodyPr wrap="square" rtlCol="0">
              <a:spAutoFit/>
            </a:bodyPr>
            <a:lstStyle/>
            <a:p>
              <a:pPr algn="ctr"/>
              <a:r>
                <a:rPr lang="en-US" sz="1400" dirty="0" err="1">
                  <a:solidFill>
                    <a:schemeClr val="bg1"/>
                  </a:solidFill>
                </a:rPr>
                <a:t>Münze</a:t>
              </a:r>
              <a:endParaRPr lang="en-US" dirty="0">
                <a:solidFill>
                  <a:schemeClr val="bg1"/>
                </a:solidFill>
              </a:endParaRPr>
            </a:p>
          </p:txBody>
        </p:sp>
        <p:sp>
          <p:nvSpPr>
            <p:cNvPr id="47" name="Textfeld 46">
              <a:extLst>
                <a:ext uri="{FF2B5EF4-FFF2-40B4-BE49-F238E27FC236}">
                  <a16:creationId xmlns:a16="http://schemas.microsoft.com/office/drawing/2014/main" id="{C8265323-8A40-4FC6-B0F1-485E51539345}"/>
                </a:ext>
              </a:extLst>
            </p:cNvPr>
            <p:cNvSpPr txBox="1"/>
            <p:nvPr/>
          </p:nvSpPr>
          <p:spPr>
            <a:xfrm>
              <a:off x="3781098" y="2872918"/>
              <a:ext cx="688665" cy="307777"/>
            </a:xfrm>
            <a:prstGeom prst="rect">
              <a:avLst/>
            </a:prstGeom>
            <a:noFill/>
          </p:spPr>
          <p:txBody>
            <a:bodyPr wrap="square" rtlCol="0">
              <a:spAutoFit/>
            </a:bodyPr>
            <a:lstStyle/>
            <a:p>
              <a:pPr algn="ctr"/>
              <a:r>
                <a:rPr lang="en-US" sz="1400" dirty="0" err="1">
                  <a:solidFill>
                    <a:schemeClr val="bg1"/>
                  </a:solidFill>
                </a:rPr>
                <a:t>ünzMe</a:t>
              </a:r>
              <a:endParaRPr lang="en-US" sz="1400" dirty="0">
                <a:solidFill>
                  <a:schemeClr val="bg1"/>
                </a:solidFill>
              </a:endParaRPr>
            </a:p>
          </p:txBody>
        </p:sp>
      </p:grpSp>
      <p:grpSp>
        <p:nvGrpSpPr>
          <p:cNvPr id="50" name="Gruppieren 49">
            <a:extLst>
              <a:ext uri="{FF2B5EF4-FFF2-40B4-BE49-F238E27FC236}">
                <a16:creationId xmlns:a16="http://schemas.microsoft.com/office/drawing/2014/main" id="{0DA62444-7274-4E34-8A51-6D32C2772FCC}"/>
              </a:ext>
            </a:extLst>
          </p:cNvPr>
          <p:cNvGrpSpPr/>
          <p:nvPr/>
        </p:nvGrpSpPr>
        <p:grpSpPr>
          <a:xfrm>
            <a:off x="5049837" y="3478944"/>
            <a:ext cx="1544073" cy="628242"/>
            <a:chOff x="2918203" y="2738993"/>
            <a:chExt cx="1544073" cy="628242"/>
          </a:xfrm>
        </p:grpSpPr>
        <p:cxnSp>
          <p:nvCxnSpPr>
            <p:cNvPr id="51" name="Gerader Verbinder 50">
              <a:extLst>
                <a:ext uri="{FF2B5EF4-FFF2-40B4-BE49-F238E27FC236}">
                  <a16:creationId xmlns:a16="http://schemas.microsoft.com/office/drawing/2014/main" id="{EFF11479-28DA-46B5-B3B6-2C60711388A1}"/>
                </a:ext>
              </a:extLst>
            </p:cNvPr>
            <p:cNvCxnSpPr>
              <a:cxnSpLocks/>
            </p:cNvCxnSpPr>
            <p:nvPr/>
          </p:nvCxnSpPr>
          <p:spPr>
            <a:xfrm>
              <a:off x="3683854" y="2738993"/>
              <a:ext cx="0" cy="62824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52" name="Textfeld 51">
              <a:extLst>
                <a:ext uri="{FF2B5EF4-FFF2-40B4-BE49-F238E27FC236}">
                  <a16:creationId xmlns:a16="http://schemas.microsoft.com/office/drawing/2014/main" id="{2741215A-C99E-4288-8A07-AD88C5E9C30D}"/>
                </a:ext>
              </a:extLst>
            </p:cNvPr>
            <p:cNvSpPr txBox="1"/>
            <p:nvPr/>
          </p:nvSpPr>
          <p:spPr>
            <a:xfrm>
              <a:off x="2918203" y="2877022"/>
              <a:ext cx="750995" cy="307777"/>
            </a:xfrm>
            <a:prstGeom prst="rect">
              <a:avLst/>
            </a:prstGeom>
            <a:noFill/>
          </p:spPr>
          <p:txBody>
            <a:bodyPr wrap="square" rtlCol="0">
              <a:spAutoFit/>
            </a:bodyPr>
            <a:lstStyle/>
            <a:p>
              <a:pPr algn="ctr"/>
              <a:r>
                <a:rPr lang="en-US" sz="1400" dirty="0" err="1">
                  <a:solidFill>
                    <a:schemeClr val="bg1"/>
                  </a:solidFill>
                </a:rPr>
                <a:t>lascheF</a:t>
              </a:r>
              <a:endParaRPr lang="en-US" sz="1400" dirty="0">
                <a:solidFill>
                  <a:schemeClr val="bg1"/>
                </a:solidFill>
              </a:endParaRPr>
            </a:p>
          </p:txBody>
        </p:sp>
        <p:sp>
          <p:nvSpPr>
            <p:cNvPr id="53" name="Textfeld 52">
              <a:extLst>
                <a:ext uri="{FF2B5EF4-FFF2-40B4-BE49-F238E27FC236}">
                  <a16:creationId xmlns:a16="http://schemas.microsoft.com/office/drawing/2014/main" id="{2F6B5D50-0D18-48B1-8AEE-6323A2E08017}"/>
                </a:ext>
              </a:extLst>
            </p:cNvPr>
            <p:cNvSpPr txBox="1"/>
            <p:nvPr/>
          </p:nvSpPr>
          <p:spPr>
            <a:xfrm>
              <a:off x="3711281" y="2870506"/>
              <a:ext cx="750995" cy="307777"/>
            </a:xfrm>
            <a:prstGeom prst="rect">
              <a:avLst/>
            </a:prstGeom>
            <a:noFill/>
          </p:spPr>
          <p:txBody>
            <a:bodyPr wrap="square" rtlCol="0">
              <a:spAutoFit/>
            </a:bodyPr>
            <a:lstStyle/>
            <a:p>
              <a:pPr algn="ctr"/>
              <a:r>
                <a:rPr lang="en-US" sz="1400" dirty="0" err="1">
                  <a:solidFill>
                    <a:schemeClr val="bg1"/>
                  </a:solidFill>
                </a:rPr>
                <a:t>Flasche</a:t>
              </a:r>
              <a:endParaRPr lang="en-US" dirty="0">
                <a:solidFill>
                  <a:schemeClr val="bg1"/>
                </a:solidFill>
              </a:endParaRPr>
            </a:p>
          </p:txBody>
        </p:sp>
      </p:grpSp>
      <p:grpSp>
        <p:nvGrpSpPr>
          <p:cNvPr id="56" name="Gruppieren 55">
            <a:extLst>
              <a:ext uri="{FF2B5EF4-FFF2-40B4-BE49-F238E27FC236}">
                <a16:creationId xmlns:a16="http://schemas.microsoft.com/office/drawing/2014/main" id="{2836EA12-5126-4F3E-8668-456628ACCDD1}"/>
              </a:ext>
            </a:extLst>
          </p:cNvPr>
          <p:cNvGrpSpPr/>
          <p:nvPr/>
        </p:nvGrpSpPr>
        <p:grpSpPr>
          <a:xfrm>
            <a:off x="5766171" y="4972598"/>
            <a:ext cx="1432722" cy="628242"/>
            <a:chOff x="2967494" y="2738993"/>
            <a:chExt cx="1432722" cy="628242"/>
          </a:xfrm>
        </p:grpSpPr>
        <p:cxnSp>
          <p:nvCxnSpPr>
            <p:cNvPr id="57" name="Gerader Verbinder 56">
              <a:extLst>
                <a:ext uri="{FF2B5EF4-FFF2-40B4-BE49-F238E27FC236}">
                  <a16:creationId xmlns:a16="http://schemas.microsoft.com/office/drawing/2014/main" id="{CD8210CF-BE17-4C6C-A60F-B80CC3C5627B}"/>
                </a:ext>
              </a:extLst>
            </p:cNvPr>
            <p:cNvCxnSpPr>
              <a:cxnSpLocks/>
            </p:cNvCxnSpPr>
            <p:nvPr/>
          </p:nvCxnSpPr>
          <p:spPr>
            <a:xfrm>
              <a:off x="3683854" y="2738993"/>
              <a:ext cx="0" cy="62824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Textfeld 57">
              <a:extLst>
                <a:ext uri="{FF2B5EF4-FFF2-40B4-BE49-F238E27FC236}">
                  <a16:creationId xmlns:a16="http://schemas.microsoft.com/office/drawing/2014/main" id="{1124B5E2-FF19-48D2-896D-56CD6BD3B263}"/>
                </a:ext>
              </a:extLst>
            </p:cNvPr>
            <p:cNvSpPr txBox="1"/>
            <p:nvPr/>
          </p:nvSpPr>
          <p:spPr>
            <a:xfrm>
              <a:off x="3649221" y="2865871"/>
              <a:ext cx="750995" cy="307777"/>
            </a:xfrm>
            <a:prstGeom prst="rect">
              <a:avLst/>
            </a:prstGeom>
            <a:noFill/>
          </p:spPr>
          <p:txBody>
            <a:bodyPr wrap="square" rtlCol="0">
              <a:spAutoFit/>
            </a:bodyPr>
            <a:lstStyle/>
            <a:p>
              <a:pPr algn="ctr"/>
              <a:r>
                <a:rPr lang="en-US" sz="1400" dirty="0">
                  <a:solidFill>
                    <a:schemeClr val="bg1"/>
                  </a:solidFill>
                </a:rPr>
                <a:t>Teller</a:t>
              </a:r>
            </a:p>
          </p:txBody>
        </p:sp>
        <p:sp>
          <p:nvSpPr>
            <p:cNvPr id="59" name="Textfeld 58">
              <a:extLst>
                <a:ext uri="{FF2B5EF4-FFF2-40B4-BE49-F238E27FC236}">
                  <a16:creationId xmlns:a16="http://schemas.microsoft.com/office/drawing/2014/main" id="{C9E737CF-E63D-435A-BA6C-C3313654358E}"/>
                </a:ext>
              </a:extLst>
            </p:cNvPr>
            <p:cNvSpPr txBox="1"/>
            <p:nvPr/>
          </p:nvSpPr>
          <p:spPr>
            <a:xfrm>
              <a:off x="2967494" y="2872918"/>
              <a:ext cx="716360" cy="307777"/>
            </a:xfrm>
            <a:prstGeom prst="rect">
              <a:avLst/>
            </a:prstGeom>
            <a:noFill/>
          </p:spPr>
          <p:txBody>
            <a:bodyPr wrap="square" rtlCol="0">
              <a:spAutoFit/>
            </a:bodyPr>
            <a:lstStyle/>
            <a:p>
              <a:pPr algn="ctr"/>
              <a:r>
                <a:rPr lang="en-US" sz="1400" dirty="0" err="1">
                  <a:solidFill>
                    <a:schemeClr val="bg1"/>
                  </a:solidFill>
                </a:rPr>
                <a:t>rlleTe</a:t>
              </a:r>
              <a:endParaRPr lang="en-US" dirty="0">
                <a:solidFill>
                  <a:schemeClr val="bg1"/>
                </a:solidFill>
              </a:endParaRPr>
            </a:p>
          </p:txBody>
        </p:sp>
      </p:grpSp>
      <p:cxnSp>
        <p:nvCxnSpPr>
          <p:cNvPr id="62" name="Gerade Verbindung mit Pfeil 61">
            <a:extLst>
              <a:ext uri="{FF2B5EF4-FFF2-40B4-BE49-F238E27FC236}">
                <a16:creationId xmlns:a16="http://schemas.microsoft.com/office/drawing/2014/main" id="{BAE21A51-A664-4385-883A-257496230846}"/>
              </a:ext>
            </a:extLst>
          </p:cNvPr>
          <p:cNvCxnSpPr>
            <a:cxnSpLocks/>
          </p:cNvCxnSpPr>
          <p:nvPr/>
        </p:nvCxnSpPr>
        <p:spPr>
          <a:xfrm>
            <a:off x="351718" y="2286275"/>
            <a:ext cx="1322965" cy="3282516"/>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Gerade Verbindung mit Pfeil 64">
            <a:extLst>
              <a:ext uri="{FF2B5EF4-FFF2-40B4-BE49-F238E27FC236}">
                <a16:creationId xmlns:a16="http://schemas.microsoft.com/office/drawing/2014/main" id="{EF8FA068-94D9-40DB-B97C-79C9895E7459}"/>
              </a:ext>
            </a:extLst>
          </p:cNvPr>
          <p:cNvCxnSpPr>
            <a:cxnSpLocks/>
          </p:cNvCxnSpPr>
          <p:nvPr/>
        </p:nvCxnSpPr>
        <p:spPr>
          <a:xfrm>
            <a:off x="4145427" y="1969199"/>
            <a:ext cx="1322965" cy="3282516"/>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6" name="Textfeld 65">
            <a:extLst>
              <a:ext uri="{FF2B5EF4-FFF2-40B4-BE49-F238E27FC236}">
                <a16:creationId xmlns:a16="http://schemas.microsoft.com/office/drawing/2014/main" id="{0B8050E2-34F0-40A9-9556-D26E511082AC}"/>
              </a:ext>
            </a:extLst>
          </p:cNvPr>
          <p:cNvSpPr txBox="1"/>
          <p:nvPr/>
        </p:nvSpPr>
        <p:spPr>
          <a:xfrm rot="4051233">
            <a:off x="250846" y="4034762"/>
            <a:ext cx="1144694" cy="338554"/>
          </a:xfrm>
          <a:prstGeom prst="rect">
            <a:avLst/>
          </a:prstGeom>
          <a:noFill/>
        </p:spPr>
        <p:txBody>
          <a:bodyPr wrap="square" rtlCol="0">
            <a:spAutoFit/>
          </a:bodyPr>
          <a:lstStyle/>
          <a:p>
            <a:pPr algn="ctr"/>
            <a:r>
              <a:rPr lang="en-US" sz="1600" dirty="0">
                <a:solidFill>
                  <a:schemeClr val="bg1"/>
                </a:solidFill>
              </a:rPr>
              <a:t>Zeit</a:t>
            </a:r>
          </a:p>
        </p:txBody>
      </p:sp>
      <p:sp>
        <p:nvSpPr>
          <p:cNvPr id="67" name="Textfeld 66">
            <a:extLst>
              <a:ext uri="{FF2B5EF4-FFF2-40B4-BE49-F238E27FC236}">
                <a16:creationId xmlns:a16="http://schemas.microsoft.com/office/drawing/2014/main" id="{2AABD340-79A5-42F1-9636-57EAC6584821}"/>
              </a:ext>
            </a:extLst>
          </p:cNvPr>
          <p:cNvSpPr txBox="1"/>
          <p:nvPr/>
        </p:nvSpPr>
        <p:spPr>
          <a:xfrm rot="4051233">
            <a:off x="3957231" y="3377508"/>
            <a:ext cx="1144694" cy="338554"/>
          </a:xfrm>
          <a:prstGeom prst="rect">
            <a:avLst/>
          </a:prstGeom>
          <a:noFill/>
        </p:spPr>
        <p:txBody>
          <a:bodyPr wrap="square" rtlCol="0">
            <a:spAutoFit/>
          </a:bodyPr>
          <a:lstStyle/>
          <a:p>
            <a:pPr algn="ctr"/>
            <a:r>
              <a:rPr lang="en-US" sz="1600" dirty="0">
                <a:solidFill>
                  <a:schemeClr val="bg1"/>
                </a:solidFill>
              </a:rPr>
              <a:t>Zeit</a:t>
            </a:r>
          </a:p>
        </p:txBody>
      </p:sp>
      <p:sp>
        <p:nvSpPr>
          <p:cNvPr id="68" name="Ellipse 67">
            <a:extLst>
              <a:ext uri="{FF2B5EF4-FFF2-40B4-BE49-F238E27FC236}">
                <a16:creationId xmlns:a16="http://schemas.microsoft.com/office/drawing/2014/main" id="{81E8AC48-4DFB-4065-A5B0-158360A4D67B}"/>
              </a:ext>
            </a:extLst>
          </p:cNvPr>
          <p:cNvSpPr/>
          <p:nvPr/>
        </p:nvSpPr>
        <p:spPr>
          <a:xfrm>
            <a:off x="1324067" y="2941121"/>
            <a:ext cx="234520" cy="241137"/>
          </a:xfrm>
          <a:prstGeom prst="ellipse">
            <a:avLst/>
          </a:prstGeom>
          <a:solidFill>
            <a:srgbClr val="92D14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Ellipse 68">
            <a:extLst>
              <a:ext uri="{FF2B5EF4-FFF2-40B4-BE49-F238E27FC236}">
                <a16:creationId xmlns:a16="http://schemas.microsoft.com/office/drawing/2014/main" id="{8ADB097C-2404-464F-91AA-2A65BEC6430A}"/>
              </a:ext>
            </a:extLst>
          </p:cNvPr>
          <p:cNvSpPr/>
          <p:nvPr/>
        </p:nvSpPr>
        <p:spPr>
          <a:xfrm>
            <a:off x="2077080" y="4492138"/>
            <a:ext cx="234520" cy="241137"/>
          </a:xfrm>
          <a:prstGeom prst="ellipse">
            <a:avLst/>
          </a:prstGeom>
          <a:solidFill>
            <a:srgbClr val="92D14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14F"/>
              </a:solidFill>
            </a:endParaRPr>
          </a:p>
        </p:txBody>
      </p:sp>
      <p:sp>
        <p:nvSpPr>
          <p:cNvPr id="70" name="Ellipse 69">
            <a:extLst>
              <a:ext uri="{FF2B5EF4-FFF2-40B4-BE49-F238E27FC236}">
                <a16:creationId xmlns:a16="http://schemas.microsoft.com/office/drawing/2014/main" id="{F2DE32ED-1AEE-4A42-B71A-EACD1613074F}"/>
              </a:ext>
            </a:extLst>
          </p:cNvPr>
          <p:cNvSpPr/>
          <p:nvPr/>
        </p:nvSpPr>
        <p:spPr>
          <a:xfrm>
            <a:off x="4463074" y="1562295"/>
            <a:ext cx="234520" cy="241137"/>
          </a:xfrm>
          <a:prstGeom prst="ellipse">
            <a:avLst/>
          </a:prstGeom>
          <a:solidFill>
            <a:srgbClr val="01B0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Ellipse 70">
            <a:extLst>
              <a:ext uri="{FF2B5EF4-FFF2-40B4-BE49-F238E27FC236}">
                <a16:creationId xmlns:a16="http://schemas.microsoft.com/office/drawing/2014/main" id="{F8ACDB33-1D3D-4C2E-9065-09C8DB3F986E}"/>
              </a:ext>
            </a:extLst>
          </p:cNvPr>
          <p:cNvSpPr/>
          <p:nvPr/>
        </p:nvSpPr>
        <p:spPr>
          <a:xfrm>
            <a:off x="5189115" y="2990212"/>
            <a:ext cx="234520" cy="241137"/>
          </a:xfrm>
          <a:prstGeom prst="ellipse">
            <a:avLst/>
          </a:prstGeom>
          <a:solidFill>
            <a:srgbClr val="01B0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Ellipse 71">
            <a:extLst>
              <a:ext uri="{FF2B5EF4-FFF2-40B4-BE49-F238E27FC236}">
                <a16:creationId xmlns:a16="http://schemas.microsoft.com/office/drawing/2014/main" id="{01E12F71-ACBD-461D-BC7B-986E40924F3D}"/>
              </a:ext>
            </a:extLst>
          </p:cNvPr>
          <p:cNvSpPr/>
          <p:nvPr/>
        </p:nvSpPr>
        <p:spPr>
          <a:xfrm>
            <a:off x="5903881" y="4483860"/>
            <a:ext cx="234520" cy="241137"/>
          </a:xfrm>
          <a:prstGeom prst="ellipse">
            <a:avLst/>
          </a:prstGeom>
          <a:solidFill>
            <a:srgbClr val="92D14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Geschweifte Klammer rechts 72">
            <a:extLst>
              <a:ext uri="{FF2B5EF4-FFF2-40B4-BE49-F238E27FC236}">
                <a16:creationId xmlns:a16="http://schemas.microsoft.com/office/drawing/2014/main" id="{C0B12B97-CB35-4F85-BE9D-F60919107058}"/>
              </a:ext>
            </a:extLst>
          </p:cNvPr>
          <p:cNvSpPr/>
          <p:nvPr/>
        </p:nvSpPr>
        <p:spPr>
          <a:xfrm>
            <a:off x="2057426" y="1933575"/>
            <a:ext cx="344678" cy="846318"/>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Geschweifte Klammer rechts 74">
            <a:extLst>
              <a:ext uri="{FF2B5EF4-FFF2-40B4-BE49-F238E27FC236}">
                <a16:creationId xmlns:a16="http://schemas.microsoft.com/office/drawing/2014/main" id="{71032E02-FA88-4C18-B020-7D93CD2DD219}"/>
              </a:ext>
            </a:extLst>
          </p:cNvPr>
          <p:cNvSpPr/>
          <p:nvPr/>
        </p:nvSpPr>
        <p:spPr>
          <a:xfrm>
            <a:off x="2586460" y="3348080"/>
            <a:ext cx="344678" cy="846318"/>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Geschweifte Klammer rechts 75">
            <a:extLst>
              <a:ext uri="{FF2B5EF4-FFF2-40B4-BE49-F238E27FC236}">
                <a16:creationId xmlns:a16="http://schemas.microsoft.com/office/drawing/2014/main" id="{577D24FC-B7CC-4352-BD04-2F5787339956}"/>
              </a:ext>
            </a:extLst>
          </p:cNvPr>
          <p:cNvSpPr/>
          <p:nvPr/>
        </p:nvSpPr>
        <p:spPr>
          <a:xfrm>
            <a:off x="3292570" y="4831511"/>
            <a:ext cx="344678" cy="846318"/>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Geschweifte Klammer rechts 76">
            <a:extLst>
              <a:ext uri="{FF2B5EF4-FFF2-40B4-BE49-F238E27FC236}">
                <a16:creationId xmlns:a16="http://schemas.microsoft.com/office/drawing/2014/main" id="{7235AA11-890F-4338-B0E9-90973A0B3ABB}"/>
              </a:ext>
            </a:extLst>
          </p:cNvPr>
          <p:cNvSpPr/>
          <p:nvPr/>
        </p:nvSpPr>
        <p:spPr>
          <a:xfrm>
            <a:off x="5942568" y="1955137"/>
            <a:ext cx="344678" cy="846318"/>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Geschweifte Klammer rechts 77">
            <a:extLst>
              <a:ext uri="{FF2B5EF4-FFF2-40B4-BE49-F238E27FC236}">
                <a16:creationId xmlns:a16="http://schemas.microsoft.com/office/drawing/2014/main" id="{98F3438A-38B3-4F2A-B87F-87363F3D235C}"/>
              </a:ext>
            </a:extLst>
          </p:cNvPr>
          <p:cNvSpPr/>
          <p:nvPr/>
        </p:nvSpPr>
        <p:spPr>
          <a:xfrm>
            <a:off x="6691098" y="3386259"/>
            <a:ext cx="344678" cy="846318"/>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Geschweifte Klammer rechts 78">
            <a:extLst>
              <a:ext uri="{FF2B5EF4-FFF2-40B4-BE49-F238E27FC236}">
                <a16:creationId xmlns:a16="http://schemas.microsoft.com/office/drawing/2014/main" id="{5181FE67-1074-43B7-8762-4FB7D877B4EE}"/>
              </a:ext>
            </a:extLst>
          </p:cNvPr>
          <p:cNvSpPr/>
          <p:nvPr/>
        </p:nvSpPr>
        <p:spPr>
          <a:xfrm>
            <a:off x="7397208" y="4869690"/>
            <a:ext cx="344678" cy="846318"/>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feld 79">
            <a:extLst>
              <a:ext uri="{FF2B5EF4-FFF2-40B4-BE49-F238E27FC236}">
                <a16:creationId xmlns:a16="http://schemas.microsoft.com/office/drawing/2014/main" id="{8315FB7C-C3F4-428F-A975-27FF7F798AE1}"/>
              </a:ext>
            </a:extLst>
          </p:cNvPr>
          <p:cNvSpPr txBox="1"/>
          <p:nvPr/>
        </p:nvSpPr>
        <p:spPr>
          <a:xfrm>
            <a:off x="2350482" y="2113912"/>
            <a:ext cx="1530321" cy="523220"/>
          </a:xfrm>
          <a:prstGeom prst="rect">
            <a:avLst/>
          </a:prstGeom>
          <a:noFill/>
        </p:spPr>
        <p:txBody>
          <a:bodyPr wrap="square" rtlCol="0">
            <a:spAutoFit/>
          </a:bodyPr>
          <a:lstStyle/>
          <a:p>
            <a:pPr algn="ctr"/>
            <a:r>
              <a:rPr lang="en-US" sz="1400" dirty="0" err="1">
                <a:solidFill>
                  <a:srgbClr val="01B0F1"/>
                </a:solidFill>
              </a:rPr>
              <a:t>Merken</a:t>
            </a:r>
            <a:r>
              <a:rPr lang="en-US" sz="1400" dirty="0">
                <a:solidFill>
                  <a:srgbClr val="01B0F1"/>
                </a:solidFill>
              </a:rPr>
              <a:t> &amp; </a:t>
            </a:r>
            <a:r>
              <a:rPr lang="en-US" sz="1400" dirty="0" err="1">
                <a:solidFill>
                  <a:srgbClr val="01B0F1"/>
                </a:solidFill>
              </a:rPr>
              <a:t>Größe</a:t>
            </a:r>
            <a:r>
              <a:rPr lang="en-US" sz="1400" dirty="0">
                <a:solidFill>
                  <a:srgbClr val="01B0F1"/>
                </a:solidFill>
              </a:rPr>
              <a:t> </a:t>
            </a:r>
            <a:r>
              <a:rPr lang="en-US" sz="1400" dirty="0" err="1">
                <a:solidFill>
                  <a:srgbClr val="01B0F1"/>
                </a:solidFill>
              </a:rPr>
              <a:t>Bewerten</a:t>
            </a:r>
            <a:endParaRPr lang="en-US" sz="1400" dirty="0">
              <a:solidFill>
                <a:srgbClr val="01B0F1"/>
              </a:solidFill>
            </a:endParaRPr>
          </a:p>
        </p:txBody>
      </p:sp>
      <p:sp>
        <p:nvSpPr>
          <p:cNvPr id="81" name="Textfeld 80">
            <a:extLst>
              <a:ext uri="{FF2B5EF4-FFF2-40B4-BE49-F238E27FC236}">
                <a16:creationId xmlns:a16="http://schemas.microsoft.com/office/drawing/2014/main" id="{DEC3B7DC-DA26-46A7-BC0F-1FCF07B7F348}"/>
              </a:ext>
            </a:extLst>
          </p:cNvPr>
          <p:cNvSpPr txBox="1"/>
          <p:nvPr/>
        </p:nvSpPr>
        <p:spPr>
          <a:xfrm>
            <a:off x="2833637" y="3509251"/>
            <a:ext cx="1273940" cy="523220"/>
          </a:xfrm>
          <a:prstGeom prst="rect">
            <a:avLst/>
          </a:prstGeom>
          <a:noFill/>
        </p:spPr>
        <p:txBody>
          <a:bodyPr wrap="square" rtlCol="0">
            <a:spAutoFit/>
          </a:bodyPr>
          <a:lstStyle/>
          <a:p>
            <a:pPr algn="ctr"/>
            <a:r>
              <a:rPr lang="en-US" sz="1400" dirty="0">
                <a:solidFill>
                  <a:srgbClr val="92D14F"/>
                </a:solidFill>
              </a:rPr>
              <a:t>Nur </a:t>
            </a:r>
            <a:r>
              <a:rPr lang="en-US" sz="1400" dirty="0" err="1">
                <a:solidFill>
                  <a:srgbClr val="92D14F"/>
                </a:solidFill>
              </a:rPr>
              <a:t>Größe</a:t>
            </a:r>
            <a:r>
              <a:rPr lang="en-US" sz="1400" dirty="0">
                <a:solidFill>
                  <a:srgbClr val="92D14F"/>
                </a:solidFill>
              </a:rPr>
              <a:t> </a:t>
            </a:r>
            <a:r>
              <a:rPr lang="en-US" sz="1400" dirty="0" err="1">
                <a:solidFill>
                  <a:srgbClr val="92D14F"/>
                </a:solidFill>
              </a:rPr>
              <a:t>Bewerten</a:t>
            </a:r>
            <a:endParaRPr lang="en-US" sz="1400" dirty="0">
              <a:solidFill>
                <a:srgbClr val="92D14F"/>
              </a:solidFill>
            </a:endParaRPr>
          </a:p>
        </p:txBody>
      </p:sp>
      <p:sp>
        <p:nvSpPr>
          <p:cNvPr id="83" name="Textfeld 82">
            <a:extLst>
              <a:ext uri="{FF2B5EF4-FFF2-40B4-BE49-F238E27FC236}">
                <a16:creationId xmlns:a16="http://schemas.microsoft.com/office/drawing/2014/main" id="{4ACFCF9A-71FF-4EE8-9309-FD843CD538EC}"/>
              </a:ext>
            </a:extLst>
          </p:cNvPr>
          <p:cNvSpPr txBox="1"/>
          <p:nvPr/>
        </p:nvSpPr>
        <p:spPr>
          <a:xfrm>
            <a:off x="3556132" y="4983294"/>
            <a:ext cx="1348699" cy="523220"/>
          </a:xfrm>
          <a:prstGeom prst="rect">
            <a:avLst/>
          </a:prstGeom>
          <a:noFill/>
        </p:spPr>
        <p:txBody>
          <a:bodyPr wrap="square" rtlCol="0">
            <a:spAutoFit/>
          </a:bodyPr>
          <a:lstStyle/>
          <a:p>
            <a:pPr algn="ctr"/>
            <a:r>
              <a:rPr lang="en-US" sz="1400" dirty="0">
                <a:solidFill>
                  <a:srgbClr val="92D14F"/>
                </a:solidFill>
              </a:rPr>
              <a:t>Nur </a:t>
            </a:r>
            <a:r>
              <a:rPr lang="en-US" sz="1400" dirty="0" err="1">
                <a:solidFill>
                  <a:srgbClr val="92D14F"/>
                </a:solidFill>
              </a:rPr>
              <a:t>Größe</a:t>
            </a:r>
            <a:r>
              <a:rPr lang="en-US" sz="1400" dirty="0">
                <a:solidFill>
                  <a:srgbClr val="92D14F"/>
                </a:solidFill>
              </a:rPr>
              <a:t> </a:t>
            </a:r>
            <a:r>
              <a:rPr lang="en-US" sz="1400" dirty="0" err="1">
                <a:solidFill>
                  <a:srgbClr val="92D14F"/>
                </a:solidFill>
              </a:rPr>
              <a:t>Bewerten</a:t>
            </a:r>
            <a:endParaRPr lang="en-US" sz="1400" dirty="0">
              <a:solidFill>
                <a:srgbClr val="92D14F"/>
              </a:solidFill>
            </a:endParaRPr>
          </a:p>
        </p:txBody>
      </p:sp>
      <p:sp>
        <p:nvSpPr>
          <p:cNvPr id="85" name="Textfeld 84">
            <a:extLst>
              <a:ext uri="{FF2B5EF4-FFF2-40B4-BE49-F238E27FC236}">
                <a16:creationId xmlns:a16="http://schemas.microsoft.com/office/drawing/2014/main" id="{D839C84F-6E36-4927-BA6F-689758DF0B8C}"/>
              </a:ext>
            </a:extLst>
          </p:cNvPr>
          <p:cNvSpPr txBox="1"/>
          <p:nvPr/>
        </p:nvSpPr>
        <p:spPr>
          <a:xfrm>
            <a:off x="7486626" y="5023835"/>
            <a:ext cx="1416844" cy="523220"/>
          </a:xfrm>
          <a:prstGeom prst="rect">
            <a:avLst/>
          </a:prstGeom>
          <a:noFill/>
        </p:spPr>
        <p:txBody>
          <a:bodyPr wrap="square" rtlCol="0">
            <a:spAutoFit/>
          </a:bodyPr>
          <a:lstStyle/>
          <a:p>
            <a:pPr algn="ctr"/>
            <a:r>
              <a:rPr lang="en-US" sz="1400" dirty="0">
                <a:solidFill>
                  <a:srgbClr val="92D14F"/>
                </a:solidFill>
              </a:rPr>
              <a:t>Nur </a:t>
            </a:r>
            <a:r>
              <a:rPr lang="en-US" sz="1400" dirty="0" err="1">
                <a:solidFill>
                  <a:srgbClr val="92D14F"/>
                </a:solidFill>
              </a:rPr>
              <a:t>Größe</a:t>
            </a:r>
            <a:r>
              <a:rPr lang="en-US" sz="1400" dirty="0">
                <a:solidFill>
                  <a:srgbClr val="92D14F"/>
                </a:solidFill>
              </a:rPr>
              <a:t> </a:t>
            </a:r>
            <a:r>
              <a:rPr lang="en-US" sz="1400" dirty="0" err="1">
                <a:solidFill>
                  <a:srgbClr val="92D14F"/>
                </a:solidFill>
              </a:rPr>
              <a:t>Bewerten</a:t>
            </a:r>
            <a:endParaRPr lang="en-US" sz="1400" dirty="0">
              <a:solidFill>
                <a:srgbClr val="92D14F"/>
              </a:solidFill>
            </a:endParaRPr>
          </a:p>
        </p:txBody>
      </p:sp>
      <p:sp>
        <p:nvSpPr>
          <p:cNvPr id="86" name="Pfeil nach rechts 6">
            <a:extLst>
              <a:ext uri="{FF2B5EF4-FFF2-40B4-BE49-F238E27FC236}">
                <a16:creationId xmlns:a16="http://schemas.microsoft.com/office/drawing/2014/main" id="{9E0F1672-1C00-402B-AC43-E852F3DA9E3F}"/>
              </a:ext>
            </a:extLst>
          </p:cNvPr>
          <p:cNvSpPr/>
          <p:nvPr/>
        </p:nvSpPr>
        <p:spPr>
          <a:xfrm>
            <a:off x="10487025" y="5986463"/>
            <a:ext cx="1543050" cy="71437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rPr>
              <a:t>Weiter</a:t>
            </a:r>
          </a:p>
        </p:txBody>
      </p:sp>
      <p:sp>
        <p:nvSpPr>
          <p:cNvPr id="87" name="Pfeil nach links 5">
            <a:extLst>
              <a:ext uri="{FF2B5EF4-FFF2-40B4-BE49-F238E27FC236}">
                <a16:creationId xmlns:a16="http://schemas.microsoft.com/office/drawing/2014/main" id="{C271BC8C-20DF-4B04-8E31-DD2CC6ACF9A8}"/>
              </a:ext>
            </a:extLst>
          </p:cNvPr>
          <p:cNvSpPr/>
          <p:nvPr/>
        </p:nvSpPr>
        <p:spPr>
          <a:xfrm>
            <a:off x="182879" y="5986462"/>
            <a:ext cx="1548000" cy="720000"/>
          </a:xfrm>
          <a:prstGeom prst="lef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rPr>
              <a:t>Zurück</a:t>
            </a:r>
          </a:p>
        </p:txBody>
      </p:sp>
      <p:sp>
        <p:nvSpPr>
          <p:cNvPr id="88" name="Textfeld 87">
            <a:extLst>
              <a:ext uri="{FF2B5EF4-FFF2-40B4-BE49-F238E27FC236}">
                <a16:creationId xmlns:a16="http://schemas.microsoft.com/office/drawing/2014/main" id="{C15908C8-AC71-4F9E-9E88-CB9CA00FAFD5}"/>
              </a:ext>
            </a:extLst>
          </p:cNvPr>
          <p:cNvSpPr txBox="1"/>
          <p:nvPr/>
        </p:nvSpPr>
        <p:spPr>
          <a:xfrm>
            <a:off x="9085552" y="1858277"/>
            <a:ext cx="3028175" cy="4308872"/>
          </a:xfrm>
          <a:prstGeom prst="rect">
            <a:avLst/>
          </a:prstGeom>
          <a:noFill/>
        </p:spPr>
        <p:txBody>
          <a:bodyPr wrap="square" rtlCol="0">
            <a:spAutoFit/>
          </a:bodyPr>
          <a:lstStyle/>
          <a:p>
            <a:r>
              <a:rPr lang="en-US" sz="1600" dirty="0" err="1">
                <a:solidFill>
                  <a:schemeClr val="bg1"/>
                </a:solidFill>
              </a:rPr>
              <a:t>Hier</a:t>
            </a:r>
            <a:r>
              <a:rPr lang="en-US" sz="1600" dirty="0">
                <a:solidFill>
                  <a:schemeClr val="bg1"/>
                </a:solidFill>
              </a:rPr>
              <a:t> </a:t>
            </a:r>
            <a:r>
              <a:rPr lang="en-US" sz="1600" dirty="0" err="1">
                <a:solidFill>
                  <a:schemeClr val="bg1"/>
                </a:solidFill>
              </a:rPr>
              <a:t>sehen</a:t>
            </a:r>
            <a:r>
              <a:rPr lang="en-US" sz="1600" dirty="0">
                <a:solidFill>
                  <a:schemeClr val="bg1"/>
                </a:solidFill>
              </a:rPr>
              <a:t> Sie den </a:t>
            </a:r>
            <a:r>
              <a:rPr lang="en-US" sz="1600" dirty="0" err="1">
                <a:solidFill>
                  <a:schemeClr val="bg1"/>
                </a:solidFill>
              </a:rPr>
              <a:t>Ablauf</a:t>
            </a:r>
            <a:r>
              <a:rPr lang="en-US" sz="1600" dirty="0">
                <a:solidFill>
                  <a:schemeClr val="bg1"/>
                </a:solidFill>
              </a:rPr>
              <a:t> </a:t>
            </a:r>
            <a:r>
              <a:rPr lang="en-US" sz="1600" dirty="0" err="1">
                <a:solidFill>
                  <a:schemeClr val="bg1"/>
                </a:solidFill>
              </a:rPr>
              <a:t>eines</a:t>
            </a:r>
            <a:r>
              <a:rPr lang="en-US" sz="1600" dirty="0">
                <a:solidFill>
                  <a:schemeClr val="bg1"/>
                </a:solidFill>
              </a:rPr>
              <a:t> </a:t>
            </a:r>
            <a:r>
              <a:rPr lang="en-US" sz="1600" dirty="0" err="1">
                <a:solidFill>
                  <a:schemeClr val="bg1"/>
                </a:solidFill>
              </a:rPr>
              <a:t>Versuches</a:t>
            </a:r>
            <a:r>
              <a:rPr lang="en-US" sz="1600" dirty="0">
                <a:solidFill>
                  <a:schemeClr val="bg1"/>
                </a:solidFill>
              </a:rPr>
              <a:t>, </a:t>
            </a:r>
            <a:r>
              <a:rPr lang="en-US" sz="1600" dirty="0" err="1">
                <a:solidFill>
                  <a:schemeClr val="bg1"/>
                </a:solidFill>
              </a:rPr>
              <a:t>nur</a:t>
            </a:r>
            <a:r>
              <a:rPr lang="en-US" sz="1600" dirty="0">
                <a:solidFill>
                  <a:schemeClr val="bg1"/>
                </a:solidFill>
              </a:rPr>
              <a:t> </a:t>
            </a:r>
            <a:r>
              <a:rPr lang="en-US" sz="1600" dirty="0" err="1">
                <a:solidFill>
                  <a:schemeClr val="bg1"/>
                </a:solidFill>
              </a:rPr>
              <a:t>mit</a:t>
            </a:r>
            <a:r>
              <a:rPr lang="en-US" sz="1600" dirty="0">
                <a:solidFill>
                  <a:schemeClr val="bg1"/>
                </a:solidFill>
              </a:rPr>
              <a:t> </a:t>
            </a:r>
            <a:r>
              <a:rPr lang="en-US" sz="1600" dirty="0" err="1">
                <a:solidFill>
                  <a:schemeClr val="bg1"/>
                </a:solidFill>
              </a:rPr>
              <a:t>drei</a:t>
            </a:r>
            <a:r>
              <a:rPr lang="en-US" sz="1600" dirty="0">
                <a:solidFill>
                  <a:schemeClr val="bg1"/>
                </a:solidFill>
              </a:rPr>
              <a:t> </a:t>
            </a:r>
            <a:r>
              <a:rPr lang="en-US" sz="1600" dirty="0" err="1">
                <a:solidFill>
                  <a:schemeClr val="bg1"/>
                </a:solidFill>
              </a:rPr>
              <a:t>Worten</a:t>
            </a:r>
            <a:r>
              <a:rPr lang="en-US" sz="1600" dirty="0">
                <a:solidFill>
                  <a:schemeClr val="bg1"/>
                </a:solidFill>
              </a:rPr>
              <a:t>, die Sie </a:t>
            </a:r>
            <a:r>
              <a:rPr lang="en-US" sz="1600" dirty="0" err="1">
                <a:solidFill>
                  <a:schemeClr val="bg1"/>
                </a:solidFill>
              </a:rPr>
              <a:t>sich</a:t>
            </a:r>
            <a:r>
              <a:rPr lang="en-US" sz="1600" dirty="0">
                <a:solidFill>
                  <a:schemeClr val="bg1"/>
                </a:solidFill>
              </a:rPr>
              <a:t> </a:t>
            </a:r>
            <a:r>
              <a:rPr lang="en-US" sz="1600" dirty="0" err="1">
                <a:solidFill>
                  <a:schemeClr val="bg1"/>
                </a:solidFill>
              </a:rPr>
              <a:t>merken</a:t>
            </a:r>
            <a:r>
              <a:rPr lang="en-US" sz="1600" dirty="0">
                <a:solidFill>
                  <a:schemeClr val="bg1"/>
                </a:solidFill>
              </a:rPr>
              <a:t> </a:t>
            </a:r>
            <a:r>
              <a:rPr lang="en-US" sz="1600" dirty="0" err="1">
                <a:solidFill>
                  <a:schemeClr val="bg1"/>
                </a:solidFill>
              </a:rPr>
              <a:t>müssen</a:t>
            </a:r>
            <a:r>
              <a:rPr lang="en-US" sz="1600" dirty="0">
                <a:solidFill>
                  <a:schemeClr val="bg1"/>
                </a:solidFill>
              </a:rPr>
              <a:t>. </a:t>
            </a:r>
            <a:r>
              <a:rPr lang="en-US" sz="1600" b="1" i="1" dirty="0">
                <a:solidFill>
                  <a:srgbClr val="C00000"/>
                </a:solidFill>
              </a:rPr>
              <a:t>Achtung: </a:t>
            </a:r>
            <a:r>
              <a:rPr lang="en-US" sz="1600" b="1" i="1" dirty="0" err="1">
                <a:solidFill>
                  <a:srgbClr val="C00000"/>
                </a:solidFill>
              </a:rPr>
              <a:t>später</a:t>
            </a:r>
            <a:r>
              <a:rPr lang="en-US" sz="1600" b="1" i="1" dirty="0">
                <a:solidFill>
                  <a:srgbClr val="C00000"/>
                </a:solidFill>
              </a:rPr>
              <a:t> </a:t>
            </a:r>
            <a:r>
              <a:rPr lang="en-US" sz="1600" b="1" i="1" dirty="0" err="1">
                <a:solidFill>
                  <a:srgbClr val="C00000"/>
                </a:solidFill>
              </a:rPr>
              <a:t>werden</a:t>
            </a:r>
            <a:r>
              <a:rPr lang="en-US" sz="1600" b="1" i="1" dirty="0">
                <a:solidFill>
                  <a:srgbClr val="C00000"/>
                </a:solidFill>
              </a:rPr>
              <a:t> es 5 </a:t>
            </a:r>
            <a:r>
              <a:rPr lang="en-US" sz="1600" b="1" i="1" dirty="0" err="1">
                <a:solidFill>
                  <a:srgbClr val="C00000"/>
                </a:solidFill>
              </a:rPr>
              <a:t>Worte</a:t>
            </a:r>
            <a:r>
              <a:rPr lang="en-US" sz="1600" b="1" i="1" dirty="0">
                <a:solidFill>
                  <a:srgbClr val="C00000"/>
                </a:solidFill>
              </a:rPr>
              <a:t> sein !</a:t>
            </a:r>
          </a:p>
          <a:p>
            <a:endParaRPr lang="en-US" sz="1600" dirty="0">
              <a:solidFill>
                <a:schemeClr val="bg1"/>
              </a:solidFill>
            </a:endParaRPr>
          </a:p>
          <a:p>
            <a:r>
              <a:rPr lang="en-US" sz="1600" b="1" i="1" dirty="0" err="1">
                <a:solidFill>
                  <a:srgbClr val="01B0F1"/>
                </a:solidFill>
              </a:rPr>
              <a:t>Merken</a:t>
            </a:r>
            <a:r>
              <a:rPr lang="en-US" sz="1600" dirty="0">
                <a:solidFill>
                  <a:schemeClr val="bg1"/>
                </a:solidFill>
              </a:rPr>
              <a:t> Sie </a:t>
            </a:r>
            <a:r>
              <a:rPr lang="en-US" sz="1600" dirty="0" err="1">
                <a:solidFill>
                  <a:schemeClr val="bg1"/>
                </a:solidFill>
              </a:rPr>
              <a:t>sich</a:t>
            </a:r>
            <a:r>
              <a:rPr lang="en-US" sz="1600" dirty="0">
                <a:solidFill>
                  <a:schemeClr val="bg1"/>
                </a:solidFill>
              </a:rPr>
              <a:t> alle </a:t>
            </a:r>
            <a:r>
              <a:rPr lang="en-US" sz="1600" dirty="0" err="1">
                <a:solidFill>
                  <a:schemeClr val="bg1"/>
                </a:solidFill>
              </a:rPr>
              <a:t>Worte</a:t>
            </a:r>
            <a:r>
              <a:rPr lang="en-US" sz="1600" dirty="0">
                <a:solidFill>
                  <a:schemeClr val="bg1"/>
                </a:solidFill>
              </a:rPr>
              <a:t> </a:t>
            </a:r>
            <a:r>
              <a:rPr lang="en-US" sz="1600" dirty="0" err="1">
                <a:solidFill>
                  <a:schemeClr val="bg1"/>
                </a:solidFill>
              </a:rPr>
              <a:t>mit</a:t>
            </a:r>
            <a:r>
              <a:rPr lang="en-US" sz="1600" dirty="0">
                <a:solidFill>
                  <a:schemeClr val="bg1"/>
                </a:solidFill>
              </a:rPr>
              <a:t> </a:t>
            </a:r>
            <a:r>
              <a:rPr lang="en-US" sz="1600" dirty="0" err="1">
                <a:solidFill>
                  <a:schemeClr val="bg1"/>
                </a:solidFill>
              </a:rPr>
              <a:t>einem</a:t>
            </a:r>
            <a:r>
              <a:rPr lang="en-US" sz="1600" dirty="0">
                <a:solidFill>
                  <a:schemeClr val="bg1"/>
                </a:solidFill>
              </a:rPr>
              <a:t> </a:t>
            </a:r>
            <a:r>
              <a:rPr lang="en-US" sz="1600" b="1" i="1" dirty="0" err="1">
                <a:solidFill>
                  <a:srgbClr val="01B0F1"/>
                </a:solidFill>
              </a:rPr>
              <a:t>blauen</a:t>
            </a:r>
            <a:r>
              <a:rPr lang="en-US" sz="1600" dirty="0">
                <a:solidFill>
                  <a:schemeClr val="bg1"/>
                </a:solidFill>
              </a:rPr>
              <a:t> </a:t>
            </a:r>
            <a:r>
              <a:rPr lang="en-US" sz="1600" dirty="0" err="1">
                <a:solidFill>
                  <a:schemeClr val="bg1"/>
                </a:solidFill>
              </a:rPr>
              <a:t>Hinweis</a:t>
            </a:r>
            <a:r>
              <a:rPr lang="en-US" sz="1600" dirty="0">
                <a:solidFill>
                  <a:schemeClr val="bg1"/>
                </a:solidFill>
              </a:rPr>
              <a:t>! Die </a:t>
            </a:r>
            <a:r>
              <a:rPr lang="en-US" sz="1600" dirty="0" err="1">
                <a:solidFill>
                  <a:schemeClr val="bg1"/>
                </a:solidFill>
              </a:rPr>
              <a:t>Worte</a:t>
            </a:r>
            <a:r>
              <a:rPr lang="en-US" sz="1600" dirty="0">
                <a:solidFill>
                  <a:schemeClr val="bg1"/>
                </a:solidFill>
              </a:rPr>
              <a:t> </a:t>
            </a:r>
            <a:r>
              <a:rPr lang="en-US" sz="1600" dirty="0" err="1">
                <a:solidFill>
                  <a:schemeClr val="bg1"/>
                </a:solidFill>
              </a:rPr>
              <a:t>mit</a:t>
            </a:r>
            <a:r>
              <a:rPr lang="en-US" sz="1600" dirty="0">
                <a:solidFill>
                  <a:schemeClr val="bg1"/>
                </a:solidFill>
              </a:rPr>
              <a:t> </a:t>
            </a:r>
            <a:r>
              <a:rPr lang="en-US" sz="1600" dirty="0" err="1">
                <a:solidFill>
                  <a:schemeClr val="bg1"/>
                </a:solidFill>
              </a:rPr>
              <a:t>einem</a:t>
            </a:r>
            <a:r>
              <a:rPr lang="en-US" sz="1600" dirty="0">
                <a:solidFill>
                  <a:schemeClr val="bg1"/>
                </a:solidFill>
              </a:rPr>
              <a:t> </a:t>
            </a:r>
            <a:r>
              <a:rPr lang="en-US" sz="1600" b="1" i="1" dirty="0" err="1">
                <a:solidFill>
                  <a:srgbClr val="92D14F"/>
                </a:solidFill>
              </a:rPr>
              <a:t>grünen</a:t>
            </a:r>
            <a:r>
              <a:rPr lang="en-US" sz="1600" dirty="0">
                <a:solidFill>
                  <a:schemeClr val="bg1"/>
                </a:solidFill>
              </a:rPr>
              <a:t> </a:t>
            </a:r>
            <a:r>
              <a:rPr lang="en-US" sz="1600" dirty="0" err="1">
                <a:solidFill>
                  <a:schemeClr val="bg1"/>
                </a:solidFill>
              </a:rPr>
              <a:t>Hinweis</a:t>
            </a:r>
            <a:r>
              <a:rPr lang="en-US" sz="1600" dirty="0">
                <a:solidFill>
                  <a:schemeClr val="bg1"/>
                </a:solidFill>
              </a:rPr>
              <a:t> </a:t>
            </a:r>
            <a:r>
              <a:rPr lang="en-US" sz="1600" dirty="0" err="1">
                <a:solidFill>
                  <a:schemeClr val="bg1"/>
                </a:solidFill>
              </a:rPr>
              <a:t>sind</a:t>
            </a:r>
            <a:r>
              <a:rPr lang="en-US" sz="1600" dirty="0">
                <a:solidFill>
                  <a:schemeClr val="bg1"/>
                </a:solidFill>
              </a:rPr>
              <a:t> </a:t>
            </a:r>
            <a:r>
              <a:rPr lang="en-US" sz="1600" b="1" i="1" dirty="0" err="1">
                <a:solidFill>
                  <a:srgbClr val="92D050"/>
                </a:solidFill>
              </a:rPr>
              <a:t>nicht</a:t>
            </a:r>
            <a:r>
              <a:rPr lang="en-US" sz="1600" b="1" i="1" dirty="0">
                <a:solidFill>
                  <a:srgbClr val="92D050"/>
                </a:solidFill>
              </a:rPr>
              <a:t> relevant</a:t>
            </a:r>
            <a:r>
              <a:rPr lang="en-US" sz="1600" dirty="0">
                <a:solidFill>
                  <a:schemeClr val="bg1"/>
                </a:solidFill>
              </a:rPr>
              <a:t>. </a:t>
            </a:r>
          </a:p>
          <a:p>
            <a:endParaRPr lang="en-US" sz="1600" b="1" i="1" dirty="0">
              <a:solidFill>
                <a:srgbClr val="C00000"/>
              </a:solidFill>
            </a:endParaRPr>
          </a:p>
          <a:p>
            <a:r>
              <a:rPr lang="en-US" sz="1600" b="1" i="1" dirty="0" err="1">
                <a:solidFill>
                  <a:srgbClr val="C00000"/>
                </a:solidFill>
              </a:rPr>
              <a:t>Bewerten</a:t>
            </a:r>
            <a:r>
              <a:rPr lang="en-US" sz="1600" b="1" i="1" dirty="0">
                <a:solidFill>
                  <a:srgbClr val="C00000"/>
                </a:solidFill>
              </a:rPr>
              <a:t> Sie die </a:t>
            </a:r>
            <a:r>
              <a:rPr lang="en-US" sz="1600" b="1" i="1" dirty="0" err="1">
                <a:solidFill>
                  <a:srgbClr val="C00000"/>
                </a:solidFill>
              </a:rPr>
              <a:t>Größe</a:t>
            </a:r>
            <a:r>
              <a:rPr lang="en-US" sz="1600" b="1" i="1" dirty="0">
                <a:solidFill>
                  <a:srgbClr val="C00000"/>
                </a:solidFill>
              </a:rPr>
              <a:t> </a:t>
            </a:r>
            <a:r>
              <a:rPr lang="en-US" sz="1600" b="1" i="1" dirty="0" err="1">
                <a:solidFill>
                  <a:srgbClr val="C00000"/>
                </a:solidFill>
              </a:rPr>
              <a:t>aller</a:t>
            </a:r>
            <a:r>
              <a:rPr lang="en-US" sz="1600" b="1" i="1" dirty="0">
                <a:solidFill>
                  <a:srgbClr val="C00000"/>
                </a:solidFill>
              </a:rPr>
              <a:t> </a:t>
            </a:r>
            <a:r>
              <a:rPr lang="en-US" sz="1600" b="1" i="1" dirty="0" err="1">
                <a:solidFill>
                  <a:srgbClr val="C00000"/>
                </a:solidFill>
              </a:rPr>
              <a:t>Worte</a:t>
            </a:r>
            <a:r>
              <a:rPr lang="en-US" sz="1600" b="1" i="1" dirty="0">
                <a:solidFill>
                  <a:srgbClr val="C00000"/>
                </a:solidFill>
              </a:rPr>
              <a:t> ! </a:t>
            </a:r>
            <a:r>
              <a:rPr lang="de-DE" sz="1600" dirty="0">
                <a:solidFill>
                  <a:prstClr val="white"/>
                </a:solidFill>
                <a:latin typeface="Calibri" panose="020F0502020204030204"/>
              </a:rPr>
              <a:t>D</a:t>
            </a:r>
            <a:r>
              <a:rPr kumimoji="0" lang="de-DE" sz="1600" b="0" i="0" u="none" strike="noStrike" kern="1200" cap="none" spc="0" normalizeH="0" baseline="0" noProof="0" dirty="0">
                <a:ln>
                  <a:noFill/>
                </a:ln>
                <a:solidFill>
                  <a:prstClr val="white"/>
                </a:solidFill>
                <a:effectLst/>
                <a:uLnTx/>
                <a:uFillTx/>
                <a:latin typeface="Calibri" panose="020F0502020204030204"/>
                <a:ea typeface="+mn-ea"/>
                <a:cs typeface="+mn-cs"/>
              </a:rPr>
              <a:t>rücken Sie die </a:t>
            </a:r>
            <a:r>
              <a:rPr kumimoji="0" lang="de-DE" sz="1600" b="1" i="1" u="none" strike="noStrike" kern="1200" cap="none" spc="0" normalizeH="0" baseline="0" noProof="0" dirty="0">
                <a:ln>
                  <a:noFill/>
                </a:ln>
                <a:solidFill>
                  <a:srgbClr val="C00000"/>
                </a:solidFill>
                <a:effectLst/>
                <a:uLnTx/>
                <a:uFillTx/>
                <a:latin typeface="Calibri" panose="020F0502020204030204"/>
                <a:ea typeface="+mn-ea"/>
                <a:cs typeface="+mn-cs"/>
              </a:rPr>
              <a:t>Taste „L“</a:t>
            </a:r>
            <a:r>
              <a:rPr kumimoji="0" lang="de-DE" sz="16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de-DE" sz="1600" b="1" i="1" u="none" strike="noStrike" kern="1200" cap="none" spc="0" normalizeH="0" baseline="0" noProof="0" dirty="0">
                <a:ln>
                  <a:noFill/>
                </a:ln>
                <a:solidFill>
                  <a:srgbClr val="C00000"/>
                </a:solidFill>
                <a:effectLst/>
                <a:uLnTx/>
                <a:uFillTx/>
                <a:latin typeface="Calibri" panose="020F0502020204030204"/>
                <a:ea typeface="+mn-ea"/>
                <a:cs typeface="+mn-cs"/>
              </a:rPr>
              <a:t>wenn das Objekt größer</a:t>
            </a:r>
            <a:r>
              <a:rPr kumimoji="0" lang="de-DE" sz="160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de-DE" sz="1600" u="none" strike="noStrike" kern="1200" cap="none" spc="0" normalizeH="0" baseline="0" noProof="0" dirty="0">
                <a:ln>
                  <a:noFill/>
                </a:ln>
                <a:solidFill>
                  <a:schemeClr val="bg1"/>
                </a:solidFill>
                <a:effectLst/>
                <a:uLnTx/>
                <a:uFillTx/>
                <a:latin typeface="Calibri" panose="020F0502020204030204"/>
                <a:ea typeface="+mn-ea"/>
                <a:cs typeface="+mn-cs"/>
              </a:rPr>
              <a:t>ist </a:t>
            </a:r>
            <a:r>
              <a:rPr kumimoji="0" lang="de-DE" sz="1600" strike="noStrike" kern="1200" cap="none" spc="0" normalizeH="0" baseline="0" noProof="0" dirty="0">
                <a:ln>
                  <a:noFill/>
                </a:ln>
                <a:solidFill>
                  <a:schemeClr val="bg1"/>
                </a:solidFill>
                <a:effectLst/>
                <a:uLnTx/>
                <a:uFillTx/>
                <a:latin typeface="Calibri" panose="020F0502020204030204"/>
                <a:ea typeface="+mn-ea"/>
                <a:cs typeface="+mn-cs"/>
              </a:rPr>
              <a:t>als ein </a:t>
            </a:r>
            <a:r>
              <a:rPr kumimoji="0" lang="de-DE" sz="1600" strike="noStrike" kern="1200" cap="none" spc="0" normalizeH="0" baseline="0" noProof="0" dirty="0" err="1">
                <a:ln>
                  <a:noFill/>
                </a:ln>
                <a:solidFill>
                  <a:schemeClr val="bg1"/>
                </a:solidFill>
                <a:effectLst/>
                <a:uLnTx/>
                <a:uFillTx/>
                <a:latin typeface="Calibri" panose="020F0502020204030204"/>
                <a:ea typeface="+mn-ea"/>
                <a:cs typeface="+mn-cs"/>
              </a:rPr>
              <a:t>Fussball</a:t>
            </a:r>
            <a:r>
              <a:rPr kumimoji="0" lang="de-DE" sz="1600" strike="noStrike" kern="1200" cap="none" spc="0" normalizeH="0" baseline="0" noProof="0" dirty="0">
                <a:ln>
                  <a:noFill/>
                </a:ln>
                <a:solidFill>
                  <a:schemeClr val="bg1"/>
                </a:solidFill>
                <a:effectLst/>
                <a:uLnTx/>
                <a:uFillTx/>
                <a:latin typeface="Calibri" panose="020F0502020204030204"/>
                <a:ea typeface="+mn-ea"/>
                <a:cs typeface="+mn-cs"/>
              </a:rPr>
              <a:t> </a:t>
            </a:r>
            <a:r>
              <a:rPr kumimoji="0" lang="de-DE" sz="1600" b="0" i="0" u="none" strike="noStrike" kern="1200" cap="none" spc="0" normalizeH="0" baseline="0" noProof="0" dirty="0">
                <a:ln>
                  <a:noFill/>
                </a:ln>
                <a:solidFill>
                  <a:prstClr val="white"/>
                </a:solidFill>
                <a:effectLst/>
                <a:uLnTx/>
                <a:uFillTx/>
                <a:latin typeface="Calibri" panose="020F0502020204030204"/>
                <a:ea typeface="+mn-ea"/>
                <a:cs typeface="+mn-cs"/>
              </a:rPr>
              <a:t>und die </a:t>
            </a:r>
            <a:r>
              <a:rPr kumimoji="0" lang="de-DE" sz="1600" b="1" i="1" u="none" strike="noStrike" kern="1200" cap="none" spc="0" normalizeH="0" baseline="0" noProof="0" dirty="0">
                <a:ln>
                  <a:noFill/>
                </a:ln>
                <a:solidFill>
                  <a:srgbClr val="C00000"/>
                </a:solidFill>
                <a:effectLst/>
                <a:uLnTx/>
                <a:uFillTx/>
                <a:latin typeface="Calibri" panose="020F0502020204030204"/>
                <a:ea typeface="+mn-ea"/>
                <a:cs typeface="+mn-cs"/>
              </a:rPr>
              <a:t>Taste „D“, wenn es kleiner</a:t>
            </a:r>
            <a:r>
              <a:rPr kumimoji="0" lang="de-DE" sz="1600" b="1" i="1" u="none" strike="noStrike" kern="1200" cap="none" spc="0" normalizeH="0" baseline="0" noProof="0" dirty="0">
                <a:ln>
                  <a:noFill/>
                </a:ln>
                <a:solidFill>
                  <a:srgbClr val="FF0000"/>
                </a:solidFill>
                <a:effectLst/>
                <a:uLnTx/>
                <a:uFillTx/>
                <a:latin typeface="Calibri" panose="020F0502020204030204"/>
                <a:ea typeface="+mn-ea"/>
                <a:cs typeface="+mn-cs"/>
              </a:rPr>
              <a:t> </a:t>
            </a:r>
            <a:r>
              <a:rPr kumimoji="0" lang="de-DE" sz="1600" u="none" strike="noStrike" kern="1200" cap="none" spc="0" normalizeH="0" baseline="0" noProof="0" dirty="0">
                <a:ln>
                  <a:noFill/>
                </a:ln>
                <a:solidFill>
                  <a:schemeClr val="bg1"/>
                </a:solidFill>
                <a:effectLst/>
                <a:uLnTx/>
                <a:uFillTx/>
                <a:latin typeface="Calibri" panose="020F0502020204030204"/>
                <a:ea typeface="+mn-ea"/>
                <a:cs typeface="+mn-cs"/>
              </a:rPr>
              <a:t>ist als ein </a:t>
            </a:r>
            <a:r>
              <a:rPr kumimoji="0" lang="de-DE" sz="1600" u="none" strike="noStrike" kern="1200" cap="none" spc="0" normalizeH="0" baseline="0" noProof="0" dirty="0" err="1">
                <a:ln>
                  <a:noFill/>
                </a:ln>
                <a:solidFill>
                  <a:schemeClr val="bg1"/>
                </a:solidFill>
                <a:effectLst/>
                <a:uLnTx/>
                <a:uFillTx/>
                <a:latin typeface="Calibri" panose="020F0502020204030204"/>
                <a:ea typeface="+mn-ea"/>
                <a:cs typeface="+mn-cs"/>
              </a:rPr>
              <a:t>Fussball</a:t>
            </a:r>
            <a:r>
              <a:rPr kumimoji="0" lang="de-DE" sz="1600" u="none" strike="noStrike" kern="1200" cap="none" spc="0" normalizeH="0" baseline="0" noProof="0" dirty="0">
                <a:ln>
                  <a:noFill/>
                </a:ln>
                <a:solidFill>
                  <a:schemeClr val="bg1"/>
                </a:solidFill>
                <a:effectLst/>
                <a:uLnTx/>
                <a:uFillTx/>
                <a:latin typeface="Calibri" panose="020F0502020204030204"/>
                <a:ea typeface="+mn-ea"/>
                <a:cs typeface="+mn-cs"/>
              </a:rPr>
              <a:t>.</a:t>
            </a:r>
          </a:p>
          <a:p>
            <a:endParaRPr lang="en-US" b="1" i="1" dirty="0">
              <a:solidFill>
                <a:srgbClr val="C00000"/>
              </a:solidFill>
            </a:endParaRPr>
          </a:p>
        </p:txBody>
      </p:sp>
      <p:sp>
        <p:nvSpPr>
          <p:cNvPr id="54" name="Textfeld 53">
            <a:extLst>
              <a:ext uri="{FF2B5EF4-FFF2-40B4-BE49-F238E27FC236}">
                <a16:creationId xmlns:a16="http://schemas.microsoft.com/office/drawing/2014/main" id="{F6657847-39F4-4F0D-9634-032AA997B748}"/>
              </a:ext>
            </a:extLst>
          </p:cNvPr>
          <p:cNvSpPr txBox="1"/>
          <p:nvPr/>
        </p:nvSpPr>
        <p:spPr>
          <a:xfrm>
            <a:off x="6224036" y="2135584"/>
            <a:ext cx="1530321" cy="523220"/>
          </a:xfrm>
          <a:prstGeom prst="rect">
            <a:avLst/>
          </a:prstGeom>
          <a:noFill/>
        </p:spPr>
        <p:txBody>
          <a:bodyPr wrap="square" rtlCol="0">
            <a:spAutoFit/>
          </a:bodyPr>
          <a:lstStyle/>
          <a:p>
            <a:pPr algn="ctr"/>
            <a:r>
              <a:rPr lang="en-US" sz="1400" dirty="0" err="1">
                <a:solidFill>
                  <a:srgbClr val="01B0F1"/>
                </a:solidFill>
              </a:rPr>
              <a:t>Merken</a:t>
            </a:r>
            <a:r>
              <a:rPr lang="en-US" sz="1400" dirty="0">
                <a:solidFill>
                  <a:srgbClr val="01B0F1"/>
                </a:solidFill>
              </a:rPr>
              <a:t> &amp; </a:t>
            </a:r>
            <a:r>
              <a:rPr lang="en-US" sz="1400" dirty="0" err="1">
                <a:solidFill>
                  <a:srgbClr val="01B0F1"/>
                </a:solidFill>
              </a:rPr>
              <a:t>Größe</a:t>
            </a:r>
            <a:r>
              <a:rPr lang="en-US" sz="1400" dirty="0">
                <a:solidFill>
                  <a:srgbClr val="01B0F1"/>
                </a:solidFill>
              </a:rPr>
              <a:t> </a:t>
            </a:r>
            <a:r>
              <a:rPr lang="en-US" sz="1400" dirty="0" err="1">
                <a:solidFill>
                  <a:srgbClr val="01B0F1"/>
                </a:solidFill>
              </a:rPr>
              <a:t>Bewerten</a:t>
            </a:r>
            <a:endParaRPr lang="en-US" sz="1400" dirty="0">
              <a:solidFill>
                <a:srgbClr val="01B0F1"/>
              </a:solidFill>
            </a:endParaRPr>
          </a:p>
        </p:txBody>
      </p:sp>
      <p:sp>
        <p:nvSpPr>
          <p:cNvPr id="55" name="Textfeld 54">
            <a:extLst>
              <a:ext uri="{FF2B5EF4-FFF2-40B4-BE49-F238E27FC236}">
                <a16:creationId xmlns:a16="http://schemas.microsoft.com/office/drawing/2014/main" id="{87A3A76D-BFB7-415D-A82F-15E28CEFAEDE}"/>
              </a:ext>
            </a:extLst>
          </p:cNvPr>
          <p:cNvSpPr txBox="1"/>
          <p:nvPr/>
        </p:nvSpPr>
        <p:spPr>
          <a:xfrm>
            <a:off x="6989196" y="3585919"/>
            <a:ext cx="1530321" cy="523220"/>
          </a:xfrm>
          <a:prstGeom prst="rect">
            <a:avLst/>
          </a:prstGeom>
          <a:noFill/>
        </p:spPr>
        <p:txBody>
          <a:bodyPr wrap="square" rtlCol="0">
            <a:spAutoFit/>
          </a:bodyPr>
          <a:lstStyle/>
          <a:p>
            <a:pPr algn="ctr"/>
            <a:r>
              <a:rPr lang="en-US" sz="1400" dirty="0" err="1">
                <a:solidFill>
                  <a:srgbClr val="01B0F1"/>
                </a:solidFill>
              </a:rPr>
              <a:t>Merken</a:t>
            </a:r>
            <a:r>
              <a:rPr lang="en-US" sz="1400" dirty="0">
                <a:solidFill>
                  <a:srgbClr val="01B0F1"/>
                </a:solidFill>
              </a:rPr>
              <a:t> &amp; </a:t>
            </a:r>
            <a:r>
              <a:rPr lang="en-US" sz="1400" dirty="0" err="1">
                <a:solidFill>
                  <a:srgbClr val="01B0F1"/>
                </a:solidFill>
              </a:rPr>
              <a:t>Größe</a:t>
            </a:r>
            <a:r>
              <a:rPr lang="en-US" sz="1400" dirty="0">
                <a:solidFill>
                  <a:srgbClr val="01B0F1"/>
                </a:solidFill>
              </a:rPr>
              <a:t> </a:t>
            </a:r>
            <a:r>
              <a:rPr lang="en-US" sz="1400" dirty="0" err="1">
                <a:solidFill>
                  <a:srgbClr val="01B0F1"/>
                </a:solidFill>
              </a:rPr>
              <a:t>Bewerten</a:t>
            </a:r>
            <a:endParaRPr lang="en-US" sz="1400" dirty="0">
              <a:solidFill>
                <a:srgbClr val="01B0F1"/>
              </a:solidFill>
            </a:endParaRPr>
          </a:p>
        </p:txBody>
      </p:sp>
    </p:spTree>
    <p:extLst>
      <p:ext uri="{BB962C8B-B14F-4D97-AF65-F5344CB8AC3E}">
        <p14:creationId xmlns:p14="http://schemas.microsoft.com/office/powerpoint/2010/main" val="3104887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8DD0EC0A-9264-4936-A729-30D2BBFE0DCB}"/>
              </a:ext>
            </a:extLst>
          </p:cNvPr>
          <p:cNvSpPr txBox="1"/>
          <p:nvPr/>
        </p:nvSpPr>
        <p:spPr>
          <a:xfrm>
            <a:off x="2615014" y="362999"/>
            <a:ext cx="6961970" cy="132343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Verbale </a:t>
            </a:r>
            <a:r>
              <a:rPr kumimoji="0" lang="de-DE" sz="4000" b="1" i="0" u="none" strike="noStrike" kern="1200" cap="none" spc="0" normalizeH="0" baseline="0" noProof="0" dirty="0" err="1">
                <a:ln>
                  <a:noFill/>
                </a:ln>
                <a:solidFill>
                  <a:prstClr val="white"/>
                </a:solidFill>
                <a:effectLst/>
                <a:uLnTx/>
                <a:uFillTx/>
                <a:latin typeface="Calibri" panose="020F0502020204030204"/>
                <a:ea typeface="+mn-ea"/>
                <a:cs typeface="+mn-cs"/>
              </a:rPr>
              <a:t>Complex</a:t>
            </a: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 Span Aufgabe:</a:t>
            </a:r>
            <a:b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Beispiel Größenbewertung</a:t>
            </a:r>
          </a:p>
        </p:txBody>
      </p:sp>
      <p:sp>
        <p:nvSpPr>
          <p:cNvPr id="86" name="Pfeil nach rechts 6">
            <a:extLst>
              <a:ext uri="{FF2B5EF4-FFF2-40B4-BE49-F238E27FC236}">
                <a16:creationId xmlns:a16="http://schemas.microsoft.com/office/drawing/2014/main" id="{9E0F1672-1C00-402B-AC43-E852F3DA9E3F}"/>
              </a:ext>
            </a:extLst>
          </p:cNvPr>
          <p:cNvSpPr/>
          <p:nvPr/>
        </p:nvSpPr>
        <p:spPr>
          <a:xfrm>
            <a:off x="10487025" y="5986463"/>
            <a:ext cx="1543050" cy="71437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rPr>
              <a:t>Weiter</a:t>
            </a:r>
          </a:p>
        </p:txBody>
      </p:sp>
      <p:sp>
        <p:nvSpPr>
          <p:cNvPr id="87" name="Pfeil nach links 5">
            <a:extLst>
              <a:ext uri="{FF2B5EF4-FFF2-40B4-BE49-F238E27FC236}">
                <a16:creationId xmlns:a16="http://schemas.microsoft.com/office/drawing/2014/main" id="{C271BC8C-20DF-4B04-8E31-DD2CC6ACF9A8}"/>
              </a:ext>
            </a:extLst>
          </p:cNvPr>
          <p:cNvSpPr/>
          <p:nvPr/>
        </p:nvSpPr>
        <p:spPr>
          <a:xfrm>
            <a:off x="182879" y="5986462"/>
            <a:ext cx="1548000" cy="720000"/>
          </a:xfrm>
          <a:prstGeom prst="lef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rPr>
              <a:t>Zurück</a:t>
            </a:r>
          </a:p>
        </p:txBody>
      </p:sp>
      <p:sp>
        <p:nvSpPr>
          <p:cNvPr id="88" name="Textfeld 87">
            <a:extLst>
              <a:ext uri="{FF2B5EF4-FFF2-40B4-BE49-F238E27FC236}">
                <a16:creationId xmlns:a16="http://schemas.microsoft.com/office/drawing/2014/main" id="{C15908C8-AC71-4F9E-9E88-CB9CA00FAFD5}"/>
              </a:ext>
            </a:extLst>
          </p:cNvPr>
          <p:cNvSpPr txBox="1"/>
          <p:nvPr/>
        </p:nvSpPr>
        <p:spPr>
          <a:xfrm>
            <a:off x="1834001" y="4863785"/>
            <a:ext cx="8420395" cy="1631216"/>
          </a:xfrm>
          <a:prstGeom prst="rect">
            <a:avLst/>
          </a:prstGeom>
          <a:noFill/>
        </p:spPr>
        <p:txBody>
          <a:bodyPr wrap="square" rtlCol="0">
            <a:spAutoFit/>
          </a:bodyPr>
          <a:lstStyle/>
          <a:p>
            <a:pPr algn="ctr"/>
            <a:r>
              <a:rPr lang="en-US" sz="2000" dirty="0" err="1">
                <a:solidFill>
                  <a:schemeClr val="bg1"/>
                </a:solidFill>
              </a:rPr>
              <a:t>Im</a:t>
            </a:r>
            <a:r>
              <a:rPr lang="en-US" sz="2000" dirty="0">
                <a:solidFill>
                  <a:schemeClr val="bg1"/>
                </a:solidFill>
              </a:rPr>
              <a:t> Falle des </a:t>
            </a:r>
            <a:r>
              <a:rPr lang="en-US" sz="2000" dirty="0" err="1">
                <a:solidFill>
                  <a:schemeClr val="bg1"/>
                </a:solidFill>
              </a:rPr>
              <a:t>ersten</a:t>
            </a:r>
            <a:r>
              <a:rPr lang="en-US" sz="2000" dirty="0">
                <a:solidFill>
                  <a:schemeClr val="bg1"/>
                </a:solidFill>
              </a:rPr>
              <a:t> </a:t>
            </a:r>
            <a:r>
              <a:rPr lang="en-US" sz="2000" dirty="0" err="1">
                <a:solidFill>
                  <a:schemeClr val="bg1"/>
                </a:solidFill>
              </a:rPr>
              <a:t>präsentierten</a:t>
            </a:r>
            <a:r>
              <a:rPr lang="en-US" sz="2000" dirty="0">
                <a:solidFill>
                  <a:schemeClr val="bg1"/>
                </a:solidFill>
              </a:rPr>
              <a:t> </a:t>
            </a:r>
            <a:r>
              <a:rPr lang="en-US" sz="2000" dirty="0" err="1">
                <a:solidFill>
                  <a:schemeClr val="bg1"/>
                </a:solidFill>
              </a:rPr>
              <a:t>Wortes</a:t>
            </a:r>
            <a:r>
              <a:rPr lang="en-US" sz="2000" dirty="0">
                <a:solidFill>
                  <a:schemeClr val="bg1"/>
                </a:solidFill>
              </a:rPr>
              <a:t> </a:t>
            </a:r>
            <a:r>
              <a:rPr lang="en-US" sz="2000" dirty="0" err="1">
                <a:solidFill>
                  <a:schemeClr val="bg1"/>
                </a:solidFill>
              </a:rPr>
              <a:t>sollen</a:t>
            </a:r>
            <a:r>
              <a:rPr lang="en-US" sz="2000" dirty="0">
                <a:solidFill>
                  <a:schemeClr val="bg1"/>
                </a:solidFill>
              </a:rPr>
              <a:t> Sie </a:t>
            </a:r>
            <a:r>
              <a:rPr lang="en-US" sz="2000" dirty="0" err="1">
                <a:solidFill>
                  <a:schemeClr val="bg1"/>
                </a:solidFill>
              </a:rPr>
              <a:t>bewerten</a:t>
            </a:r>
            <a:r>
              <a:rPr lang="en-US" sz="2000" dirty="0">
                <a:solidFill>
                  <a:schemeClr val="bg1"/>
                </a:solidFill>
              </a:rPr>
              <a:t>, </a:t>
            </a:r>
            <a:r>
              <a:rPr lang="en-US" sz="2000" dirty="0" err="1">
                <a:solidFill>
                  <a:schemeClr val="bg1"/>
                </a:solidFill>
              </a:rPr>
              <a:t>ob</a:t>
            </a:r>
            <a:r>
              <a:rPr lang="en-US" sz="2000" dirty="0">
                <a:solidFill>
                  <a:schemeClr val="bg1"/>
                </a:solidFill>
              </a:rPr>
              <a:t> </a:t>
            </a:r>
            <a:r>
              <a:rPr lang="en-US" sz="2000" dirty="0" err="1">
                <a:solidFill>
                  <a:schemeClr val="bg1"/>
                </a:solidFill>
              </a:rPr>
              <a:t>ein</a:t>
            </a:r>
            <a:r>
              <a:rPr lang="en-US" sz="2000" dirty="0">
                <a:solidFill>
                  <a:schemeClr val="bg1"/>
                </a:solidFill>
              </a:rPr>
              <a:t> </a:t>
            </a:r>
            <a:r>
              <a:rPr lang="en-US" sz="2000" dirty="0" err="1">
                <a:solidFill>
                  <a:schemeClr val="bg1"/>
                </a:solidFill>
              </a:rPr>
              <a:t>Stempel</a:t>
            </a:r>
            <a:r>
              <a:rPr lang="en-US" sz="2000" dirty="0">
                <a:solidFill>
                  <a:schemeClr val="bg1"/>
                </a:solidFill>
              </a:rPr>
              <a:t> </a:t>
            </a:r>
            <a:r>
              <a:rPr lang="en-US" sz="2000" dirty="0" err="1">
                <a:solidFill>
                  <a:schemeClr val="bg1"/>
                </a:solidFill>
              </a:rPr>
              <a:t>größer</a:t>
            </a:r>
            <a:r>
              <a:rPr lang="en-US" sz="2000" dirty="0">
                <a:solidFill>
                  <a:schemeClr val="bg1"/>
                </a:solidFill>
              </a:rPr>
              <a:t> </a:t>
            </a:r>
            <a:r>
              <a:rPr lang="en-US" sz="2000" dirty="0" err="1">
                <a:solidFill>
                  <a:schemeClr val="bg1"/>
                </a:solidFill>
              </a:rPr>
              <a:t>oder</a:t>
            </a:r>
            <a:r>
              <a:rPr lang="en-US" sz="2000" dirty="0">
                <a:solidFill>
                  <a:schemeClr val="bg1"/>
                </a:solidFill>
              </a:rPr>
              <a:t> </a:t>
            </a:r>
            <a:r>
              <a:rPr lang="en-US" sz="2000" dirty="0" err="1">
                <a:solidFill>
                  <a:schemeClr val="bg1"/>
                </a:solidFill>
              </a:rPr>
              <a:t>kleiner</a:t>
            </a:r>
            <a:r>
              <a:rPr lang="en-US" sz="2000" dirty="0">
                <a:solidFill>
                  <a:schemeClr val="bg1"/>
                </a:solidFill>
              </a:rPr>
              <a:t> </a:t>
            </a:r>
            <a:r>
              <a:rPr lang="en-US" sz="2000" dirty="0" err="1">
                <a:solidFill>
                  <a:schemeClr val="bg1"/>
                </a:solidFill>
              </a:rPr>
              <a:t>ist</a:t>
            </a:r>
            <a:r>
              <a:rPr lang="en-US" sz="2000" dirty="0">
                <a:solidFill>
                  <a:schemeClr val="bg1"/>
                </a:solidFill>
              </a:rPr>
              <a:t> </a:t>
            </a:r>
            <a:r>
              <a:rPr lang="en-US" sz="2000" dirty="0" err="1">
                <a:solidFill>
                  <a:schemeClr val="bg1"/>
                </a:solidFill>
              </a:rPr>
              <a:t>als</a:t>
            </a:r>
            <a:r>
              <a:rPr lang="en-US" sz="2000" dirty="0">
                <a:solidFill>
                  <a:schemeClr val="bg1"/>
                </a:solidFill>
              </a:rPr>
              <a:t> </a:t>
            </a:r>
            <a:r>
              <a:rPr lang="en-US" sz="2000" dirty="0" err="1">
                <a:solidFill>
                  <a:schemeClr val="bg1"/>
                </a:solidFill>
              </a:rPr>
              <a:t>ein</a:t>
            </a:r>
            <a:r>
              <a:rPr lang="en-US" sz="2000" dirty="0">
                <a:solidFill>
                  <a:schemeClr val="bg1"/>
                </a:solidFill>
              </a:rPr>
              <a:t> </a:t>
            </a:r>
            <a:r>
              <a:rPr lang="en-US" sz="2000" dirty="0" err="1">
                <a:solidFill>
                  <a:schemeClr val="bg1"/>
                </a:solidFill>
              </a:rPr>
              <a:t>Fussball</a:t>
            </a:r>
            <a:r>
              <a:rPr lang="en-US" sz="2000" dirty="0">
                <a:solidFill>
                  <a:schemeClr val="bg1"/>
                </a:solidFill>
              </a:rPr>
              <a:t>. Ein </a:t>
            </a:r>
            <a:r>
              <a:rPr lang="en-US" sz="2000" dirty="0" err="1">
                <a:solidFill>
                  <a:schemeClr val="bg1"/>
                </a:solidFill>
              </a:rPr>
              <a:t>Stempel</a:t>
            </a:r>
            <a:r>
              <a:rPr lang="en-US" sz="2000" dirty="0">
                <a:solidFill>
                  <a:schemeClr val="bg1"/>
                </a:solidFill>
              </a:rPr>
              <a:t> </a:t>
            </a:r>
            <a:r>
              <a:rPr lang="en-US" sz="2000" dirty="0" err="1">
                <a:solidFill>
                  <a:schemeClr val="bg1"/>
                </a:solidFill>
              </a:rPr>
              <a:t>ist</a:t>
            </a:r>
            <a:r>
              <a:rPr lang="en-US" sz="2000" dirty="0">
                <a:solidFill>
                  <a:schemeClr val="bg1"/>
                </a:solidFill>
              </a:rPr>
              <a:t> </a:t>
            </a:r>
            <a:r>
              <a:rPr lang="en-US" sz="2000" dirty="0" err="1">
                <a:solidFill>
                  <a:schemeClr val="bg1"/>
                </a:solidFill>
              </a:rPr>
              <a:t>kleiner</a:t>
            </a:r>
            <a:r>
              <a:rPr lang="en-US" sz="2000" dirty="0">
                <a:solidFill>
                  <a:schemeClr val="bg1"/>
                </a:solidFill>
              </a:rPr>
              <a:t> </a:t>
            </a:r>
            <a:r>
              <a:rPr lang="en-US" sz="2000" dirty="0" err="1">
                <a:solidFill>
                  <a:schemeClr val="bg1"/>
                </a:solidFill>
              </a:rPr>
              <a:t>als</a:t>
            </a:r>
            <a:r>
              <a:rPr lang="en-US" sz="2000" dirty="0">
                <a:solidFill>
                  <a:schemeClr val="bg1"/>
                </a:solidFill>
              </a:rPr>
              <a:t> </a:t>
            </a:r>
            <a:r>
              <a:rPr lang="en-US" sz="2000" dirty="0" err="1">
                <a:solidFill>
                  <a:schemeClr val="bg1"/>
                </a:solidFill>
              </a:rPr>
              <a:t>ein</a:t>
            </a:r>
            <a:r>
              <a:rPr lang="en-US" sz="2000" dirty="0">
                <a:solidFill>
                  <a:schemeClr val="bg1"/>
                </a:solidFill>
              </a:rPr>
              <a:t> </a:t>
            </a:r>
            <a:r>
              <a:rPr lang="en-US" sz="2000" dirty="0" err="1">
                <a:solidFill>
                  <a:schemeClr val="bg1"/>
                </a:solidFill>
              </a:rPr>
              <a:t>Fussball</a:t>
            </a:r>
            <a:r>
              <a:rPr lang="en-US" sz="2000" dirty="0">
                <a:solidFill>
                  <a:schemeClr val="bg1"/>
                </a:solidFill>
              </a:rPr>
              <a:t>, </a:t>
            </a:r>
            <a:r>
              <a:rPr lang="en-US" sz="2000" dirty="0" err="1">
                <a:solidFill>
                  <a:schemeClr val="bg1"/>
                </a:solidFill>
              </a:rPr>
              <a:t>daher</a:t>
            </a:r>
            <a:r>
              <a:rPr lang="en-US" sz="2000" dirty="0">
                <a:solidFill>
                  <a:schemeClr val="bg1"/>
                </a:solidFill>
              </a:rPr>
              <a:t> </a:t>
            </a:r>
            <a:r>
              <a:rPr lang="en-US" sz="2000" dirty="0" err="1">
                <a:solidFill>
                  <a:schemeClr val="bg1"/>
                </a:solidFill>
              </a:rPr>
              <a:t>ist</a:t>
            </a:r>
            <a:r>
              <a:rPr lang="en-US" sz="2000" dirty="0">
                <a:solidFill>
                  <a:schemeClr val="bg1"/>
                </a:solidFill>
              </a:rPr>
              <a:t> die </a:t>
            </a:r>
            <a:r>
              <a:rPr lang="en-US" sz="2000" dirty="0" err="1">
                <a:solidFill>
                  <a:schemeClr val="bg1"/>
                </a:solidFill>
              </a:rPr>
              <a:t>korrekte</a:t>
            </a:r>
            <a:r>
              <a:rPr lang="en-US" sz="2000" dirty="0">
                <a:solidFill>
                  <a:schemeClr val="bg1"/>
                </a:solidFill>
              </a:rPr>
              <a:t> </a:t>
            </a:r>
            <a:r>
              <a:rPr lang="en-US" sz="2000" dirty="0" err="1">
                <a:solidFill>
                  <a:schemeClr val="bg1"/>
                </a:solidFill>
              </a:rPr>
              <a:t>Antwort</a:t>
            </a:r>
            <a:r>
              <a:rPr lang="en-US" sz="2000" dirty="0">
                <a:solidFill>
                  <a:schemeClr val="bg1"/>
                </a:solidFill>
              </a:rPr>
              <a:t> die </a:t>
            </a:r>
            <a:r>
              <a:rPr lang="en-US" sz="2000" b="1" i="1" dirty="0">
                <a:solidFill>
                  <a:srgbClr val="C00000"/>
                </a:solidFill>
              </a:rPr>
              <a:t>Taste “D”</a:t>
            </a:r>
            <a:r>
              <a:rPr lang="en-US" sz="2000" dirty="0">
                <a:solidFill>
                  <a:schemeClr val="bg1"/>
                </a:solidFill>
              </a:rPr>
              <a:t>.</a:t>
            </a:r>
            <a:endParaRPr lang="en-US" sz="2000" b="1" i="1" dirty="0">
              <a:solidFill>
                <a:srgbClr val="C00000"/>
              </a:solidFill>
            </a:endParaRPr>
          </a:p>
          <a:p>
            <a:pPr algn="ctr"/>
            <a:endParaRPr lang="en-US" sz="2000" dirty="0">
              <a:solidFill>
                <a:schemeClr val="bg1"/>
              </a:solidFill>
            </a:endParaRPr>
          </a:p>
          <a:p>
            <a:pPr algn="ctr"/>
            <a:endParaRPr lang="en-US" sz="2000" b="1" i="1" dirty="0">
              <a:solidFill>
                <a:srgbClr val="C00000"/>
              </a:solidFill>
            </a:endParaRPr>
          </a:p>
        </p:txBody>
      </p:sp>
      <p:grpSp>
        <p:nvGrpSpPr>
          <p:cNvPr id="60" name="Gruppieren 59">
            <a:extLst>
              <a:ext uri="{FF2B5EF4-FFF2-40B4-BE49-F238E27FC236}">
                <a16:creationId xmlns:a16="http://schemas.microsoft.com/office/drawing/2014/main" id="{343FC052-7DCC-4796-8765-A5D8FC82A5CD}"/>
              </a:ext>
            </a:extLst>
          </p:cNvPr>
          <p:cNvGrpSpPr/>
          <p:nvPr/>
        </p:nvGrpSpPr>
        <p:grpSpPr>
          <a:xfrm>
            <a:off x="1627755" y="3048705"/>
            <a:ext cx="8626641" cy="628242"/>
            <a:chOff x="2942808" y="2738993"/>
            <a:chExt cx="1496138" cy="628242"/>
          </a:xfrm>
        </p:grpSpPr>
        <p:cxnSp>
          <p:nvCxnSpPr>
            <p:cNvPr id="61" name="Gerader Verbinder 60">
              <a:extLst>
                <a:ext uri="{FF2B5EF4-FFF2-40B4-BE49-F238E27FC236}">
                  <a16:creationId xmlns:a16="http://schemas.microsoft.com/office/drawing/2014/main" id="{07E40419-4675-4E48-971C-87E63CAB9C75}"/>
                </a:ext>
              </a:extLst>
            </p:cNvPr>
            <p:cNvCxnSpPr>
              <a:cxnSpLocks/>
            </p:cNvCxnSpPr>
            <p:nvPr/>
          </p:nvCxnSpPr>
          <p:spPr>
            <a:xfrm>
              <a:off x="3683854" y="2738993"/>
              <a:ext cx="0" cy="62824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28EE34FD-D99F-4444-8801-927ACFF42EE7}"/>
                </a:ext>
              </a:extLst>
            </p:cNvPr>
            <p:cNvSpPr txBox="1"/>
            <p:nvPr/>
          </p:nvSpPr>
          <p:spPr>
            <a:xfrm>
              <a:off x="2942808" y="2860620"/>
              <a:ext cx="750995" cy="400110"/>
            </a:xfrm>
            <a:prstGeom prst="rect">
              <a:avLst/>
            </a:prstGeom>
            <a:noFill/>
          </p:spPr>
          <p:txBody>
            <a:bodyPr wrap="square" rtlCol="0">
              <a:spAutoFit/>
            </a:bodyPr>
            <a:lstStyle/>
            <a:p>
              <a:pPr algn="ctr"/>
              <a:r>
                <a:rPr lang="en-US" sz="2000" dirty="0" err="1">
                  <a:solidFill>
                    <a:schemeClr val="bg1"/>
                  </a:solidFill>
                </a:rPr>
                <a:t>Stempel</a:t>
              </a:r>
              <a:endParaRPr lang="en-US" dirty="0">
                <a:solidFill>
                  <a:schemeClr val="bg1"/>
                </a:solidFill>
              </a:endParaRPr>
            </a:p>
          </p:txBody>
        </p:sp>
        <p:sp>
          <p:nvSpPr>
            <p:cNvPr id="64" name="Textfeld 63">
              <a:extLst>
                <a:ext uri="{FF2B5EF4-FFF2-40B4-BE49-F238E27FC236}">
                  <a16:creationId xmlns:a16="http://schemas.microsoft.com/office/drawing/2014/main" id="{539C03CF-85B0-4128-971C-977BAE54847D}"/>
                </a:ext>
              </a:extLst>
            </p:cNvPr>
            <p:cNvSpPr txBox="1"/>
            <p:nvPr/>
          </p:nvSpPr>
          <p:spPr>
            <a:xfrm>
              <a:off x="3800061" y="2860620"/>
              <a:ext cx="638885" cy="400110"/>
            </a:xfrm>
            <a:prstGeom prst="rect">
              <a:avLst/>
            </a:prstGeom>
            <a:noFill/>
          </p:spPr>
          <p:txBody>
            <a:bodyPr wrap="square" rtlCol="0">
              <a:spAutoFit/>
            </a:bodyPr>
            <a:lstStyle/>
            <a:p>
              <a:pPr algn="ctr"/>
              <a:r>
                <a:rPr lang="en-US" sz="2000" dirty="0" err="1">
                  <a:solidFill>
                    <a:schemeClr val="bg1"/>
                  </a:solidFill>
                </a:rPr>
                <a:t>temSpel</a:t>
              </a:r>
              <a:endParaRPr lang="en-US" dirty="0">
                <a:solidFill>
                  <a:schemeClr val="bg1"/>
                </a:solidFill>
              </a:endParaRPr>
            </a:p>
          </p:txBody>
        </p:sp>
      </p:grpSp>
    </p:spTree>
    <p:extLst>
      <p:ext uri="{BB962C8B-B14F-4D97-AF65-F5344CB8AC3E}">
        <p14:creationId xmlns:p14="http://schemas.microsoft.com/office/powerpoint/2010/main" val="3569834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8DD0EC0A-9264-4936-A729-30D2BBFE0DCB}"/>
              </a:ext>
            </a:extLst>
          </p:cNvPr>
          <p:cNvSpPr txBox="1"/>
          <p:nvPr/>
        </p:nvSpPr>
        <p:spPr>
          <a:xfrm>
            <a:off x="2615014" y="362999"/>
            <a:ext cx="6961970" cy="132343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Verbale </a:t>
            </a:r>
            <a:r>
              <a:rPr kumimoji="0" lang="de-DE" sz="4000" b="1" i="0" u="none" strike="noStrike" kern="1200" cap="none" spc="0" normalizeH="0" baseline="0" noProof="0" dirty="0" err="1">
                <a:ln>
                  <a:noFill/>
                </a:ln>
                <a:solidFill>
                  <a:prstClr val="white"/>
                </a:solidFill>
                <a:effectLst/>
                <a:uLnTx/>
                <a:uFillTx/>
                <a:latin typeface="Calibri" panose="020F0502020204030204"/>
                <a:ea typeface="+mn-ea"/>
                <a:cs typeface="+mn-cs"/>
              </a:rPr>
              <a:t>Complex</a:t>
            </a: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 Span Aufgabe:</a:t>
            </a:r>
            <a:b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Beispiel Größenbewertung</a:t>
            </a:r>
          </a:p>
        </p:txBody>
      </p:sp>
      <p:sp>
        <p:nvSpPr>
          <p:cNvPr id="86" name="Pfeil nach rechts 6">
            <a:extLst>
              <a:ext uri="{FF2B5EF4-FFF2-40B4-BE49-F238E27FC236}">
                <a16:creationId xmlns:a16="http://schemas.microsoft.com/office/drawing/2014/main" id="{9E0F1672-1C00-402B-AC43-E852F3DA9E3F}"/>
              </a:ext>
            </a:extLst>
          </p:cNvPr>
          <p:cNvSpPr/>
          <p:nvPr/>
        </p:nvSpPr>
        <p:spPr>
          <a:xfrm>
            <a:off x="10487025" y="5986463"/>
            <a:ext cx="1543050" cy="71437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rPr>
              <a:t>Weiter</a:t>
            </a:r>
          </a:p>
        </p:txBody>
      </p:sp>
      <p:sp>
        <p:nvSpPr>
          <p:cNvPr id="87" name="Pfeil nach links 5">
            <a:extLst>
              <a:ext uri="{FF2B5EF4-FFF2-40B4-BE49-F238E27FC236}">
                <a16:creationId xmlns:a16="http://schemas.microsoft.com/office/drawing/2014/main" id="{C271BC8C-20DF-4B04-8E31-DD2CC6ACF9A8}"/>
              </a:ext>
            </a:extLst>
          </p:cNvPr>
          <p:cNvSpPr/>
          <p:nvPr/>
        </p:nvSpPr>
        <p:spPr>
          <a:xfrm>
            <a:off x="182879" y="5986462"/>
            <a:ext cx="1548000" cy="720000"/>
          </a:xfrm>
          <a:prstGeom prst="lef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rPr>
              <a:t>Zurück</a:t>
            </a:r>
          </a:p>
        </p:txBody>
      </p:sp>
      <p:sp>
        <p:nvSpPr>
          <p:cNvPr id="88" name="Textfeld 87">
            <a:extLst>
              <a:ext uri="{FF2B5EF4-FFF2-40B4-BE49-F238E27FC236}">
                <a16:creationId xmlns:a16="http://schemas.microsoft.com/office/drawing/2014/main" id="{C15908C8-AC71-4F9E-9E88-CB9CA00FAFD5}"/>
              </a:ext>
            </a:extLst>
          </p:cNvPr>
          <p:cNvSpPr txBox="1"/>
          <p:nvPr/>
        </p:nvSpPr>
        <p:spPr>
          <a:xfrm>
            <a:off x="1885802" y="4571033"/>
            <a:ext cx="8198236" cy="1846659"/>
          </a:xfrm>
          <a:prstGeom prst="rect">
            <a:avLst/>
          </a:prstGeom>
          <a:noFill/>
        </p:spPr>
        <p:txBody>
          <a:bodyPr wrap="square" rtlCol="0">
            <a:spAutoFit/>
          </a:bodyPr>
          <a:lstStyle/>
          <a:p>
            <a:pPr algn="ctr"/>
            <a:endParaRPr lang="en-US" sz="2000" dirty="0">
              <a:solidFill>
                <a:schemeClr val="bg1"/>
              </a:solidFill>
            </a:endParaRPr>
          </a:p>
          <a:p>
            <a:pPr algn="ctr"/>
            <a:r>
              <a:rPr lang="en-US" sz="2000" dirty="0" err="1">
                <a:solidFill>
                  <a:schemeClr val="bg1"/>
                </a:solidFill>
              </a:rPr>
              <a:t>Im</a:t>
            </a:r>
            <a:r>
              <a:rPr lang="en-US" sz="2000" dirty="0">
                <a:solidFill>
                  <a:schemeClr val="bg1"/>
                </a:solidFill>
              </a:rPr>
              <a:t> Falle des </a:t>
            </a:r>
            <a:r>
              <a:rPr lang="en-US" sz="2000" dirty="0" err="1">
                <a:solidFill>
                  <a:schemeClr val="bg1"/>
                </a:solidFill>
              </a:rPr>
              <a:t>zweiten</a:t>
            </a:r>
            <a:r>
              <a:rPr lang="en-US" sz="2000" dirty="0">
                <a:solidFill>
                  <a:schemeClr val="bg1"/>
                </a:solidFill>
              </a:rPr>
              <a:t> </a:t>
            </a:r>
            <a:r>
              <a:rPr lang="en-US" sz="2000" dirty="0" err="1">
                <a:solidFill>
                  <a:schemeClr val="bg1"/>
                </a:solidFill>
              </a:rPr>
              <a:t>präsentiertem</a:t>
            </a:r>
            <a:r>
              <a:rPr lang="en-US" sz="2000" dirty="0">
                <a:solidFill>
                  <a:schemeClr val="bg1"/>
                </a:solidFill>
              </a:rPr>
              <a:t> </a:t>
            </a:r>
            <a:r>
              <a:rPr lang="en-US" sz="2000" dirty="0" err="1">
                <a:solidFill>
                  <a:schemeClr val="bg1"/>
                </a:solidFill>
              </a:rPr>
              <a:t>Wortes</a:t>
            </a:r>
            <a:r>
              <a:rPr lang="en-US" sz="2000" dirty="0">
                <a:solidFill>
                  <a:schemeClr val="bg1"/>
                </a:solidFill>
              </a:rPr>
              <a:t> </a:t>
            </a:r>
            <a:r>
              <a:rPr lang="en-US" sz="2000" dirty="0" err="1">
                <a:solidFill>
                  <a:schemeClr val="bg1"/>
                </a:solidFill>
              </a:rPr>
              <a:t>sollen</a:t>
            </a:r>
            <a:r>
              <a:rPr lang="en-US" sz="2000" dirty="0">
                <a:solidFill>
                  <a:schemeClr val="bg1"/>
                </a:solidFill>
              </a:rPr>
              <a:t> Sie </a:t>
            </a:r>
            <a:r>
              <a:rPr lang="en-US" sz="2000" dirty="0" err="1">
                <a:solidFill>
                  <a:schemeClr val="bg1"/>
                </a:solidFill>
              </a:rPr>
              <a:t>bewerten</a:t>
            </a:r>
            <a:r>
              <a:rPr lang="en-US" sz="2000" dirty="0">
                <a:solidFill>
                  <a:schemeClr val="bg1"/>
                </a:solidFill>
              </a:rPr>
              <a:t>, </a:t>
            </a:r>
            <a:r>
              <a:rPr lang="en-US" sz="2000" dirty="0" err="1">
                <a:solidFill>
                  <a:schemeClr val="bg1"/>
                </a:solidFill>
              </a:rPr>
              <a:t>ob</a:t>
            </a:r>
            <a:r>
              <a:rPr lang="en-US" sz="2000" dirty="0">
                <a:solidFill>
                  <a:schemeClr val="bg1"/>
                </a:solidFill>
              </a:rPr>
              <a:t> </a:t>
            </a:r>
            <a:r>
              <a:rPr lang="en-US" sz="2000" dirty="0" err="1">
                <a:solidFill>
                  <a:schemeClr val="bg1"/>
                </a:solidFill>
              </a:rPr>
              <a:t>ein</a:t>
            </a:r>
            <a:r>
              <a:rPr lang="en-US" sz="2000" dirty="0">
                <a:solidFill>
                  <a:schemeClr val="bg1"/>
                </a:solidFill>
              </a:rPr>
              <a:t> Haus </a:t>
            </a:r>
            <a:r>
              <a:rPr lang="en-US" sz="2000" dirty="0" err="1">
                <a:solidFill>
                  <a:schemeClr val="bg1"/>
                </a:solidFill>
              </a:rPr>
              <a:t>größer</a:t>
            </a:r>
            <a:r>
              <a:rPr lang="en-US" sz="2000" dirty="0">
                <a:solidFill>
                  <a:schemeClr val="bg1"/>
                </a:solidFill>
              </a:rPr>
              <a:t> </a:t>
            </a:r>
            <a:r>
              <a:rPr lang="en-US" sz="2000" dirty="0" err="1">
                <a:solidFill>
                  <a:schemeClr val="bg1"/>
                </a:solidFill>
              </a:rPr>
              <a:t>oder</a:t>
            </a:r>
            <a:r>
              <a:rPr lang="en-US" sz="2000" dirty="0">
                <a:solidFill>
                  <a:schemeClr val="bg1"/>
                </a:solidFill>
              </a:rPr>
              <a:t> </a:t>
            </a:r>
            <a:r>
              <a:rPr lang="en-US" sz="2000" dirty="0" err="1">
                <a:solidFill>
                  <a:schemeClr val="bg1"/>
                </a:solidFill>
              </a:rPr>
              <a:t>kleiner</a:t>
            </a:r>
            <a:r>
              <a:rPr lang="en-US" sz="2000" dirty="0">
                <a:solidFill>
                  <a:schemeClr val="bg1"/>
                </a:solidFill>
              </a:rPr>
              <a:t> </a:t>
            </a:r>
            <a:r>
              <a:rPr lang="en-US" sz="2000" dirty="0" err="1">
                <a:solidFill>
                  <a:schemeClr val="bg1"/>
                </a:solidFill>
              </a:rPr>
              <a:t>ist</a:t>
            </a:r>
            <a:r>
              <a:rPr lang="en-US" sz="2000" dirty="0">
                <a:solidFill>
                  <a:schemeClr val="bg1"/>
                </a:solidFill>
              </a:rPr>
              <a:t> </a:t>
            </a:r>
            <a:r>
              <a:rPr lang="en-US" sz="2000" dirty="0" err="1">
                <a:solidFill>
                  <a:schemeClr val="bg1"/>
                </a:solidFill>
              </a:rPr>
              <a:t>als</a:t>
            </a:r>
            <a:r>
              <a:rPr lang="en-US" sz="2000" dirty="0">
                <a:solidFill>
                  <a:schemeClr val="bg1"/>
                </a:solidFill>
              </a:rPr>
              <a:t> </a:t>
            </a:r>
            <a:r>
              <a:rPr lang="en-US" sz="2000" dirty="0" err="1">
                <a:solidFill>
                  <a:schemeClr val="bg1"/>
                </a:solidFill>
              </a:rPr>
              <a:t>ein</a:t>
            </a:r>
            <a:r>
              <a:rPr lang="en-US" sz="2000" dirty="0">
                <a:solidFill>
                  <a:schemeClr val="bg1"/>
                </a:solidFill>
              </a:rPr>
              <a:t> </a:t>
            </a:r>
            <a:r>
              <a:rPr lang="en-US" sz="2000" dirty="0" err="1">
                <a:solidFill>
                  <a:schemeClr val="bg1"/>
                </a:solidFill>
              </a:rPr>
              <a:t>Fussball</a:t>
            </a:r>
            <a:r>
              <a:rPr lang="en-US" sz="2000" dirty="0">
                <a:solidFill>
                  <a:schemeClr val="bg1"/>
                </a:solidFill>
              </a:rPr>
              <a:t>. Ein Haus </a:t>
            </a:r>
            <a:r>
              <a:rPr lang="en-US" sz="2000" dirty="0" err="1">
                <a:solidFill>
                  <a:schemeClr val="bg1"/>
                </a:solidFill>
              </a:rPr>
              <a:t>ist</a:t>
            </a:r>
            <a:r>
              <a:rPr lang="en-US" sz="2000" dirty="0">
                <a:solidFill>
                  <a:schemeClr val="bg1"/>
                </a:solidFill>
              </a:rPr>
              <a:t> </a:t>
            </a:r>
            <a:r>
              <a:rPr lang="en-US" sz="2000" dirty="0" err="1">
                <a:solidFill>
                  <a:schemeClr val="bg1"/>
                </a:solidFill>
              </a:rPr>
              <a:t>größer</a:t>
            </a:r>
            <a:r>
              <a:rPr lang="en-US" sz="2000" dirty="0">
                <a:solidFill>
                  <a:schemeClr val="bg1"/>
                </a:solidFill>
              </a:rPr>
              <a:t> </a:t>
            </a:r>
            <a:r>
              <a:rPr lang="en-US" sz="2000" dirty="0" err="1">
                <a:solidFill>
                  <a:schemeClr val="bg1"/>
                </a:solidFill>
              </a:rPr>
              <a:t>als</a:t>
            </a:r>
            <a:r>
              <a:rPr lang="en-US" sz="2000" dirty="0">
                <a:solidFill>
                  <a:schemeClr val="bg1"/>
                </a:solidFill>
              </a:rPr>
              <a:t> </a:t>
            </a:r>
            <a:r>
              <a:rPr lang="en-US" sz="2000" dirty="0" err="1">
                <a:solidFill>
                  <a:schemeClr val="bg1"/>
                </a:solidFill>
              </a:rPr>
              <a:t>ein</a:t>
            </a:r>
            <a:r>
              <a:rPr lang="en-US" sz="2000" dirty="0">
                <a:solidFill>
                  <a:schemeClr val="bg1"/>
                </a:solidFill>
              </a:rPr>
              <a:t> </a:t>
            </a:r>
            <a:r>
              <a:rPr lang="en-US" sz="2000" dirty="0" err="1">
                <a:solidFill>
                  <a:schemeClr val="bg1"/>
                </a:solidFill>
              </a:rPr>
              <a:t>Fussball</a:t>
            </a:r>
            <a:r>
              <a:rPr lang="en-US" sz="2000" dirty="0">
                <a:solidFill>
                  <a:schemeClr val="bg1"/>
                </a:solidFill>
              </a:rPr>
              <a:t>, </a:t>
            </a:r>
            <a:r>
              <a:rPr lang="en-US" sz="2000" dirty="0" err="1">
                <a:solidFill>
                  <a:schemeClr val="bg1"/>
                </a:solidFill>
              </a:rPr>
              <a:t>daher</a:t>
            </a:r>
            <a:r>
              <a:rPr lang="en-US" sz="2000" dirty="0">
                <a:solidFill>
                  <a:schemeClr val="bg1"/>
                </a:solidFill>
              </a:rPr>
              <a:t> </a:t>
            </a:r>
            <a:r>
              <a:rPr lang="en-US" sz="2000" dirty="0" err="1">
                <a:solidFill>
                  <a:schemeClr val="bg1"/>
                </a:solidFill>
              </a:rPr>
              <a:t>ist</a:t>
            </a:r>
            <a:r>
              <a:rPr lang="en-US" sz="2000" dirty="0">
                <a:solidFill>
                  <a:schemeClr val="bg1"/>
                </a:solidFill>
              </a:rPr>
              <a:t> die </a:t>
            </a:r>
            <a:r>
              <a:rPr lang="en-US" sz="2000" dirty="0" err="1">
                <a:solidFill>
                  <a:schemeClr val="bg1"/>
                </a:solidFill>
              </a:rPr>
              <a:t>korrekte</a:t>
            </a:r>
            <a:r>
              <a:rPr lang="en-US" sz="2000" dirty="0">
                <a:solidFill>
                  <a:schemeClr val="bg1"/>
                </a:solidFill>
              </a:rPr>
              <a:t> </a:t>
            </a:r>
            <a:r>
              <a:rPr lang="en-US" sz="2000" dirty="0" err="1">
                <a:solidFill>
                  <a:schemeClr val="bg1"/>
                </a:solidFill>
              </a:rPr>
              <a:t>Antwort</a:t>
            </a:r>
            <a:r>
              <a:rPr lang="en-US" sz="2000" dirty="0">
                <a:solidFill>
                  <a:schemeClr val="bg1"/>
                </a:solidFill>
              </a:rPr>
              <a:t> die </a:t>
            </a:r>
            <a:r>
              <a:rPr lang="en-US" sz="2000" b="1" i="1" dirty="0">
                <a:solidFill>
                  <a:srgbClr val="C00000"/>
                </a:solidFill>
              </a:rPr>
              <a:t>Taste “L”</a:t>
            </a:r>
            <a:r>
              <a:rPr lang="en-US" sz="2000" dirty="0">
                <a:solidFill>
                  <a:schemeClr val="bg1"/>
                </a:solidFill>
              </a:rPr>
              <a:t>. </a:t>
            </a:r>
            <a:endParaRPr lang="en-US" sz="2000" b="1" i="1" dirty="0">
              <a:solidFill>
                <a:srgbClr val="C00000"/>
              </a:solidFill>
            </a:endParaRPr>
          </a:p>
          <a:p>
            <a:pPr algn="ctr"/>
            <a:endParaRPr lang="en-US" sz="1600" dirty="0">
              <a:solidFill>
                <a:schemeClr val="bg1"/>
              </a:solidFill>
            </a:endParaRPr>
          </a:p>
          <a:p>
            <a:pPr algn="ctr"/>
            <a:endParaRPr lang="en-US" b="1" i="1" dirty="0">
              <a:solidFill>
                <a:srgbClr val="C00000"/>
              </a:solidFill>
            </a:endParaRPr>
          </a:p>
        </p:txBody>
      </p:sp>
      <p:grpSp>
        <p:nvGrpSpPr>
          <p:cNvPr id="60" name="Gruppieren 59">
            <a:extLst>
              <a:ext uri="{FF2B5EF4-FFF2-40B4-BE49-F238E27FC236}">
                <a16:creationId xmlns:a16="http://schemas.microsoft.com/office/drawing/2014/main" id="{343FC052-7DCC-4796-8765-A5D8FC82A5CD}"/>
              </a:ext>
            </a:extLst>
          </p:cNvPr>
          <p:cNvGrpSpPr/>
          <p:nvPr/>
        </p:nvGrpSpPr>
        <p:grpSpPr>
          <a:xfrm>
            <a:off x="1627755" y="3048705"/>
            <a:ext cx="8626641" cy="628242"/>
            <a:chOff x="2942808" y="2738993"/>
            <a:chExt cx="1496138" cy="628242"/>
          </a:xfrm>
        </p:grpSpPr>
        <p:cxnSp>
          <p:nvCxnSpPr>
            <p:cNvPr id="61" name="Gerader Verbinder 60">
              <a:extLst>
                <a:ext uri="{FF2B5EF4-FFF2-40B4-BE49-F238E27FC236}">
                  <a16:creationId xmlns:a16="http://schemas.microsoft.com/office/drawing/2014/main" id="{07E40419-4675-4E48-971C-87E63CAB9C75}"/>
                </a:ext>
              </a:extLst>
            </p:cNvPr>
            <p:cNvCxnSpPr>
              <a:cxnSpLocks/>
            </p:cNvCxnSpPr>
            <p:nvPr/>
          </p:nvCxnSpPr>
          <p:spPr>
            <a:xfrm>
              <a:off x="3683854" y="2738993"/>
              <a:ext cx="0" cy="62824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28EE34FD-D99F-4444-8801-927ACFF42EE7}"/>
                </a:ext>
              </a:extLst>
            </p:cNvPr>
            <p:cNvSpPr txBox="1"/>
            <p:nvPr/>
          </p:nvSpPr>
          <p:spPr>
            <a:xfrm>
              <a:off x="2942808" y="2860620"/>
              <a:ext cx="750995" cy="400110"/>
            </a:xfrm>
            <a:prstGeom prst="rect">
              <a:avLst/>
            </a:prstGeom>
            <a:noFill/>
          </p:spPr>
          <p:txBody>
            <a:bodyPr wrap="square" rtlCol="0">
              <a:spAutoFit/>
            </a:bodyPr>
            <a:lstStyle/>
            <a:p>
              <a:pPr algn="ctr"/>
              <a:r>
                <a:rPr lang="en-US" sz="2000" dirty="0">
                  <a:solidFill>
                    <a:schemeClr val="bg1"/>
                  </a:solidFill>
                </a:rPr>
                <a:t>Haus</a:t>
              </a:r>
              <a:endParaRPr lang="en-US" dirty="0">
                <a:solidFill>
                  <a:schemeClr val="bg1"/>
                </a:solidFill>
              </a:endParaRPr>
            </a:p>
          </p:txBody>
        </p:sp>
        <p:sp>
          <p:nvSpPr>
            <p:cNvPr id="64" name="Textfeld 63">
              <a:extLst>
                <a:ext uri="{FF2B5EF4-FFF2-40B4-BE49-F238E27FC236}">
                  <a16:creationId xmlns:a16="http://schemas.microsoft.com/office/drawing/2014/main" id="{539C03CF-85B0-4128-971C-977BAE54847D}"/>
                </a:ext>
              </a:extLst>
            </p:cNvPr>
            <p:cNvSpPr txBox="1"/>
            <p:nvPr/>
          </p:nvSpPr>
          <p:spPr>
            <a:xfrm>
              <a:off x="3800061" y="2860620"/>
              <a:ext cx="638885" cy="400110"/>
            </a:xfrm>
            <a:prstGeom prst="rect">
              <a:avLst/>
            </a:prstGeom>
            <a:noFill/>
          </p:spPr>
          <p:txBody>
            <a:bodyPr wrap="square" rtlCol="0">
              <a:spAutoFit/>
            </a:bodyPr>
            <a:lstStyle/>
            <a:p>
              <a:pPr algn="ctr"/>
              <a:r>
                <a:rPr lang="en-US" sz="2000" dirty="0" err="1">
                  <a:solidFill>
                    <a:schemeClr val="bg1"/>
                  </a:solidFill>
                </a:rPr>
                <a:t>sauH</a:t>
              </a:r>
              <a:endParaRPr lang="en-US" dirty="0">
                <a:solidFill>
                  <a:schemeClr val="bg1"/>
                </a:solidFill>
              </a:endParaRPr>
            </a:p>
          </p:txBody>
        </p:sp>
      </p:grpSp>
    </p:spTree>
    <p:extLst>
      <p:ext uri="{BB962C8B-B14F-4D97-AF65-F5344CB8AC3E}">
        <p14:creationId xmlns:p14="http://schemas.microsoft.com/office/powerpoint/2010/main" val="884730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6" name="Tabelle 6">
            <a:extLst>
              <a:ext uri="{FF2B5EF4-FFF2-40B4-BE49-F238E27FC236}">
                <a16:creationId xmlns:a16="http://schemas.microsoft.com/office/drawing/2014/main" id="{FFAAD6A4-EA98-4656-AB48-E57FAB0C4699}"/>
              </a:ext>
            </a:extLst>
          </p:cNvPr>
          <p:cNvGraphicFramePr>
            <a:graphicFrameLocks noGrp="1"/>
          </p:cNvGraphicFramePr>
          <p:nvPr>
            <p:extLst>
              <p:ext uri="{D42A27DB-BD31-4B8C-83A1-F6EECF244321}">
                <p14:modId xmlns:p14="http://schemas.microsoft.com/office/powerpoint/2010/main" val="1024971599"/>
              </p:ext>
            </p:extLst>
          </p:nvPr>
        </p:nvGraphicFramePr>
        <p:xfrm>
          <a:off x="1029544" y="1593427"/>
          <a:ext cx="4572000" cy="4272281"/>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786437116"/>
                    </a:ext>
                  </a:extLst>
                </a:gridCol>
                <a:gridCol w="1143000">
                  <a:extLst>
                    <a:ext uri="{9D8B030D-6E8A-4147-A177-3AD203B41FA5}">
                      <a16:colId xmlns:a16="http://schemas.microsoft.com/office/drawing/2014/main" val="1610974768"/>
                    </a:ext>
                  </a:extLst>
                </a:gridCol>
                <a:gridCol w="1143000">
                  <a:extLst>
                    <a:ext uri="{9D8B030D-6E8A-4147-A177-3AD203B41FA5}">
                      <a16:colId xmlns:a16="http://schemas.microsoft.com/office/drawing/2014/main" val="4040474060"/>
                    </a:ext>
                  </a:extLst>
                </a:gridCol>
                <a:gridCol w="1143000">
                  <a:extLst>
                    <a:ext uri="{9D8B030D-6E8A-4147-A177-3AD203B41FA5}">
                      <a16:colId xmlns:a16="http://schemas.microsoft.com/office/drawing/2014/main" val="579933458"/>
                    </a:ext>
                  </a:extLst>
                </a:gridCol>
              </a:tblGrid>
              <a:tr h="1061396">
                <a:tc>
                  <a:txBody>
                    <a:bodyPr/>
                    <a:lstStyle/>
                    <a:p>
                      <a:pPr algn="ctr"/>
                      <a:r>
                        <a:rPr lang="en-US" b="1" dirty="0" err="1">
                          <a:solidFill>
                            <a:srgbClr val="01B0F1"/>
                          </a:solidFill>
                        </a:rPr>
                        <a:t>Stempel</a:t>
                      </a:r>
                      <a:endParaRPr lang="en-US" b="1" dirty="0">
                        <a:solidFill>
                          <a:srgbClr val="01B0F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Kalender</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rgbClr val="92D14F"/>
                          </a:solidFill>
                        </a:rPr>
                        <a:t>Haus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Glas</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2963054"/>
                  </a:ext>
                </a:extLst>
              </a:tr>
              <a:tr h="1061396">
                <a:tc>
                  <a:txBody>
                    <a:bodyPr/>
                    <a:lstStyle/>
                    <a:p>
                      <a:pPr algn="ctr"/>
                      <a:r>
                        <a:rPr lang="en-US" b="1" i="0" dirty="0" err="1">
                          <a:solidFill>
                            <a:srgbClr val="01B0F1"/>
                          </a:solidFill>
                        </a:rPr>
                        <a:t>Flasche</a:t>
                      </a:r>
                      <a:endParaRPr lang="en-US" b="1" i="0" dirty="0">
                        <a:solidFill>
                          <a:srgbClr val="01B0F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Ofen</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rgbClr val="FF0000"/>
                          </a:solidFill>
                        </a:rPr>
                        <a:t>Buch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92D14F"/>
                          </a:solidFill>
                        </a:rPr>
                        <a:t>Stift</a:t>
                      </a:r>
                      <a:endParaRPr lang="en-US" b="1" dirty="0">
                        <a:solidFill>
                          <a:srgbClr val="92D14F"/>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5326783"/>
                  </a:ext>
                </a:extLst>
              </a:tr>
              <a:tr h="1088093">
                <a:tc>
                  <a:txBody>
                    <a:bodyPr/>
                    <a:lstStyle/>
                    <a:p>
                      <a:pPr algn="ctr"/>
                      <a:r>
                        <a:rPr lang="en-US" b="1" dirty="0">
                          <a:solidFill>
                            <a:srgbClr val="FF0000"/>
                          </a:solidFill>
                        </a:rPr>
                        <a:t>Stuhl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Kamera</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schemeClr val="bg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err="1">
                          <a:solidFill>
                            <a:srgbClr val="01B0F1"/>
                          </a:solidFill>
                        </a:rPr>
                        <a:t>Münze</a:t>
                      </a:r>
                      <a:endParaRPr lang="en-US" b="1" dirty="0">
                        <a:solidFill>
                          <a:srgbClr val="01B0F1"/>
                        </a:solidFill>
                      </a:endParaRPr>
                    </a:p>
                    <a:p>
                      <a:pPr algn="ctr"/>
                      <a:endParaRPr lang="en-US"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rgbClr val="FF0000"/>
                          </a:solidFill>
                          <a:highlight>
                            <a:srgbClr val="000000"/>
                          </a:highlight>
                        </a:rPr>
                        <a:t>Gabel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6517940"/>
                  </a:ext>
                </a:extLst>
              </a:tr>
              <a:tr h="1061396">
                <a:tc>
                  <a:txBody>
                    <a:bodyPr/>
                    <a:lstStyle/>
                    <a:p>
                      <a:pPr algn="ctr"/>
                      <a:r>
                        <a:rPr lang="en-US" b="1" dirty="0" err="1">
                          <a:solidFill>
                            <a:srgbClr val="FF0000"/>
                          </a:solidFill>
                        </a:rPr>
                        <a:t>Flasche</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Fernseher</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Uhr</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rgbClr val="92D14F"/>
                          </a:solidFill>
                        </a:rPr>
                        <a:t>Teller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1198123"/>
                  </a:ext>
                </a:extLst>
              </a:tr>
            </a:tbl>
          </a:graphicData>
        </a:graphic>
      </p:graphicFrame>
      <p:sp>
        <p:nvSpPr>
          <p:cNvPr id="7" name="Textfeld 6">
            <a:extLst>
              <a:ext uri="{FF2B5EF4-FFF2-40B4-BE49-F238E27FC236}">
                <a16:creationId xmlns:a16="http://schemas.microsoft.com/office/drawing/2014/main" id="{05D74D6F-2E7F-4B79-BF3C-AE5E9841A944}"/>
              </a:ext>
            </a:extLst>
          </p:cNvPr>
          <p:cNvSpPr txBox="1"/>
          <p:nvPr/>
        </p:nvSpPr>
        <p:spPr>
          <a:xfrm>
            <a:off x="6753014" y="1898227"/>
            <a:ext cx="4781973" cy="3785652"/>
          </a:xfrm>
          <a:prstGeom prst="rect">
            <a:avLst/>
          </a:prstGeom>
          <a:noFill/>
        </p:spPr>
        <p:txBody>
          <a:bodyPr wrap="square" rtlCol="0">
            <a:spAutoFit/>
          </a:bodyPr>
          <a:lstStyle/>
          <a:p>
            <a:r>
              <a:rPr lang="en-US" sz="1600" dirty="0" err="1">
                <a:solidFill>
                  <a:schemeClr val="bg1"/>
                </a:solidFill>
              </a:rPr>
              <a:t>Im</a:t>
            </a:r>
            <a:r>
              <a:rPr lang="en-US" sz="1600" dirty="0">
                <a:solidFill>
                  <a:schemeClr val="bg1"/>
                </a:solidFill>
              </a:rPr>
              <a:t> Anschluss an die </a:t>
            </a:r>
            <a:r>
              <a:rPr lang="en-US" sz="1600" dirty="0" err="1">
                <a:solidFill>
                  <a:schemeClr val="bg1"/>
                </a:solidFill>
              </a:rPr>
              <a:t>Präsentation</a:t>
            </a:r>
            <a:r>
              <a:rPr lang="en-US" sz="1600" dirty="0">
                <a:solidFill>
                  <a:schemeClr val="bg1"/>
                </a:solidFill>
              </a:rPr>
              <a:t> der </a:t>
            </a:r>
            <a:r>
              <a:rPr lang="en-US" sz="1600" dirty="0" err="1">
                <a:solidFill>
                  <a:schemeClr val="bg1"/>
                </a:solidFill>
              </a:rPr>
              <a:t>Worte</a:t>
            </a:r>
            <a:r>
              <a:rPr lang="en-US" sz="1600" dirty="0">
                <a:solidFill>
                  <a:schemeClr val="bg1"/>
                </a:solidFill>
              </a:rPr>
              <a:t>, </a:t>
            </a:r>
            <a:r>
              <a:rPr lang="en-US" sz="1600" dirty="0" err="1">
                <a:solidFill>
                  <a:schemeClr val="bg1"/>
                </a:solidFill>
              </a:rPr>
              <a:t>wird</a:t>
            </a:r>
            <a:r>
              <a:rPr lang="en-US" sz="1600" dirty="0">
                <a:solidFill>
                  <a:schemeClr val="bg1"/>
                </a:solidFill>
              </a:rPr>
              <a:t> </a:t>
            </a:r>
            <a:r>
              <a:rPr lang="en-US" sz="1600" dirty="0" err="1">
                <a:solidFill>
                  <a:schemeClr val="bg1"/>
                </a:solidFill>
              </a:rPr>
              <a:t>Ihnen</a:t>
            </a:r>
            <a:r>
              <a:rPr lang="en-US" sz="1600" dirty="0">
                <a:solidFill>
                  <a:schemeClr val="bg1"/>
                </a:solidFill>
              </a:rPr>
              <a:t> </a:t>
            </a:r>
            <a:r>
              <a:rPr lang="en-US" sz="1600" dirty="0" err="1">
                <a:solidFill>
                  <a:schemeClr val="bg1"/>
                </a:solidFill>
              </a:rPr>
              <a:t>ein</a:t>
            </a:r>
            <a:r>
              <a:rPr lang="en-US" sz="1600" dirty="0">
                <a:solidFill>
                  <a:schemeClr val="bg1"/>
                </a:solidFill>
              </a:rPr>
              <a:t> Raster </a:t>
            </a:r>
            <a:r>
              <a:rPr lang="en-US" sz="1600" dirty="0" err="1">
                <a:solidFill>
                  <a:schemeClr val="bg1"/>
                </a:solidFill>
              </a:rPr>
              <a:t>mit</a:t>
            </a:r>
            <a:r>
              <a:rPr lang="en-US" sz="1600" dirty="0">
                <a:solidFill>
                  <a:schemeClr val="bg1"/>
                </a:solidFill>
              </a:rPr>
              <a:t> </a:t>
            </a:r>
            <a:r>
              <a:rPr lang="en-US" sz="1600" dirty="0" err="1">
                <a:solidFill>
                  <a:schemeClr val="bg1"/>
                </a:solidFill>
              </a:rPr>
              <a:t>Worten</a:t>
            </a:r>
            <a:r>
              <a:rPr lang="en-US" sz="1600" dirty="0">
                <a:solidFill>
                  <a:schemeClr val="bg1"/>
                </a:solidFill>
              </a:rPr>
              <a:t> </a:t>
            </a:r>
            <a:r>
              <a:rPr lang="en-US" sz="1600" dirty="0" err="1">
                <a:solidFill>
                  <a:schemeClr val="bg1"/>
                </a:solidFill>
              </a:rPr>
              <a:t>präsentiert</a:t>
            </a:r>
            <a:r>
              <a:rPr lang="en-US" sz="1600" dirty="0">
                <a:solidFill>
                  <a:schemeClr val="bg1"/>
                </a:solidFill>
              </a:rPr>
              <a:t> </a:t>
            </a:r>
            <a:r>
              <a:rPr lang="en-US" sz="1600" dirty="0" err="1">
                <a:solidFill>
                  <a:schemeClr val="bg1"/>
                </a:solidFill>
              </a:rPr>
              <a:t>aus</a:t>
            </a:r>
            <a:r>
              <a:rPr lang="en-US" sz="1600" dirty="0">
                <a:solidFill>
                  <a:schemeClr val="bg1"/>
                </a:solidFill>
              </a:rPr>
              <a:t> dem Sie -  </a:t>
            </a:r>
            <a:r>
              <a:rPr lang="en-US" sz="1600" b="1" i="1" dirty="0">
                <a:solidFill>
                  <a:srgbClr val="C00000"/>
                </a:solidFill>
              </a:rPr>
              <a:t>in </a:t>
            </a:r>
            <a:r>
              <a:rPr lang="en-US" sz="1600" b="1" i="1" dirty="0" err="1">
                <a:solidFill>
                  <a:srgbClr val="C00000"/>
                </a:solidFill>
              </a:rPr>
              <a:t>korrekter</a:t>
            </a:r>
            <a:r>
              <a:rPr lang="en-US" sz="1600" b="1" i="1" dirty="0">
                <a:solidFill>
                  <a:srgbClr val="C00000"/>
                </a:solidFill>
              </a:rPr>
              <a:t> </a:t>
            </a:r>
            <a:r>
              <a:rPr lang="en-US" sz="1600" b="1" i="1" dirty="0" err="1">
                <a:solidFill>
                  <a:srgbClr val="C00000"/>
                </a:solidFill>
              </a:rPr>
              <a:t>Reihenfolge</a:t>
            </a:r>
            <a:r>
              <a:rPr lang="en-US" sz="1600" dirty="0">
                <a:solidFill>
                  <a:schemeClr val="bg1"/>
                </a:solidFill>
              </a:rPr>
              <a:t> - die </a:t>
            </a:r>
            <a:r>
              <a:rPr lang="en-US" sz="1600" dirty="0" err="1">
                <a:solidFill>
                  <a:schemeClr val="bg1"/>
                </a:solidFill>
              </a:rPr>
              <a:t>Worte</a:t>
            </a:r>
            <a:r>
              <a:rPr lang="en-US" sz="1600" dirty="0">
                <a:solidFill>
                  <a:schemeClr val="bg1"/>
                </a:solidFill>
              </a:rPr>
              <a:t> </a:t>
            </a:r>
            <a:r>
              <a:rPr lang="en-US" sz="1600" dirty="0" err="1">
                <a:solidFill>
                  <a:schemeClr val="bg1"/>
                </a:solidFill>
              </a:rPr>
              <a:t>auswählen</a:t>
            </a:r>
            <a:r>
              <a:rPr lang="en-US" sz="1600" dirty="0">
                <a:solidFill>
                  <a:schemeClr val="bg1"/>
                </a:solidFill>
              </a:rPr>
              <a:t> </a:t>
            </a:r>
            <a:r>
              <a:rPr lang="en-US" sz="1600" dirty="0" err="1">
                <a:solidFill>
                  <a:schemeClr val="bg1"/>
                </a:solidFill>
              </a:rPr>
              <a:t>müssen</a:t>
            </a:r>
            <a:r>
              <a:rPr lang="en-US" sz="1600" dirty="0">
                <a:solidFill>
                  <a:schemeClr val="bg1"/>
                </a:solidFill>
              </a:rPr>
              <a:t> </a:t>
            </a:r>
            <a:r>
              <a:rPr lang="en-US" sz="1600" b="1" i="1" dirty="0">
                <a:solidFill>
                  <a:srgbClr val="00B0F0"/>
                </a:solidFill>
              </a:rPr>
              <a:t>die Sie </a:t>
            </a:r>
            <a:r>
              <a:rPr lang="en-US" sz="1600" b="1" i="1" dirty="0" err="1">
                <a:solidFill>
                  <a:srgbClr val="00B0F0"/>
                </a:solidFill>
              </a:rPr>
              <a:t>sich</a:t>
            </a:r>
            <a:r>
              <a:rPr lang="en-US" sz="1600" b="1" i="1" dirty="0">
                <a:solidFill>
                  <a:srgbClr val="00B0F0"/>
                </a:solidFill>
              </a:rPr>
              <a:t> </a:t>
            </a:r>
            <a:r>
              <a:rPr lang="en-US" sz="1600" b="1" i="1" dirty="0" err="1">
                <a:solidFill>
                  <a:srgbClr val="00B0F0"/>
                </a:solidFill>
              </a:rPr>
              <a:t>merken</a:t>
            </a:r>
            <a:r>
              <a:rPr lang="en-US" sz="1600" b="1" i="1" dirty="0">
                <a:solidFill>
                  <a:srgbClr val="00B0F0"/>
                </a:solidFill>
              </a:rPr>
              <a:t> </a:t>
            </a:r>
            <a:r>
              <a:rPr lang="en-US" sz="1600" b="1" i="1" dirty="0" err="1">
                <a:solidFill>
                  <a:srgbClr val="00B0F0"/>
                </a:solidFill>
              </a:rPr>
              <a:t>sollten</a:t>
            </a:r>
            <a:r>
              <a:rPr lang="en-US" sz="1600" dirty="0">
                <a:solidFill>
                  <a:schemeClr val="bg1"/>
                </a:solidFill>
              </a:rPr>
              <a:t>. </a:t>
            </a:r>
          </a:p>
          <a:p>
            <a:endParaRPr lang="en-US" sz="1600" dirty="0">
              <a:solidFill>
                <a:schemeClr val="bg1"/>
              </a:solidFill>
            </a:endParaRPr>
          </a:p>
          <a:p>
            <a:r>
              <a:rPr lang="en-US" sz="1600" dirty="0">
                <a:solidFill>
                  <a:schemeClr val="bg1"/>
                </a:solidFill>
              </a:rPr>
              <a:t>In </a:t>
            </a:r>
            <a:r>
              <a:rPr lang="en-US" sz="1600" dirty="0" err="1">
                <a:solidFill>
                  <a:schemeClr val="bg1"/>
                </a:solidFill>
              </a:rPr>
              <a:t>diesem</a:t>
            </a:r>
            <a:r>
              <a:rPr lang="en-US" sz="1600" dirty="0">
                <a:solidFill>
                  <a:schemeClr val="bg1"/>
                </a:solidFill>
              </a:rPr>
              <a:t> Raster </a:t>
            </a:r>
            <a:r>
              <a:rPr lang="en-US" sz="1600" dirty="0" err="1">
                <a:solidFill>
                  <a:schemeClr val="bg1"/>
                </a:solidFill>
              </a:rPr>
              <a:t>stehen</a:t>
            </a:r>
            <a:r>
              <a:rPr lang="en-US" sz="1600" dirty="0">
                <a:solidFill>
                  <a:schemeClr val="bg1"/>
                </a:solidFill>
              </a:rPr>
              <a:t> </a:t>
            </a:r>
            <a:r>
              <a:rPr lang="en-US" sz="1600" dirty="0" err="1">
                <a:solidFill>
                  <a:schemeClr val="bg1"/>
                </a:solidFill>
              </a:rPr>
              <a:t>sowohl</a:t>
            </a:r>
            <a:r>
              <a:rPr lang="en-US" sz="1600" dirty="0">
                <a:solidFill>
                  <a:schemeClr val="bg1"/>
                </a:solidFill>
              </a:rPr>
              <a:t> alle </a:t>
            </a:r>
            <a:r>
              <a:rPr lang="en-US" sz="1600" dirty="0" err="1">
                <a:solidFill>
                  <a:schemeClr val="bg1"/>
                </a:solidFill>
              </a:rPr>
              <a:t>Worte</a:t>
            </a:r>
            <a:r>
              <a:rPr lang="en-US" sz="1600" dirty="0">
                <a:solidFill>
                  <a:schemeClr val="bg1"/>
                </a:solidFill>
              </a:rPr>
              <a:t> </a:t>
            </a:r>
            <a:r>
              <a:rPr lang="en-US" sz="1600" dirty="0" err="1">
                <a:solidFill>
                  <a:schemeClr val="bg1"/>
                </a:solidFill>
              </a:rPr>
              <a:t>zur</a:t>
            </a:r>
            <a:r>
              <a:rPr lang="en-US" sz="1600" dirty="0">
                <a:solidFill>
                  <a:schemeClr val="bg1"/>
                </a:solidFill>
              </a:rPr>
              <a:t> </a:t>
            </a:r>
            <a:r>
              <a:rPr lang="en-US" sz="1600" dirty="0" err="1">
                <a:solidFill>
                  <a:schemeClr val="bg1"/>
                </a:solidFill>
              </a:rPr>
              <a:t>Auswahl</a:t>
            </a:r>
            <a:r>
              <a:rPr lang="en-US" sz="1600" dirty="0">
                <a:solidFill>
                  <a:schemeClr val="bg1"/>
                </a:solidFill>
              </a:rPr>
              <a:t> die </a:t>
            </a:r>
            <a:r>
              <a:rPr lang="en-US" sz="1600" dirty="0" err="1">
                <a:solidFill>
                  <a:schemeClr val="bg1"/>
                </a:solidFill>
              </a:rPr>
              <a:t>gezeigt</a:t>
            </a:r>
            <a:r>
              <a:rPr lang="en-US" sz="1600" dirty="0">
                <a:solidFill>
                  <a:schemeClr val="bg1"/>
                </a:solidFill>
              </a:rPr>
              <a:t> </a:t>
            </a:r>
            <a:r>
              <a:rPr lang="en-US" sz="1600" dirty="0" err="1">
                <a:solidFill>
                  <a:schemeClr val="bg1"/>
                </a:solidFill>
              </a:rPr>
              <a:t>wurden</a:t>
            </a:r>
            <a:r>
              <a:rPr lang="en-US" sz="1600" dirty="0">
                <a:solidFill>
                  <a:schemeClr val="bg1"/>
                </a:solidFill>
              </a:rPr>
              <a:t> (</a:t>
            </a:r>
            <a:r>
              <a:rPr lang="en-US" sz="1600" dirty="0" err="1">
                <a:solidFill>
                  <a:schemeClr val="bg1"/>
                </a:solidFill>
              </a:rPr>
              <a:t>hier</a:t>
            </a:r>
            <a:r>
              <a:rPr lang="en-US" sz="1600" dirty="0">
                <a:solidFill>
                  <a:schemeClr val="bg1"/>
                </a:solidFill>
              </a:rPr>
              <a:t> </a:t>
            </a:r>
            <a:r>
              <a:rPr lang="en-US" sz="1600" b="1" i="1" dirty="0" err="1">
                <a:solidFill>
                  <a:srgbClr val="01B0F1"/>
                </a:solidFill>
              </a:rPr>
              <a:t>Blau</a:t>
            </a:r>
            <a:r>
              <a:rPr lang="en-US" sz="1600" dirty="0">
                <a:solidFill>
                  <a:schemeClr val="bg1"/>
                </a:solidFill>
              </a:rPr>
              <a:t> und </a:t>
            </a:r>
            <a:r>
              <a:rPr lang="en-US" sz="1600" b="1" i="1" dirty="0" err="1">
                <a:solidFill>
                  <a:srgbClr val="92D14F"/>
                </a:solidFill>
              </a:rPr>
              <a:t>Grün</a:t>
            </a:r>
            <a:r>
              <a:rPr lang="en-US" sz="1600" dirty="0">
                <a:solidFill>
                  <a:schemeClr val="bg1"/>
                </a:solidFill>
              </a:rPr>
              <a:t>), </a:t>
            </a:r>
            <a:r>
              <a:rPr lang="en-US" sz="1600" b="1" i="1" dirty="0" err="1">
                <a:solidFill>
                  <a:schemeClr val="bg1"/>
                </a:solidFill>
              </a:rPr>
              <a:t>als</a:t>
            </a:r>
            <a:r>
              <a:rPr lang="en-US" sz="1600" b="1" i="1" dirty="0">
                <a:solidFill>
                  <a:schemeClr val="bg1"/>
                </a:solidFill>
              </a:rPr>
              <a:t> </a:t>
            </a:r>
            <a:r>
              <a:rPr lang="en-US" sz="1600" b="1" i="1" dirty="0" err="1">
                <a:solidFill>
                  <a:schemeClr val="bg1"/>
                </a:solidFill>
              </a:rPr>
              <a:t>auch</a:t>
            </a:r>
            <a:r>
              <a:rPr lang="en-US" sz="1600" b="1" i="1" dirty="0">
                <a:solidFill>
                  <a:schemeClr val="bg1"/>
                </a:solidFill>
              </a:rPr>
              <a:t> </a:t>
            </a:r>
            <a:r>
              <a:rPr lang="en-US" sz="1600" b="1" i="1" dirty="0" err="1">
                <a:solidFill>
                  <a:srgbClr val="FF0000"/>
                </a:solidFill>
              </a:rPr>
              <a:t>Worte</a:t>
            </a:r>
            <a:r>
              <a:rPr lang="en-US" sz="1600" b="1" i="1" dirty="0">
                <a:solidFill>
                  <a:schemeClr val="bg1"/>
                </a:solidFill>
              </a:rPr>
              <a:t>, die </a:t>
            </a:r>
            <a:r>
              <a:rPr lang="en-US" sz="1600" b="1" i="1" dirty="0" err="1">
                <a:solidFill>
                  <a:schemeClr val="bg1"/>
                </a:solidFill>
              </a:rPr>
              <a:t>nicht</a:t>
            </a:r>
            <a:r>
              <a:rPr lang="en-US" sz="1600" b="1" i="1" dirty="0">
                <a:solidFill>
                  <a:schemeClr val="bg1"/>
                </a:solidFill>
              </a:rPr>
              <a:t> </a:t>
            </a:r>
            <a:r>
              <a:rPr lang="en-US" sz="1600" b="1" i="1" dirty="0" err="1">
                <a:solidFill>
                  <a:schemeClr val="bg1"/>
                </a:solidFill>
              </a:rPr>
              <a:t>gezeigt</a:t>
            </a:r>
            <a:r>
              <a:rPr lang="en-US" sz="1600" b="1" i="1" dirty="0">
                <a:solidFill>
                  <a:schemeClr val="bg1"/>
                </a:solidFill>
              </a:rPr>
              <a:t> </a:t>
            </a:r>
            <a:r>
              <a:rPr lang="en-US" sz="1600" b="1" i="1" dirty="0" err="1">
                <a:solidFill>
                  <a:schemeClr val="bg1"/>
                </a:solidFill>
              </a:rPr>
              <a:t>wurden</a:t>
            </a:r>
            <a:r>
              <a:rPr lang="en-US" sz="1600" b="1" i="1" dirty="0">
                <a:solidFill>
                  <a:schemeClr val="bg1"/>
                </a:solidFill>
              </a:rPr>
              <a:t> (</a:t>
            </a:r>
            <a:r>
              <a:rPr lang="en-US" sz="1600" b="1" i="1" dirty="0" err="1">
                <a:solidFill>
                  <a:srgbClr val="C00000"/>
                </a:solidFill>
              </a:rPr>
              <a:t>hier</a:t>
            </a:r>
            <a:r>
              <a:rPr lang="en-US" sz="1600" b="1" i="1" dirty="0">
                <a:solidFill>
                  <a:srgbClr val="C00000"/>
                </a:solidFill>
              </a:rPr>
              <a:t> in Rot</a:t>
            </a:r>
            <a:r>
              <a:rPr lang="en-US" sz="1600" b="1" i="1" dirty="0">
                <a:solidFill>
                  <a:schemeClr val="bg1"/>
                </a:solidFill>
              </a:rPr>
              <a:t>). </a:t>
            </a:r>
            <a:r>
              <a:rPr lang="en-US" sz="1600" dirty="0" err="1">
                <a:solidFill>
                  <a:schemeClr val="bg1"/>
                </a:solidFill>
              </a:rPr>
              <a:t>Im</a:t>
            </a:r>
            <a:r>
              <a:rPr lang="en-US" sz="1600" dirty="0">
                <a:solidFill>
                  <a:schemeClr val="bg1"/>
                </a:solidFill>
              </a:rPr>
              <a:t> Experiment </a:t>
            </a:r>
            <a:r>
              <a:rPr lang="en-US" sz="1600" dirty="0" err="1">
                <a:solidFill>
                  <a:schemeClr val="bg1"/>
                </a:solidFill>
              </a:rPr>
              <a:t>sind</a:t>
            </a:r>
            <a:r>
              <a:rPr lang="en-US" sz="1600" dirty="0">
                <a:solidFill>
                  <a:schemeClr val="bg1"/>
                </a:solidFill>
              </a:rPr>
              <a:t> </a:t>
            </a:r>
            <a:r>
              <a:rPr lang="en-US" sz="1600" dirty="0" err="1">
                <a:solidFill>
                  <a:schemeClr val="bg1"/>
                </a:solidFill>
              </a:rPr>
              <a:t>diese</a:t>
            </a:r>
            <a:r>
              <a:rPr lang="en-US" sz="1600" dirty="0">
                <a:solidFill>
                  <a:schemeClr val="bg1"/>
                </a:solidFill>
              </a:rPr>
              <a:t> </a:t>
            </a:r>
            <a:r>
              <a:rPr lang="en-US" sz="1600" dirty="0" err="1">
                <a:solidFill>
                  <a:schemeClr val="bg1"/>
                </a:solidFill>
              </a:rPr>
              <a:t>jedoch</a:t>
            </a:r>
            <a:r>
              <a:rPr lang="en-US" sz="1600" dirty="0">
                <a:solidFill>
                  <a:schemeClr val="bg1"/>
                </a:solidFill>
              </a:rPr>
              <a:t> </a:t>
            </a:r>
            <a:r>
              <a:rPr lang="en-US" sz="1600" dirty="0" err="1">
                <a:solidFill>
                  <a:schemeClr val="bg1"/>
                </a:solidFill>
              </a:rPr>
              <a:t>nicht</a:t>
            </a:r>
            <a:r>
              <a:rPr lang="en-US" sz="1600" dirty="0">
                <a:solidFill>
                  <a:schemeClr val="bg1"/>
                </a:solidFill>
              </a:rPr>
              <a:t> </a:t>
            </a:r>
            <a:r>
              <a:rPr lang="en-US" sz="1600" dirty="0" err="1">
                <a:solidFill>
                  <a:schemeClr val="bg1"/>
                </a:solidFill>
              </a:rPr>
              <a:t>mehr</a:t>
            </a:r>
            <a:r>
              <a:rPr lang="en-US" sz="1600" dirty="0">
                <a:solidFill>
                  <a:schemeClr val="bg1"/>
                </a:solidFill>
              </a:rPr>
              <a:t> </a:t>
            </a:r>
            <a:r>
              <a:rPr lang="en-US" sz="1600" dirty="0" err="1">
                <a:solidFill>
                  <a:schemeClr val="bg1"/>
                </a:solidFill>
              </a:rPr>
              <a:t>farblich</a:t>
            </a:r>
            <a:r>
              <a:rPr lang="en-US" sz="1600" dirty="0">
                <a:solidFill>
                  <a:schemeClr val="bg1"/>
                </a:solidFill>
              </a:rPr>
              <a:t> </a:t>
            </a:r>
            <a:r>
              <a:rPr lang="en-US" sz="1600" dirty="0" err="1">
                <a:solidFill>
                  <a:schemeClr val="bg1"/>
                </a:solidFill>
              </a:rPr>
              <a:t>gekennzeichnet</a:t>
            </a:r>
            <a:r>
              <a:rPr lang="en-US" sz="1600" dirty="0">
                <a:solidFill>
                  <a:schemeClr val="bg1"/>
                </a:solidFill>
              </a:rPr>
              <a:t>!</a:t>
            </a:r>
          </a:p>
          <a:p>
            <a:endParaRPr lang="en-US" sz="1600" b="1" i="1" dirty="0">
              <a:solidFill>
                <a:schemeClr val="bg1"/>
              </a:solidFill>
            </a:endParaRPr>
          </a:p>
          <a:p>
            <a:r>
              <a:rPr lang="en-US" sz="1600" dirty="0">
                <a:solidFill>
                  <a:schemeClr val="bg1"/>
                </a:solidFill>
              </a:rPr>
              <a:t>Nun </a:t>
            </a:r>
            <a:r>
              <a:rPr lang="en-US" sz="1600" dirty="0" err="1">
                <a:solidFill>
                  <a:schemeClr val="bg1"/>
                </a:solidFill>
              </a:rPr>
              <a:t>sollen</a:t>
            </a:r>
            <a:r>
              <a:rPr lang="en-US" sz="1600" dirty="0">
                <a:solidFill>
                  <a:schemeClr val="bg1"/>
                </a:solidFill>
              </a:rPr>
              <a:t> Sie die </a:t>
            </a:r>
            <a:r>
              <a:rPr lang="en-US" sz="1600" dirty="0" err="1">
                <a:solidFill>
                  <a:schemeClr val="bg1"/>
                </a:solidFill>
              </a:rPr>
              <a:t>Worte</a:t>
            </a:r>
            <a:r>
              <a:rPr lang="en-US" sz="1600" dirty="0">
                <a:solidFill>
                  <a:schemeClr val="bg1"/>
                </a:solidFill>
              </a:rPr>
              <a:t> per </a:t>
            </a:r>
            <a:r>
              <a:rPr lang="en-US" sz="1600" dirty="0" err="1">
                <a:solidFill>
                  <a:schemeClr val="bg1"/>
                </a:solidFill>
              </a:rPr>
              <a:t>Mausklick</a:t>
            </a:r>
            <a:r>
              <a:rPr lang="en-US" sz="1600" dirty="0">
                <a:solidFill>
                  <a:schemeClr val="bg1"/>
                </a:solidFill>
              </a:rPr>
              <a:t> </a:t>
            </a:r>
            <a:r>
              <a:rPr lang="en-US" sz="1600" dirty="0" err="1">
                <a:solidFill>
                  <a:schemeClr val="bg1"/>
                </a:solidFill>
              </a:rPr>
              <a:t>markieren</a:t>
            </a:r>
            <a:r>
              <a:rPr lang="en-US" sz="1600" dirty="0">
                <a:solidFill>
                  <a:schemeClr val="bg1"/>
                </a:solidFill>
              </a:rPr>
              <a:t>, die Sie </a:t>
            </a:r>
            <a:r>
              <a:rPr lang="en-US" sz="1600" dirty="0" err="1">
                <a:solidFill>
                  <a:schemeClr val="bg1"/>
                </a:solidFill>
              </a:rPr>
              <a:t>sich</a:t>
            </a:r>
            <a:r>
              <a:rPr lang="en-US" sz="1600" dirty="0">
                <a:solidFill>
                  <a:schemeClr val="bg1"/>
                </a:solidFill>
              </a:rPr>
              <a:t> </a:t>
            </a:r>
            <a:r>
              <a:rPr lang="en-US" sz="1600" dirty="0" err="1">
                <a:solidFill>
                  <a:schemeClr val="bg1"/>
                </a:solidFill>
              </a:rPr>
              <a:t>merken</a:t>
            </a:r>
            <a:r>
              <a:rPr lang="en-US" sz="1600" dirty="0">
                <a:solidFill>
                  <a:schemeClr val="bg1"/>
                </a:solidFill>
              </a:rPr>
              <a:t> </a:t>
            </a:r>
            <a:r>
              <a:rPr lang="en-US" sz="1600" dirty="0" err="1">
                <a:solidFill>
                  <a:schemeClr val="bg1"/>
                </a:solidFill>
              </a:rPr>
              <a:t>sollten</a:t>
            </a:r>
            <a:r>
              <a:rPr lang="en-US" sz="1600" dirty="0">
                <a:solidFill>
                  <a:schemeClr val="bg1"/>
                </a:solidFill>
              </a:rPr>
              <a:t>, also </a:t>
            </a:r>
            <a:r>
              <a:rPr lang="en-US" sz="1600" dirty="0" err="1">
                <a:solidFill>
                  <a:schemeClr val="bg1"/>
                </a:solidFill>
              </a:rPr>
              <a:t>jene</a:t>
            </a:r>
            <a:r>
              <a:rPr lang="en-US" sz="1600" dirty="0">
                <a:solidFill>
                  <a:schemeClr val="bg1"/>
                </a:solidFill>
              </a:rPr>
              <a:t> </a:t>
            </a:r>
            <a:r>
              <a:rPr lang="en-US" sz="1600" dirty="0" err="1">
                <a:solidFill>
                  <a:schemeClr val="bg1"/>
                </a:solidFill>
              </a:rPr>
              <a:t>mit</a:t>
            </a:r>
            <a:r>
              <a:rPr lang="en-US" sz="1600" dirty="0">
                <a:solidFill>
                  <a:schemeClr val="bg1"/>
                </a:solidFill>
              </a:rPr>
              <a:t> </a:t>
            </a:r>
            <a:r>
              <a:rPr lang="en-US" sz="1600" dirty="0" err="1">
                <a:solidFill>
                  <a:schemeClr val="bg1"/>
                </a:solidFill>
              </a:rPr>
              <a:t>einem</a:t>
            </a:r>
            <a:r>
              <a:rPr lang="en-US" sz="1600" dirty="0">
                <a:solidFill>
                  <a:schemeClr val="bg1"/>
                </a:solidFill>
              </a:rPr>
              <a:t> </a:t>
            </a:r>
            <a:r>
              <a:rPr lang="en-US" sz="1600" b="1" i="1" dirty="0" err="1">
                <a:solidFill>
                  <a:srgbClr val="01B0F1"/>
                </a:solidFill>
              </a:rPr>
              <a:t>blauen</a:t>
            </a:r>
            <a:r>
              <a:rPr lang="en-US" sz="1600" dirty="0">
                <a:solidFill>
                  <a:schemeClr val="bg1"/>
                </a:solidFill>
              </a:rPr>
              <a:t> </a:t>
            </a:r>
            <a:r>
              <a:rPr lang="en-US" sz="1600" b="1" i="1" dirty="0" err="1">
                <a:solidFill>
                  <a:srgbClr val="01B0F1"/>
                </a:solidFill>
              </a:rPr>
              <a:t>Hinweis</a:t>
            </a:r>
            <a:r>
              <a:rPr lang="en-US" sz="1600" dirty="0">
                <a:solidFill>
                  <a:schemeClr val="bg1"/>
                </a:solidFill>
              </a:rPr>
              <a:t>.</a:t>
            </a:r>
          </a:p>
          <a:p>
            <a:endParaRPr lang="en-US" sz="1600" b="1" i="1" dirty="0">
              <a:solidFill>
                <a:schemeClr val="bg1"/>
              </a:solidFill>
            </a:endParaRPr>
          </a:p>
        </p:txBody>
      </p:sp>
      <p:sp>
        <p:nvSpPr>
          <p:cNvPr id="8" name="Pfeil nach rechts 6">
            <a:extLst>
              <a:ext uri="{FF2B5EF4-FFF2-40B4-BE49-F238E27FC236}">
                <a16:creationId xmlns:a16="http://schemas.microsoft.com/office/drawing/2014/main" id="{374374F2-B6FA-45C1-905F-D06FF4AC42BA}"/>
              </a:ext>
            </a:extLst>
          </p:cNvPr>
          <p:cNvSpPr/>
          <p:nvPr/>
        </p:nvSpPr>
        <p:spPr>
          <a:xfrm>
            <a:off x="10487025" y="5986463"/>
            <a:ext cx="1543050" cy="71437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rPr>
              <a:t>Weiter</a:t>
            </a:r>
          </a:p>
        </p:txBody>
      </p:sp>
      <p:sp>
        <p:nvSpPr>
          <p:cNvPr id="9" name="Pfeil nach links 5">
            <a:extLst>
              <a:ext uri="{FF2B5EF4-FFF2-40B4-BE49-F238E27FC236}">
                <a16:creationId xmlns:a16="http://schemas.microsoft.com/office/drawing/2014/main" id="{508BC217-0F19-41C7-AC34-8C7EF080B222}"/>
              </a:ext>
            </a:extLst>
          </p:cNvPr>
          <p:cNvSpPr/>
          <p:nvPr/>
        </p:nvSpPr>
        <p:spPr>
          <a:xfrm>
            <a:off x="182879" y="5986462"/>
            <a:ext cx="1548000" cy="720000"/>
          </a:xfrm>
          <a:prstGeom prst="lef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rPr>
              <a:t>Zurück</a:t>
            </a:r>
          </a:p>
        </p:txBody>
      </p:sp>
      <p:sp>
        <p:nvSpPr>
          <p:cNvPr id="11" name="Textfeld 10">
            <a:extLst>
              <a:ext uri="{FF2B5EF4-FFF2-40B4-BE49-F238E27FC236}">
                <a16:creationId xmlns:a16="http://schemas.microsoft.com/office/drawing/2014/main" id="{7DDAF170-DD74-4CD1-9E86-E9469F035894}"/>
              </a:ext>
            </a:extLst>
          </p:cNvPr>
          <p:cNvSpPr txBox="1"/>
          <p:nvPr/>
        </p:nvSpPr>
        <p:spPr>
          <a:xfrm>
            <a:off x="2557306" y="362999"/>
            <a:ext cx="7077387"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Verbale </a:t>
            </a:r>
            <a:r>
              <a:rPr kumimoji="0" lang="de-DE" sz="4000" b="1" i="0" u="none" strike="noStrike" kern="1200" cap="none" spc="0" normalizeH="0" baseline="0" noProof="0" dirty="0" err="1">
                <a:ln>
                  <a:noFill/>
                </a:ln>
                <a:solidFill>
                  <a:prstClr val="white"/>
                </a:solidFill>
                <a:effectLst/>
                <a:uLnTx/>
                <a:uFillTx/>
                <a:latin typeface="Calibri" panose="020F0502020204030204"/>
                <a:ea typeface="+mn-ea"/>
                <a:cs typeface="+mn-cs"/>
              </a:rPr>
              <a:t>Complex</a:t>
            </a: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 Span Aufgabe</a:t>
            </a:r>
          </a:p>
        </p:txBody>
      </p:sp>
    </p:spTree>
    <p:extLst>
      <p:ext uri="{BB962C8B-B14F-4D97-AF65-F5344CB8AC3E}">
        <p14:creationId xmlns:p14="http://schemas.microsoft.com/office/powerpoint/2010/main" val="4126998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6" name="Tabelle 6">
            <a:extLst>
              <a:ext uri="{FF2B5EF4-FFF2-40B4-BE49-F238E27FC236}">
                <a16:creationId xmlns:a16="http://schemas.microsoft.com/office/drawing/2014/main" id="{FFAAD6A4-EA98-4656-AB48-E57FAB0C4699}"/>
              </a:ext>
            </a:extLst>
          </p:cNvPr>
          <p:cNvGraphicFramePr>
            <a:graphicFrameLocks noGrp="1"/>
          </p:cNvGraphicFramePr>
          <p:nvPr>
            <p:extLst>
              <p:ext uri="{D42A27DB-BD31-4B8C-83A1-F6EECF244321}">
                <p14:modId xmlns:p14="http://schemas.microsoft.com/office/powerpoint/2010/main" val="2949989384"/>
              </p:ext>
            </p:extLst>
          </p:nvPr>
        </p:nvGraphicFramePr>
        <p:xfrm>
          <a:off x="1029544" y="1593427"/>
          <a:ext cx="4572000" cy="4272281"/>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786437116"/>
                    </a:ext>
                  </a:extLst>
                </a:gridCol>
                <a:gridCol w="1143000">
                  <a:extLst>
                    <a:ext uri="{9D8B030D-6E8A-4147-A177-3AD203B41FA5}">
                      <a16:colId xmlns:a16="http://schemas.microsoft.com/office/drawing/2014/main" val="1610974768"/>
                    </a:ext>
                  </a:extLst>
                </a:gridCol>
                <a:gridCol w="1143000">
                  <a:extLst>
                    <a:ext uri="{9D8B030D-6E8A-4147-A177-3AD203B41FA5}">
                      <a16:colId xmlns:a16="http://schemas.microsoft.com/office/drawing/2014/main" val="4040474060"/>
                    </a:ext>
                  </a:extLst>
                </a:gridCol>
                <a:gridCol w="1143000">
                  <a:extLst>
                    <a:ext uri="{9D8B030D-6E8A-4147-A177-3AD203B41FA5}">
                      <a16:colId xmlns:a16="http://schemas.microsoft.com/office/drawing/2014/main" val="579933458"/>
                    </a:ext>
                  </a:extLst>
                </a:gridCol>
              </a:tblGrid>
              <a:tr h="1061396">
                <a:tc>
                  <a:txBody>
                    <a:bodyPr/>
                    <a:lstStyle/>
                    <a:p>
                      <a:pPr algn="ctr"/>
                      <a:r>
                        <a:rPr lang="en-US" b="1" dirty="0" err="1">
                          <a:solidFill>
                            <a:srgbClr val="01B0F1"/>
                          </a:solidFill>
                        </a:rPr>
                        <a:t>Stempel</a:t>
                      </a:r>
                      <a:endParaRPr lang="en-US" b="1" dirty="0">
                        <a:solidFill>
                          <a:srgbClr val="01B0F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Kalender</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rgbClr val="92D14F"/>
                          </a:solidFill>
                        </a:rPr>
                        <a:t>Haus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Glas</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2963054"/>
                  </a:ext>
                </a:extLst>
              </a:tr>
              <a:tr h="1061396">
                <a:tc>
                  <a:txBody>
                    <a:bodyPr/>
                    <a:lstStyle/>
                    <a:p>
                      <a:pPr algn="ctr"/>
                      <a:r>
                        <a:rPr lang="en-US" b="1" i="0" dirty="0" err="1">
                          <a:solidFill>
                            <a:srgbClr val="01B0F1"/>
                          </a:solidFill>
                        </a:rPr>
                        <a:t>Flasche</a:t>
                      </a:r>
                      <a:endParaRPr lang="en-US" b="1" i="0" dirty="0">
                        <a:solidFill>
                          <a:srgbClr val="01B0F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Ofen</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rgbClr val="FF0000"/>
                          </a:solidFill>
                        </a:rPr>
                        <a:t>Buch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92D14F"/>
                          </a:solidFill>
                        </a:rPr>
                        <a:t>Stift</a:t>
                      </a:r>
                      <a:endParaRPr lang="en-US" b="1" dirty="0">
                        <a:solidFill>
                          <a:srgbClr val="92D14F"/>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5326783"/>
                  </a:ext>
                </a:extLst>
              </a:tr>
              <a:tr h="1088093">
                <a:tc>
                  <a:txBody>
                    <a:bodyPr/>
                    <a:lstStyle/>
                    <a:p>
                      <a:pPr algn="ctr"/>
                      <a:r>
                        <a:rPr lang="en-US" b="1" dirty="0">
                          <a:solidFill>
                            <a:srgbClr val="FF0000"/>
                          </a:solidFill>
                        </a:rPr>
                        <a:t>Stuhl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Kamera</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schemeClr val="bg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err="1">
                          <a:solidFill>
                            <a:srgbClr val="01B0F1"/>
                          </a:solidFill>
                        </a:rPr>
                        <a:t>Münze</a:t>
                      </a:r>
                      <a:endParaRPr lang="en-US" b="1" dirty="0">
                        <a:solidFill>
                          <a:srgbClr val="01B0F1"/>
                        </a:solidFill>
                      </a:endParaRPr>
                    </a:p>
                    <a:p>
                      <a:pPr algn="ctr"/>
                      <a:endParaRPr lang="en-US" b="1"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rgbClr val="C00000"/>
                          </a:solidFill>
                        </a:rPr>
                        <a:t>Gabel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6517940"/>
                  </a:ext>
                </a:extLst>
              </a:tr>
              <a:tr h="1061396">
                <a:tc>
                  <a:txBody>
                    <a:bodyPr/>
                    <a:lstStyle/>
                    <a:p>
                      <a:pPr algn="ctr"/>
                      <a:r>
                        <a:rPr lang="en-US" b="1" dirty="0" err="1">
                          <a:solidFill>
                            <a:srgbClr val="FF0000"/>
                          </a:solidFill>
                        </a:rPr>
                        <a:t>Flasche</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Fernseher</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FF0000"/>
                          </a:solidFill>
                        </a:rPr>
                        <a:t>Uhr</a:t>
                      </a:r>
                      <a:endParaRPr lang="en-US" b="1" dirty="0">
                        <a:solidFill>
                          <a:srgbClr val="FF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rgbClr val="92D14F"/>
                          </a:solidFill>
                        </a:rPr>
                        <a:t>Teller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1198123"/>
                  </a:ext>
                </a:extLst>
              </a:tr>
            </a:tbl>
          </a:graphicData>
        </a:graphic>
      </p:graphicFrame>
      <p:sp>
        <p:nvSpPr>
          <p:cNvPr id="7" name="Textfeld 6">
            <a:extLst>
              <a:ext uri="{FF2B5EF4-FFF2-40B4-BE49-F238E27FC236}">
                <a16:creationId xmlns:a16="http://schemas.microsoft.com/office/drawing/2014/main" id="{05D74D6F-2E7F-4B79-BF3C-AE5E9841A944}"/>
              </a:ext>
            </a:extLst>
          </p:cNvPr>
          <p:cNvSpPr txBox="1"/>
          <p:nvPr/>
        </p:nvSpPr>
        <p:spPr>
          <a:xfrm>
            <a:off x="6759786" y="1522946"/>
            <a:ext cx="4781973" cy="4770537"/>
          </a:xfrm>
          <a:prstGeom prst="rect">
            <a:avLst/>
          </a:prstGeom>
          <a:noFill/>
        </p:spPr>
        <p:txBody>
          <a:bodyPr wrap="square" rtlCol="0">
            <a:spAutoFit/>
          </a:bodyPr>
          <a:lstStyle/>
          <a:p>
            <a:r>
              <a:rPr lang="de-DE" sz="1600" dirty="0">
                <a:solidFill>
                  <a:schemeClr val="bg1"/>
                </a:solidFill>
              </a:rPr>
              <a:t>Nun sollen Sie </a:t>
            </a:r>
            <a:r>
              <a:rPr lang="de-DE" sz="1600" b="1" i="1" dirty="0">
                <a:solidFill>
                  <a:schemeClr val="bg1"/>
                </a:solidFill>
              </a:rPr>
              <a:t>in der </a:t>
            </a:r>
            <a:r>
              <a:rPr lang="de-DE" sz="1600" b="1" i="1" dirty="0">
                <a:solidFill>
                  <a:srgbClr val="C00000"/>
                </a:solidFill>
              </a:rPr>
              <a:t>Reihenfolge, wie diese zuvor präsentiert wurden</a:t>
            </a:r>
            <a:r>
              <a:rPr lang="de-DE" sz="1600" dirty="0">
                <a:solidFill>
                  <a:schemeClr val="bg1"/>
                </a:solidFill>
              </a:rPr>
              <a:t>, </a:t>
            </a:r>
            <a:r>
              <a:rPr lang="de-DE" sz="1600" b="1" i="1" dirty="0">
                <a:solidFill>
                  <a:srgbClr val="01B0F1"/>
                </a:solidFill>
              </a:rPr>
              <a:t>alle</a:t>
            </a:r>
            <a:r>
              <a:rPr lang="de-DE" sz="1600" dirty="0">
                <a:solidFill>
                  <a:srgbClr val="01B0F1"/>
                </a:solidFill>
              </a:rPr>
              <a:t> </a:t>
            </a:r>
            <a:r>
              <a:rPr lang="de-DE" sz="1600" b="1" i="1" dirty="0">
                <a:solidFill>
                  <a:srgbClr val="01B0F1"/>
                </a:solidFill>
              </a:rPr>
              <a:t>Worte die Sie sich merken sollten</a:t>
            </a:r>
            <a:r>
              <a:rPr lang="de-DE" sz="1600" b="1" i="1" dirty="0">
                <a:solidFill>
                  <a:srgbClr val="0070C0"/>
                </a:solidFill>
              </a:rPr>
              <a:t> </a:t>
            </a:r>
            <a:r>
              <a:rPr lang="de-DE" sz="1600" dirty="0">
                <a:solidFill>
                  <a:schemeClr val="bg1"/>
                </a:solidFill>
              </a:rPr>
              <a:t>auswählen, in dem Sie auf diese klicken! </a:t>
            </a:r>
          </a:p>
          <a:p>
            <a:endParaRPr lang="de-DE" sz="1600" dirty="0">
              <a:solidFill>
                <a:schemeClr val="bg1"/>
              </a:solidFill>
            </a:endParaRPr>
          </a:p>
          <a:p>
            <a:r>
              <a:rPr lang="de-DE" sz="1600" dirty="0">
                <a:solidFill>
                  <a:schemeClr val="bg1"/>
                </a:solidFill>
              </a:rPr>
              <a:t>Die </a:t>
            </a:r>
            <a:r>
              <a:rPr lang="de-DE" sz="1600" b="1" i="1" dirty="0">
                <a:solidFill>
                  <a:srgbClr val="C00000"/>
                </a:solidFill>
              </a:rPr>
              <a:t>korrekte Reihenfolge für die Beispielaufgabe wurde in der Abbildung links bereits markiert. </a:t>
            </a:r>
            <a:r>
              <a:rPr lang="de-DE" sz="1600" dirty="0">
                <a:solidFill>
                  <a:schemeClr val="bg1"/>
                </a:solidFill>
              </a:rPr>
              <a:t>Das erste Wort das Sie sich merken sollten, war </a:t>
            </a:r>
            <a:r>
              <a:rPr lang="de-DE" sz="1600" b="1" i="1" dirty="0">
                <a:solidFill>
                  <a:srgbClr val="01B0F1"/>
                </a:solidFill>
              </a:rPr>
              <a:t>Stempel</a:t>
            </a:r>
            <a:r>
              <a:rPr lang="de-DE" sz="1600" b="1" i="1" dirty="0">
                <a:solidFill>
                  <a:srgbClr val="00B0F0"/>
                </a:solidFill>
              </a:rPr>
              <a:t>, </a:t>
            </a:r>
            <a:r>
              <a:rPr lang="de-DE" sz="1600" dirty="0">
                <a:solidFill>
                  <a:schemeClr val="bg1"/>
                </a:solidFill>
              </a:rPr>
              <a:t>das zweite </a:t>
            </a:r>
            <a:r>
              <a:rPr lang="de-DE" sz="1600" b="1" i="1" dirty="0">
                <a:solidFill>
                  <a:srgbClr val="00B0F0"/>
                </a:solidFill>
              </a:rPr>
              <a:t>Münze</a:t>
            </a:r>
            <a:r>
              <a:rPr lang="de-DE" sz="1600" dirty="0">
                <a:solidFill>
                  <a:srgbClr val="00B0F0"/>
                </a:solidFill>
              </a:rPr>
              <a:t> </a:t>
            </a:r>
            <a:r>
              <a:rPr lang="de-DE" sz="1600" dirty="0">
                <a:solidFill>
                  <a:schemeClr val="bg1"/>
                </a:solidFill>
              </a:rPr>
              <a:t>und das dritte </a:t>
            </a:r>
            <a:r>
              <a:rPr lang="de-DE" sz="1600" b="1" i="1" dirty="0">
                <a:solidFill>
                  <a:srgbClr val="00B0F0"/>
                </a:solidFill>
              </a:rPr>
              <a:t>Flasche</a:t>
            </a:r>
            <a:r>
              <a:rPr lang="de-DE" sz="1600" b="1" i="1" dirty="0">
                <a:solidFill>
                  <a:schemeClr val="bg1"/>
                </a:solidFill>
              </a:rPr>
              <a:t>.</a:t>
            </a:r>
            <a:endParaRPr lang="de-DE" sz="1600" b="1" i="1" dirty="0">
              <a:solidFill>
                <a:srgbClr val="00B0F0"/>
              </a:solidFill>
            </a:endParaRPr>
          </a:p>
          <a:p>
            <a:endParaRPr lang="de-DE" sz="1600" dirty="0">
              <a:solidFill>
                <a:schemeClr val="bg1"/>
              </a:solidFill>
            </a:endParaRPr>
          </a:p>
          <a:p>
            <a:r>
              <a:rPr lang="de-DE" sz="1600" dirty="0">
                <a:solidFill>
                  <a:schemeClr val="bg1"/>
                </a:solidFill>
              </a:rPr>
              <a:t>Alle anderen Worte sind entweder Worte, </a:t>
            </a:r>
            <a:r>
              <a:rPr lang="de-DE" sz="1600" b="1" i="1" dirty="0">
                <a:solidFill>
                  <a:schemeClr val="accent6"/>
                </a:solidFill>
              </a:rPr>
              <a:t>die nicht relevant waren</a:t>
            </a:r>
            <a:r>
              <a:rPr lang="de-DE" sz="1600" dirty="0">
                <a:solidFill>
                  <a:schemeClr val="bg1"/>
                </a:solidFill>
              </a:rPr>
              <a:t>, oder Worte, welche </a:t>
            </a:r>
            <a:r>
              <a:rPr lang="de-DE" sz="1600" b="1" i="1" dirty="0">
                <a:solidFill>
                  <a:srgbClr val="C00000"/>
                </a:solidFill>
              </a:rPr>
              <a:t>gar nicht präsentiert wurden!</a:t>
            </a:r>
            <a:r>
              <a:rPr lang="de-DE" sz="1600" dirty="0">
                <a:solidFill>
                  <a:schemeClr val="bg1"/>
                </a:solidFill>
              </a:rPr>
              <a:t> </a:t>
            </a:r>
            <a:r>
              <a:rPr lang="de-DE" sz="1600" b="1" i="1" dirty="0">
                <a:solidFill>
                  <a:srgbClr val="C00000"/>
                </a:solidFill>
              </a:rPr>
              <a:t>Diese Worte sind keine korrekten Antworten ! </a:t>
            </a:r>
          </a:p>
          <a:p>
            <a:endParaRPr lang="de-DE" sz="1600" dirty="0">
              <a:solidFill>
                <a:schemeClr val="bg1"/>
              </a:solidFill>
            </a:endParaRPr>
          </a:p>
          <a:p>
            <a:r>
              <a:rPr lang="de-DE" sz="1600" b="1" i="1" dirty="0">
                <a:solidFill>
                  <a:schemeClr val="bg1"/>
                </a:solidFill>
              </a:rPr>
              <a:t>Merken Sie sich daher die Worte mit </a:t>
            </a:r>
            <a:r>
              <a:rPr lang="de-DE" sz="1600" b="1" i="1" dirty="0">
                <a:solidFill>
                  <a:srgbClr val="00B0F0"/>
                </a:solidFill>
              </a:rPr>
              <a:t>den blauen </a:t>
            </a:r>
            <a:r>
              <a:rPr lang="de-DE" sz="1600" b="1" i="1" dirty="0">
                <a:solidFill>
                  <a:srgbClr val="01B0F1"/>
                </a:solidFill>
              </a:rPr>
              <a:t>Hinweisen</a:t>
            </a:r>
            <a:r>
              <a:rPr lang="de-DE" sz="1600" b="1" i="1" dirty="0">
                <a:solidFill>
                  <a:schemeClr val="bg1"/>
                </a:solidFill>
              </a:rPr>
              <a:t> in der präsentierten Reihenfolge sehr genau! </a:t>
            </a:r>
            <a:r>
              <a:rPr lang="de-DE" sz="1600" dirty="0">
                <a:solidFill>
                  <a:schemeClr val="bg1"/>
                </a:solidFill>
              </a:rPr>
              <a:t>Es werden später </a:t>
            </a:r>
            <a:r>
              <a:rPr lang="de-DE" sz="1600" b="1" i="1" dirty="0">
                <a:solidFill>
                  <a:srgbClr val="C00000"/>
                </a:solidFill>
              </a:rPr>
              <a:t>immer 25 Antwortmöglichkeiten</a:t>
            </a:r>
            <a:r>
              <a:rPr lang="de-DE" sz="1600" dirty="0">
                <a:solidFill>
                  <a:schemeClr val="bg1"/>
                </a:solidFill>
              </a:rPr>
              <a:t> präsentiert!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1"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12" name="Ellipse 11">
            <a:extLst>
              <a:ext uri="{FF2B5EF4-FFF2-40B4-BE49-F238E27FC236}">
                <a16:creationId xmlns:a16="http://schemas.microsoft.com/office/drawing/2014/main" id="{5877C302-94C6-4FE1-A9F9-21BAA5E0C4B1}"/>
              </a:ext>
            </a:extLst>
          </p:cNvPr>
          <p:cNvSpPr/>
          <p:nvPr/>
        </p:nvSpPr>
        <p:spPr>
          <a:xfrm>
            <a:off x="1198876" y="2830911"/>
            <a:ext cx="833124" cy="775546"/>
          </a:xfrm>
          <a:prstGeom prst="ellipse">
            <a:avLst/>
          </a:prstGeom>
          <a:noFill/>
          <a:ln>
            <a:solidFill>
              <a:srgbClr val="01B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a:extLst>
              <a:ext uri="{FF2B5EF4-FFF2-40B4-BE49-F238E27FC236}">
                <a16:creationId xmlns:a16="http://schemas.microsoft.com/office/drawing/2014/main" id="{2E41DE09-EF9F-42E7-8764-A83C5D6B0865}"/>
              </a:ext>
            </a:extLst>
          </p:cNvPr>
          <p:cNvSpPr/>
          <p:nvPr/>
        </p:nvSpPr>
        <p:spPr>
          <a:xfrm>
            <a:off x="3478103" y="3908215"/>
            <a:ext cx="833124" cy="775546"/>
          </a:xfrm>
          <a:prstGeom prst="ellipse">
            <a:avLst/>
          </a:prstGeom>
          <a:noFill/>
          <a:ln>
            <a:solidFill>
              <a:srgbClr val="01B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Ellipse 13">
            <a:extLst>
              <a:ext uri="{FF2B5EF4-FFF2-40B4-BE49-F238E27FC236}">
                <a16:creationId xmlns:a16="http://schemas.microsoft.com/office/drawing/2014/main" id="{C1D05DFB-BF67-423D-BCB8-8AE54A8C045C}"/>
              </a:ext>
            </a:extLst>
          </p:cNvPr>
          <p:cNvSpPr/>
          <p:nvPr/>
        </p:nvSpPr>
        <p:spPr>
          <a:xfrm>
            <a:off x="1198876" y="1751549"/>
            <a:ext cx="833124" cy="775546"/>
          </a:xfrm>
          <a:prstGeom prst="ellipse">
            <a:avLst/>
          </a:prstGeom>
          <a:noFill/>
          <a:ln>
            <a:solidFill>
              <a:srgbClr val="01B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feld 14">
            <a:extLst>
              <a:ext uri="{FF2B5EF4-FFF2-40B4-BE49-F238E27FC236}">
                <a16:creationId xmlns:a16="http://schemas.microsoft.com/office/drawing/2014/main" id="{30C1C2E2-9854-4D95-BCFF-4D26EEAFD8E1}"/>
              </a:ext>
            </a:extLst>
          </p:cNvPr>
          <p:cNvSpPr txBox="1"/>
          <p:nvPr/>
        </p:nvSpPr>
        <p:spPr>
          <a:xfrm>
            <a:off x="1425785" y="1377983"/>
            <a:ext cx="379306" cy="369332"/>
          </a:xfrm>
          <a:prstGeom prst="rect">
            <a:avLst/>
          </a:prstGeom>
          <a:noFill/>
        </p:spPr>
        <p:txBody>
          <a:bodyPr wrap="square" rtlCol="0">
            <a:spAutoFit/>
          </a:bodyPr>
          <a:lstStyle/>
          <a:p>
            <a:r>
              <a:rPr lang="en-US" dirty="0">
                <a:solidFill>
                  <a:schemeClr val="bg1"/>
                </a:solidFill>
              </a:rPr>
              <a:t>1.</a:t>
            </a:r>
          </a:p>
        </p:txBody>
      </p:sp>
      <p:sp>
        <p:nvSpPr>
          <p:cNvPr id="16" name="Textfeld 15">
            <a:extLst>
              <a:ext uri="{FF2B5EF4-FFF2-40B4-BE49-F238E27FC236}">
                <a16:creationId xmlns:a16="http://schemas.microsoft.com/office/drawing/2014/main" id="{25569C22-B977-47F9-9871-99EB13C75154}"/>
              </a:ext>
            </a:extLst>
          </p:cNvPr>
          <p:cNvSpPr txBox="1"/>
          <p:nvPr/>
        </p:nvSpPr>
        <p:spPr>
          <a:xfrm>
            <a:off x="3765972" y="3538883"/>
            <a:ext cx="379306" cy="369332"/>
          </a:xfrm>
          <a:prstGeom prst="rect">
            <a:avLst/>
          </a:prstGeom>
          <a:noFill/>
        </p:spPr>
        <p:txBody>
          <a:bodyPr wrap="square" rtlCol="0">
            <a:spAutoFit/>
          </a:bodyPr>
          <a:lstStyle/>
          <a:p>
            <a:r>
              <a:rPr lang="en-US" dirty="0">
                <a:solidFill>
                  <a:schemeClr val="bg1"/>
                </a:solidFill>
              </a:rPr>
              <a:t>2.</a:t>
            </a:r>
          </a:p>
        </p:txBody>
      </p:sp>
      <p:sp>
        <p:nvSpPr>
          <p:cNvPr id="17" name="Textfeld 16">
            <a:extLst>
              <a:ext uri="{FF2B5EF4-FFF2-40B4-BE49-F238E27FC236}">
                <a16:creationId xmlns:a16="http://schemas.microsoft.com/office/drawing/2014/main" id="{814E742D-39B3-4520-8EE7-E8DF2F0DA963}"/>
              </a:ext>
            </a:extLst>
          </p:cNvPr>
          <p:cNvSpPr txBox="1"/>
          <p:nvPr/>
        </p:nvSpPr>
        <p:spPr>
          <a:xfrm>
            <a:off x="1425785" y="2494337"/>
            <a:ext cx="379306" cy="369332"/>
          </a:xfrm>
          <a:prstGeom prst="rect">
            <a:avLst/>
          </a:prstGeom>
          <a:noFill/>
        </p:spPr>
        <p:txBody>
          <a:bodyPr wrap="square" rtlCol="0">
            <a:spAutoFit/>
          </a:bodyPr>
          <a:lstStyle/>
          <a:p>
            <a:r>
              <a:rPr lang="en-US" dirty="0">
                <a:solidFill>
                  <a:schemeClr val="bg1"/>
                </a:solidFill>
              </a:rPr>
              <a:t>3.</a:t>
            </a:r>
          </a:p>
        </p:txBody>
      </p:sp>
      <p:sp>
        <p:nvSpPr>
          <p:cNvPr id="18" name="Pfeil nach rechts 6">
            <a:extLst>
              <a:ext uri="{FF2B5EF4-FFF2-40B4-BE49-F238E27FC236}">
                <a16:creationId xmlns:a16="http://schemas.microsoft.com/office/drawing/2014/main" id="{1E3F68E1-FCAA-4BB0-95FB-575CD1EBD1E9}"/>
              </a:ext>
            </a:extLst>
          </p:cNvPr>
          <p:cNvSpPr/>
          <p:nvPr/>
        </p:nvSpPr>
        <p:spPr>
          <a:xfrm>
            <a:off x="10487025" y="5986463"/>
            <a:ext cx="1543050" cy="71437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rPr>
              <a:t>Weiter</a:t>
            </a:r>
          </a:p>
        </p:txBody>
      </p:sp>
      <p:sp>
        <p:nvSpPr>
          <p:cNvPr id="19" name="Pfeil nach links 5">
            <a:extLst>
              <a:ext uri="{FF2B5EF4-FFF2-40B4-BE49-F238E27FC236}">
                <a16:creationId xmlns:a16="http://schemas.microsoft.com/office/drawing/2014/main" id="{1FF36789-2280-4C93-BA15-A4B3BF3D6C35}"/>
              </a:ext>
            </a:extLst>
          </p:cNvPr>
          <p:cNvSpPr/>
          <p:nvPr/>
        </p:nvSpPr>
        <p:spPr>
          <a:xfrm>
            <a:off x="182879" y="5986462"/>
            <a:ext cx="1548000" cy="720000"/>
          </a:xfrm>
          <a:prstGeom prst="lef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rPr>
              <a:t>Zurück</a:t>
            </a:r>
          </a:p>
        </p:txBody>
      </p:sp>
      <p:sp>
        <p:nvSpPr>
          <p:cNvPr id="20" name="Textfeld 19">
            <a:extLst>
              <a:ext uri="{FF2B5EF4-FFF2-40B4-BE49-F238E27FC236}">
                <a16:creationId xmlns:a16="http://schemas.microsoft.com/office/drawing/2014/main" id="{C3912BB1-2C03-4694-98D8-E2F09D41E1DA}"/>
              </a:ext>
            </a:extLst>
          </p:cNvPr>
          <p:cNvSpPr txBox="1"/>
          <p:nvPr/>
        </p:nvSpPr>
        <p:spPr>
          <a:xfrm>
            <a:off x="2557306" y="362999"/>
            <a:ext cx="7077387"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Verbale </a:t>
            </a:r>
            <a:r>
              <a:rPr kumimoji="0" lang="de-DE" sz="4000" b="1" i="0" u="none" strike="noStrike" kern="1200" cap="none" spc="0" normalizeH="0" baseline="0" noProof="0" dirty="0" err="1">
                <a:ln>
                  <a:noFill/>
                </a:ln>
                <a:solidFill>
                  <a:prstClr val="white"/>
                </a:solidFill>
                <a:effectLst/>
                <a:uLnTx/>
                <a:uFillTx/>
                <a:latin typeface="Calibri" panose="020F0502020204030204"/>
                <a:ea typeface="+mn-ea"/>
                <a:cs typeface="+mn-cs"/>
              </a:rPr>
              <a:t>Complex</a:t>
            </a: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 Span Aufgabe</a:t>
            </a:r>
          </a:p>
        </p:txBody>
      </p:sp>
    </p:spTree>
    <p:extLst>
      <p:ext uri="{BB962C8B-B14F-4D97-AF65-F5344CB8AC3E}">
        <p14:creationId xmlns:p14="http://schemas.microsoft.com/office/powerpoint/2010/main" val="2558041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2" name="Gruppieren 11">
            <a:extLst>
              <a:ext uri="{FF2B5EF4-FFF2-40B4-BE49-F238E27FC236}">
                <a16:creationId xmlns:a16="http://schemas.microsoft.com/office/drawing/2014/main" id="{229CDAB8-166D-455B-AF1A-EA3048858195}"/>
              </a:ext>
            </a:extLst>
          </p:cNvPr>
          <p:cNvGrpSpPr/>
          <p:nvPr/>
        </p:nvGrpSpPr>
        <p:grpSpPr>
          <a:xfrm>
            <a:off x="427320" y="1907197"/>
            <a:ext cx="1456252" cy="628242"/>
            <a:chOff x="2942808" y="2738993"/>
            <a:chExt cx="1456252" cy="628242"/>
          </a:xfrm>
        </p:grpSpPr>
        <p:cxnSp>
          <p:nvCxnSpPr>
            <p:cNvPr id="8" name="Gerader Verbinder 7">
              <a:extLst>
                <a:ext uri="{FF2B5EF4-FFF2-40B4-BE49-F238E27FC236}">
                  <a16:creationId xmlns:a16="http://schemas.microsoft.com/office/drawing/2014/main" id="{F579C613-C9A5-4F17-85CD-DF321D0B00BE}"/>
                </a:ext>
              </a:extLst>
            </p:cNvPr>
            <p:cNvCxnSpPr>
              <a:cxnSpLocks/>
            </p:cNvCxnSpPr>
            <p:nvPr/>
          </p:nvCxnSpPr>
          <p:spPr>
            <a:xfrm>
              <a:off x="3683854" y="2738993"/>
              <a:ext cx="0" cy="62824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feld 8">
              <a:extLst>
                <a:ext uri="{FF2B5EF4-FFF2-40B4-BE49-F238E27FC236}">
                  <a16:creationId xmlns:a16="http://schemas.microsoft.com/office/drawing/2014/main" id="{86916C86-1D94-4A4D-A105-0381F02CF4B6}"/>
                </a:ext>
              </a:extLst>
            </p:cNvPr>
            <p:cNvSpPr txBox="1"/>
            <p:nvPr/>
          </p:nvSpPr>
          <p:spPr>
            <a:xfrm>
              <a:off x="2942808" y="2860620"/>
              <a:ext cx="75099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Vogel</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Textfeld 9">
              <a:extLst>
                <a:ext uri="{FF2B5EF4-FFF2-40B4-BE49-F238E27FC236}">
                  <a16:creationId xmlns:a16="http://schemas.microsoft.com/office/drawing/2014/main" id="{B9F2CE31-2BA9-4BD1-958D-751BEEAB55CF}"/>
                </a:ext>
              </a:extLst>
            </p:cNvPr>
            <p:cNvSpPr txBox="1"/>
            <p:nvPr/>
          </p:nvSpPr>
          <p:spPr>
            <a:xfrm>
              <a:off x="3800061" y="2860620"/>
              <a:ext cx="598999"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white"/>
                  </a:solidFill>
                  <a:effectLst/>
                  <a:uLnTx/>
                  <a:uFillTx/>
                  <a:latin typeface="Calibri" panose="020F0502020204030204"/>
                  <a:ea typeface="+mn-ea"/>
                  <a:cs typeface="+mn-cs"/>
                </a:rPr>
                <a:t>oVlge</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33" name="Gruppieren 32">
            <a:extLst>
              <a:ext uri="{FF2B5EF4-FFF2-40B4-BE49-F238E27FC236}">
                <a16:creationId xmlns:a16="http://schemas.microsoft.com/office/drawing/2014/main" id="{4BD7266D-73A9-4494-A7A0-B1744413DE87}"/>
              </a:ext>
            </a:extLst>
          </p:cNvPr>
          <p:cNvGrpSpPr/>
          <p:nvPr/>
        </p:nvGrpSpPr>
        <p:grpSpPr>
          <a:xfrm>
            <a:off x="1174791" y="3329101"/>
            <a:ext cx="1442934" cy="628242"/>
            <a:chOff x="2935187" y="2738993"/>
            <a:chExt cx="1442934" cy="628242"/>
          </a:xfrm>
        </p:grpSpPr>
        <p:cxnSp>
          <p:nvCxnSpPr>
            <p:cNvPr id="34" name="Gerader Verbinder 33">
              <a:extLst>
                <a:ext uri="{FF2B5EF4-FFF2-40B4-BE49-F238E27FC236}">
                  <a16:creationId xmlns:a16="http://schemas.microsoft.com/office/drawing/2014/main" id="{54C00044-1729-4F26-8507-7B496D0BB738}"/>
                </a:ext>
              </a:extLst>
            </p:cNvPr>
            <p:cNvCxnSpPr>
              <a:cxnSpLocks/>
            </p:cNvCxnSpPr>
            <p:nvPr/>
          </p:nvCxnSpPr>
          <p:spPr>
            <a:xfrm>
              <a:off x="3683854" y="2738993"/>
              <a:ext cx="0" cy="62824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05B03E61-7D16-491B-8F6F-D6E5E83F45D8}"/>
                </a:ext>
              </a:extLst>
            </p:cNvPr>
            <p:cNvSpPr txBox="1"/>
            <p:nvPr/>
          </p:nvSpPr>
          <p:spPr>
            <a:xfrm>
              <a:off x="2935187" y="2872918"/>
              <a:ext cx="75099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Haus</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Textfeld 35">
              <a:extLst>
                <a:ext uri="{FF2B5EF4-FFF2-40B4-BE49-F238E27FC236}">
                  <a16:creationId xmlns:a16="http://schemas.microsoft.com/office/drawing/2014/main" id="{EF3FBE10-E800-4389-8C92-2BB4C381FFD3}"/>
                </a:ext>
              </a:extLst>
            </p:cNvPr>
            <p:cNvSpPr txBox="1"/>
            <p:nvPr/>
          </p:nvSpPr>
          <p:spPr>
            <a:xfrm>
              <a:off x="3781098" y="2872918"/>
              <a:ext cx="597023"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white"/>
                  </a:solidFill>
                  <a:effectLst/>
                  <a:uLnTx/>
                  <a:uFillTx/>
                  <a:latin typeface="Calibri" panose="020F0502020204030204"/>
                  <a:ea typeface="+mn-ea"/>
                  <a:cs typeface="+mn-cs"/>
                </a:rPr>
                <a:t>suHa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38" name="Gruppieren 37">
            <a:extLst>
              <a:ext uri="{FF2B5EF4-FFF2-40B4-BE49-F238E27FC236}">
                <a16:creationId xmlns:a16="http://schemas.microsoft.com/office/drawing/2014/main" id="{C034772C-2654-4C86-9751-46FB531AC3B2}"/>
              </a:ext>
            </a:extLst>
          </p:cNvPr>
          <p:cNvGrpSpPr/>
          <p:nvPr/>
        </p:nvGrpSpPr>
        <p:grpSpPr>
          <a:xfrm>
            <a:off x="1975056" y="4821749"/>
            <a:ext cx="1432722" cy="628242"/>
            <a:chOff x="2967494" y="2738993"/>
            <a:chExt cx="1432722" cy="628242"/>
          </a:xfrm>
        </p:grpSpPr>
        <p:cxnSp>
          <p:nvCxnSpPr>
            <p:cNvPr id="39" name="Gerader Verbinder 38">
              <a:extLst>
                <a:ext uri="{FF2B5EF4-FFF2-40B4-BE49-F238E27FC236}">
                  <a16:creationId xmlns:a16="http://schemas.microsoft.com/office/drawing/2014/main" id="{0C0924E5-1A32-440C-9074-572BFC333B34}"/>
                </a:ext>
              </a:extLst>
            </p:cNvPr>
            <p:cNvCxnSpPr>
              <a:cxnSpLocks/>
            </p:cNvCxnSpPr>
            <p:nvPr/>
          </p:nvCxnSpPr>
          <p:spPr>
            <a:xfrm>
              <a:off x="3683854" y="2738993"/>
              <a:ext cx="0" cy="62824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Textfeld 39">
              <a:extLst>
                <a:ext uri="{FF2B5EF4-FFF2-40B4-BE49-F238E27FC236}">
                  <a16:creationId xmlns:a16="http://schemas.microsoft.com/office/drawing/2014/main" id="{BF176AE6-916B-4423-84E0-D280A162E2ED}"/>
                </a:ext>
              </a:extLst>
            </p:cNvPr>
            <p:cNvSpPr txBox="1"/>
            <p:nvPr/>
          </p:nvSpPr>
          <p:spPr>
            <a:xfrm>
              <a:off x="3649221" y="2865871"/>
              <a:ext cx="75099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white"/>
                  </a:solidFill>
                  <a:effectLst/>
                  <a:uLnTx/>
                  <a:uFillTx/>
                  <a:latin typeface="Calibri" panose="020F0502020204030204"/>
                  <a:ea typeface="+mn-ea"/>
                  <a:cs typeface="+mn-cs"/>
                </a:rPr>
                <a:t>Stift</a:t>
              </a: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Textfeld 40">
              <a:extLst>
                <a:ext uri="{FF2B5EF4-FFF2-40B4-BE49-F238E27FC236}">
                  <a16:creationId xmlns:a16="http://schemas.microsoft.com/office/drawing/2014/main" id="{98BB5FFC-F97A-491B-B8C8-8F5C0B32395D}"/>
                </a:ext>
              </a:extLst>
            </p:cNvPr>
            <p:cNvSpPr txBox="1"/>
            <p:nvPr/>
          </p:nvSpPr>
          <p:spPr>
            <a:xfrm>
              <a:off x="2967494" y="2872918"/>
              <a:ext cx="7163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white"/>
                  </a:solidFill>
                  <a:effectLst/>
                  <a:uLnTx/>
                  <a:uFillTx/>
                  <a:latin typeface="Calibri" panose="020F0502020204030204"/>
                  <a:ea typeface="+mn-ea"/>
                  <a:cs typeface="+mn-cs"/>
                </a:rPr>
                <a:t>ftSit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44" name="Gruppieren 43">
            <a:extLst>
              <a:ext uri="{FF2B5EF4-FFF2-40B4-BE49-F238E27FC236}">
                <a16:creationId xmlns:a16="http://schemas.microsoft.com/office/drawing/2014/main" id="{0C9287A6-406C-4611-935F-34AE0378B27A}"/>
              </a:ext>
            </a:extLst>
          </p:cNvPr>
          <p:cNvGrpSpPr/>
          <p:nvPr/>
        </p:nvGrpSpPr>
        <p:grpSpPr>
          <a:xfrm>
            <a:off x="4224990" y="1943784"/>
            <a:ext cx="1562002" cy="628242"/>
            <a:chOff x="2935187" y="2738993"/>
            <a:chExt cx="1562002" cy="628242"/>
          </a:xfrm>
        </p:grpSpPr>
        <p:cxnSp>
          <p:nvCxnSpPr>
            <p:cNvPr id="45" name="Gerader Verbinder 44">
              <a:extLst>
                <a:ext uri="{FF2B5EF4-FFF2-40B4-BE49-F238E27FC236}">
                  <a16:creationId xmlns:a16="http://schemas.microsoft.com/office/drawing/2014/main" id="{1D7AA056-F818-46F4-B786-75EDC680D691}"/>
                </a:ext>
              </a:extLst>
            </p:cNvPr>
            <p:cNvCxnSpPr>
              <a:cxnSpLocks/>
            </p:cNvCxnSpPr>
            <p:nvPr/>
          </p:nvCxnSpPr>
          <p:spPr>
            <a:xfrm>
              <a:off x="3683854" y="2738993"/>
              <a:ext cx="0" cy="62824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6" name="Textfeld 45">
              <a:extLst>
                <a:ext uri="{FF2B5EF4-FFF2-40B4-BE49-F238E27FC236}">
                  <a16:creationId xmlns:a16="http://schemas.microsoft.com/office/drawing/2014/main" id="{9B577521-F377-443F-A3D3-EF114BA56361}"/>
                </a:ext>
              </a:extLst>
            </p:cNvPr>
            <p:cNvSpPr txBox="1"/>
            <p:nvPr/>
          </p:nvSpPr>
          <p:spPr>
            <a:xfrm>
              <a:off x="2935187" y="2872918"/>
              <a:ext cx="75099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white"/>
                  </a:solidFill>
                  <a:effectLst/>
                  <a:uLnTx/>
                  <a:uFillTx/>
                  <a:latin typeface="Calibri" panose="020F0502020204030204"/>
                  <a:ea typeface="+mn-ea"/>
                  <a:cs typeface="+mn-cs"/>
                </a:rPr>
                <a:t>Münze</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Textfeld 46">
              <a:extLst>
                <a:ext uri="{FF2B5EF4-FFF2-40B4-BE49-F238E27FC236}">
                  <a16:creationId xmlns:a16="http://schemas.microsoft.com/office/drawing/2014/main" id="{C8265323-8A40-4FC6-B0F1-485E51539345}"/>
                </a:ext>
              </a:extLst>
            </p:cNvPr>
            <p:cNvSpPr txBox="1"/>
            <p:nvPr/>
          </p:nvSpPr>
          <p:spPr>
            <a:xfrm>
              <a:off x="3781098" y="2872918"/>
              <a:ext cx="716091"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white"/>
                  </a:solidFill>
                  <a:effectLst/>
                  <a:uLnTx/>
                  <a:uFillTx/>
                  <a:latin typeface="Calibri" panose="020F0502020204030204"/>
                  <a:ea typeface="+mn-ea"/>
                  <a:cs typeface="+mn-cs"/>
                </a:rPr>
                <a:t>üMezn</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50" name="Gruppieren 49">
            <a:extLst>
              <a:ext uri="{FF2B5EF4-FFF2-40B4-BE49-F238E27FC236}">
                <a16:creationId xmlns:a16="http://schemas.microsoft.com/office/drawing/2014/main" id="{0DA62444-7274-4E34-8A51-6D32C2772FCC}"/>
              </a:ext>
            </a:extLst>
          </p:cNvPr>
          <p:cNvGrpSpPr/>
          <p:nvPr/>
        </p:nvGrpSpPr>
        <p:grpSpPr>
          <a:xfrm>
            <a:off x="4993915" y="3360144"/>
            <a:ext cx="1544073" cy="628242"/>
            <a:chOff x="2918203" y="2738993"/>
            <a:chExt cx="1544073" cy="628242"/>
          </a:xfrm>
        </p:grpSpPr>
        <p:cxnSp>
          <p:nvCxnSpPr>
            <p:cNvPr id="51" name="Gerader Verbinder 50">
              <a:extLst>
                <a:ext uri="{FF2B5EF4-FFF2-40B4-BE49-F238E27FC236}">
                  <a16:creationId xmlns:a16="http://schemas.microsoft.com/office/drawing/2014/main" id="{EFF11479-28DA-46B5-B3B6-2C60711388A1}"/>
                </a:ext>
              </a:extLst>
            </p:cNvPr>
            <p:cNvCxnSpPr>
              <a:cxnSpLocks/>
            </p:cNvCxnSpPr>
            <p:nvPr/>
          </p:nvCxnSpPr>
          <p:spPr>
            <a:xfrm>
              <a:off x="3683854" y="2738993"/>
              <a:ext cx="0" cy="62824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52" name="Textfeld 51">
              <a:extLst>
                <a:ext uri="{FF2B5EF4-FFF2-40B4-BE49-F238E27FC236}">
                  <a16:creationId xmlns:a16="http://schemas.microsoft.com/office/drawing/2014/main" id="{2741215A-C99E-4288-8A07-AD88C5E9C30D}"/>
                </a:ext>
              </a:extLst>
            </p:cNvPr>
            <p:cNvSpPr txBox="1"/>
            <p:nvPr/>
          </p:nvSpPr>
          <p:spPr>
            <a:xfrm>
              <a:off x="2918203" y="2877022"/>
              <a:ext cx="75099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white"/>
                  </a:solidFill>
                  <a:effectLst/>
                  <a:uLnTx/>
                  <a:uFillTx/>
                  <a:latin typeface="Calibri" panose="020F0502020204030204"/>
                  <a:ea typeface="+mn-ea"/>
                  <a:cs typeface="+mn-cs"/>
                </a:rPr>
                <a:t>schFeal</a:t>
              </a: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 name="Textfeld 52">
              <a:extLst>
                <a:ext uri="{FF2B5EF4-FFF2-40B4-BE49-F238E27FC236}">
                  <a16:creationId xmlns:a16="http://schemas.microsoft.com/office/drawing/2014/main" id="{2F6B5D50-0D18-48B1-8AEE-6323A2E08017}"/>
                </a:ext>
              </a:extLst>
            </p:cNvPr>
            <p:cNvSpPr txBox="1"/>
            <p:nvPr/>
          </p:nvSpPr>
          <p:spPr>
            <a:xfrm>
              <a:off x="3711281" y="2870506"/>
              <a:ext cx="75099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white"/>
                  </a:solidFill>
                  <a:effectLst/>
                  <a:uLnTx/>
                  <a:uFillTx/>
                  <a:latin typeface="Calibri" panose="020F0502020204030204"/>
                  <a:ea typeface="+mn-ea"/>
                  <a:cs typeface="+mn-cs"/>
                </a:rPr>
                <a:t>Flasche</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56" name="Gruppieren 55">
            <a:extLst>
              <a:ext uri="{FF2B5EF4-FFF2-40B4-BE49-F238E27FC236}">
                <a16:creationId xmlns:a16="http://schemas.microsoft.com/office/drawing/2014/main" id="{2836EA12-5126-4F3E-8668-456628ACCDD1}"/>
              </a:ext>
            </a:extLst>
          </p:cNvPr>
          <p:cNvGrpSpPr/>
          <p:nvPr/>
        </p:nvGrpSpPr>
        <p:grpSpPr>
          <a:xfrm>
            <a:off x="5710249" y="4853798"/>
            <a:ext cx="1432722" cy="628242"/>
            <a:chOff x="2967494" y="2738993"/>
            <a:chExt cx="1432722" cy="628242"/>
          </a:xfrm>
        </p:grpSpPr>
        <p:cxnSp>
          <p:nvCxnSpPr>
            <p:cNvPr id="57" name="Gerader Verbinder 56">
              <a:extLst>
                <a:ext uri="{FF2B5EF4-FFF2-40B4-BE49-F238E27FC236}">
                  <a16:creationId xmlns:a16="http://schemas.microsoft.com/office/drawing/2014/main" id="{CD8210CF-BE17-4C6C-A60F-B80CC3C5627B}"/>
                </a:ext>
              </a:extLst>
            </p:cNvPr>
            <p:cNvCxnSpPr>
              <a:cxnSpLocks/>
            </p:cNvCxnSpPr>
            <p:nvPr/>
          </p:nvCxnSpPr>
          <p:spPr>
            <a:xfrm>
              <a:off x="3683854" y="2738993"/>
              <a:ext cx="0" cy="62824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Textfeld 57">
              <a:extLst>
                <a:ext uri="{FF2B5EF4-FFF2-40B4-BE49-F238E27FC236}">
                  <a16:creationId xmlns:a16="http://schemas.microsoft.com/office/drawing/2014/main" id="{1124B5E2-FF19-48D2-896D-56CD6BD3B263}"/>
                </a:ext>
              </a:extLst>
            </p:cNvPr>
            <p:cNvSpPr txBox="1"/>
            <p:nvPr/>
          </p:nvSpPr>
          <p:spPr>
            <a:xfrm>
              <a:off x="3649221" y="2865871"/>
              <a:ext cx="75099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Teller</a:t>
              </a:r>
            </a:p>
          </p:txBody>
        </p:sp>
        <p:sp>
          <p:nvSpPr>
            <p:cNvPr id="59" name="Textfeld 58">
              <a:extLst>
                <a:ext uri="{FF2B5EF4-FFF2-40B4-BE49-F238E27FC236}">
                  <a16:creationId xmlns:a16="http://schemas.microsoft.com/office/drawing/2014/main" id="{C9E737CF-E63D-435A-BA6C-C3313654358E}"/>
                </a:ext>
              </a:extLst>
            </p:cNvPr>
            <p:cNvSpPr txBox="1"/>
            <p:nvPr/>
          </p:nvSpPr>
          <p:spPr>
            <a:xfrm>
              <a:off x="2967494" y="2872918"/>
              <a:ext cx="7163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white"/>
                  </a:solidFill>
                  <a:effectLst/>
                  <a:uLnTx/>
                  <a:uFillTx/>
                  <a:latin typeface="Calibri" panose="020F0502020204030204"/>
                  <a:ea typeface="+mn-ea"/>
                  <a:cs typeface="+mn-cs"/>
                </a:rPr>
                <a:t>rellTe</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cxnSp>
        <p:nvCxnSpPr>
          <p:cNvPr id="62" name="Gerade Verbindung mit Pfeil 61">
            <a:extLst>
              <a:ext uri="{FF2B5EF4-FFF2-40B4-BE49-F238E27FC236}">
                <a16:creationId xmlns:a16="http://schemas.microsoft.com/office/drawing/2014/main" id="{BAE21A51-A664-4385-883A-257496230846}"/>
              </a:ext>
            </a:extLst>
          </p:cNvPr>
          <p:cNvCxnSpPr>
            <a:cxnSpLocks/>
          </p:cNvCxnSpPr>
          <p:nvPr/>
        </p:nvCxnSpPr>
        <p:spPr>
          <a:xfrm>
            <a:off x="295796" y="2167475"/>
            <a:ext cx="1322965" cy="3282516"/>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Gerade Verbindung mit Pfeil 64">
            <a:extLst>
              <a:ext uri="{FF2B5EF4-FFF2-40B4-BE49-F238E27FC236}">
                <a16:creationId xmlns:a16="http://schemas.microsoft.com/office/drawing/2014/main" id="{EF8FA068-94D9-40DB-B97C-79C9895E7459}"/>
              </a:ext>
            </a:extLst>
          </p:cNvPr>
          <p:cNvCxnSpPr>
            <a:cxnSpLocks/>
          </p:cNvCxnSpPr>
          <p:nvPr/>
        </p:nvCxnSpPr>
        <p:spPr>
          <a:xfrm>
            <a:off x="4089505" y="1850399"/>
            <a:ext cx="1322965" cy="3282516"/>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6" name="Textfeld 65">
            <a:extLst>
              <a:ext uri="{FF2B5EF4-FFF2-40B4-BE49-F238E27FC236}">
                <a16:creationId xmlns:a16="http://schemas.microsoft.com/office/drawing/2014/main" id="{0B8050E2-34F0-40A9-9556-D26E511082AC}"/>
              </a:ext>
            </a:extLst>
          </p:cNvPr>
          <p:cNvSpPr txBox="1"/>
          <p:nvPr/>
        </p:nvSpPr>
        <p:spPr>
          <a:xfrm rot="4051233">
            <a:off x="194924" y="3915962"/>
            <a:ext cx="1144694"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Zeit</a:t>
            </a:r>
          </a:p>
        </p:txBody>
      </p:sp>
      <p:sp>
        <p:nvSpPr>
          <p:cNvPr id="67" name="Textfeld 66">
            <a:extLst>
              <a:ext uri="{FF2B5EF4-FFF2-40B4-BE49-F238E27FC236}">
                <a16:creationId xmlns:a16="http://schemas.microsoft.com/office/drawing/2014/main" id="{2AABD340-79A5-42F1-9636-57EAC6584821}"/>
              </a:ext>
            </a:extLst>
          </p:cNvPr>
          <p:cNvSpPr txBox="1"/>
          <p:nvPr/>
        </p:nvSpPr>
        <p:spPr>
          <a:xfrm rot="4051233">
            <a:off x="3901309" y="3258708"/>
            <a:ext cx="1144694"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Zeit</a:t>
            </a:r>
          </a:p>
        </p:txBody>
      </p:sp>
      <p:sp>
        <p:nvSpPr>
          <p:cNvPr id="68" name="Ellipse 67">
            <a:extLst>
              <a:ext uri="{FF2B5EF4-FFF2-40B4-BE49-F238E27FC236}">
                <a16:creationId xmlns:a16="http://schemas.microsoft.com/office/drawing/2014/main" id="{81E8AC48-4DFB-4065-A5B0-158360A4D67B}"/>
              </a:ext>
            </a:extLst>
          </p:cNvPr>
          <p:cNvSpPr/>
          <p:nvPr/>
        </p:nvSpPr>
        <p:spPr>
          <a:xfrm>
            <a:off x="1268145" y="2822321"/>
            <a:ext cx="234520" cy="241137"/>
          </a:xfrm>
          <a:prstGeom prst="ellipse">
            <a:avLst/>
          </a:prstGeom>
          <a:solidFill>
            <a:srgbClr val="92D14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Ellipse 68">
            <a:extLst>
              <a:ext uri="{FF2B5EF4-FFF2-40B4-BE49-F238E27FC236}">
                <a16:creationId xmlns:a16="http://schemas.microsoft.com/office/drawing/2014/main" id="{8ADB097C-2404-464F-91AA-2A65BEC6430A}"/>
              </a:ext>
            </a:extLst>
          </p:cNvPr>
          <p:cNvSpPr/>
          <p:nvPr/>
        </p:nvSpPr>
        <p:spPr>
          <a:xfrm>
            <a:off x="2021158" y="4373338"/>
            <a:ext cx="234520" cy="241137"/>
          </a:xfrm>
          <a:prstGeom prst="ellipse">
            <a:avLst/>
          </a:prstGeom>
          <a:solidFill>
            <a:srgbClr val="92D14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92D14F"/>
              </a:solidFill>
              <a:effectLst/>
              <a:uLnTx/>
              <a:uFillTx/>
              <a:latin typeface="Calibri" panose="020F0502020204030204"/>
              <a:ea typeface="+mn-ea"/>
              <a:cs typeface="+mn-cs"/>
            </a:endParaRPr>
          </a:p>
        </p:txBody>
      </p:sp>
      <p:sp>
        <p:nvSpPr>
          <p:cNvPr id="70" name="Ellipse 69">
            <a:extLst>
              <a:ext uri="{FF2B5EF4-FFF2-40B4-BE49-F238E27FC236}">
                <a16:creationId xmlns:a16="http://schemas.microsoft.com/office/drawing/2014/main" id="{F2DE32ED-1AEE-4A42-B71A-EACD1613074F}"/>
              </a:ext>
            </a:extLst>
          </p:cNvPr>
          <p:cNvSpPr/>
          <p:nvPr/>
        </p:nvSpPr>
        <p:spPr>
          <a:xfrm>
            <a:off x="2797760" y="5835602"/>
            <a:ext cx="234520" cy="241137"/>
          </a:xfrm>
          <a:prstGeom prst="ellipse">
            <a:avLst/>
          </a:prstGeom>
          <a:solidFill>
            <a:srgbClr val="01B0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Ellipse 70">
            <a:extLst>
              <a:ext uri="{FF2B5EF4-FFF2-40B4-BE49-F238E27FC236}">
                <a16:creationId xmlns:a16="http://schemas.microsoft.com/office/drawing/2014/main" id="{F8ACDB33-1D3D-4C2E-9065-09C8DB3F986E}"/>
              </a:ext>
            </a:extLst>
          </p:cNvPr>
          <p:cNvSpPr/>
          <p:nvPr/>
        </p:nvSpPr>
        <p:spPr>
          <a:xfrm>
            <a:off x="5133193" y="2871412"/>
            <a:ext cx="234520" cy="241137"/>
          </a:xfrm>
          <a:prstGeom prst="ellipse">
            <a:avLst/>
          </a:prstGeom>
          <a:solidFill>
            <a:srgbClr val="01B0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Ellipse 71">
            <a:extLst>
              <a:ext uri="{FF2B5EF4-FFF2-40B4-BE49-F238E27FC236}">
                <a16:creationId xmlns:a16="http://schemas.microsoft.com/office/drawing/2014/main" id="{01E12F71-ACBD-461D-BC7B-986E40924F3D}"/>
              </a:ext>
            </a:extLst>
          </p:cNvPr>
          <p:cNvSpPr/>
          <p:nvPr/>
        </p:nvSpPr>
        <p:spPr>
          <a:xfrm>
            <a:off x="5847959" y="4365060"/>
            <a:ext cx="234520" cy="241137"/>
          </a:xfrm>
          <a:prstGeom prst="ellipse">
            <a:avLst/>
          </a:prstGeom>
          <a:solidFill>
            <a:srgbClr val="92D14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Geschweifte Klammer rechts 72">
            <a:extLst>
              <a:ext uri="{FF2B5EF4-FFF2-40B4-BE49-F238E27FC236}">
                <a16:creationId xmlns:a16="http://schemas.microsoft.com/office/drawing/2014/main" id="{C0B12B97-CB35-4F85-BE9D-F60919107058}"/>
              </a:ext>
            </a:extLst>
          </p:cNvPr>
          <p:cNvSpPr/>
          <p:nvPr/>
        </p:nvSpPr>
        <p:spPr>
          <a:xfrm>
            <a:off x="1782008" y="1798158"/>
            <a:ext cx="344678" cy="846318"/>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Geschweifte Klammer rechts 74">
            <a:extLst>
              <a:ext uri="{FF2B5EF4-FFF2-40B4-BE49-F238E27FC236}">
                <a16:creationId xmlns:a16="http://schemas.microsoft.com/office/drawing/2014/main" id="{71032E02-FA88-4C18-B020-7D93CD2DD219}"/>
              </a:ext>
            </a:extLst>
          </p:cNvPr>
          <p:cNvSpPr/>
          <p:nvPr/>
        </p:nvSpPr>
        <p:spPr>
          <a:xfrm>
            <a:off x="2530538" y="3229280"/>
            <a:ext cx="344678" cy="846318"/>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Geschweifte Klammer rechts 75">
            <a:extLst>
              <a:ext uri="{FF2B5EF4-FFF2-40B4-BE49-F238E27FC236}">
                <a16:creationId xmlns:a16="http://schemas.microsoft.com/office/drawing/2014/main" id="{577D24FC-B7CC-4352-BD04-2F5787339956}"/>
              </a:ext>
            </a:extLst>
          </p:cNvPr>
          <p:cNvSpPr/>
          <p:nvPr/>
        </p:nvSpPr>
        <p:spPr>
          <a:xfrm>
            <a:off x="3236648" y="4712711"/>
            <a:ext cx="344678" cy="846318"/>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Geschweifte Klammer rechts 76">
            <a:extLst>
              <a:ext uri="{FF2B5EF4-FFF2-40B4-BE49-F238E27FC236}">
                <a16:creationId xmlns:a16="http://schemas.microsoft.com/office/drawing/2014/main" id="{7235AA11-890F-4338-B0E9-90973A0B3ABB}"/>
              </a:ext>
            </a:extLst>
          </p:cNvPr>
          <p:cNvSpPr/>
          <p:nvPr/>
        </p:nvSpPr>
        <p:spPr>
          <a:xfrm>
            <a:off x="5886646" y="1836337"/>
            <a:ext cx="344678" cy="846318"/>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Geschweifte Klammer rechts 77">
            <a:extLst>
              <a:ext uri="{FF2B5EF4-FFF2-40B4-BE49-F238E27FC236}">
                <a16:creationId xmlns:a16="http://schemas.microsoft.com/office/drawing/2014/main" id="{98F3438A-38B3-4F2A-B87F-87363F3D235C}"/>
              </a:ext>
            </a:extLst>
          </p:cNvPr>
          <p:cNvSpPr/>
          <p:nvPr/>
        </p:nvSpPr>
        <p:spPr>
          <a:xfrm>
            <a:off x="6635176" y="3267459"/>
            <a:ext cx="344678" cy="846318"/>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Geschweifte Klammer rechts 78">
            <a:extLst>
              <a:ext uri="{FF2B5EF4-FFF2-40B4-BE49-F238E27FC236}">
                <a16:creationId xmlns:a16="http://schemas.microsoft.com/office/drawing/2014/main" id="{5181FE67-1074-43B7-8762-4FB7D877B4EE}"/>
              </a:ext>
            </a:extLst>
          </p:cNvPr>
          <p:cNvSpPr/>
          <p:nvPr/>
        </p:nvSpPr>
        <p:spPr>
          <a:xfrm>
            <a:off x="7341286" y="4750890"/>
            <a:ext cx="344678" cy="846318"/>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Pfeil nach rechts 6">
            <a:extLst>
              <a:ext uri="{FF2B5EF4-FFF2-40B4-BE49-F238E27FC236}">
                <a16:creationId xmlns:a16="http://schemas.microsoft.com/office/drawing/2014/main" id="{9E0F1672-1C00-402B-AC43-E852F3DA9E3F}"/>
              </a:ext>
            </a:extLst>
          </p:cNvPr>
          <p:cNvSpPr/>
          <p:nvPr/>
        </p:nvSpPr>
        <p:spPr>
          <a:xfrm>
            <a:off x="10487025" y="5986463"/>
            <a:ext cx="1543050" cy="71437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rPr>
              <a:t>Weiter</a:t>
            </a:r>
          </a:p>
        </p:txBody>
      </p:sp>
      <p:sp>
        <p:nvSpPr>
          <p:cNvPr id="87" name="Pfeil nach links 5">
            <a:extLst>
              <a:ext uri="{FF2B5EF4-FFF2-40B4-BE49-F238E27FC236}">
                <a16:creationId xmlns:a16="http://schemas.microsoft.com/office/drawing/2014/main" id="{C271BC8C-20DF-4B04-8E31-DD2CC6ACF9A8}"/>
              </a:ext>
            </a:extLst>
          </p:cNvPr>
          <p:cNvSpPr/>
          <p:nvPr/>
        </p:nvSpPr>
        <p:spPr>
          <a:xfrm>
            <a:off x="182879" y="5986462"/>
            <a:ext cx="1548000" cy="720000"/>
          </a:xfrm>
          <a:prstGeom prst="lef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rPr>
              <a:t>Zurück</a:t>
            </a:r>
          </a:p>
        </p:txBody>
      </p:sp>
      <p:sp>
        <p:nvSpPr>
          <p:cNvPr id="61" name="Ellipse 60">
            <a:extLst>
              <a:ext uri="{FF2B5EF4-FFF2-40B4-BE49-F238E27FC236}">
                <a16:creationId xmlns:a16="http://schemas.microsoft.com/office/drawing/2014/main" id="{2CEE02B3-E53D-4CCD-B40A-65E9BA0A2A39}"/>
              </a:ext>
            </a:extLst>
          </p:cNvPr>
          <p:cNvSpPr/>
          <p:nvPr/>
        </p:nvSpPr>
        <p:spPr>
          <a:xfrm>
            <a:off x="6745334" y="5747093"/>
            <a:ext cx="234520" cy="241137"/>
          </a:xfrm>
          <a:prstGeom prst="ellipse">
            <a:avLst/>
          </a:prstGeom>
          <a:solidFill>
            <a:srgbClr val="01B0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Textfeld 53">
            <a:extLst>
              <a:ext uri="{FF2B5EF4-FFF2-40B4-BE49-F238E27FC236}">
                <a16:creationId xmlns:a16="http://schemas.microsoft.com/office/drawing/2014/main" id="{B5DFB041-2567-473F-93D6-AC35B02C021E}"/>
              </a:ext>
            </a:extLst>
          </p:cNvPr>
          <p:cNvSpPr txBox="1"/>
          <p:nvPr/>
        </p:nvSpPr>
        <p:spPr>
          <a:xfrm>
            <a:off x="9070276" y="1798158"/>
            <a:ext cx="3028175" cy="4308872"/>
          </a:xfrm>
          <a:prstGeom prst="rect">
            <a:avLst/>
          </a:prstGeom>
          <a:noFill/>
        </p:spPr>
        <p:txBody>
          <a:bodyPr wrap="square" rtlCol="0">
            <a:spAutoFit/>
          </a:bodyPr>
          <a:lstStyle/>
          <a:p>
            <a:r>
              <a:rPr lang="en-US" sz="1600" dirty="0" err="1">
                <a:solidFill>
                  <a:schemeClr val="bg1"/>
                </a:solidFill>
              </a:rPr>
              <a:t>Hier</a:t>
            </a:r>
            <a:r>
              <a:rPr lang="en-US" sz="1600" dirty="0">
                <a:solidFill>
                  <a:schemeClr val="bg1"/>
                </a:solidFill>
              </a:rPr>
              <a:t> </a:t>
            </a:r>
            <a:r>
              <a:rPr lang="en-US" sz="1600" dirty="0" err="1">
                <a:solidFill>
                  <a:schemeClr val="bg1"/>
                </a:solidFill>
              </a:rPr>
              <a:t>sehen</a:t>
            </a:r>
            <a:r>
              <a:rPr lang="en-US" sz="1600" dirty="0">
                <a:solidFill>
                  <a:schemeClr val="bg1"/>
                </a:solidFill>
              </a:rPr>
              <a:t> Sie den </a:t>
            </a:r>
            <a:r>
              <a:rPr lang="en-US" sz="1600" dirty="0" err="1">
                <a:solidFill>
                  <a:schemeClr val="bg1"/>
                </a:solidFill>
              </a:rPr>
              <a:t>Ablauf</a:t>
            </a:r>
            <a:r>
              <a:rPr lang="en-US" sz="1600" dirty="0">
                <a:solidFill>
                  <a:schemeClr val="bg1"/>
                </a:solidFill>
              </a:rPr>
              <a:t> </a:t>
            </a:r>
            <a:r>
              <a:rPr lang="en-US" sz="1600" dirty="0" err="1">
                <a:solidFill>
                  <a:schemeClr val="bg1"/>
                </a:solidFill>
              </a:rPr>
              <a:t>eines</a:t>
            </a:r>
            <a:r>
              <a:rPr lang="en-US" sz="1600" dirty="0">
                <a:solidFill>
                  <a:schemeClr val="bg1"/>
                </a:solidFill>
              </a:rPr>
              <a:t> </a:t>
            </a:r>
            <a:r>
              <a:rPr lang="en-US" sz="1600" dirty="0" err="1">
                <a:solidFill>
                  <a:schemeClr val="bg1"/>
                </a:solidFill>
              </a:rPr>
              <a:t>Versuches</a:t>
            </a:r>
            <a:r>
              <a:rPr lang="en-US" sz="1600" dirty="0">
                <a:solidFill>
                  <a:schemeClr val="bg1"/>
                </a:solidFill>
              </a:rPr>
              <a:t>, </a:t>
            </a:r>
            <a:r>
              <a:rPr lang="en-US" sz="1600" dirty="0" err="1">
                <a:solidFill>
                  <a:schemeClr val="bg1"/>
                </a:solidFill>
              </a:rPr>
              <a:t>nur</a:t>
            </a:r>
            <a:r>
              <a:rPr lang="en-US" sz="1600" dirty="0">
                <a:solidFill>
                  <a:schemeClr val="bg1"/>
                </a:solidFill>
              </a:rPr>
              <a:t> </a:t>
            </a:r>
            <a:r>
              <a:rPr lang="en-US" sz="1600" dirty="0" err="1">
                <a:solidFill>
                  <a:schemeClr val="bg1"/>
                </a:solidFill>
              </a:rPr>
              <a:t>mit</a:t>
            </a:r>
            <a:r>
              <a:rPr lang="en-US" sz="1600" dirty="0">
                <a:solidFill>
                  <a:schemeClr val="bg1"/>
                </a:solidFill>
              </a:rPr>
              <a:t> </a:t>
            </a:r>
            <a:r>
              <a:rPr lang="en-US" sz="1600" dirty="0" err="1">
                <a:solidFill>
                  <a:schemeClr val="bg1"/>
                </a:solidFill>
              </a:rPr>
              <a:t>drei</a:t>
            </a:r>
            <a:r>
              <a:rPr lang="en-US" sz="1600" dirty="0">
                <a:solidFill>
                  <a:schemeClr val="bg1"/>
                </a:solidFill>
              </a:rPr>
              <a:t> </a:t>
            </a:r>
            <a:r>
              <a:rPr lang="en-US" sz="1600" dirty="0" err="1">
                <a:solidFill>
                  <a:schemeClr val="bg1"/>
                </a:solidFill>
              </a:rPr>
              <a:t>Worten</a:t>
            </a:r>
            <a:r>
              <a:rPr lang="en-US" sz="1600" dirty="0">
                <a:solidFill>
                  <a:schemeClr val="bg1"/>
                </a:solidFill>
              </a:rPr>
              <a:t>, die Sie </a:t>
            </a:r>
            <a:r>
              <a:rPr lang="en-US" sz="1600" dirty="0" err="1">
                <a:solidFill>
                  <a:schemeClr val="bg1"/>
                </a:solidFill>
              </a:rPr>
              <a:t>sich</a:t>
            </a:r>
            <a:r>
              <a:rPr lang="en-US" sz="1600" dirty="0">
                <a:solidFill>
                  <a:schemeClr val="bg1"/>
                </a:solidFill>
              </a:rPr>
              <a:t> </a:t>
            </a:r>
            <a:r>
              <a:rPr lang="en-US" sz="1600" dirty="0" err="1">
                <a:solidFill>
                  <a:schemeClr val="bg1"/>
                </a:solidFill>
              </a:rPr>
              <a:t>merken</a:t>
            </a:r>
            <a:r>
              <a:rPr lang="en-US" sz="1600" dirty="0">
                <a:solidFill>
                  <a:schemeClr val="bg1"/>
                </a:solidFill>
              </a:rPr>
              <a:t> </a:t>
            </a:r>
            <a:r>
              <a:rPr lang="en-US" sz="1600" dirty="0" err="1">
                <a:solidFill>
                  <a:schemeClr val="bg1"/>
                </a:solidFill>
              </a:rPr>
              <a:t>müssen</a:t>
            </a:r>
            <a:r>
              <a:rPr lang="en-US" sz="1600" dirty="0">
                <a:solidFill>
                  <a:schemeClr val="bg1"/>
                </a:solidFill>
              </a:rPr>
              <a:t>. </a:t>
            </a:r>
            <a:r>
              <a:rPr lang="en-US" sz="1600" b="1" i="1" dirty="0">
                <a:solidFill>
                  <a:srgbClr val="C00000"/>
                </a:solidFill>
              </a:rPr>
              <a:t>Achtung: </a:t>
            </a:r>
            <a:r>
              <a:rPr lang="en-US" sz="1600" b="1" i="1" dirty="0" err="1">
                <a:solidFill>
                  <a:srgbClr val="C00000"/>
                </a:solidFill>
              </a:rPr>
              <a:t>später</a:t>
            </a:r>
            <a:r>
              <a:rPr lang="en-US" sz="1600" b="1" i="1" dirty="0">
                <a:solidFill>
                  <a:srgbClr val="C00000"/>
                </a:solidFill>
              </a:rPr>
              <a:t> </a:t>
            </a:r>
            <a:r>
              <a:rPr lang="en-US" sz="1600" b="1" i="1" dirty="0" err="1">
                <a:solidFill>
                  <a:srgbClr val="C00000"/>
                </a:solidFill>
              </a:rPr>
              <a:t>werden</a:t>
            </a:r>
            <a:r>
              <a:rPr lang="en-US" sz="1600" b="1" i="1" dirty="0">
                <a:solidFill>
                  <a:srgbClr val="C00000"/>
                </a:solidFill>
              </a:rPr>
              <a:t> es 5 </a:t>
            </a:r>
            <a:r>
              <a:rPr lang="en-US" sz="1600" b="1" i="1" dirty="0" err="1">
                <a:solidFill>
                  <a:srgbClr val="C00000"/>
                </a:solidFill>
              </a:rPr>
              <a:t>Worte</a:t>
            </a:r>
            <a:r>
              <a:rPr lang="en-US" sz="1600" b="1" i="1" dirty="0">
                <a:solidFill>
                  <a:srgbClr val="C00000"/>
                </a:solidFill>
              </a:rPr>
              <a:t> sein !</a:t>
            </a:r>
          </a:p>
          <a:p>
            <a:endParaRPr lang="en-US" sz="1600" dirty="0">
              <a:solidFill>
                <a:schemeClr val="bg1"/>
              </a:solidFill>
            </a:endParaRPr>
          </a:p>
          <a:p>
            <a:r>
              <a:rPr lang="en-US" sz="1600" b="1" i="1" dirty="0" err="1">
                <a:solidFill>
                  <a:srgbClr val="01B0F1"/>
                </a:solidFill>
              </a:rPr>
              <a:t>Merken</a:t>
            </a:r>
            <a:r>
              <a:rPr lang="en-US" sz="1600" dirty="0">
                <a:solidFill>
                  <a:schemeClr val="bg1"/>
                </a:solidFill>
              </a:rPr>
              <a:t> Sie </a:t>
            </a:r>
            <a:r>
              <a:rPr lang="en-US" sz="1600" dirty="0" err="1">
                <a:solidFill>
                  <a:schemeClr val="bg1"/>
                </a:solidFill>
              </a:rPr>
              <a:t>sich</a:t>
            </a:r>
            <a:r>
              <a:rPr lang="en-US" sz="1600" dirty="0">
                <a:solidFill>
                  <a:schemeClr val="bg1"/>
                </a:solidFill>
              </a:rPr>
              <a:t> alle </a:t>
            </a:r>
            <a:r>
              <a:rPr lang="en-US" sz="1600" dirty="0" err="1">
                <a:solidFill>
                  <a:schemeClr val="bg1"/>
                </a:solidFill>
              </a:rPr>
              <a:t>Worte</a:t>
            </a:r>
            <a:r>
              <a:rPr lang="en-US" sz="1600" dirty="0">
                <a:solidFill>
                  <a:schemeClr val="bg1"/>
                </a:solidFill>
              </a:rPr>
              <a:t> </a:t>
            </a:r>
            <a:r>
              <a:rPr lang="en-US" sz="1600" dirty="0" err="1">
                <a:solidFill>
                  <a:schemeClr val="bg1"/>
                </a:solidFill>
              </a:rPr>
              <a:t>mit</a:t>
            </a:r>
            <a:r>
              <a:rPr lang="en-US" sz="1600" dirty="0">
                <a:solidFill>
                  <a:schemeClr val="bg1"/>
                </a:solidFill>
              </a:rPr>
              <a:t> </a:t>
            </a:r>
            <a:r>
              <a:rPr lang="en-US" sz="1600" dirty="0" err="1">
                <a:solidFill>
                  <a:schemeClr val="bg1"/>
                </a:solidFill>
              </a:rPr>
              <a:t>einem</a:t>
            </a:r>
            <a:r>
              <a:rPr lang="en-US" sz="1600" dirty="0">
                <a:solidFill>
                  <a:schemeClr val="bg1"/>
                </a:solidFill>
              </a:rPr>
              <a:t> </a:t>
            </a:r>
            <a:r>
              <a:rPr lang="en-US" sz="1600" b="1" i="1" dirty="0" err="1">
                <a:solidFill>
                  <a:srgbClr val="01B0F1"/>
                </a:solidFill>
              </a:rPr>
              <a:t>blauen</a:t>
            </a:r>
            <a:r>
              <a:rPr lang="en-US" sz="1600" dirty="0">
                <a:solidFill>
                  <a:schemeClr val="bg1"/>
                </a:solidFill>
              </a:rPr>
              <a:t> </a:t>
            </a:r>
            <a:r>
              <a:rPr lang="en-US" sz="1600" dirty="0" err="1">
                <a:solidFill>
                  <a:schemeClr val="bg1"/>
                </a:solidFill>
              </a:rPr>
              <a:t>Hinweis</a:t>
            </a:r>
            <a:r>
              <a:rPr lang="en-US" sz="1600" dirty="0">
                <a:solidFill>
                  <a:schemeClr val="bg1"/>
                </a:solidFill>
              </a:rPr>
              <a:t>! Die </a:t>
            </a:r>
            <a:r>
              <a:rPr lang="en-US" sz="1600" dirty="0" err="1">
                <a:solidFill>
                  <a:schemeClr val="bg1"/>
                </a:solidFill>
              </a:rPr>
              <a:t>Worte</a:t>
            </a:r>
            <a:r>
              <a:rPr lang="en-US" sz="1600" dirty="0">
                <a:solidFill>
                  <a:schemeClr val="bg1"/>
                </a:solidFill>
              </a:rPr>
              <a:t> </a:t>
            </a:r>
            <a:r>
              <a:rPr lang="en-US" sz="1600" dirty="0" err="1">
                <a:solidFill>
                  <a:schemeClr val="bg1"/>
                </a:solidFill>
              </a:rPr>
              <a:t>mit</a:t>
            </a:r>
            <a:r>
              <a:rPr lang="en-US" sz="1600" dirty="0">
                <a:solidFill>
                  <a:schemeClr val="bg1"/>
                </a:solidFill>
              </a:rPr>
              <a:t> </a:t>
            </a:r>
            <a:r>
              <a:rPr lang="en-US" sz="1600" dirty="0" err="1">
                <a:solidFill>
                  <a:schemeClr val="bg1"/>
                </a:solidFill>
              </a:rPr>
              <a:t>einem</a:t>
            </a:r>
            <a:r>
              <a:rPr lang="en-US" sz="1600" dirty="0">
                <a:solidFill>
                  <a:schemeClr val="bg1"/>
                </a:solidFill>
              </a:rPr>
              <a:t> </a:t>
            </a:r>
            <a:r>
              <a:rPr lang="en-US" sz="1600" b="1" i="1" dirty="0" err="1">
                <a:solidFill>
                  <a:srgbClr val="92D14F"/>
                </a:solidFill>
              </a:rPr>
              <a:t>grünen</a:t>
            </a:r>
            <a:r>
              <a:rPr lang="en-US" sz="1600" dirty="0">
                <a:solidFill>
                  <a:schemeClr val="bg1"/>
                </a:solidFill>
              </a:rPr>
              <a:t> </a:t>
            </a:r>
            <a:r>
              <a:rPr lang="en-US" sz="1600" dirty="0" err="1">
                <a:solidFill>
                  <a:schemeClr val="bg1"/>
                </a:solidFill>
              </a:rPr>
              <a:t>Hinweis</a:t>
            </a:r>
            <a:r>
              <a:rPr lang="en-US" sz="1600" dirty="0">
                <a:solidFill>
                  <a:schemeClr val="bg1"/>
                </a:solidFill>
              </a:rPr>
              <a:t> </a:t>
            </a:r>
            <a:r>
              <a:rPr lang="en-US" sz="1600" dirty="0" err="1">
                <a:solidFill>
                  <a:schemeClr val="bg1"/>
                </a:solidFill>
              </a:rPr>
              <a:t>sind</a:t>
            </a:r>
            <a:r>
              <a:rPr lang="en-US" sz="1600" dirty="0">
                <a:solidFill>
                  <a:schemeClr val="bg1"/>
                </a:solidFill>
              </a:rPr>
              <a:t> </a:t>
            </a:r>
            <a:r>
              <a:rPr lang="en-US" sz="1600" b="1" i="1" dirty="0" err="1">
                <a:solidFill>
                  <a:srgbClr val="92D050"/>
                </a:solidFill>
              </a:rPr>
              <a:t>nicht</a:t>
            </a:r>
            <a:r>
              <a:rPr lang="en-US" sz="1600" b="1" i="1" dirty="0">
                <a:solidFill>
                  <a:srgbClr val="92D050"/>
                </a:solidFill>
              </a:rPr>
              <a:t> relevant</a:t>
            </a:r>
            <a:r>
              <a:rPr lang="en-US" sz="1600" dirty="0">
                <a:solidFill>
                  <a:schemeClr val="bg1"/>
                </a:solidFill>
              </a:rPr>
              <a:t>. </a:t>
            </a:r>
          </a:p>
          <a:p>
            <a:endParaRPr lang="en-US" sz="1600" b="1" i="1" dirty="0">
              <a:solidFill>
                <a:srgbClr val="C00000"/>
              </a:solidFill>
            </a:endParaRPr>
          </a:p>
          <a:p>
            <a:r>
              <a:rPr lang="en-US" sz="1600" b="1" i="1" dirty="0" err="1">
                <a:solidFill>
                  <a:srgbClr val="C00000"/>
                </a:solidFill>
              </a:rPr>
              <a:t>Bewerten</a:t>
            </a:r>
            <a:r>
              <a:rPr lang="en-US" sz="1600" b="1" i="1" dirty="0">
                <a:solidFill>
                  <a:srgbClr val="C00000"/>
                </a:solidFill>
              </a:rPr>
              <a:t> Sie die </a:t>
            </a:r>
            <a:r>
              <a:rPr lang="en-US" sz="1600" b="1" i="1" dirty="0" err="1">
                <a:solidFill>
                  <a:srgbClr val="C00000"/>
                </a:solidFill>
              </a:rPr>
              <a:t>Größe</a:t>
            </a:r>
            <a:r>
              <a:rPr lang="en-US" sz="1600" b="1" i="1" dirty="0">
                <a:solidFill>
                  <a:srgbClr val="C00000"/>
                </a:solidFill>
              </a:rPr>
              <a:t> </a:t>
            </a:r>
            <a:r>
              <a:rPr lang="en-US" sz="1600" b="1" i="1" dirty="0" err="1">
                <a:solidFill>
                  <a:srgbClr val="C00000"/>
                </a:solidFill>
              </a:rPr>
              <a:t>aller</a:t>
            </a:r>
            <a:r>
              <a:rPr lang="en-US" sz="1600" b="1" i="1" dirty="0">
                <a:solidFill>
                  <a:srgbClr val="C00000"/>
                </a:solidFill>
              </a:rPr>
              <a:t> </a:t>
            </a:r>
            <a:r>
              <a:rPr lang="en-US" sz="1600" b="1" i="1" dirty="0" err="1">
                <a:solidFill>
                  <a:srgbClr val="C00000"/>
                </a:solidFill>
              </a:rPr>
              <a:t>Worte</a:t>
            </a:r>
            <a:r>
              <a:rPr lang="en-US" sz="1600" b="1" i="1" dirty="0">
                <a:solidFill>
                  <a:srgbClr val="C00000"/>
                </a:solidFill>
              </a:rPr>
              <a:t> ! </a:t>
            </a:r>
            <a:r>
              <a:rPr lang="de-DE" sz="1600" dirty="0">
                <a:solidFill>
                  <a:prstClr val="white"/>
                </a:solidFill>
                <a:latin typeface="Calibri" panose="020F0502020204030204"/>
              </a:rPr>
              <a:t>D</a:t>
            </a:r>
            <a:r>
              <a:rPr kumimoji="0" lang="de-DE" sz="1600" b="0" i="0" u="none" strike="noStrike" kern="1200" cap="none" spc="0" normalizeH="0" baseline="0" noProof="0" dirty="0">
                <a:ln>
                  <a:noFill/>
                </a:ln>
                <a:solidFill>
                  <a:prstClr val="white"/>
                </a:solidFill>
                <a:effectLst/>
                <a:uLnTx/>
                <a:uFillTx/>
                <a:latin typeface="Calibri" panose="020F0502020204030204"/>
                <a:ea typeface="+mn-ea"/>
                <a:cs typeface="+mn-cs"/>
              </a:rPr>
              <a:t>rücken Sie die </a:t>
            </a:r>
            <a:r>
              <a:rPr kumimoji="0" lang="de-DE" sz="1600" b="1" i="1" u="none" strike="noStrike" kern="1200" cap="none" spc="0" normalizeH="0" baseline="0" noProof="0" dirty="0">
                <a:ln>
                  <a:noFill/>
                </a:ln>
                <a:solidFill>
                  <a:srgbClr val="C00000"/>
                </a:solidFill>
                <a:effectLst/>
                <a:uLnTx/>
                <a:uFillTx/>
                <a:latin typeface="Calibri" panose="020F0502020204030204"/>
                <a:ea typeface="+mn-ea"/>
                <a:cs typeface="+mn-cs"/>
              </a:rPr>
              <a:t>Taste „L“</a:t>
            </a:r>
            <a:r>
              <a:rPr kumimoji="0" lang="de-DE" sz="16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de-DE" sz="1600" b="1" i="1" u="none" strike="noStrike" kern="1200" cap="none" spc="0" normalizeH="0" baseline="0" noProof="0" dirty="0">
                <a:ln>
                  <a:noFill/>
                </a:ln>
                <a:solidFill>
                  <a:srgbClr val="C00000"/>
                </a:solidFill>
                <a:effectLst/>
                <a:uLnTx/>
                <a:uFillTx/>
                <a:latin typeface="Calibri" panose="020F0502020204030204"/>
                <a:ea typeface="+mn-ea"/>
                <a:cs typeface="+mn-cs"/>
              </a:rPr>
              <a:t>wenn das Objekt größer</a:t>
            </a:r>
            <a:r>
              <a:rPr kumimoji="0" lang="de-DE" sz="160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de-DE" sz="1600" u="none" strike="noStrike" kern="1200" cap="none" spc="0" normalizeH="0" baseline="0" noProof="0" dirty="0">
                <a:ln>
                  <a:noFill/>
                </a:ln>
                <a:solidFill>
                  <a:schemeClr val="bg1"/>
                </a:solidFill>
                <a:effectLst/>
                <a:uLnTx/>
                <a:uFillTx/>
                <a:latin typeface="Calibri" panose="020F0502020204030204"/>
                <a:ea typeface="+mn-ea"/>
                <a:cs typeface="+mn-cs"/>
              </a:rPr>
              <a:t>ist </a:t>
            </a:r>
            <a:r>
              <a:rPr kumimoji="0" lang="de-DE" sz="1600" strike="noStrike" kern="1200" cap="none" spc="0" normalizeH="0" baseline="0" noProof="0" dirty="0">
                <a:ln>
                  <a:noFill/>
                </a:ln>
                <a:solidFill>
                  <a:schemeClr val="bg1"/>
                </a:solidFill>
                <a:effectLst/>
                <a:uLnTx/>
                <a:uFillTx/>
                <a:latin typeface="Calibri" panose="020F0502020204030204"/>
                <a:ea typeface="+mn-ea"/>
                <a:cs typeface="+mn-cs"/>
              </a:rPr>
              <a:t>als ein </a:t>
            </a:r>
            <a:r>
              <a:rPr kumimoji="0" lang="de-DE" sz="1600" strike="noStrike" kern="1200" cap="none" spc="0" normalizeH="0" baseline="0" noProof="0" dirty="0" err="1">
                <a:ln>
                  <a:noFill/>
                </a:ln>
                <a:solidFill>
                  <a:schemeClr val="bg1"/>
                </a:solidFill>
                <a:effectLst/>
                <a:uLnTx/>
                <a:uFillTx/>
                <a:latin typeface="Calibri" panose="020F0502020204030204"/>
                <a:ea typeface="+mn-ea"/>
                <a:cs typeface="+mn-cs"/>
              </a:rPr>
              <a:t>Fussball</a:t>
            </a:r>
            <a:r>
              <a:rPr kumimoji="0" lang="de-DE" sz="1600" strike="noStrike" kern="1200" cap="none" spc="0" normalizeH="0" baseline="0" noProof="0" dirty="0">
                <a:ln>
                  <a:noFill/>
                </a:ln>
                <a:solidFill>
                  <a:schemeClr val="bg1"/>
                </a:solidFill>
                <a:effectLst/>
                <a:uLnTx/>
                <a:uFillTx/>
                <a:latin typeface="Calibri" panose="020F0502020204030204"/>
                <a:ea typeface="+mn-ea"/>
                <a:cs typeface="+mn-cs"/>
              </a:rPr>
              <a:t> </a:t>
            </a:r>
            <a:r>
              <a:rPr kumimoji="0" lang="de-DE" sz="1600" b="0" i="0" u="none" strike="noStrike" kern="1200" cap="none" spc="0" normalizeH="0" baseline="0" noProof="0" dirty="0">
                <a:ln>
                  <a:noFill/>
                </a:ln>
                <a:solidFill>
                  <a:prstClr val="white"/>
                </a:solidFill>
                <a:effectLst/>
                <a:uLnTx/>
                <a:uFillTx/>
                <a:latin typeface="Calibri" panose="020F0502020204030204"/>
                <a:ea typeface="+mn-ea"/>
                <a:cs typeface="+mn-cs"/>
              </a:rPr>
              <a:t>und die </a:t>
            </a:r>
            <a:r>
              <a:rPr kumimoji="0" lang="de-DE" sz="1600" b="1" i="1" u="none" strike="noStrike" kern="1200" cap="none" spc="0" normalizeH="0" baseline="0" noProof="0" dirty="0">
                <a:ln>
                  <a:noFill/>
                </a:ln>
                <a:solidFill>
                  <a:srgbClr val="C00000"/>
                </a:solidFill>
                <a:effectLst/>
                <a:uLnTx/>
                <a:uFillTx/>
                <a:latin typeface="Calibri" panose="020F0502020204030204"/>
                <a:ea typeface="+mn-ea"/>
                <a:cs typeface="+mn-cs"/>
              </a:rPr>
              <a:t>Taste „D“, wenn es kleiner</a:t>
            </a:r>
            <a:r>
              <a:rPr kumimoji="0" lang="de-DE" sz="1600" b="1" i="1" u="none" strike="noStrike" kern="1200" cap="none" spc="0" normalizeH="0" baseline="0" noProof="0" dirty="0">
                <a:ln>
                  <a:noFill/>
                </a:ln>
                <a:solidFill>
                  <a:srgbClr val="FF0000"/>
                </a:solidFill>
                <a:effectLst/>
                <a:uLnTx/>
                <a:uFillTx/>
                <a:latin typeface="Calibri" panose="020F0502020204030204"/>
                <a:ea typeface="+mn-ea"/>
                <a:cs typeface="+mn-cs"/>
              </a:rPr>
              <a:t> </a:t>
            </a:r>
            <a:r>
              <a:rPr kumimoji="0" lang="de-DE" sz="1600" u="none" strike="noStrike" kern="1200" cap="none" spc="0" normalizeH="0" baseline="0" noProof="0" dirty="0">
                <a:ln>
                  <a:noFill/>
                </a:ln>
                <a:solidFill>
                  <a:schemeClr val="bg1"/>
                </a:solidFill>
                <a:effectLst/>
                <a:uLnTx/>
                <a:uFillTx/>
                <a:latin typeface="Calibri" panose="020F0502020204030204"/>
                <a:ea typeface="+mn-ea"/>
                <a:cs typeface="+mn-cs"/>
              </a:rPr>
              <a:t>ist als ein </a:t>
            </a:r>
            <a:r>
              <a:rPr kumimoji="0" lang="de-DE" sz="1600" u="none" strike="noStrike" kern="1200" cap="none" spc="0" normalizeH="0" baseline="0" noProof="0" dirty="0" err="1">
                <a:ln>
                  <a:noFill/>
                </a:ln>
                <a:solidFill>
                  <a:schemeClr val="bg1"/>
                </a:solidFill>
                <a:effectLst/>
                <a:uLnTx/>
                <a:uFillTx/>
                <a:latin typeface="Calibri" panose="020F0502020204030204"/>
                <a:ea typeface="+mn-ea"/>
                <a:cs typeface="+mn-cs"/>
              </a:rPr>
              <a:t>Fussball</a:t>
            </a:r>
            <a:r>
              <a:rPr kumimoji="0" lang="de-DE" sz="1600" u="none" strike="noStrike" kern="1200" cap="none" spc="0" normalizeH="0" baseline="0" noProof="0" dirty="0">
                <a:ln>
                  <a:noFill/>
                </a:ln>
                <a:solidFill>
                  <a:schemeClr val="bg1"/>
                </a:solidFill>
                <a:effectLst/>
                <a:uLnTx/>
                <a:uFillTx/>
                <a:latin typeface="Calibri" panose="020F0502020204030204"/>
                <a:ea typeface="+mn-ea"/>
                <a:cs typeface="+mn-cs"/>
              </a:rPr>
              <a:t>.</a:t>
            </a:r>
          </a:p>
          <a:p>
            <a:endParaRPr lang="en-US" b="1" i="1" dirty="0">
              <a:solidFill>
                <a:srgbClr val="C00000"/>
              </a:solidFill>
            </a:endParaRPr>
          </a:p>
        </p:txBody>
      </p:sp>
      <p:sp>
        <p:nvSpPr>
          <p:cNvPr id="55" name="Textfeld 54">
            <a:extLst>
              <a:ext uri="{FF2B5EF4-FFF2-40B4-BE49-F238E27FC236}">
                <a16:creationId xmlns:a16="http://schemas.microsoft.com/office/drawing/2014/main" id="{A1097482-825C-4E58-A24E-AA4B020D1B3B}"/>
              </a:ext>
            </a:extLst>
          </p:cNvPr>
          <p:cNvSpPr txBox="1"/>
          <p:nvPr/>
        </p:nvSpPr>
        <p:spPr>
          <a:xfrm>
            <a:off x="6279451" y="1976972"/>
            <a:ext cx="1530321" cy="523220"/>
          </a:xfrm>
          <a:prstGeom prst="rect">
            <a:avLst/>
          </a:prstGeom>
          <a:noFill/>
        </p:spPr>
        <p:txBody>
          <a:bodyPr wrap="square" rtlCol="0">
            <a:spAutoFit/>
          </a:bodyPr>
          <a:lstStyle/>
          <a:p>
            <a:pPr algn="ctr"/>
            <a:r>
              <a:rPr lang="en-US" sz="1400" dirty="0" err="1">
                <a:solidFill>
                  <a:srgbClr val="01B0F1"/>
                </a:solidFill>
              </a:rPr>
              <a:t>Merken</a:t>
            </a:r>
            <a:r>
              <a:rPr lang="en-US" sz="1400" dirty="0">
                <a:solidFill>
                  <a:srgbClr val="01B0F1"/>
                </a:solidFill>
              </a:rPr>
              <a:t> &amp; </a:t>
            </a:r>
            <a:r>
              <a:rPr lang="en-US" sz="1400" dirty="0" err="1">
                <a:solidFill>
                  <a:srgbClr val="01B0F1"/>
                </a:solidFill>
              </a:rPr>
              <a:t>Größe</a:t>
            </a:r>
            <a:r>
              <a:rPr lang="en-US" sz="1400" dirty="0">
                <a:solidFill>
                  <a:srgbClr val="01B0F1"/>
                </a:solidFill>
              </a:rPr>
              <a:t> </a:t>
            </a:r>
            <a:r>
              <a:rPr lang="en-US" sz="1400" dirty="0" err="1">
                <a:solidFill>
                  <a:srgbClr val="01B0F1"/>
                </a:solidFill>
              </a:rPr>
              <a:t>Bewerten</a:t>
            </a:r>
            <a:endParaRPr lang="en-US" sz="1400" dirty="0">
              <a:solidFill>
                <a:srgbClr val="01B0F1"/>
              </a:solidFill>
            </a:endParaRPr>
          </a:p>
        </p:txBody>
      </p:sp>
      <p:sp>
        <p:nvSpPr>
          <p:cNvPr id="64" name="Textfeld 63">
            <a:extLst>
              <a:ext uri="{FF2B5EF4-FFF2-40B4-BE49-F238E27FC236}">
                <a16:creationId xmlns:a16="http://schemas.microsoft.com/office/drawing/2014/main" id="{C1BBB350-77AD-4F90-A558-D9FEC1E9695A}"/>
              </a:ext>
            </a:extLst>
          </p:cNvPr>
          <p:cNvSpPr txBox="1"/>
          <p:nvPr/>
        </p:nvSpPr>
        <p:spPr>
          <a:xfrm>
            <a:off x="3574327" y="4880889"/>
            <a:ext cx="1530321" cy="523220"/>
          </a:xfrm>
          <a:prstGeom prst="rect">
            <a:avLst/>
          </a:prstGeom>
          <a:noFill/>
        </p:spPr>
        <p:txBody>
          <a:bodyPr wrap="square" rtlCol="0">
            <a:spAutoFit/>
          </a:bodyPr>
          <a:lstStyle/>
          <a:p>
            <a:pPr algn="ctr"/>
            <a:r>
              <a:rPr lang="en-US" sz="1400" dirty="0" err="1">
                <a:solidFill>
                  <a:srgbClr val="01B0F1"/>
                </a:solidFill>
              </a:rPr>
              <a:t>Merken</a:t>
            </a:r>
            <a:r>
              <a:rPr lang="en-US" sz="1400" dirty="0">
                <a:solidFill>
                  <a:srgbClr val="01B0F1"/>
                </a:solidFill>
              </a:rPr>
              <a:t> &amp; </a:t>
            </a:r>
            <a:r>
              <a:rPr lang="en-US" sz="1400" dirty="0" err="1">
                <a:solidFill>
                  <a:srgbClr val="01B0F1"/>
                </a:solidFill>
              </a:rPr>
              <a:t>Größe</a:t>
            </a:r>
            <a:r>
              <a:rPr lang="en-US" sz="1400" dirty="0">
                <a:solidFill>
                  <a:srgbClr val="01B0F1"/>
                </a:solidFill>
              </a:rPr>
              <a:t> </a:t>
            </a:r>
            <a:r>
              <a:rPr lang="en-US" sz="1400" dirty="0" err="1">
                <a:solidFill>
                  <a:srgbClr val="01B0F1"/>
                </a:solidFill>
              </a:rPr>
              <a:t>Bewerten</a:t>
            </a:r>
            <a:endParaRPr lang="en-US" sz="1400" dirty="0">
              <a:solidFill>
                <a:srgbClr val="01B0F1"/>
              </a:solidFill>
            </a:endParaRPr>
          </a:p>
        </p:txBody>
      </p:sp>
      <p:sp>
        <p:nvSpPr>
          <p:cNvPr id="74" name="Textfeld 73">
            <a:extLst>
              <a:ext uri="{FF2B5EF4-FFF2-40B4-BE49-F238E27FC236}">
                <a16:creationId xmlns:a16="http://schemas.microsoft.com/office/drawing/2014/main" id="{033FC530-AC5A-49C3-9AEA-068043D4CC43}"/>
              </a:ext>
            </a:extLst>
          </p:cNvPr>
          <p:cNvSpPr txBox="1"/>
          <p:nvPr/>
        </p:nvSpPr>
        <p:spPr>
          <a:xfrm>
            <a:off x="2777715" y="3390451"/>
            <a:ext cx="1273940" cy="523220"/>
          </a:xfrm>
          <a:prstGeom prst="rect">
            <a:avLst/>
          </a:prstGeom>
          <a:noFill/>
        </p:spPr>
        <p:txBody>
          <a:bodyPr wrap="square" rtlCol="0">
            <a:spAutoFit/>
          </a:bodyPr>
          <a:lstStyle/>
          <a:p>
            <a:pPr algn="ctr"/>
            <a:r>
              <a:rPr lang="en-US" sz="1400" dirty="0">
                <a:solidFill>
                  <a:srgbClr val="92D14F"/>
                </a:solidFill>
              </a:rPr>
              <a:t>Nur </a:t>
            </a:r>
            <a:r>
              <a:rPr lang="en-US" sz="1400" dirty="0" err="1">
                <a:solidFill>
                  <a:srgbClr val="92D14F"/>
                </a:solidFill>
              </a:rPr>
              <a:t>Größe</a:t>
            </a:r>
            <a:r>
              <a:rPr lang="en-US" sz="1400" dirty="0">
                <a:solidFill>
                  <a:srgbClr val="92D14F"/>
                </a:solidFill>
              </a:rPr>
              <a:t> </a:t>
            </a:r>
            <a:r>
              <a:rPr lang="en-US" sz="1400" dirty="0" err="1">
                <a:solidFill>
                  <a:srgbClr val="92D14F"/>
                </a:solidFill>
              </a:rPr>
              <a:t>Bewerten</a:t>
            </a:r>
            <a:endParaRPr lang="en-US" sz="1400" dirty="0">
              <a:solidFill>
                <a:srgbClr val="92D14F"/>
              </a:solidFill>
            </a:endParaRPr>
          </a:p>
        </p:txBody>
      </p:sp>
      <p:sp>
        <p:nvSpPr>
          <p:cNvPr id="80" name="Textfeld 79">
            <a:extLst>
              <a:ext uri="{FF2B5EF4-FFF2-40B4-BE49-F238E27FC236}">
                <a16:creationId xmlns:a16="http://schemas.microsoft.com/office/drawing/2014/main" id="{0733BA63-C429-4D2B-8D9A-5A552BD6A175}"/>
              </a:ext>
            </a:extLst>
          </p:cNvPr>
          <p:cNvSpPr txBox="1"/>
          <p:nvPr/>
        </p:nvSpPr>
        <p:spPr>
          <a:xfrm>
            <a:off x="2076992" y="1926972"/>
            <a:ext cx="1273940" cy="523220"/>
          </a:xfrm>
          <a:prstGeom prst="rect">
            <a:avLst/>
          </a:prstGeom>
          <a:noFill/>
        </p:spPr>
        <p:txBody>
          <a:bodyPr wrap="square" rtlCol="0">
            <a:spAutoFit/>
          </a:bodyPr>
          <a:lstStyle/>
          <a:p>
            <a:pPr algn="ctr"/>
            <a:r>
              <a:rPr lang="en-US" sz="1400" dirty="0">
                <a:solidFill>
                  <a:srgbClr val="92D14F"/>
                </a:solidFill>
              </a:rPr>
              <a:t>Nur </a:t>
            </a:r>
            <a:r>
              <a:rPr lang="en-US" sz="1400" dirty="0" err="1">
                <a:solidFill>
                  <a:srgbClr val="92D14F"/>
                </a:solidFill>
              </a:rPr>
              <a:t>Größe</a:t>
            </a:r>
            <a:r>
              <a:rPr lang="en-US" sz="1400" dirty="0">
                <a:solidFill>
                  <a:srgbClr val="92D14F"/>
                </a:solidFill>
              </a:rPr>
              <a:t> </a:t>
            </a:r>
            <a:r>
              <a:rPr lang="en-US" sz="1400" dirty="0" err="1">
                <a:solidFill>
                  <a:srgbClr val="92D14F"/>
                </a:solidFill>
              </a:rPr>
              <a:t>Bewerten</a:t>
            </a:r>
            <a:endParaRPr lang="en-US" sz="1400" dirty="0">
              <a:solidFill>
                <a:srgbClr val="92D14F"/>
              </a:solidFill>
            </a:endParaRPr>
          </a:p>
        </p:txBody>
      </p:sp>
      <p:sp>
        <p:nvSpPr>
          <p:cNvPr id="90" name="Textfeld 89">
            <a:extLst>
              <a:ext uri="{FF2B5EF4-FFF2-40B4-BE49-F238E27FC236}">
                <a16:creationId xmlns:a16="http://schemas.microsoft.com/office/drawing/2014/main" id="{041A77CE-4877-4CA4-9062-5189E68C8920}"/>
              </a:ext>
            </a:extLst>
          </p:cNvPr>
          <p:cNvSpPr txBox="1"/>
          <p:nvPr/>
        </p:nvSpPr>
        <p:spPr>
          <a:xfrm>
            <a:off x="7635106" y="4926771"/>
            <a:ext cx="1530321" cy="523220"/>
          </a:xfrm>
          <a:prstGeom prst="rect">
            <a:avLst/>
          </a:prstGeom>
          <a:noFill/>
        </p:spPr>
        <p:txBody>
          <a:bodyPr wrap="square" rtlCol="0">
            <a:spAutoFit/>
          </a:bodyPr>
          <a:lstStyle/>
          <a:p>
            <a:pPr algn="ctr"/>
            <a:r>
              <a:rPr lang="en-US" sz="1400" dirty="0" err="1">
                <a:solidFill>
                  <a:srgbClr val="01B0F1"/>
                </a:solidFill>
              </a:rPr>
              <a:t>Merken</a:t>
            </a:r>
            <a:r>
              <a:rPr lang="en-US" sz="1400" dirty="0">
                <a:solidFill>
                  <a:srgbClr val="01B0F1"/>
                </a:solidFill>
              </a:rPr>
              <a:t> &amp; </a:t>
            </a:r>
            <a:r>
              <a:rPr lang="en-US" sz="1400" dirty="0" err="1">
                <a:solidFill>
                  <a:srgbClr val="01B0F1"/>
                </a:solidFill>
              </a:rPr>
              <a:t>Größe</a:t>
            </a:r>
            <a:r>
              <a:rPr lang="en-US" sz="1400" dirty="0">
                <a:solidFill>
                  <a:srgbClr val="01B0F1"/>
                </a:solidFill>
              </a:rPr>
              <a:t> </a:t>
            </a:r>
            <a:r>
              <a:rPr lang="en-US" sz="1400" dirty="0" err="1">
                <a:solidFill>
                  <a:srgbClr val="01B0F1"/>
                </a:solidFill>
              </a:rPr>
              <a:t>Bewerten</a:t>
            </a:r>
            <a:endParaRPr lang="en-US" sz="1400" dirty="0">
              <a:solidFill>
                <a:srgbClr val="01B0F1"/>
              </a:solidFill>
            </a:endParaRPr>
          </a:p>
        </p:txBody>
      </p:sp>
      <p:sp>
        <p:nvSpPr>
          <p:cNvPr id="91" name="Textfeld 90">
            <a:extLst>
              <a:ext uri="{FF2B5EF4-FFF2-40B4-BE49-F238E27FC236}">
                <a16:creationId xmlns:a16="http://schemas.microsoft.com/office/drawing/2014/main" id="{A7214826-CCCF-41DF-9429-835E5F84BCC5}"/>
              </a:ext>
            </a:extLst>
          </p:cNvPr>
          <p:cNvSpPr txBox="1"/>
          <p:nvPr/>
        </p:nvSpPr>
        <p:spPr>
          <a:xfrm>
            <a:off x="6913085" y="3412655"/>
            <a:ext cx="1273940" cy="523220"/>
          </a:xfrm>
          <a:prstGeom prst="rect">
            <a:avLst/>
          </a:prstGeom>
          <a:noFill/>
        </p:spPr>
        <p:txBody>
          <a:bodyPr wrap="square" rtlCol="0">
            <a:spAutoFit/>
          </a:bodyPr>
          <a:lstStyle/>
          <a:p>
            <a:pPr algn="ctr"/>
            <a:r>
              <a:rPr lang="en-US" sz="1400" dirty="0">
                <a:solidFill>
                  <a:srgbClr val="92D14F"/>
                </a:solidFill>
              </a:rPr>
              <a:t>Nur </a:t>
            </a:r>
            <a:r>
              <a:rPr lang="en-US" sz="1400" dirty="0" err="1">
                <a:solidFill>
                  <a:srgbClr val="92D14F"/>
                </a:solidFill>
              </a:rPr>
              <a:t>Größe</a:t>
            </a:r>
            <a:r>
              <a:rPr lang="en-US" sz="1400" dirty="0">
                <a:solidFill>
                  <a:srgbClr val="92D14F"/>
                </a:solidFill>
              </a:rPr>
              <a:t> </a:t>
            </a:r>
            <a:r>
              <a:rPr lang="en-US" sz="1400" dirty="0" err="1">
                <a:solidFill>
                  <a:srgbClr val="92D14F"/>
                </a:solidFill>
              </a:rPr>
              <a:t>Bewerten</a:t>
            </a:r>
            <a:endParaRPr lang="en-US" sz="1400" dirty="0">
              <a:solidFill>
                <a:srgbClr val="92D14F"/>
              </a:solidFill>
            </a:endParaRPr>
          </a:p>
        </p:txBody>
      </p:sp>
      <p:sp>
        <p:nvSpPr>
          <p:cNvPr id="92" name="Textfeld 91">
            <a:extLst>
              <a:ext uri="{FF2B5EF4-FFF2-40B4-BE49-F238E27FC236}">
                <a16:creationId xmlns:a16="http://schemas.microsoft.com/office/drawing/2014/main" id="{4768087B-1350-4E31-8C53-5DD8B779215B}"/>
              </a:ext>
            </a:extLst>
          </p:cNvPr>
          <p:cNvSpPr txBox="1"/>
          <p:nvPr/>
        </p:nvSpPr>
        <p:spPr>
          <a:xfrm>
            <a:off x="2557306" y="263883"/>
            <a:ext cx="7077387"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Verbale </a:t>
            </a:r>
            <a:r>
              <a:rPr kumimoji="0" lang="de-DE" sz="4000" b="1" i="0" u="none" strike="noStrike" kern="1200" cap="none" spc="0" normalizeH="0" baseline="0" noProof="0" dirty="0" err="1">
                <a:ln>
                  <a:noFill/>
                </a:ln>
                <a:solidFill>
                  <a:prstClr val="white"/>
                </a:solidFill>
                <a:effectLst/>
                <a:uLnTx/>
                <a:uFillTx/>
                <a:latin typeface="Calibri" panose="020F0502020204030204"/>
                <a:ea typeface="+mn-ea"/>
                <a:cs typeface="+mn-cs"/>
              </a:rPr>
              <a:t>Complex</a:t>
            </a: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 Span Aufgabe</a:t>
            </a:r>
          </a:p>
        </p:txBody>
      </p:sp>
    </p:spTree>
    <p:extLst>
      <p:ext uri="{BB962C8B-B14F-4D97-AF65-F5344CB8AC3E}">
        <p14:creationId xmlns:p14="http://schemas.microsoft.com/office/powerpoint/2010/main" val="2776399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8DD0EC0A-9264-4936-A729-30D2BBFE0DCB}"/>
              </a:ext>
            </a:extLst>
          </p:cNvPr>
          <p:cNvSpPr txBox="1"/>
          <p:nvPr/>
        </p:nvSpPr>
        <p:spPr>
          <a:xfrm>
            <a:off x="2615014" y="362999"/>
            <a:ext cx="6961970" cy="132343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Verbale </a:t>
            </a:r>
            <a:r>
              <a:rPr kumimoji="0" lang="de-DE" sz="4000" b="1" i="0" u="none" strike="noStrike" kern="1200" cap="none" spc="0" normalizeH="0" baseline="0" noProof="0" dirty="0" err="1">
                <a:ln>
                  <a:noFill/>
                </a:ln>
                <a:solidFill>
                  <a:prstClr val="white"/>
                </a:solidFill>
                <a:effectLst/>
                <a:uLnTx/>
                <a:uFillTx/>
                <a:latin typeface="Calibri" panose="020F0502020204030204"/>
                <a:ea typeface="+mn-ea"/>
                <a:cs typeface="+mn-cs"/>
              </a:rPr>
              <a:t>Complex</a:t>
            </a: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 Span Aufgabe:</a:t>
            </a:r>
            <a:b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de-DE" sz="4000" b="1" i="0" u="none" strike="noStrike" kern="1200" cap="none" spc="0" normalizeH="0" baseline="0" noProof="0" dirty="0">
                <a:ln>
                  <a:noFill/>
                </a:ln>
                <a:solidFill>
                  <a:prstClr val="white"/>
                </a:solidFill>
                <a:effectLst/>
                <a:uLnTx/>
                <a:uFillTx/>
                <a:latin typeface="Calibri" panose="020F0502020204030204"/>
                <a:ea typeface="+mn-ea"/>
                <a:cs typeface="+mn-cs"/>
              </a:rPr>
              <a:t>Beispiel Größenbewertung</a:t>
            </a:r>
          </a:p>
        </p:txBody>
      </p:sp>
      <p:sp>
        <p:nvSpPr>
          <p:cNvPr id="86" name="Pfeil nach rechts 6">
            <a:extLst>
              <a:ext uri="{FF2B5EF4-FFF2-40B4-BE49-F238E27FC236}">
                <a16:creationId xmlns:a16="http://schemas.microsoft.com/office/drawing/2014/main" id="{9E0F1672-1C00-402B-AC43-E852F3DA9E3F}"/>
              </a:ext>
            </a:extLst>
          </p:cNvPr>
          <p:cNvSpPr/>
          <p:nvPr/>
        </p:nvSpPr>
        <p:spPr>
          <a:xfrm>
            <a:off x="10487025" y="5986463"/>
            <a:ext cx="1543050" cy="71437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rPr>
              <a:t>Weiter</a:t>
            </a:r>
          </a:p>
        </p:txBody>
      </p:sp>
      <p:sp>
        <p:nvSpPr>
          <p:cNvPr id="87" name="Pfeil nach links 5">
            <a:extLst>
              <a:ext uri="{FF2B5EF4-FFF2-40B4-BE49-F238E27FC236}">
                <a16:creationId xmlns:a16="http://schemas.microsoft.com/office/drawing/2014/main" id="{C271BC8C-20DF-4B04-8E31-DD2CC6ACF9A8}"/>
              </a:ext>
            </a:extLst>
          </p:cNvPr>
          <p:cNvSpPr/>
          <p:nvPr/>
        </p:nvSpPr>
        <p:spPr>
          <a:xfrm>
            <a:off x="182879" y="5986462"/>
            <a:ext cx="1548000" cy="720000"/>
          </a:xfrm>
          <a:prstGeom prst="lef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white"/>
                </a:solidFill>
                <a:effectLst/>
                <a:uLnTx/>
                <a:uFillTx/>
                <a:latin typeface="Calibri" panose="020F0502020204030204"/>
                <a:ea typeface="+mn-ea"/>
                <a:cs typeface="+mn-cs"/>
              </a:rPr>
              <a:t>Zurück</a:t>
            </a:r>
          </a:p>
        </p:txBody>
      </p:sp>
      <p:sp>
        <p:nvSpPr>
          <p:cNvPr id="88" name="Textfeld 87">
            <a:extLst>
              <a:ext uri="{FF2B5EF4-FFF2-40B4-BE49-F238E27FC236}">
                <a16:creationId xmlns:a16="http://schemas.microsoft.com/office/drawing/2014/main" id="{C15908C8-AC71-4F9E-9E88-CB9CA00FAFD5}"/>
              </a:ext>
            </a:extLst>
          </p:cNvPr>
          <p:cNvSpPr txBox="1"/>
          <p:nvPr/>
        </p:nvSpPr>
        <p:spPr>
          <a:xfrm>
            <a:off x="1834001" y="4863785"/>
            <a:ext cx="8420395" cy="1631216"/>
          </a:xfrm>
          <a:prstGeom prst="rect">
            <a:avLst/>
          </a:prstGeom>
          <a:noFill/>
        </p:spPr>
        <p:txBody>
          <a:bodyPr wrap="square" rtlCol="0">
            <a:spAutoFit/>
          </a:bodyPr>
          <a:lstStyle/>
          <a:p>
            <a:pPr algn="ctr"/>
            <a:r>
              <a:rPr lang="en-US" sz="2000" dirty="0" err="1">
                <a:solidFill>
                  <a:schemeClr val="bg1"/>
                </a:solidFill>
              </a:rPr>
              <a:t>Im</a:t>
            </a:r>
            <a:r>
              <a:rPr lang="en-US" sz="2000" dirty="0">
                <a:solidFill>
                  <a:schemeClr val="bg1"/>
                </a:solidFill>
              </a:rPr>
              <a:t> Falle des </a:t>
            </a:r>
            <a:r>
              <a:rPr lang="en-US" sz="2000" dirty="0" err="1">
                <a:solidFill>
                  <a:schemeClr val="bg1"/>
                </a:solidFill>
              </a:rPr>
              <a:t>ersten</a:t>
            </a:r>
            <a:r>
              <a:rPr lang="en-US" sz="2000" dirty="0">
                <a:solidFill>
                  <a:schemeClr val="bg1"/>
                </a:solidFill>
              </a:rPr>
              <a:t> </a:t>
            </a:r>
            <a:r>
              <a:rPr lang="en-US" sz="2000" dirty="0" err="1">
                <a:solidFill>
                  <a:schemeClr val="bg1"/>
                </a:solidFill>
              </a:rPr>
              <a:t>präsentierten</a:t>
            </a:r>
            <a:r>
              <a:rPr lang="en-US" sz="2000" dirty="0">
                <a:solidFill>
                  <a:schemeClr val="bg1"/>
                </a:solidFill>
              </a:rPr>
              <a:t> </a:t>
            </a:r>
            <a:r>
              <a:rPr lang="en-US" sz="2000" dirty="0" err="1">
                <a:solidFill>
                  <a:schemeClr val="bg1"/>
                </a:solidFill>
              </a:rPr>
              <a:t>Wortes</a:t>
            </a:r>
            <a:r>
              <a:rPr lang="en-US" sz="2000" dirty="0">
                <a:solidFill>
                  <a:schemeClr val="bg1"/>
                </a:solidFill>
              </a:rPr>
              <a:t> </a:t>
            </a:r>
            <a:r>
              <a:rPr lang="en-US" sz="2000" dirty="0" err="1">
                <a:solidFill>
                  <a:schemeClr val="bg1"/>
                </a:solidFill>
              </a:rPr>
              <a:t>sollen</a:t>
            </a:r>
            <a:r>
              <a:rPr lang="en-US" sz="2000" dirty="0">
                <a:solidFill>
                  <a:schemeClr val="bg1"/>
                </a:solidFill>
              </a:rPr>
              <a:t> Sie </a:t>
            </a:r>
            <a:r>
              <a:rPr lang="en-US" sz="2000" dirty="0" err="1">
                <a:solidFill>
                  <a:schemeClr val="bg1"/>
                </a:solidFill>
              </a:rPr>
              <a:t>bewerten</a:t>
            </a:r>
            <a:r>
              <a:rPr lang="en-US" sz="2000" dirty="0">
                <a:solidFill>
                  <a:schemeClr val="bg1"/>
                </a:solidFill>
              </a:rPr>
              <a:t>, </a:t>
            </a:r>
            <a:r>
              <a:rPr lang="en-US" sz="2000" dirty="0" err="1">
                <a:solidFill>
                  <a:schemeClr val="bg1"/>
                </a:solidFill>
              </a:rPr>
              <a:t>ob</a:t>
            </a:r>
            <a:r>
              <a:rPr lang="en-US" sz="2000" dirty="0">
                <a:solidFill>
                  <a:schemeClr val="bg1"/>
                </a:solidFill>
              </a:rPr>
              <a:t> </a:t>
            </a:r>
            <a:r>
              <a:rPr lang="en-US" sz="2000" dirty="0" err="1">
                <a:solidFill>
                  <a:schemeClr val="bg1"/>
                </a:solidFill>
              </a:rPr>
              <a:t>ein</a:t>
            </a:r>
            <a:r>
              <a:rPr lang="en-US" sz="2000" dirty="0">
                <a:solidFill>
                  <a:schemeClr val="bg1"/>
                </a:solidFill>
              </a:rPr>
              <a:t> Vogel </a:t>
            </a:r>
            <a:r>
              <a:rPr lang="en-US" sz="2000" dirty="0" err="1">
                <a:solidFill>
                  <a:schemeClr val="bg1"/>
                </a:solidFill>
              </a:rPr>
              <a:t>größer</a:t>
            </a:r>
            <a:r>
              <a:rPr lang="en-US" sz="2000" dirty="0">
                <a:solidFill>
                  <a:schemeClr val="bg1"/>
                </a:solidFill>
              </a:rPr>
              <a:t> </a:t>
            </a:r>
            <a:r>
              <a:rPr lang="en-US" sz="2000" dirty="0" err="1">
                <a:solidFill>
                  <a:schemeClr val="bg1"/>
                </a:solidFill>
              </a:rPr>
              <a:t>oder</a:t>
            </a:r>
            <a:r>
              <a:rPr lang="en-US" sz="2000" dirty="0">
                <a:solidFill>
                  <a:schemeClr val="bg1"/>
                </a:solidFill>
              </a:rPr>
              <a:t> </a:t>
            </a:r>
            <a:r>
              <a:rPr lang="en-US" sz="2000" dirty="0" err="1">
                <a:solidFill>
                  <a:schemeClr val="bg1"/>
                </a:solidFill>
              </a:rPr>
              <a:t>kleiner</a:t>
            </a:r>
            <a:r>
              <a:rPr lang="en-US" sz="2000" dirty="0">
                <a:solidFill>
                  <a:schemeClr val="bg1"/>
                </a:solidFill>
              </a:rPr>
              <a:t> </a:t>
            </a:r>
            <a:r>
              <a:rPr lang="en-US" sz="2000" dirty="0" err="1">
                <a:solidFill>
                  <a:schemeClr val="bg1"/>
                </a:solidFill>
              </a:rPr>
              <a:t>ist</a:t>
            </a:r>
            <a:r>
              <a:rPr lang="en-US" sz="2000" dirty="0">
                <a:solidFill>
                  <a:schemeClr val="bg1"/>
                </a:solidFill>
              </a:rPr>
              <a:t> </a:t>
            </a:r>
            <a:r>
              <a:rPr lang="en-US" sz="2000" dirty="0" err="1">
                <a:solidFill>
                  <a:schemeClr val="bg1"/>
                </a:solidFill>
              </a:rPr>
              <a:t>als</a:t>
            </a:r>
            <a:r>
              <a:rPr lang="en-US" sz="2000" dirty="0">
                <a:solidFill>
                  <a:schemeClr val="bg1"/>
                </a:solidFill>
              </a:rPr>
              <a:t> </a:t>
            </a:r>
            <a:r>
              <a:rPr lang="en-US" sz="2000" dirty="0" err="1">
                <a:solidFill>
                  <a:schemeClr val="bg1"/>
                </a:solidFill>
              </a:rPr>
              <a:t>ein</a:t>
            </a:r>
            <a:r>
              <a:rPr lang="en-US" sz="2000" dirty="0">
                <a:solidFill>
                  <a:schemeClr val="bg1"/>
                </a:solidFill>
              </a:rPr>
              <a:t> </a:t>
            </a:r>
            <a:r>
              <a:rPr lang="en-US" sz="2000" dirty="0" err="1">
                <a:solidFill>
                  <a:schemeClr val="bg1"/>
                </a:solidFill>
              </a:rPr>
              <a:t>Fussball</a:t>
            </a:r>
            <a:r>
              <a:rPr lang="en-US" sz="2000" dirty="0">
                <a:solidFill>
                  <a:schemeClr val="bg1"/>
                </a:solidFill>
              </a:rPr>
              <a:t>. Ein Vogel </a:t>
            </a:r>
            <a:r>
              <a:rPr lang="en-US" sz="2000" dirty="0" err="1">
                <a:solidFill>
                  <a:schemeClr val="bg1"/>
                </a:solidFill>
              </a:rPr>
              <a:t>ist</a:t>
            </a:r>
            <a:r>
              <a:rPr lang="en-US" sz="2000" dirty="0">
                <a:solidFill>
                  <a:schemeClr val="bg1"/>
                </a:solidFill>
              </a:rPr>
              <a:t> </a:t>
            </a:r>
            <a:r>
              <a:rPr lang="en-US" sz="2000" dirty="0" err="1">
                <a:solidFill>
                  <a:schemeClr val="bg1"/>
                </a:solidFill>
              </a:rPr>
              <a:t>kleiner</a:t>
            </a:r>
            <a:r>
              <a:rPr lang="en-US" sz="2000" dirty="0">
                <a:solidFill>
                  <a:schemeClr val="bg1"/>
                </a:solidFill>
              </a:rPr>
              <a:t> </a:t>
            </a:r>
            <a:r>
              <a:rPr lang="en-US" sz="2000" dirty="0" err="1">
                <a:solidFill>
                  <a:schemeClr val="bg1"/>
                </a:solidFill>
              </a:rPr>
              <a:t>als</a:t>
            </a:r>
            <a:r>
              <a:rPr lang="en-US" sz="2000" dirty="0">
                <a:solidFill>
                  <a:schemeClr val="bg1"/>
                </a:solidFill>
              </a:rPr>
              <a:t> </a:t>
            </a:r>
            <a:r>
              <a:rPr lang="en-US" sz="2000" dirty="0" err="1">
                <a:solidFill>
                  <a:schemeClr val="bg1"/>
                </a:solidFill>
              </a:rPr>
              <a:t>ein</a:t>
            </a:r>
            <a:r>
              <a:rPr lang="en-US" sz="2000" dirty="0">
                <a:solidFill>
                  <a:schemeClr val="bg1"/>
                </a:solidFill>
              </a:rPr>
              <a:t> </a:t>
            </a:r>
            <a:r>
              <a:rPr lang="en-US" sz="2000" dirty="0" err="1">
                <a:solidFill>
                  <a:schemeClr val="bg1"/>
                </a:solidFill>
              </a:rPr>
              <a:t>Fussball</a:t>
            </a:r>
            <a:r>
              <a:rPr lang="en-US" sz="2000" dirty="0">
                <a:solidFill>
                  <a:schemeClr val="bg1"/>
                </a:solidFill>
              </a:rPr>
              <a:t>, </a:t>
            </a:r>
            <a:r>
              <a:rPr lang="en-US" sz="2000" dirty="0" err="1">
                <a:solidFill>
                  <a:schemeClr val="bg1"/>
                </a:solidFill>
              </a:rPr>
              <a:t>daher</a:t>
            </a:r>
            <a:r>
              <a:rPr lang="en-US" sz="2000" dirty="0">
                <a:solidFill>
                  <a:schemeClr val="bg1"/>
                </a:solidFill>
              </a:rPr>
              <a:t> </a:t>
            </a:r>
            <a:r>
              <a:rPr lang="en-US" sz="2000" dirty="0" err="1">
                <a:solidFill>
                  <a:schemeClr val="bg1"/>
                </a:solidFill>
              </a:rPr>
              <a:t>ist</a:t>
            </a:r>
            <a:r>
              <a:rPr lang="en-US" sz="2000" dirty="0">
                <a:solidFill>
                  <a:schemeClr val="bg1"/>
                </a:solidFill>
              </a:rPr>
              <a:t> die </a:t>
            </a:r>
            <a:r>
              <a:rPr lang="en-US" sz="2000" dirty="0" err="1">
                <a:solidFill>
                  <a:schemeClr val="bg1"/>
                </a:solidFill>
              </a:rPr>
              <a:t>korrekte</a:t>
            </a:r>
            <a:r>
              <a:rPr lang="en-US" sz="2000" dirty="0">
                <a:solidFill>
                  <a:schemeClr val="bg1"/>
                </a:solidFill>
              </a:rPr>
              <a:t> </a:t>
            </a:r>
            <a:r>
              <a:rPr lang="en-US" sz="2000" dirty="0" err="1">
                <a:solidFill>
                  <a:schemeClr val="bg1"/>
                </a:solidFill>
              </a:rPr>
              <a:t>Antwort</a:t>
            </a:r>
            <a:r>
              <a:rPr lang="en-US" sz="2000" dirty="0">
                <a:solidFill>
                  <a:schemeClr val="bg1"/>
                </a:solidFill>
              </a:rPr>
              <a:t> die </a:t>
            </a:r>
            <a:r>
              <a:rPr lang="en-US" sz="2000" b="1" i="1" dirty="0">
                <a:solidFill>
                  <a:srgbClr val="C00000"/>
                </a:solidFill>
              </a:rPr>
              <a:t>Taste “D”</a:t>
            </a:r>
            <a:r>
              <a:rPr lang="en-US" sz="2000" dirty="0">
                <a:solidFill>
                  <a:schemeClr val="bg1"/>
                </a:solidFill>
              </a:rPr>
              <a:t>.</a:t>
            </a:r>
            <a:endParaRPr lang="en-US" sz="2000" b="1" i="1" dirty="0">
              <a:solidFill>
                <a:srgbClr val="C00000"/>
              </a:solidFill>
            </a:endParaRPr>
          </a:p>
          <a:p>
            <a:pPr algn="ctr"/>
            <a:endParaRPr lang="en-US" sz="2000" dirty="0">
              <a:solidFill>
                <a:schemeClr val="bg1"/>
              </a:solidFill>
            </a:endParaRPr>
          </a:p>
          <a:p>
            <a:pPr algn="ctr"/>
            <a:endParaRPr lang="en-US" sz="2000" b="1" i="1" dirty="0">
              <a:solidFill>
                <a:srgbClr val="C00000"/>
              </a:solidFill>
            </a:endParaRPr>
          </a:p>
        </p:txBody>
      </p:sp>
      <p:grpSp>
        <p:nvGrpSpPr>
          <p:cNvPr id="60" name="Gruppieren 59">
            <a:extLst>
              <a:ext uri="{FF2B5EF4-FFF2-40B4-BE49-F238E27FC236}">
                <a16:creationId xmlns:a16="http://schemas.microsoft.com/office/drawing/2014/main" id="{343FC052-7DCC-4796-8765-A5D8FC82A5CD}"/>
              </a:ext>
            </a:extLst>
          </p:cNvPr>
          <p:cNvGrpSpPr/>
          <p:nvPr/>
        </p:nvGrpSpPr>
        <p:grpSpPr>
          <a:xfrm>
            <a:off x="1627755" y="3048705"/>
            <a:ext cx="8626641" cy="628242"/>
            <a:chOff x="2942808" y="2738993"/>
            <a:chExt cx="1496138" cy="628242"/>
          </a:xfrm>
        </p:grpSpPr>
        <p:cxnSp>
          <p:nvCxnSpPr>
            <p:cNvPr id="61" name="Gerader Verbinder 60">
              <a:extLst>
                <a:ext uri="{FF2B5EF4-FFF2-40B4-BE49-F238E27FC236}">
                  <a16:creationId xmlns:a16="http://schemas.microsoft.com/office/drawing/2014/main" id="{07E40419-4675-4E48-971C-87E63CAB9C75}"/>
                </a:ext>
              </a:extLst>
            </p:cNvPr>
            <p:cNvCxnSpPr>
              <a:cxnSpLocks/>
            </p:cNvCxnSpPr>
            <p:nvPr/>
          </p:nvCxnSpPr>
          <p:spPr>
            <a:xfrm>
              <a:off x="3683854" y="2738993"/>
              <a:ext cx="0" cy="62824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28EE34FD-D99F-4444-8801-927ACFF42EE7}"/>
                </a:ext>
              </a:extLst>
            </p:cNvPr>
            <p:cNvSpPr txBox="1"/>
            <p:nvPr/>
          </p:nvSpPr>
          <p:spPr>
            <a:xfrm>
              <a:off x="2942808" y="2860620"/>
              <a:ext cx="750995" cy="400110"/>
            </a:xfrm>
            <a:prstGeom prst="rect">
              <a:avLst/>
            </a:prstGeom>
            <a:noFill/>
          </p:spPr>
          <p:txBody>
            <a:bodyPr wrap="square" rtlCol="0">
              <a:spAutoFit/>
            </a:bodyPr>
            <a:lstStyle/>
            <a:p>
              <a:pPr algn="ctr"/>
              <a:r>
                <a:rPr lang="en-US" sz="2000" dirty="0">
                  <a:solidFill>
                    <a:schemeClr val="bg1"/>
                  </a:solidFill>
                </a:rPr>
                <a:t>Vogel</a:t>
              </a:r>
              <a:endParaRPr lang="en-US" dirty="0">
                <a:solidFill>
                  <a:schemeClr val="bg1"/>
                </a:solidFill>
              </a:endParaRPr>
            </a:p>
          </p:txBody>
        </p:sp>
        <p:sp>
          <p:nvSpPr>
            <p:cNvPr id="64" name="Textfeld 63">
              <a:extLst>
                <a:ext uri="{FF2B5EF4-FFF2-40B4-BE49-F238E27FC236}">
                  <a16:creationId xmlns:a16="http://schemas.microsoft.com/office/drawing/2014/main" id="{539C03CF-85B0-4128-971C-977BAE54847D}"/>
                </a:ext>
              </a:extLst>
            </p:cNvPr>
            <p:cNvSpPr txBox="1"/>
            <p:nvPr/>
          </p:nvSpPr>
          <p:spPr>
            <a:xfrm>
              <a:off x="3800061" y="2860620"/>
              <a:ext cx="638885" cy="400110"/>
            </a:xfrm>
            <a:prstGeom prst="rect">
              <a:avLst/>
            </a:prstGeom>
            <a:noFill/>
          </p:spPr>
          <p:txBody>
            <a:bodyPr wrap="square" rtlCol="0">
              <a:spAutoFit/>
            </a:bodyPr>
            <a:lstStyle/>
            <a:p>
              <a:pPr algn="ctr"/>
              <a:r>
                <a:rPr lang="en-US" sz="2000" dirty="0" err="1">
                  <a:solidFill>
                    <a:schemeClr val="bg1"/>
                  </a:solidFill>
                </a:rPr>
                <a:t>ogeVl</a:t>
              </a:r>
              <a:endParaRPr lang="en-US" dirty="0">
                <a:solidFill>
                  <a:schemeClr val="bg1"/>
                </a:solidFill>
              </a:endParaRPr>
            </a:p>
          </p:txBody>
        </p:sp>
      </p:grpSp>
    </p:spTree>
    <p:extLst>
      <p:ext uri="{BB962C8B-B14F-4D97-AF65-F5344CB8AC3E}">
        <p14:creationId xmlns:p14="http://schemas.microsoft.com/office/powerpoint/2010/main" val="374438679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EE5B0763B0C5418AEDA6C15C6E62EA" ma:contentTypeVersion="2" ma:contentTypeDescription="Create a new document." ma:contentTypeScope="" ma:versionID="e1bbc327d3f15f97580f2200e068d490">
  <xsd:schema xmlns:xsd="http://www.w3.org/2001/XMLSchema" xmlns:xs="http://www.w3.org/2001/XMLSchema" xmlns:p="http://schemas.microsoft.com/office/2006/metadata/properties" xmlns:ns2="7aea1f33-3c25-41bd-b0e4-1e99859b4c65" targetNamespace="http://schemas.microsoft.com/office/2006/metadata/properties" ma:root="true" ma:fieldsID="406795969c55ec0154dd5c03df2b63f4" ns2:_="">
    <xsd:import namespace="7aea1f33-3c25-41bd-b0e4-1e99859b4c6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ea1f33-3c25-41bd-b0e4-1e99859b4c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66C454D-3AB9-4C84-AF07-3EF620DD4E6C}"/>
</file>

<file path=customXml/itemProps2.xml><?xml version="1.0" encoding="utf-8"?>
<ds:datastoreItem xmlns:ds="http://schemas.openxmlformats.org/officeDocument/2006/customXml" ds:itemID="{372D411E-FD94-43E1-9316-8D5DAF35803F}"/>
</file>

<file path=customXml/itemProps3.xml><?xml version="1.0" encoding="utf-8"?>
<ds:datastoreItem xmlns:ds="http://schemas.openxmlformats.org/officeDocument/2006/customXml" ds:itemID="{6926EA56-CFDF-4C59-ACC7-FE5E6DF88405}"/>
</file>

<file path=docProps/app.xml><?xml version="1.0" encoding="utf-8"?>
<Properties xmlns="http://schemas.openxmlformats.org/officeDocument/2006/extended-properties" xmlns:vt="http://schemas.openxmlformats.org/officeDocument/2006/docPropsVTypes">
  <TotalTime>0</TotalTime>
  <Words>1686</Words>
  <Application>Microsoft Office PowerPoint</Application>
  <PresentationFormat>Breitbild</PresentationFormat>
  <Paragraphs>262</Paragraphs>
  <Slides>16</Slides>
  <Notes>0</Notes>
  <HiddenSlides>0</HiddenSlides>
  <MMClips>0</MMClips>
  <ScaleCrop>false</ScaleCrop>
  <HeadingPairs>
    <vt:vector size="6" baseType="variant">
      <vt:variant>
        <vt:lpstr>Verwendete Schriftarten</vt:lpstr>
      </vt:variant>
      <vt:variant>
        <vt:i4>3</vt:i4>
      </vt:variant>
      <vt:variant>
        <vt:lpstr>Design</vt:lpstr>
      </vt:variant>
      <vt:variant>
        <vt:i4>2</vt:i4>
      </vt:variant>
      <vt:variant>
        <vt:lpstr>Folientitel</vt:lpstr>
      </vt:variant>
      <vt:variant>
        <vt:i4>16</vt:i4>
      </vt:variant>
    </vt:vector>
  </HeadingPairs>
  <TitlesOfParts>
    <vt:vector size="21" baseType="lpstr">
      <vt:lpstr>Arial</vt:lpstr>
      <vt:lpstr>Calibri</vt:lpstr>
      <vt:lpstr>Calibri Light</vt:lpstr>
      <vt:lpstr>Office</vt:lpstr>
      <vt:lpstr>Office-Design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Göttmann, Jan</dc:creator>
  <cp:lastModifiedBy>Jan Goettmann</cp:lastModifiedBy>
  <cp:revision>4</cp:revision>
  <dcterms:created xsi:type="dcterms:W3CDTF">2021-09-28T11:00:24Z</dcterms:created>
  <dcterms:modified xsi:type="dcterms:W3CDTF">2022-04-21T14:08:35Z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0x0101006BEE5B0763B0C5418AEDA6C15C6E62EA</vt:lpwstr>
  </property>
</Properties>
</file>