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_rels/slide24.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16.xml.rels" ContentType="application/vnd.openxmlformats-package.relationships+xml"/>
  <Override PartName="/ppt/slides/_rels/slide32.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21.xml.rels" ContentType="application/vnd.openxmlformats-package.relationships+xml"/>
  <Override PartName="/ppt/slides/_rels/slide8.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_rels/slide22.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_rels/slide23.xml.rels" ContentType="application/vnd.openxmlformats-package.relationships+xml"/>
  <Override PartName="/ppt/slides/slide30.xml" ContentType="application/vnd.openxmlformats-officedocument.presentationml.slide+xml"/>
  <Override PartName="/ppt/slides/slide5.xml" ContentType="application/vnd.openxmlformats-officedocument.presentationml.slide+xml"/>
  <Override PartName="/ppt/slides/slide31.xml" ContentType="application/vnd.openxmlformats-officedocument.presentationml.slide+xml"/>
  <Override PartName="/ppt/slides/slide6.xml" ContentType="application/vnd.openxmlformats-officedocument.presentationml.slide+xml"/>
  <Override PartName="/ppt/slides/slide32.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de-DE" sz="1800" spc="-1" strike="noStrike">
              <a:solidFill>
                <a:srgbClr val="000000"/>
              </a:solidFill>
              <a:latin typeface="Calibri"/>
            </a:endParaRPr>
          </a:p>
        </p:txBody>
      </p:sp>
      <p:sp>
        <p:nvSpPr>
          <p:cNvPr id="27" name="PlaceHolder 2"/>
          <p:cNvSpPr>
            <a:spLocks noGrp="1"/>
          </p:cNvSpPr>
          <p:nvPr>
            <p:ph type="body"/>
          </p:nvPr>
        </p:nvSpPr>
        <p:spPr>
          <a:xfrm>
            <a:off x="609480" y="1604520"/>
            <a:ext cx="10972440" cy="1896840"/>
          </a:xfrm>
          <a:prstGeom prst="rect">
            <a:avLst/>
          </a:prstGeom>
        </p:spPr>
        <p:txBody>
          <a:bodyPr lIns="0" rIns="0" tIns="0" bIns="0">
            <a:normAutofit/>
          </a:bodyPr>
          <a:p>
            <a:endParaRPr b="0" lang="de-DE" sz="2800" spc="-1" strike="noStrike">
              <a:solidFill>
                <a:srgbClr val="000000"/>
              </a:solidFill>
              <a:latin typeface="Calibri"/>
            </a:endParaRPr>
          </a:p>
        </p:txBody>
      </p:sp>
      <p:sp>
        <p:nvSpPr>
          <p:cNvPr id="28" name="PlaceHolder 3"/>
          <p:cNvSpPr>
            <a:spLocks noGrp="1"/>
          </p:cNvSpPr>
          <p:nvPr>
            <p:ph type="body"/>
          </p:nvPr>
        </p:nvSpPr>
        <p:spPr>
          <a:xfrm>
            <a:off x="609480" y="3682080"/>
            <a:ext cx="10972440" cy="1896840"/>
          </a:xfrm>
          <a:prstGeom prst="rect">
            <a:avLst/>
          </a:prstGeom>
        </p:spPr>
        <p:txBody>
          <a:bodyPr lIns="0" rIns="0" tIns="0" bIns="0">
            <a:normAutofit/>
          </a:bodyPr>
          <a:p>
            <a:endParaRPr b="0" lang="de-DE"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de-DE" sz="1800" spc="-1" strike="noStrike">
              <a:solidFill>
                <a:srgbClr val="000000"/>
              </a:solidFill>
              <a:latin typeface="Calibri"/>
            </a:endParaRPr>
          </a:p>
        </p:txBody>
      </p:sp>
      <p:sp>
        <p:nvSpPr>
          <p:cNvPr id="30" name="PlaceHolder 2"/>
          <p:cNvSpPr>
            <a:spLocks noGrp="1"/>
          </p:cNvSpPr>
          <p:nvPr>
            <p:ph type="body"/>
          </p:nvPr>
        </p:nvSpPr>
        <p:spPr>
          <a:xfrm>
            <a:off x="609480" y="1604520"/>
            <a:ext cx="5354280" cy="1896840"/>
          </a:xfrm>
          <a:prstGeom prst="rect">
            <a:avLst/>
          </a:prstGeom>
        </p:spPr>
        <p:txBody>
          <a:bodyPr lIns="0" rIns="0" tIns="0" bIns="0">
            <a:normAutofit/>
          </a:bodyPr>
          <a:p>
            <a:endParaRPr b="0" lang="de-DE" sz="2800" spc="-1" strike="noStrike">
              <a:solidFill>
                <a:srgbClr val="000000"/>
              </a:solidFill>
              <a:latin typeface="Calibri"/>
            </a:endParaRPr>
          </a:p>
        </p:txBody>
      </p:sp>
      <p:sp>
        <p:nvSpPr>
          <p:cNvPr id="31" name="PlaceHolder 3"/>
          <p:cNvSpPr>
            <a:spLocks noGrp="1"/>
          </p:cNvSpPr>
          <p:nvPr>
            <p:ph type="body"/>
          </p:nvPr>
        </p:nvSpPr>
        <p:spPr>
          <a:xfrm>
            <a:off x="6231960" y="1604520"/>
            <a:ext cx="5354280" cy="1896840"/>
          </a:xfrm>
          <a:prstGeom prst="rect">
            <a:avLst/>
          </a:prstGeom>
        </p:spPr>
        <p:txBody>
          <a:bodyPr lIns="0" rIns="0" tIns="0" bIns="0">
            <a:normAutofit/>
          </a:bodyPr>
          <a:p>
            <a:endParaRPr b="0" lang="de-DE" sz="2800" spc="-1" strike="noStrike">
              <a:solidFill>
                <a:srgbClr val="000000"/>
              </a:solidFill>
              <a:latin typeface="Calibri"/>
            </a:endParaRPr>
          </a:p>
        </p:txBody>
      </p:sp>
      <p:sp>
        <p:nvSpPr>
          <p:cNvPr id="32" name="PlaceHolder 4"/>
          <p:cNvSpPr>
            <a:spLocks noGrp="1"/>
          </p:cNvSpPr>
          <p:nvPr>
            <p:ph type="body"/>
          </p:nvPr>
        </p:nvSpPr>
        <p:spPr>
          <a:xfrm>
            <a:off x="609480" y="3682080"/>
            <a:ext cx="5354280" cy="1896840"/>
          </a:xfrm>
          <a:prstGeom prst="rect">
            <a:avLst/>
          </a:prstGeom>
        </p:spPr>
        <p:txBody>
          <a:bodyPr lIns="0" rIns="0" tIns="0" bIns="0">
            <a:normAutofit/>
          </a:bodyPr>
          <a:p>
            <a:endParaRPr b="0" lang="de-DE" sz="2800" spc="-1" strike="noStrike">
              <a:solidFill>
                <a:srgbClr val="000000"/>
              </a:solidFill>
              <a:latin typeface="Calibri"/>
            </a:endParaRPr>
          </a:p>
        </p:txBody>
      </p:sp>
      <p:sp>
        <p:nvSpPr>
          <p:cNvPr id="33" name="PlaceHolder 5"/>
          <p:cNvSpPr>
            <a:spLocks noGrp="1"/>
          </p:cNvSpPr>
          <p:nvPr>
            <p:ph type="body"/>
          </p:nvPr>
        </p:nvSpPr>
        <p:spPr>
          <a:xfrm>
            <a:off x="6231960" y="3682080"/>
            <a:ext cx="5354280" cy="1896840"/>
          </a:xfrm>
          <a:prstGeom prst="rect">
            <a:avLst/>
          </a:prstGeom>
        </p:spPr>
        <p:txBody>
          <a:bodyPr lIns="0" rIns="0" tIns="0" bIns="0">
            <a:normAutofit/>
          </a:bodyPr>
          <a:p>
            <a:endParaRPr b="0" lang="de-DE"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de-DE" sz="1800" spc="-1" strike="noStrike">
              <a:solidFill>
                <a:srgbClr val="000000"/>
              </a:solidFill>
              <a:latin typeface="Calibri"/>
            </a:endParaRPr>
          </a:p>
        </p:txBody>
      </p:sp>
      <p:sp>
        <p:nvSpPr>
          <p:cNvPr id="35" name="PlaceHolder 2"/>
          <p:cNvSpPr>
            <a:spLocks noGrp="1"/>
          </p:cNvSpPr>
          <p:nvPr>
            <p:ph type="body"/>
          </p:nvPr>
        </p:nvSpPr>
        <p:spPr>
          <a:xfrm>
            <a:off x="609480" y="1604520"/>
            <a:ext cx="3533040" cy="1896840"/>
          </a:xfrm>
          <a:prstGeom prst="rect">
            <a:avLst/>
          </a:prstGeom>
        </p:spPr>
        <p:txBody>
          <a:bodyPr lIns="0" rIns="0" tIns="0" bIns="0">
            <a:normAutofit/>
          </a:bodyPr>
          <a:p>
            <a:endParaRPr b="0" lang="de-DE" sz="2800" spc="-1" strike="noStrike">
              <a:solidFill>
                <a:srgbClr val="000000"/>
              </a:solidFill>
              <a:latin typeface="Calibri"/>
            </a:endParaRPr>
          </a:p>
        </p:txBody>
      </p:sp>
      <p:sp>
        <p:nvSpPr>
          <p:cNvPr id="36" name="PlaceHolder 3"/>
          <p:cNvSpPr>
            <a:spLocks noGrp="1"/>
          </p:cNvSpPr>
          <p:nvPr>
            <p:ph type="body"/>
          </p:nvPr>
        </p:nvSpPr>
        <p:spPr>
          <a:xfrm>
            <a:off x="4319640" y="1604520"/>
            <a:ext cx="3533040" cy="1896840"/>
          </a:xfrm>
          <a:prstGeom prst="rect">
            <a:avLst/>
          </a:prstGeom>
        </p:spPr>
        <p:txBody>
          <a:bodyPr lIns="0" rIns="0" tIns="0" bIns="0">
            <a:normAutofit/>
          </a:bodyPr>
          <a:p>
            <a:endParaRPr b="0" lang="de-DE" sz="2800" spc="-1" strike="noStrike">
              <a:solidFill>
                <a:srgbClr val="000000"/>
              </a:solidFill>
              <a:latin typeface="Calibri"/>
            </a:endParaRPr>
          </a:p>
        </p:txBody>
      </p:sp>
      <p:sp>
        <p:nvSpPr>
          <p:cNvPr id="37" name="PlaceHolder 4"/>
          <p:cNvSpPr>
            <a:spLocks noGrp="1"/>
          </p:cNvSpPr>
          <p:nvPr>
            <p:ph type="body"/>
          </p:nvPr>
        </p:nvSpPr>
        <p:spPr>
          <a:xfrm>
            <a:off x="8029800" y="1604520"/>
            <a:ext cx="3533040" cy="1896840"/>
          </a:xfrm>
          <a:prstGeom prst="rect">
            <a:avLst/>
          </a:prstGeom>
        </p:spPr>
        <p:txBody>
          <a:bodyPr lIns="0" rIns="0" tIns="0" bIns="0">
            <a:normAutofit/>
          </a:bodyPr>
          <a:p>
            <a:endParaRPr b="0" lang="de-DE" sz="2800" spc="-1" strike="noStrike">
              <a:solidFill>
                <a:srgbClr val="000000"/>
              </a:solidFill>
              <a:latin typeface="Calibri"/>
            </a:endParaRPr>
          </a:p>
        </p:txBody>
      </p:sp>
      <p:sp>
        <p:nvSpPr>
          <p:cNvPr id="38" name="PlaceHolder 5"/>
          <p:cNvSpPr>
            <a:spLocks noGrp="1"/>
          </p:cNvSpPr>
          <p:nvPr>
            <p:ph type="body"/>
          </p:nvPr>
        </p:nvSpPr>
        <p:spPr>
          <a:xfrm>
            <a:off x="609480" y="3682080"/>
            <a:ext cx="3533040" cy="1896840"/>
          </a:xfrm>
          <a:prstGeom prst="rect">
            <a:avLst/>
          </a:prstGeom>
        </p:spPr>
        <p:txBody>
          <a:bodyPr lIns="0" rIns="0" tIns="0" bIns="0">
            <a:normAutofit/>
          </a:bodyPr>
          <a:p>
            <a:endParaRPr b="0" lang="de-DE" sz="2800" spc="-1" strike="noStrike">
              <a:solidFill>
                <a:srgbClr val="000000"/>
              </a:solidFill>
              <a:latin typeface="Calibri"/>
            </a:endParaRPr>
          </a:p>
        </p:txBody>
      </p:sp>
      <p:sp>
        <p:nvSpPr>
          <p:cNvPr id="39" name="PlaceHolder 6"/>
          <p:cNvSpPr>
            <a:spLocks noGrp="1"/>
          </p:cNvSpPr>
          <p:nvPr>
            <p:ph type="body"/>
          </p:nvPr>
        </p:nvSpPr>
        <p:spPr>
          <a:xfrm>
            <a:off x="4319640" y="3682080"/>
            <a:ext cx="3533040" cy="1896840"/>
          </a:xfrm>
          <a:prstGeom prst="rect">
            <a:avLst/>
          </a:prstGeom>
        </p:spPr>
        <p:txBody>
          <a:bodyPr lIns="0" rIns="0" tIns="0" bIns="0">
            <a:normAutofit/>
          </a:bodyPr>
          <a:p>
            <a:endParaRPr b="0" lang="de-DE" sz="2800" spc="-1" strike="noStrike">
              <a:solidFill>
                <a:srgbClr val="000000"/>
              </a:solidFill>
              <a:latin typeface="Calibri"/>
            </a:endParaRPr>
          </a:p>
        </p:txBody>
      </p:sp>
      <p:sp>
        <p:nvSpPr>
          <p:cNvPr id="40" name="PlaceHolder 7"/>
          <p:cNvSpPr>
            <a:spLocks noGrp="1"/>
          </p:cNvSpPr>
          <p:nvPr>
            <p:ph type="body"/>
          </p:nvPr>
        </p:nvSpPr>
        <p:spPr>
          <a:xfrm>
            <a:off x="8029800" y="3682080"/>
            <a:ext cx="3533040" cy="1896840"/>
          </a:xfrm>
          <a:prstGeom prst="rect">
            <a:avLst/>
          </a:prstGeom>
        </p:spPr>
        <p:txBody>
          <a:bodyPr lIns="0" rIns="0" tIns="0" bIns="0">
            <a:normAutofit/>
          </a:bodyPr>
          <a:p>
            <a:endParaRPr b="0" lang="de-DE"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de-DE" sz="1800" spc="-1" strike="noStrike">
              <a:solidFill>
                <a:srgbClr val="000000"/>
              </a:solidFill>
              <a:latin typeface="Calibri"/>
            </a:endParaRPr>
          </a:p>
        </p:txBody>
      </p:sp>
      <p:sp>
        <p:nvSpPr>
          <p:cNvPr id="47"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de-DE" sz="1800" spc="-1" strike="noStrike">
              <a:solidFill>
                <a:srgbClr val="000000"/>
              </a:solidFill>
              <a:latin typeface="Calibri"/>
            </a:endParaRPr>
          </a:p>
        </p:txBody>
      </p:sp>
      <p:sp>
        <p:nvSpPr>
          <p:cNvPr id="49" name="PlaceHolder 2"/>
          <p:cNvSpPr>
            <a:spLocks noGrp="1"/>
          </p:cNvSpPr>
          <p:nvPr>
            <p:ph type="body"/>
          </p:nvPr>
        </p:nvSpPr>
        <p:spPr>
          <a:xfrm>
            <a:off x="609480" y="1604520"/>
            <a:ext cx="10972440" cy="3977280"/>
          </a:xfrm>
          <a:prstGeom prst="rect">
            <a:avLst/>
          </a:prstGeom>
        </p:spPr>
        <p:txBody>
          <a:bodyPr lIns="0" rIns="0" tIns="0" bIns="0">
            <a:normAutofit/>
          </a:bodyPr>
          <a:p>
            <a:endParaRPr b="0" lang="de-DE"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de-DE" sz="1800" spc="-1" strike="noStrike">
              <a:solidFill>
                <a:srgbClr val="000000"/>
              </a:solidFill>
              <a:latin typeface="Calibri"/>
            </a:endParaRPr>
          </a:p>
        </p:txBody>
      </p:sp>
      <p:sp>
        <p:nvSpPr>
          <p:cNvPr id="51" name="PlaceHolder 2"/>
          <p:cNvSpPr>
            <a:spLocks noGrp="1"/>
          </p:cNvSpPr>
          <p:nvPr>
            <p:ph type="body"/>
          </p:nvPr>
        </p:nvSpPr>
        <p:spPr>
          <a:xfrm>
            <a:off x="609480" y="1604520"/>
            <a:ext cx="5354280" cy="3977280"/>
          </a:xfrm>
          <a:prstGeom prst="rect">
            <a:avLst/>
          </a:prstGeom>
        </p:spPr>
        <p:txBody>
          <a:bodyPr lIns="0" rIns="0" tIns="0" bIns="0">
            <a:normAutofit/>
          </a:bodyPr>
          <a:p>
            <a:endParaRPr b="0" lang="de-DE" sz="2800" spc="-1" strike="noStrike">
              <a:solidFill>
                <a:srgbClr val="000000"/>
              </a:solidFill>
              <a:latin typeface="Calibri"/>
            </a:endParaRPr>
          </a:p>
        </p:txBody>
      </p:sp>
      <p:sp>
        <p:nvSpPr>
          <p:cNvPr id="52" name="PlaceHolder 3"/>
          <p:cNvSpPr>
            <a:spLocks noGrp="1"/>
          </p:cNvSpPr>
          <p:nvPr>
            <p:ph type="body"/>
          </p:nvPr>
        </p:nvSpPr>
        <p:spPr>
          <a:xfrm>
            <a:off x="6231960" y="1604520"/>
            <a:ext cx="5354280" cy="3977280"/>
          </a:xfrm>
          <a:prstGeom prst="rect">
            <a:avLst/>
          </a:prstGeom>
        </p:spPr>
        <p:txBody>
          <a:bodyPr lIns="0" rIns="0" tIns="0" bIns="0">
            <a:normAutofit/>
          </a:bodyPr>
          <a:p>
            <a:endParaRPr b="0" lang="de-DE"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de-DE"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1523880" y="1122480"/>
            <a:ext cx="9143640" cy="110667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de-DE" sz="1800" spc="-1" strike="noStrike">
              <a:solidFill>
                <a:srgbClr val="000000"/>
              </a:solidFill>
              <a:latin typeface="Calibri"/>
            </a:endParaRPr>
          </a:p>
        </p:txBody>
      </p:sp>
      <p:sp>
        <p:nvSpPr>
          <p:cNvPr id="56" name="PlaceHolder 2"/>
          <p:cNvSpPr>
            <a:spLocks noGrp="1"/>
          </p:cNvSpPr>
          <p:nvPr>
            <p:ph type="body"/>
          </p:nvPr>
        </p:nvSpPr>
        <p:spPr>
          <a:xfrm>
            <a:off x="609480" y="1604520"/>
            <a:ext cx="5354280" cy="1896840"/>
          </a:xfrm>
          <a:prstGeom prst="rect">
            <a:avLst/>
          </a:prstGeom>
        </p:spPr>
        <p:txBody>
          <a:bodyPr lIns="0" rIns="0" tIns="0" bIns="0">
            <a:normAutofit/>
          </a:bodyPr>
          <a:p>
            <a:endParaRPr b="0" lang="de-DE" sz="2800" spc="-1" strike="noStrike">
              <a:solidFill>
                <a:srgbClr val="000000"/>
              </a:solidFill>
              <a:latin typeface="Calibri"/>
            </a:endParaRPr>
          </a:p>
        </p:txBody>
      </p:sp>
      <p:sp>
        <p:nvSpPr>
          <p:cNvPr id="57" name="PlaceHolder 3"/>
          <p:cNvSpPr>
            <a:spLocks noGrp="1"/>
          </p:cNvSpPr>
          <p:nvPr>
            <p:ph type="body"/>
          </p:nvPr>
        </p:nvSpPr>
        <p:spPr>
          <a:xfrm>
            <a:off x="6231960" y="1604520"/>
            <a:ext cx="5354280" cy="3977280"/>
          </a:xfrm>
          <a:prstGeom prst="rect">
            <a:avLst/>
          </a:prstGeom>
        </p:spPr>
        <p:txBody>
          <a:bodyPr lIns="0" rIns="0" tIns="0" bIns="0">
            <a:normAutofit/>
          </a:bodyPr>
          <a:p>
            <a:endParaRPr b="0" lang="de-DE" sz="2800" spc="-1" strike="noStrike">
              <a:solidFill>
                <a:srgbClr val="000000"/>
              </a:solidFill>
              <a:latin typeface="Calibri"/>
            </a:endParaRPr>
          </a:p>
        </p:txBody>
      </p:sp>
      <p:sp>
        <p:nvSpPr>
          <p:cNvPr id="58" name="PlaceHolder 4"/>
          <p:cNvSpPr>
            <a:spLocks noGrp="1"/>
          </p:cNvSpPr>
          <p:nvPr>
            <p:ph type="body"/>
          </p:nvPr>
        </p:nvSpPr>
        <p:spPr>
          <a:xfrm>
            <a:off x="609480" y="3682080"/>
            <a:ext cx="5354280" cy="1896840"/>
          </a:xfrm>
          <a:prstGeom prst="rect">
            <a:avLst/>
          </a:prstGeom>
        </p:spPr>
        <p:txBody>
          <a:bodyPr lIns="0" rIns="0" tIns="0" bIns="0">
            <a:normAutofit/>
          </a:bodyPr>
          <a:p>
            <a:endParaRPr b="0" lang="de-DE"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de-DE" sz="1800" spc="-1" strike="noStrike">
              <a:solidFill>
                <a:srgbClr val="000000"/>
              </a:solidFill>
              <a:latin typeface="Calibri"/>
            </a:endParaRPr>
          </a:p>
        </p:txBody>
      </p:sp>
      <p:sp>
        <p:nvSpPr>
          <p:cNvPr id="6"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de-DE" sz="1800" spc="-1" strike="noStrike">
              <a:solidFill>
                <a:srgbClr val="000000"/>
              </a:solidFill>
              <a:latin typeface="Calibri"/>
            </a:endParaRPr>
          </a:p>
        </p:txBody>
      </p:sp>
      <p:sp>
        <p:nvSpPr>
          <p:cNvPr id="60" name="PlaceHolder 2"/>
          <p:cNvSpPr>
            <a:spLocks noGrp="1"/>
          </p:cNvSpPr>
          <p:nvPr>
            <p:ph type="body"/>
          </p:nvPr>
        </p:nvSpPr>
        <p:spPr>
          <a:xfrm>
            <a:off x="609480" y="1604520"/>
            <a:ext cx="5354280" cy="3977280"/>
          </a:xfrm>
          <a:prstGeom prst="rect">
            <a:avLst/>
          </a:prstGeom>
        </p:spPr>
        <p:txBody>
          <a:bodyPr lIns="0" rIns="0" tIns="0" bIns="0">
            <a:normAutofit/>
          </a:bodyPr>
          <a:p>
            <a:endParaRPr b="0" lang="de-DE" sz="2800" spc="-1" strike="noStrike">
              <a:solidFill>
                <a:srgbClr val="000000"/>
              </a:solidFill>
              <a:latin typeface="Calibri"/>
            </a:endParaRPr>
          </a:p>
        </p:txBody>
      </p:sp>
      <p:sp>
        <p:nvSpPr>
          <p:cNvPr id="61" name="PlaceHolder 3"/>
          <p:cNvSpPr>
            <a:spLocks noGrp="1"/>
          </p:cNvSpPr>
          <p:nvPr>
            <p:ph type="body"/>
          </p:nvPr>
        </p:nvSpPr>
        <p:spPr>
          <a:xfrm>
            <a:off x="6231960" y="1604520"/>
            <a:ext cx="5354280" cy="1896840"/>
          </a:xfrm>
          <a:prstGeom prst="rect">
            <a:avLst/>
          </a:prstGeom>
        </p:spPr>
        <p:txBody>
          <a:bodyPr lIns="0" rIns="0" tIns="0" bIns="0">
            <a:normAutofit/>
          </a:bodyPr>
          <a:p>
            <a:endParaRPr b="0" lang="de-DE" sz="2800" spc="-1" strike="noStrike">
              <a:solidFill>
                <a:srgbClr val="000000"/>
              </a:solidFill>
              <a:latin typeface="Calibri"/>
            </a:endParaRPr>
          </a:p>
        </p:txBody>
      </p:sp>
      <p:sp>
        <p:nvSpPr>
          <p:cNvPr id="62" name="PlaceHolder 4"/>
          <p:cNvSpPr>
            <a:spLocks noGrp="1"/>
          </p:cNvSpPr>
          <p:nvPr>
            <p:ph type="body"/>
          </p:nvPr>
        </p:nvSpPr>
        <p:spPr>
          <a:xfrm>
            <a:off x="6231960" y="3682080"/>
            <a:ext cx="5354280" cy="1896840"/>
          </a:xfrm>
          <a:prstGeom prst="rect">
            <a:avLst/>
          </a:prstGeom>
        </p:spPr>
        <p:txBody>
          <a:bodyPr lIns="0" rIns="0" tIns="0" bIns="0">
            <a:normAutofit/>
          </a:bodyPr>
          <a:p>
            <a:endParaRPr b="0" lang="de-DE"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de-DE" sz="1800" spc="-1" strike="noStrike">
              <a:solidFill>
                <a:srgbClr val="000000"/>
              </a:solidFill>
              <a:latin typeface="Calibri"/>
            </a:endParaRPr>
          </a:p>
        </p:txBody>
      </p:sp>
      <p:sp>
        <p:nvSpPr>
          <p:cNvPr id="64" name="PlaceHolder 2"/>
          <p:cNvSpPr>
            <a:spLocks noGrp="1"/>
          </p:cNvSpPr>
          <p:nvPr>
            <p:ph type="body"/>
          </p:nvPr>
        </p:nvSpPr>
        <p:spPr>
          <a:xfrm>
            <a:off x="609480" y="1604520"/>
            <a:ext cx="5354280" cy="1896840"/>
          </a:xfrm>
          <a:prstGeom prst="rect">
            <a:avLst/>
          </a:prstGeom>
        </p:spPr>
        <p:txBody>
          <a:bodyPr lIns="0" rIns="0" tIns="0" bIns="0">
            <a:normAutofit/>
          </a:bodyPr>
          <a:p>
            <a:endParaRPr b="0" lang="de-DE" sz="2800" spc="-1" strike="noStrike">
              <a:solidFill>
                <a:srgbClr val="000000"/>
              </a:solidFill>
              <a:latin typeface="Calibri"/>
            </a:endParaRPr>
          </a:p>
        </p:txBody>
      </p:sp>
      <p:sp>
        <p:nvSpPr>
          <p:cNvPr id="65" name="PlaceHolder 3"/>
          <p:cNvSpPr>
            <a:spLocks noGrp="1"/>
          </p:cNvSpPr>
          <p:nvPr>
            <p:ph type="body"/>
          </p:nvPr>
        </p:nvSpPr>
        <p:spPr>
          <a:xfrm>
            <a:off x="6231960" y="1604520"/>
            <a:ext cx="5354280" cy="1896840"/>
          </a:xfrm>
          <a:prstGeom prst="rect">
            <a:avLst/>
          </a:prstGeom>
        </p:spPr>
        <p:txBody>
          <a:bodyPr lIns="0" rIns="0" tIns="0" bIns="0">
            <a:normAutofit/>
          </a:bodyPr>
          <a:p>
            <a:endParaRPr b="0" lang="de-DE" sz="2800" spc="-1" strike="noStrike">
              <a:solidFill>
                <a:srgbClr val="000000"/>
              </a:solidFill>
              <a:latin typeface="Calibri"/>
            </a:endParaRPr>
          </a:p>
        </p:txBody>
      </p:sp>
      <p:sp>
        <p:nvSpPr>
          <p:cNvPr id="66" name="PlaceHolder 4"/>
          <p:cNvSpPr>
            <a:spLocks noGrp="1"/>
          </p:cNvSpPr>
          <p:nvPr>
            <p:ph type="body"/>
          </p:nvPr>
        </p:nvSpPr>
        <p:spPr>
          <a:xfrm>
            <a:off x="609480" y="3682080"/>
            <a:ext cx="10972440" cy="1896840"/>
          </a:xfrm>
          <a:prstGeom prst="rect">
            <a:avLst/>
          </a:prstGeom>
        </p:spPr>
        <p:txBody>
          <a:bodyPr lIns="0" rIns="0" tIns="0" bIns="0">
            <a:normAutofit/>
          </a:bodyPr>
          <a:p>
            <a:endParaRPr b="0" lang="de-DE"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de-DE" sz="1800" spc="-1" strike="noStrike">
              <a:solidFill>
                <a:srgbClr val="000000"/>
              </a:solidFill>
              <a:latin typeface="Calibri"/>
            </a:endParaRPr>
          </a:p>
        </p:txBody>
      </p:sp>
      <p:sp>
        <p:nvSpPr>
          <p:cNvPr id="68" name="PlaceHolder 2"/>
          <p:cNvSpPr>
            <a:spLocks noGrp="1"/>
          </p:cNvSpPr>
          <p:nvPr>
            <p:ph type="body"/>
          </p:nvPr>
        </p:nvSpPr>
        <p:spPr>
          <a:xfrm>
            <a:off x="609480" y="1604520"/>
            <a:ext cx="10972440" cy="1896840"/>
          </a:xfrm>
          <a:prstGeom prst="rect">
            <a:avLst/>
          </a:prstGeom>
        </p:spPr>
        <p:txBody>
          <a:bodyPr lIns="0" rIns="0" tIns="0" bIns="0">
            <a:normAutofit/>
          </a:bodyPr>
          <a:p>
            <a:endParaRPr b="0" lang="de-DE" sz="2800" spc="-1" strike="noStrike">
              <a:solidFill>
                <a:srgbClr val="000000"/>
              </a:solidFill>
              <a:latin typeface="Calibri"/>
            </a:endParaRPr>
          </a:p>
        </p:txBody>
      </p:sp>
      <p:sp>
        <p:nvSpPr>
          <p:cNvPr id="69" name="PlaceHolder 3"/>
          <p:cNvSpPr>
            <a:spLocks noGrp="1"/>
          </p:cNvSpPr>
          <p:nvPr>
            <p:ph type="body"/>
          </p:nvPr>
        </p:nvSpPr>
        <p:spPr>
          <a:xfrm>
            <a:off x="609480" y="3682080"/>
            <a:ext cx="10972440" cy="1896840"/>
          </a:xfrm>
          <a:prstGeom prst="rect">
            <a:avLst/>
          </a:prstGeom>
        </p:spPr>
        <p:txBody>
          <a:bodyPr lIns="0" rIns="0" tIns="0" bIns="0">
            <a:normAutofit/>
          </a:bodyPr>
          <a:p>
            <a:endParaRPr b="0" lang="de-DE"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de-DE" sz="1800" spc="-1" strike="noStrike">
              <a:solidFill>
                <a:srgbClr val="000000"/>
              </a:solidFill>
              <a:latin typeface="Calibri"/>
            </a:endParaRPr>
          </a:p>
        </p:txBody>
      </p:sp>
      <p:sp>
        <p:nvSpPr>
          <p:cNvPr id="71" name="PlaceHolder 2"/>
          <p:cNvSpPr>
            <a:spLocks noGrp="1"/>
          </p:cNvSpPr>
          <p:nvPr>
            <p:ph type="body"/>
          </p:nvPr>
        </p:nvSpPr>
        <p:spPr>
          <a:xfrm>
            <a:off x="609480" y="1604520"/>
            <a:ext cx="5354280" cy="1896840"/>
          </a:xfrm>
          <a:prstGeom prst="rect">
            <a:avLst/>
          </a:prstGeom>
        </p:spPr>
        <p:txBody>
          <a:bodyPr lIns="0" rIns="0" tIns="0" bIns="0">
            <a:normAutofit/>
          </a:bodyPr>
          <a:p>
            <a:endParaRPr b="0" lang="de-DE" sz="2800" spc="-1" strike="noStrike">
              <a:solidFill>
                <a:srgbClr val="000000"/>
              </a:solidFill>
              <a:latin typeface="Calibri"/>
            </a:endParaRPr>
          </a:p>
        </p:txBody>
      </p:sp>
      <p:sp>
        <p:nvSpPr>
          <p:cNvPr id="72" name="PlaceHolder 3"/>
          <p:cNvSpPr>
            <a:spLocks noGrp="1"/>
          </p:cNvSpPr>
          <p:nvPr>
            <p:ph type="body"/>
          </p:nvPr>
        </p:nvSpPr>
        <p:spPr>
          <a:xfrm>
            <a:off x="6231960" y="1604520"/>
            <a:ext cx="5354280" cy="1896840"/>
          </a:xfrm>
          <a:prstGeom prst="rect">
            <a:avLst/>
          </a:prstGeom>
        </p:spPr>
        <p:txBody>
          <a:bodyPr lIns="0" rIns="0" tIns="0" bIns="0">
            <a:normAutofit/>
          </a:bodyPr>
          <a:p>
            <a:endParaRPr b="0" lang="de-DE" sz="2800" spc="-1" strike="noStrike">
              <a:solidFill>
                <a:srgbClr val="000000"/>
              </a:solidFill>
              <a:latin typeface="Calibri"/>
            </a:endParaRPr>
          </a:p>
        </p:txBody>
      </p:sp>
      <p:sp>
        <p:nvSpPr>
          <p:cNvPr id="73" name="PlaceHolder 4"/>
          <p:cNvSpPr>
            <a:spLocks noGrp="1"/>
          </p:cNvSpPr>
          <p:nvPr>
            <p:ph type="body"/>
          </p:nvPr>
        </p:nvSpPr>
        <p:spPr>
          <a:xfrm>
            <a:off x="609480" y="3682080"/>
            <a:ext cx="5354280" cy="1896840"/>
          </a:xfrm>
          <a:prstGeom prst="rect">
            <a:avLst/>
          </a:prstGeom>
        </p:spPr>
        <p:txBody>
          <a:bodyPr lIns="0" rIns="0" tIns="0" bIns="0">
            <a:normAutofit/>
          </a:bodyPr>
          <a:p>
            <a:endParaRPr b="0" lang="de-DE" sz="2800" spc="-1" strike="noStrike">
              <a:solidFill>
                <a:srgbClr val="000000"/>
              </a:solidFill>
              <a:latin typeface="Calibri"/>
            </a:endParaRPr>
          </a:p>
        </p:txBody>
      </p:sp>
      <p:sp>
        <p:nvSpPr>
          <p:cNvPr id="74" name="PlaceHolder 5"/>
          <p:cNvSpPr>
            <a:spLocks noGrp="1"/>
          </p:cNvSpPr>
          <p:nvPr>
            <p:ph type="body"/>
          </p:nvPr>
        </p:nvSpPr>
        <p:spPr>
          <a:xfrm>
            <a:off x="6231960" y="3682080"/>
            <a:ext cx="5354280" cy="1896840"/>
          </a:xfrm>
          <a:prstGeom prst="rect">
            <a:avLst/>
          </a:prstGeom>
        </p:spPr>
        <p:txBody>
          <a:bodyPr lIns="0" rIns="0" tIns="0" bIns="0">
            <a:normAutofit/>
          </a:bodyPr>
          <a:p>
            <a:endParaRPr b="0" lang="de-DE"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de-DE" sz="1800" spc="-1" strike="noStrike">
              <a:solidFill>
                <a:srgbClr val="000000"/>
              </a:solidFill>
              <a:latin typeface="Calibri"/>
            </a:endParaRPr>
          </a:p>
        </p:txBody>
      </p:sp>
      <p:sp>
        <p:nvSpPr>
          <p:cNvPr id="76" name="PlaceHolder 2"/>
          <p:cNvSpPr>
            <a:spLocks noGrp="1"/>
          </p:cNvSpPr>
          <p:nvPr>
            <p:ph type="body"/>
          </p:nvPr>
        </p:nvSpPr>
        <p:spPr>
          <a:xfrm>
            <a:off x="609480" y="1604520"/>
            <a:ext cx="3533040" cy="1896840"/>
          </a:xfrm>
          <a:prstGeom prst="rect">
            <a:avLst/>
          </a:prstGeom>
        </p:spPr>
        <p:txBody>
          <a:bodyPr lIns="0" rIns="0" tIns="0" bIns="0">
            <a:normAutofit/>
          </a:bodyPr>
          <a:p>
            <a:endParaRPr b="0" lang="de-DE" sz="2800" spc="-1" strike="noStrike">
              <a:solidFill>
                <a:srgbClr val="000000"/>
              </a:solidFill>
              <a:latin typeface="Calibri"/>
            </a:endParaRPr>
          </a:p>
        </p:txBody>
      </p:sp>
      <p:sp>
        <p:nvSpPr>
          <p:cNvPr id="77" name="PlaceHolder 3"/>
          <p:cNvSpPr>
            <a:spLocks noGrp="1"/>
          </p:cNvSpPr>
          <p:nvPr>
            <p:ph type="body"/>
          </p:nvPr>
        </p:nvSpPr>
        <p:spPr>
          <a:xfrm>
            <a:off x="4319640" y="1604520"/>
            <a:ext cx="3533040" cy="1896840"/>
          </a:xfrm>
          <a:prstGeom prst="rect">
            <a:avLst/>
          </a:prstGeom>
        </p:spPr>
        <p:txBody>
          <a:bodyPr lIns="0" rIns="0" tIns="0" bIns="0">
            <a:normAutofit/>
          </a:bodyPr>
          <a:p>
            <a:endParaRPr b="0" lang="de-DE" sz="2800" spc="-1" strike="noStrike">
              <a:solidFill>
                <a:srgbClr val="000000"/>
              </a:solidFill>
              <a:latin typeface="Calibri"/>
            </a:endParaRPr>
          </a:p>
        </p:txBody>
      </p:sp>
      <p:sp>
        <p:nvSpPr>
          <p:cNvPr id="78" name="PlaceHolder 4"/>
          <p:cNvSpPr>
            <a:spLocks noGrp="1"/>
          </p:cNvSpPr>
          <p:nvPr>
            <p:ph type="body"/>
          </p:nvPr>
        </p:nvSpPr>
        <p:spPr>
          <a:xfrm>
            <a:off x="8029800" y="1604520"/>
            <a:ext cx="3533040" cy="1896840"/>
          </a:xfrm>
          <a:prstGeom prst="rect">
            <a:avLst/>
          </a:prstGeom>
        </p:spPr>
        <p:txBody>
          <a:bodyPr lIns="0" rIns="0" tIns="0" bIns="0">
            <a:normAutofit/>
          </a:bodyPr>
          <a:p>
            <a:endParaRPr b="0" lang="de-DE" sz="2800" spc="-1" strike="noStrike">
              <a:solidFill>
                <a:srgbClr val="000000"/>
              </a:solidFill>
              <a:latin typeface="Calibri"/>
            </a:endParaRPr>
          </a:p>
        </p:txBody>
      </p:sp>
      <p:sp>
        <p:nvSpPr>
          <p:cNvPr id="79" name="PlaceHolder 5"/>
          <p:cNvSpPr>
            <a:spLocks noGrp="1"/>
          </p:cNvSpPr>
          <p:nvPr>
            <p:ph type="body"/>
          </p:nvPr>
        </p:nvSpPr>
        <p:spPr>
          <a:xfrm>
            <a:off x="609480" y="3682080"/>
            <a:ext cx="3533040" cy="1896840"/>
          </a:xfrm>
          <a:prstGeom prst="rect">
            <a:avLst/>
          </a:prstGeom>
        </p:spPr>
        <p:txBody>
          <a:bodyPr lIns="0" rIns="0" tIns="0" bIns="0">
            <a:normAutofit/>
          </a:bodyPr>
          <a:p>
            <a:endParaRPr b="0" lang="de-DE" sz="2800" spc="-1" strike="noStrike">
              <a:solidFill>
                <a:srgbClr val="000000"/>
              </a:solidFill>
              <a:latin typeface="Calibri"/>
            </a:endParaRPr>
          </a:p>
        </p:txBody>
      </p:sp>
      <p:sp>
        <p:nvSpPr>
          <p:cNvPr id="80" name="PlaceHolder 6"/>
          <p:cNvSpPr>
            <a:spLocks noGrp="1"/>
          </p:cNvSpPr>
          <p:nvPr>
            <p:ph type="body"/>
          </p:nvPr>
        </p:nvSpPr>
        <p:spPr>
          <a:xfrm>
            <a:off x="4319640" y="3682080"/>
            <a:ext cx="3533040" cy="1896840"/>
          </a:xfrm>
          <a:prstGeom prst="rect">
            <a:avLst/>
          </a:prstGeom>
        </p:spPr>
        <p:txBody>
          <a:bodyPr lIns="0" rIns="0" tIns="0" bIns="0">
            <a:normAutofit/>
          </a:bodyPr>
          <a:p>
            <a:endParaRPr b="0" lang="de-DE" sz="2800" spc="-1" strike="noStrike">
              <a:solidFill>
                <a:srgbClr val="000000"/>
              </a:solidFill>
              <a:latin typeface="Calibri"/>
            </a:endParaRPr>
          </a:p>
        </p:txBody>
      </p:sp>
      <p:sp>
        <p:nvSpPr>
          <p:cNvPr id="81" name="PlaceHolder 7"/>
          <p:cNvSpPr>
            <a:spLocks noGrp="1"/>
          </p:cNvSpPr>
          <p:nvPr>
            <p:ph type="body"/>
          </p:nvPr>
        </p:nvSpPr>
        <p:spPr>
          <a:xfrm>
            <a:off x="8029800" y="3682080"/>
            <a:ext cx="3533040" cy="1896840"/>
          </a:xfrm>
          <a:prstGeom prst="rect">
            <a:avLst/>
          </a:prstGeom>
        </p:spPr>
        <p:txBody>
          <a:bodyPr lIns="0" rIns="0" tIns="0" bIns="0">
            <a:normAutofit/>
          </a:bodyPr>
          <a:p>
            <a:endParaRPr b="0" lang="de-DE" sz="2800" spc="-1" strike="noStrike">
              <a:solidFill>
                <a:srgbClr val="00000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de-DE" sz="1800" spc="-1" strike="noStrike">
              <a:solidFill>
                <a:srgbClr val="000000"/>
              </a:solidFill>
              <a:latin typeface="Calibri"/>
            </a:endParaRPr>
          </a:p>
        </p:txBody>
      </p:sp>
      <p:sp>
        <p:nvSpPr>
          <p:cNvPr id="88"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de-DE" sz="1800" spc="-1" strike="noStrike">
              <a:solidFill>
                <a:srgbClr val="000000"/>
              </a:solidFill>
              <a:latin typeface="Calibri"/>
            </a:endParaRPr>
          </a:p>
        </p:txBody>
      </p:sp>
      <p:sp>
        <p:nvSpPr>
          <p:cNvPr id="90" name="PlaceHolder 2"/>
          <p:cNvSpPr>
            <a:spLocks noGrp="1"/>
          </p:cNvSpPr>
          <p:nvPr>
            <p:ph type="body"/>
          </p:nvPr>
        </p:nvSpPr>
        <p:spPr>
          <a:xfrm>
            <a:off x="609480" y="1604520"/>
            <a:ext cx="10972440" cy="3977280"/>
          </a:xfrm>
          <a:prstGeom prst="rect">
            <a:avLst/>
          </a:prstGeom>
        </p:spPr>
        <p:txBody>
          <a:bodyPr lIns="0" rIns="0" tIns="0" bIns="0">
            <a:normAutofit/>
          </a:bodyPr>
          <a:p>
            <a:endParaRPr b="0" lang="de-DE" sz="2800" spc="-1" strike="noStrike">
              <a:solidFill>
                <a:srgbClr val="00000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de-DE" sz="1800" spc="-1" strike="noStrike">
              <a:solidFill>
                <a:srgbClr val="000000"/>
              </a:solidFill>
              <a:latin typeface="Calibri"/>
            </a:endParaRPr>
          </a:p>
        </p:txBody>
      </p:sp>
      <p:sp>
        <p:nvSpPr>
          <p:cNvPr id="92" name="PlaceHolder 2"/>
          <p:cNvSpPr>
            <a:spLocks noGrp="1"/>
          </p:cNvSpPr>
          <p:nvPr>
            <p:ph type="body"/>
          </p:nvPr>
        </p:nvSpPr>
        <p:spPr>
          <a:xfrm>
            <a:off x="609480" y="1604520"/>
            <a:ext cx="5354280" cy="3977280"/>
          </a:xfrm>
          <a:prstGeom prst="rect">
            <a:avLst/>
          </a:prstGeom>
        </p:spPr>
        <p:txBody>
          <a:bodyPr lIns="0" rIns="0" tIns="0" bIns="0">
            <a:normAutofit/>
          </a:bodyPr>
          <a:p>
            <a:endParaRPr b="0" lang="de-DE" sz="2800" spc="-1" strike="noStrike">
              <a:solidFill>
                <a:srgbClr val="000000"/>
              </a:solidFill>
              <a:latin typeface="Calibri"/>
            </a:endParaRPr>
          </a:p>
        </p:txBody>
      </p:sp>
      <p:sp>
        <p:nvSpPr>
          <p:cNvPr id="93" name="PlaceHolder 3"/>
          <p:cNvSpPr>
            <a:spLocks noGrp="1"/>
          </p:cNvSpPr>
          <p:nvPr>
            <p:ph type="body"/>
          </p:nvPr>
        </p:nvSpPr>
        <p:spPr>
          <a:xfrm>
            <a:off x="6231960" y="1604520"/>
            <a:ext cx="5354280" cy="3977280"/>
          </a:xfrm>
          <a:prstGeom prst="rect">
            <a:avLst/>
          </a:prstGeom>
        </p:spPr>
        <p:txBody>
          <a:bodyPr lIns="0" rIns="0" tIns="0" bIns="0">
            <a:normAutofit/>
          </a:bodyPr>
          <a:p>
            <a:endParaRPr b="0" lang="de-DE" sz="2800" spc="-1" strike="noStrike">
              <a:solidFill>
                <a:srgbClr val="00000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de-DE"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de-DE" sz="1800" spc="-1" strike="noStrike">
              <a:solidFill>
                <a:srgbClr val="000000"/>
              </a:solidFill>
              <a:latin typeface="Calibri"/>
            </a:endParaRPr>
          </a:p>
        </p:txBody>
      </p:sp>
      <p:sp>
        <p:nvSpPr>
          <p:cNvPr id="8" name="PlaceHolder 2"/>
          <p:cNvSpPr>
            <a:spLocks noGrp="1"/>
          </p:cNvSpPr>
          <p:nvPr>
            <p:ph type="body"/>
          </p:nvPr>
        </p:nvSpPr>
        <p:spPr>
          <a:xfrm>
            <a:off x="609480" y="1604520"/>
            <a:ext cx="10972440" cy="3977280"/>
          </a:xfrm>
          <a:prstGeom prst="rect">
            <a:avLst/>
          </a:prstGeom>
        </p:spPr>
        <p:txBody>
          <a:bodyPr lIns="0" rIns="0" tIns="0" bIns="0">
            <a:normAutofit/>
          </a:bodyPr>
          <a:p>
            <a:endParaRPr b="0" lang="de-DE" sz="2800" spc="-1" strike="noStrike">
              <a:solidFill>
                <a:srgbClr val="00000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1523880" y="1122480"/>
            <a:ext cx="9143640" cy="110667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de-DE" sz="1800" spc="-1" strike="noStrike">
              <a:solidFill>
                <a:srgbClr val="000000"/>
              </a:solidFill>
              <a:latin typeface="Calibri"/>
            </a:endParaRPr>
          </a:p>
        </p:txBody>
      </p:sp>
      <p:sp>
        <p:nvSpPr>
          <p:cNvPr id="97" name="PlaceHolder 2"/>
          <p:cNvSpPr>
            <a:spLocks noGrp="1"/>
          </p:cNvSpPr>
          <p:nvPr>
            <p:ph type="body"/>
          </p:nvPr>
        </p:nvSpPr>
        <p:spPr>
          <a:xfrm>
            <a:off x="609480" y="1604520"/>
            <a:ext cx="5354280" cy="1896840"/>
          </a:xfrm>
          <a:prstGeom prst="rect">
            <a:avLst/>
          </a:prstGeom>
        </p:spPr>
        <p:txBody>
          <a:bodyPr lIns="0" rIns="0" tIns="0" bIns="0">
            <a:normAutofit/>
          </a:bodyPr>
          <a:p>
            <a:endParaRPr b="0" lang="de-DE" sz="2800" spc="-1" strike="noStrike">
              <a:solidFill>
                <a:srgbClr val="000000"/>
              </a:solidFill>
              <a:latin typeface="Calibri"/>
            </a:endParaRPr>
          </a:p>
        </p:txBody>
      </p:sp>
      <p:sp>
        <p:nvSpPr>
          <p:cNvPr id="98" name="PlaceHolder 3"/>
          <p:cNvSpPr>
            <a:spLocks noGrp="1"/>
          </p:cNvSpPr>
          <p:nvPr>
            <p:ph type="body"/>
          </p:nvPr>
        </p:nvSpPr>
        <p:spPr>
          <a:xfrm>
            <a:off x="6231960" y="1604520"/>
            <a:ext cx="5354280" cy="3977280"/>
          </a:xfrm>
          <a:prstGeom prst="rect">
            <a:avLst/>
          </a:prstGeom>
        </p:spPr>
        <p:txBody>
          <a:bodyPr lIns="0" rIns="0" tIns="0" bIns="0">
            <a:normAutofit/>
          </a:bodyPr>
          <a:p>
            <a:endParaRPr b="0" lang="de-DE" sz="2800" spc="-1" strike="noStrike">
              <a:solidFill>
                <a:srgbClr val="000000"/>
              </a:solidFill>
              <a:latin typeface="Calibri"/>
            </a:endParaRPr>
          </a:p>
        </p:txBody>
      </p:sp>
      <p:sp>
        <p:nvSpPr>
          <p:cNvPr id="99" name="PlaceHolder 4"/>
          <p:cNvSpPr>
            <a:spLocks noGrp="1"/>
          </p:cNvSpPr>
          <p:nvPr>
            <p:ph type="body"/>
          </p:nvPr>
        </p:nvSpPr>
        <p:spPr>
          <a:xfrm>
            <a:off x="609480" y="3682080"/>
            <a:ext cx="5354280" cy="1896840"/>
          </a:xfrm>
          <a:prstGeom prst="rect">
            <a:avLst/>
          </a:prstGeom>
        </p:spPr>
        <p:txBody>
          <a:bodyPr lIns="0" rIns="0" tIns="0" bIns="0">
            <a:normAutofit/>
          </a:bodyPr>
          <a:p>
            <a:endParaRPr b="0" lang="de-DE" sz="2800" spc="-1" strike="noStrike">
              <a:solidFill>
                <a:srgbClr val="00000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de-DE" sz="1800" spc="-1" strike="noStrike">
              <a:solidFill>
                <a:srgbClr val="000000"/>
              </a:solidFill>
              <a:latin typeface="Calibri"/>
            </a:endParaRPr>
          </a:p>
        </p:txBody>
      </p:sp>
      <p:sp>
        <p:nvSpPr>
          <p:cNvPr id="101" name="PlaceHolder 2"/>
          <p:cNvSpPr>
            <a:spLocks noGrp="1"/>
          </p:cNvSpPr>
          <p:nvPr>
            <p:ph type="body"/>
          </p:nvPr>
        </p:nvSpPr>
        <p:spPr>
          <a:xfrm>
            <a:off x="609480" y="1604520"/>
            <a:ext cx="5354280" cy="3977280"/>
          </a:xfrm>
          <a:prstGeom prst="rect">
            <a:avLst/>
          </a:prstGeom>
        </p:spPr>
        <p:txBody>
          <a:bodyPr lIns="0" rIns="0" tIns="0" bIns="0">
            <a:normAutofit/>
          </a:bodyPr>
          <a:p>
            <a:endParaRPr b="0" lang="de-DE" sz="2800" spc="-1" strike="noStrike">
              <a:solidFill>
                <a:srgbClr val="000000"/>
              </a:solidFill>
              <a:latin typeface="Calibri"/>
            </a:endParaRPr>
          </a:p>
        </p:txBody>
      </p:sp>
      <p:sp>
        <p:nvSpPr>
          <p:cNvPr id="102" name="PlaceHolder 3"/>
          <p:cNvSpPr>
            <a:spLocks noGrp="1"/>
          </p:cNvSpPr>
          <p:nvPr>
            <p:ph type="body"/>
          </p:nvPr>
        </p:nvSpPr>
        <p:spPr>
          <a:xfrm>
            <a:off x="6231960" y="1604520"/>
            <a:ext cx="5354280" cy="1896840"/>
          </a:xfrm>
          <a:prstGeom prst="rect">
            <a:avLst/>
          </a:prstGeom>
        </p:spPr>
        <p:txBody>
          <a:bodyPr lIns="0" rIns="0" tIns="0" bIns="0">
            <a:normAutofit/>
          </a:bodyPr>
          <a:p>
            <a:endParaRPr b="0" lang="de-DE" sz="2800" spc="-1" strike="noStrike">
              <a:solidFill>
                <a:srgbClr val="000000"/>
              </a:solidFill>
              <a:latin typeface="Calibri"/>
            </a:endParaRPr>
          </a:p>
        </p:txBody>
      </p:sp>
      <p:sp>
        <p:nvSpPr>
          <p:cNvPr id="103" name="PlaceHolder 4"/>
          <p:cNvSpPr>
            <a:spLocks noGrp="1"/>
          </p:cNvSpPr>
          <p:nvPr>
            <p:ph type="body"/>
          </p:nvPr>
        </p:nvSpPr>
        <p:spPr>
          <a:xfrm>
            <a:off x="6231960" y="3682080"/>
            <a:ext cx="5354280" cy="1896840"/>
          </a:xfrm>
          <a:prstGeom prst="rect">
            <a:avLst/>
          </a:prstGeom>
        </p:spPr>
        <p:txBody>
          <a:bodyPr lIns="0" rIns="0" tIns="0" bIns="0">
            <a:normAutofit/>
          </a:bodyPr>
          <a:p>
            <a:endParaRPr b="0" lang="de-DE" sz="2800" spc="-1" strike="noStrike">
              <a:solidFill>
                <a:srgbClr val="00000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de-DE" sz="1800" spc="-1" strike="noStrike">
              <a:solidFill>
                <a:srgbClr val="000000"/>
              </a:solidFill>
              <a:latin typeface="Calibri"/>
            </a:endParaRPr>
          </a:p>
        </p:txBody>
      </p:sp>
      <p:sp>
        <p:nvSpPr>
          <p:cNvPr id="105" name="PlaceHolder 2"/>
          <p:cNvSpPr>
            <a:spLocks noGrp="1"/>
          </p:cNvSpPr>
          <p:nvPr>
            <p:ph type="body"/>
          </p:nvPr>
        </p:nvSpPr>
        <p:spPr>
          <a:xfrm>
            <a:off x="609480" y="1604520"/>
            <a:ext cx="5354280" cy="1896840"/>
          </a:xfrm>
          <a:prstGeom prst="rect">
            <a:avLst/>
          </a:prstGeom>
        </p:spPr>
        <p:txBody>
          <a:bodyPr lIns="0" rIns="0" tIns="0" bIns="0">
            <a:normAutofit/>
          </a:bodyPr>
          <a:p>
            <a:endParaRPr b="0" lang="de-DE" sz="2800" spc="-1" strike="noStrike">
              <a:solidFill>
                <a:srgbClr val="000000"/>
              </a:solidFill>
              <a:latin typeface="Calibri"/>
            </a:endParaRPr>
          </a:p>
        </p:txBody>
      </p:sp>
      <p:sp>
        <p:nvSpPr>
          <p:cNvPr id="106" name="PlaceHolder 3"/>
          <p:cNvSpPr>
            <a:spLocks noGrp="1"/>
          </p:cNvSpPr>
          <p:nvPr>
            <p:ph type="body"/>
          </p:nvPr>
        </p:nvSpPr>
        <p:spPr>
          <a:xfrm>
            <a:off x="6231960" y="1604520"/>
            <a:ext cx="5354280" cy="1896840"/>
          </a:xfrm>
          <a:prstGeom prst="rect">
            <a:avLst/>
          </a:prstGeom>
        </p:spPr>
        <p:txBody>
          <a:bodyPr lIns="0" rIns="0" tIns="0" bIns="0">
            <a:normAutofit/>
          </a:bodyPr>
          <a:p>
            <a:endParaRPr b="0" lang="de-DE" sz="2800" spc="-1" strike="noStrike">
              <a:solidFill>
                <a:srgbClr val="000000"/>
              </a:solidFill>
              <a:latin typeface="Calibri"/>
            </a:endParaRPr>
          </a:p>
        </p:txBody>
      </p:sp>
      <p:sp>
        <p:nvSpPr>
          <p:cNvPr id="107" name="PlaceHolder 4"/>
          <p:cNvSpPr>
            <a:spLocks noGrp="1"/>
          </p:cNvSpPr>
          <p:nvPr>
            <p:ph type="body"/>
          </p:nvPr>
        </p:nvSpPr>
        <p:spPr>
          <a:xfrm>
            <a:off x="609480" y="3682080"/>
            <a:ext cx="10972440" cy="1896840"/>
          </a:xfrm>
          <a:prstGeom prst="rect">
            <a:avLst/>
          </a:prstGeom>
        </p:spPr>
        <p:txBody>
          <a:bodyPr lIns="0" rIns="0" tIns="0" bIns="0">
            <a:normAutofit/>
          </a:bodyPr>
          <a:p>
            <a:endParaRPr b="0" lang="de-DE" sz="2800" spc="-1" strike="noStrike">
              <a:solidFill>
                <a:srgbClr val="00000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de-DE" sz="1800" spc="-1" strike="noStrike">
              <a:solidFill>
                <a:srgbClr val="000000"/>
              </a:solidFill>
              <a:latin typeface="Calibri"/>
            </a:endParaRPr>
          </a:p>
        </p:txBody>
      </p:sp>
      <p:sp>
        <p:nvSpPr>
          <p:cNvPr id="109" name="PlaceHolder 2"/>
          <p:cNvSpPr>
            <a:spLocks noGrp="1"/>
          </p:cNvSpPr>
          <p:nvPr>
            <p:ph type="body"/>
          </p:nvPr>
        </p:nvSpPr>
        <p:spPr>
          <a:xfrm>
            <a:off x="609480" y="1604520"/>
            <a:ext cx="10972440" cy="1896840"/>
          </a:xfrm>
          <a:prstGeom prst="rect">
            <a:avLst/>
          </a:prstGeom>
        </p:spPr>
        <p:txBody>
          <a:bodyPr lIns="0" rIns="0" tIns="0" bIns="0">
            <a:normAutofit/>
          </a:bodyPr>
          <a:p>
            <a:endParaRPr b="0" lang="de-DE" sz="2800" spc="-1" strike="noStrike">
              <a:solidFill>
                <a:srgbClr val="000000"/>
              </a:solidFill>
              <a:latin typeface="Calibri"/>
            </a:endParaRPr>
          </a:p>
        </p:txBody>
      </p:sp>
      <p:sp>
        <p:nvSpPr>
          <p:cNvPr id="110" name="PlaceHolder 3"/>
          <p:cNvSpPr>
            <a:spLocks noGrp="1"/>
          </p:cNvSpPr>
          <p:nvPr>
            <p:ph type="body"/>
          </p:nvPr>
        </p:nvSpPr>
        <p:spPr>
          <a:xfrm>
            <a:off x="609480" y="3682080"/>
            <a:ext cx="10972440" cy="1896840"/>
          </a:xfrm>
          <a:prstGeom prst="rect">
            <a:avLst/>
          </a:prstGeom>
        </p:spPr>
        <p:txBody>
          <a:bodyPr lIns="0" rIns="0" tIns="0" bIns="0">
            <a:normAutofit/>
          </a:bodyPr>
          <a:p>
            <a:endParaRPr b="0" lang="de-DE" sz="2800" spc="-1" strike="noStrike">
              <a:solidFill>
                <a:srgbClr val="00000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de-DE" sz="1800" spc="-1" strike="noStrike">
              <a:solidFill>
                <a:srgbClr val="000000"/>
              </a:solidFill>
              <a:latin typeface="Calibri"/>
            </a:endParaRPr>
          </a:p>
        </p:txBody>
      </p:sp>
      <p:sp>
        <p:nvSpPr>
          <p:cNvPr id="112" name="PlaceHolder 2"/>
          <p:cNvSpPr>
            <a:spLocks noGrp="1"/>
          </p:cNvSpPr>
          <p:nvPr>
            <p:ph type="body"/>
          </p:nvPr>
        </p:nvSpPr>
        <p:spPr>
          <a:xfrm>
            <a:off x="609480" y="1604520"/>
            <a:ext cx="5354280" cy="1896840"/>
          </a:xfrm>
          <a:prstGeom prst="rect">
            <a:avLst/>
          </a:prstGeom>
        </p:spPr>
        <p:txBody>
          <a:bodyPr lIns="0" rIns="0" tIns="0" bIns="0">
            <a:normAutofit/>
          </a:bodyPr>
          <a:p>
            <a:endParaRPr b="0" lang="de-DE" sz="2800" spc="-1" strike="noStrike">
              <a:solidFill>
                <a:srgbClr val="000000"/>
              </a:solidFill>
              <a:latin typeface="Calibri"/>
            </a:endParaRPr>
          </a:p>
        </p:txBody>
      </p:sp>
      <p:sp>
        <p:nvSpPr>
          <p:cNvPr id="113" name="PlaceHolder 3"/>
          <p:cNvSpPr>
            <a:spLocks noGrp="1"/>
          </p:cNvSpPr>
          <p:nvPr>
            <p:ph type="body"/>
          </p:nvPr>
        </p:nvSpPr>
        <p:spPr>
          <a:xfrm>
            <a:off x="6231960" y="1604520"/>
            <a:ext cx="5354280" cy="1896840"/>
          </a:xfrm>
          <a:prstGeom prst="rect">
            <a:avLst/>
          </a:prstGeom>
        </p:spPr>
        <p:txBody>
          <a:bodyPr lIns="0" rIns="0" tIns="0" bIns="0">
            <a:normAutofit/>
          </a:bodyPr>
          <a:p>
            <a:endParaRPr b="0" lang="de-DE" sz="2800" spc="-1" strike="noStrike">
              <a:solidFill>
                <a:srgbClr val="000000"/>
              </a:solidFill>
              <a:latin typeface="Calibri"/>
            </a:endParaRPr>
          </a:p>
        </p:txBody>
      </p:sp>
      <p:sp>
        <p:nvSpPr>
          <p:cNvPr id="114" name="PlaceHolder 4"/>
          <p:cNvSpPr>
            <a:spLocks noGrp="1"/>
          </p:cNvSpPr>
          <p:nvPr>
            <p:ph type="body"/>
          </p:nvPr>
        </p:nvSpPr>
        <p:spPr>
          <a:xfrm>
            <a:off x="609480" y="3682080"/>
            <a:ext cx="5354280" cy="1896840"/>
          </a:xfrm>
          <a:prstGeom prst="rect">
            <a:avLst/>
          </a:prstGeom>
        </p:spPr>
        <p:txBody>
          <a:bodyPr lIns="0" rIns="0" tIns="0" bIns="0">
            <a:normAutofit/>
          </a:bodyPr>
          <a:p>
            <a:endParaRPr b="0" lang="de-DE" sz="2800" spc="-1" strike="noStrike">
              <a:solidFill>
                <a:srgbClr val="000000"/>
              </a:solidFill>
              <a:latin typeface="Calibri"/>
            </a:endParaRPr>
          </a:p>
        </p:txBody>
      </p:sp>
      <p:sp>
        <p:nvSpPr>
          <p:cNvPr id="115" name="PlaceHolder 5"/>
          <p:cNvSpPr>
            <a:spLocks noGrp="1"/>
          </p:cNvSpPr>
          <p:nvPr>
            <p:ph type="body"/>
          </p:nvPr>
        </p:nvSpPr>
        <p:spPr>
          <a:xfrm>
            <a:off x="6231960" y="3682080"/>
            <a:ext cx="5354280" cy="1896840"/>
          </a:xfrm>
          <a:prstGeom prst="rect">
            <a:avLst/>
          </a:prstGeom>
        </p:spPr>
        <p:txBody>
          <a:bodyPr lIns="0" rIns="0" tIns="0" bIns="0">
            <a:normAutofit/>
          </a:bodyPr>
          <a:p>
            <a:endParaRPr b="0" lang="de-DE" sz="2800" spc="-1" strike="noStrike">
              <a:solidFill>
                <a:srgbClr val="00000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de-DE" sz="1800" spc="-1" strike="noStrike">
              <a:solidFill>
                <a:srgbClr val="000000"/>
              </a:solidFill>
              <a:latin typeface="Calibri"/>
            </a:endParaRPr>
          </a:p>
        </p:txBody>
      </p:sp>
      <p:sp>
        <p:nvSpPr>
          <p:cNvPr id="117" name="PlaceHolder 2"/>
          <p:cNvSpPr>
            <a:spLocks noGrp="1"/>
          </p:cNvSpPr>
          <p:nvPr>
            <p:ph type="body"/>
          </p:nvPr>
        </p:nvSpPr>
        <p:spPr>
          <a:xfrm>
            <a:off x="609480" y="1604520"/>
            <a:ext cx="3533040" cy="1896840"/>
          </a:xfrm>
          <a:prstGeom prst="rect">
            <a:avLst/>
          </a:prstGeom>
        </p:spPr>
        <p:txBody>
          <a:bodyPr lIns="0" rIns="0" tIns="0" bIns="0">
            <a:normAutofit/>
          </a:bodyPr>
          <a:p>
            <a:endParaRPr b="0" lang="de-DE" sz="2800" spc="-1" strike="noStrike">
              <a:solidFill>
                <a:srgbClr val="000000"/>
              </a:solidFill>
              <a:latin typeface="Calibri"/>
            </a:endParaRPr>
          </a:p>
        </p:txBody>
      </p:sp>
      <p:sp>
        <p:nvSpPr>
          <p:cNvPr id="118" name="PlaceHolder 3"/>
          <p:cNvSpPr>
            <a:spLocks noGrp="1"/>
          </p:cNvSpPr>
          <p:nvPr>
            <p:ph type="body"/>
          </p:nvPr>
        </p:nvSpPr>
        <p:spPr>
          <a:xfrm>
            <a:off x="4319640" y="1604520"/>
            <a:ext cx="3533040" cy="1896840"/>
          </a:xfrm>
          <a:prstGeom prst="rect">
            <a:avLst/>
          </a:prstGeom>
        </p:spPr>
        <p:txBody>
          <a:bodyPr lIns="0" rIns="0" tIns="0" bIns="0">
            <a:normAutofit/>
          </a:bodyPr>
          <a:p>
            <a:endParaRPr b="0" lang="de-DE" sz="2800" spc="-1" strike="noStrike">
              <a:solidFill>
                <a:srgbClr val="000000"/>
              </a:solidFill>
              <a:latin typeface="Calibri"/>
            </a:endParaRPr>
          </a:p>
        </p:txBody>
      </p:sp>
      <p:sp>
        <p:nvSpPr>
          <p:cNvPr id="119" name="PlaceHolder 4"/>
          <p:cNvSpPr>
            <a:spLocks noGrp="1"/>
          </p:cNvSpPr>
          <p:nvPr>
            <p:ph type="body"/>
          </p:nvPr>
        </p:nvSpPr>
        <p:spPr>
          <a:xfrm>
            <a:off x="8029800" y="1604520"/>
            <a:ext cx="3533040" cy="1896840"/>
          </a:xfrm>
          <a:prstGeom prst="rect">
            <a:avLst/>
          </a:prstGeom>
        </p:spPr>
        <p:txBody>
          <a:bodyPr lIns="0" rIns="0" tIns="0" bIns="0">
            <a:normAutofit/>
          </a:bodyPr>
          <a:p>
            <a:endParaRPr b="0" lang="de-DE" sz="2800" spc="-1" strike="noStrike">
              <a:solidFill>
                <a:srgbClr val="000000"/>
              </a:solidFill>
              <a:latin typeface="Calibri"/>
            </a:endParaRPr>
          </a:p>
        </p:txBody>
      </p:sp>
      <p:sp>
        <p:nvSpPr>
          <p:cNvPr id="120" name="PlaceHolder 5"/>
          <p:cNvSpPr>
            <a:spLocks noGrp="1"/>
          </p:cNvSpPr>
          <p:nvPr>
            <p:ph type="body"/>
          </p:nvPr>
        </p:nvSpPr>
        <p:spPr>
          <a:xfrm>
            <a:off x="609480" y="3682080"/>
            <a:ext cx="3533040" cy="1896840"/>
          </a:xfrm>
          <a:prstGeom prst="rect">
            <a:avLst/>
          </a:prstGeom>
        </p:spPr>
        <p:txBody>
          <a:bodyPr lIns="0" rIns="0" tIns="0" bIns="0">
            <a:normAutofit/>
          </a:bodyPr>
          <a:p>
            <a:endParaRPr b="0" lang="de-DE" sz="2800" spc="-1" strike="noStrike">
              <a:solidFill>
                <a:srgbClr val="000000"/>
              </a:solidFill>
              <a:latin typeface="Calibri"/>
            </a:endParaRPr>
          </a:p>
        </p:txBody>
      </p:sp>
      <p:sp>
        <p:nvSpPr>
          <p:cNvPr id="121" name="PlaceHolder 6"/>
          <p:cNvSpPr>
            <a:spLocks noGrp="1"/>
          </p:cNvSpPr>
          <p:nvPr>
            <p:ph type="body"/>
          </p:nvPr>
        </p:nvSpPr>
        <p:spPr>
          <a:xfrm>
            <a:off x="4319640" y="3682080"/>
            <a:ext cx="3533040" cy="1896840"/>
          </a:xfrm>
          <a:prstGeom prst="rect">
            <a:avLst/>
          </a:prstGeom>
        </p:spPr>
        <p:txBody>
          <a:bodyPr lIns="0" rIns="0" tIns="0" bIns="0">
            <a:normAutofit/>
          </a:bodyPr>
          <a:p>
            <a:endParaRPr b="0" lang="de-DE" sz="2800" spc="-1" strike="noStrike">
              <a:solidFill>
                <a:srgbClr val="000000"/>
              </a:solidFill>
              <a:latin typeface="Calibri"/>
            </a:endParaRPr>
          </a:p>
        </p:txBody>
      </p:sp>
      <p:sp>
        <p:nvSpPr>
          <p:cNvPr id="122" name="PlaceHolder 7"/>
          <p:cNvSpPr>
            <a:spLocks noGrp="1"/>
          </p:cNvSpPr>
          <p:nvPr>
            <p:ph type="body"/>
          </p:nvPr>
        </p:nvSpPr>
        <p:spPr>
          <a:xfrm>
            <a:off x="8029800" y="3682080"/>
            <a:ext cx="3533040" cy="1896840"/>
          </a:xfrm>
          <a:prstGeom prst="rect">
            <a:avLst/>
          </a:prstGeom>
        </p:spPr>
        <p:txBody>
          <a:bodyPr lIns="0" rIns="0" tIns="0" bIns="0">
            <a:normAutofit/>
          </a:bodyPr>
          <a:p>
            <a:endParaRPr b="0" lang="de-DE"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de-DE" sz="1800" spc="-1" strike="noStrike">
              <a:solidFill>
                <a:srgbClr val="000000"/>
              </a:solidFill>
              <a:latin typeface="Calibri"/>
            </a:endParaRPr>
          </a:p>
        </p:txBody>
      </p:sp>
      <p:sp>
        <p:nvSpPr>
          <p:cNvPr id="10" name="PlaceHolder 2"/>
          <p:cNvSpPr>
            <a:spLocks noGrp="1"/>
          </p:cNvSpPr>
          <p:nvPr>
            <p:ph type="body"/>
          </p:nvPr>
        </p:nvSpPr>
        <p:spPr>
          <a:xfrm>
            <a:off x="609480" y="1604520"/>
            <a:ext cx="5354280" cy="3977280"/>
          </a:xfrm>
          <a:prstGeom prst="rect">
            <a:avLst/>
          </a:prstGeom>
        </p:spPr>
        <p:txBody>
          <a:bodyPr lIns="0" rIns="0" tIns="0" bIns="0">
            <a:normAutofit/>
          </a:bodyPr>
          <a:p>
            <a:endParaRPr b="0" lang="de-DE" sz="2800" spc="-1" strike="noStrike">
              <a:solidFill>
                <a:srgbClr val="000000"/>
              </a:solidFill>
              <a:latin typeface="Calibri"/>
            </a:endParaRPr>
          </a:p>
        </p:txBody>
      </p:sp>
      <p:sp>
        <p:nvSpPr>
          <p:cNvPr id="11" name="PlaceHolder 3"/>
          <p:cNvSpPr>
            <a:spLocks noGrp="1"/>
          </p:cNvSpPr>
          <p:nvPr>
            <p:ph type="body"/>
          </p:nvPr>
        </p:nvSpPr>
        <p:spPr>
          <a:xfrm>
            <a:off x="6231960" y="1604520"/>
            <a:ext cx="5354280" cy="3977280"/>
          </a:xfrm>
          <a:prstGeom prst="rect">
            <a:avLst/>
          </a:prstGeom>
        </p:spPr>
        <p:txBody>
          <a:bodyPr lIns="0" rIns="0" tIns="0" bIns="0">
            <a:normAutofit/>
          </a:bodyPr>
          <a:p>
            <a:endParaRPr b="0" lang="de-DE"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de-DE"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523880" y="1122480"/>
            <a:ext cx="9143640" cy="110667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de-DE" sz="1800" spc="-1" strike="noStrike">
              <a:solidFill>
                <a:srgbClr val="000000"/>
              </a:solidFill>
              <a:latin typeface="Calibri"/>
            </a:endParaRPr>
          </a:p>
        </p:txBody>
      </p:sp>
      <p:sp>
        <p:nvSpPr>
          <p:cNvPr id="15" name="PlaceHolder 2"/>
          <p:cNvSpPr>
            <a:spLocks noGrp="1"/>
          </p:cNvSpPr>
          <p:nvPr>
            <p:ph type="body"/>
          </p:nvPr>
        </p:nvSpPr>
        <p:spPr>
          <a:xfrm>
            <a:off x="609480" y="1604520"/>
            <a:ext cx="5354280" cy="1896840"/>
          </a:xfrm>
          <a:prstGeom prst="rect">
            <a:avLst/>
          </a:prstGeom>
        </p:spPr>
        <p:txBody>
          <a:bodyPr lIns="0" rIns="0" tIns="0" bIns="0">
            <a:normAutofit/>
          </a:bodyPr>
          <a:p>
            <a:endParaRPr b="0" lang="de-DE" sz="2800" spc="-1" strike="noStrike">
              <a:solidFill>
                <a:srgbClr val="000000"/>
              </a:solidFill>
              <a:latin typeface="Calibri"/>
            </a:endParaRPr>
          </a:p>
        </p:txBody>
      </p:sp>
      <p:sp>
        <p:nvSpPr>
          <p:cNvPr id="16" name="PlaceHolder 3"/>
          <p:cNvSpPr>
            <a:spLocks noGrp="1"/>
          </p:cNvSpPr>
          <p:nvPr>
            <p:ph type="body"/>
          </p:nvPr>
        </p:nvSpPr>
        <p:spPr>
          <a:xfrm>
            <a:off x="6231960" y="1604520"/>
            <a:ext cx="5354280" cy="3977280"/>
          </a:xfrm>
          <a:prstGeom prst="rect">
            <a:avLst/>
          </a:prstGeom>
        </p:spPr>
        <p:txBody>
          <a:bodyPr lIns="0" rIns="0" tIns="0" bIns="0">
            <a:normAutofit/>
          </a:bodyPr>
          <a:p>
            <a:endParaRPr b="0" lang="de-DE" sz="2800" spc="-1" strike="noStrike">
              <a:solidFill>
                <a:srgbClr val="000000"/>
              </a:solidFill>
              <a:latin typeface="Calibri"/>
            </a:endParaRPr>
          </a:p>
        </p:txBody>
      </p:sp>
      <p:sp>
        <p:nvSpPr>
          <p:cNvPr id="17" name="PlaceHolder 4"/>
          <p:cNvSpPr>
            <a:spLocks noGrp="1"/>
          </p:cNvSpPr>
          <p:nvPr>
            <p:ph type="body"/>
          </p:nvPr>
        </p:nvSpPr>
        <p:spPr>
          <a:xfrm>
            <a:off x="609480" y="3682080"/>
            <a:ext cx="5354280" cy="1896840"/>
          </a:xfrm>
          <a:prstGeom prst="rect">
            <a:avLst/>
          </a:prstGeom>
        </p:spPr>
        <p:txBody>
          <a:bodyPr lIns="0" rIns="0" tIns="0" bIns="0">
            <a:normAutofit/>
          </a:bodyPr>
          <a:p>
            <a:endParaRPr b="0" lang="de-DE"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de-DE" sz="1800" spc="-1" strike="noStrike">
              <a:solidFill>
                <a:srgbClr val="000000"/>
              </a:solidFill>
              <a:latin typeface="Calibri"/>
            </a:endParaRPr>
          </a:p>
        </p:txBody>
      </p:sp>
      <p:sp>
        <p:nvSpPr>
          <p:cNvPr id="19" name="PlaceHolder 2"/>
          <p:cNvSpPr>
            <a:spLocks noGrp="1"/>
          </p:cNvSpPr>
          <p:nvPr>
            <p:ph type="body"/>
          </p:nvPr>
        </p:nvSpPr>
        <p:spPr>
          <a:xfrm>
            <a:off x="609480" y="1604520"/>
            <a:ext cx="5354280" cy="3977280"/>
          </a:xfrm>
          <a:prstGeom prst="rect">
            <a:avLst/>
          </a:prstGeom>
        </p:spPr>
        <p:txBody>
          <a:bodyPr lIns="0" rIns="0" tIns="0" bIns="0">
            <a:normAutofit/>
          </a:bodyPr>
          <a:p>
            <a:endParaRPr b="0" lang="de-DE" sz="2800" spc="-1" strike="noStrike">
              <a:solidFill>
                <a:srgbClr val="000000"/>
              </a:solidFill>
              <a:latin typeface="Calibri"/>
            </a:endParaRPr>
          </a:p>
        </p:txBody>
      </p:sp>
      <p:sp>
        <p:nvSpPr>
          <p:cNvPr id="20" name="PlaceHolder 3"/>
          <p:cNvSpPr>
            <a:spLocks noGrp="1"/>
          </p:cNvSpPr>
          <p:nvPr>
            <p:ph type="body"/>
          </p:nvPr>
        </p:nvSpPr>
        <p:spPr>
          <a:xfrm>
            <a:off x="6231960" y="1604520"/>
            <a:ext cx="5354280" cy="1896840"/>
          </a:xfrm>
          <a:prstGeom prst="rect">
            <a:avLst/>
          </a:prstGeom>
        </p:spPr>
        <p:txBody>
          <a:bodyPr lIns="0" rIns="0" tIns="0" bIns="0">
            <a:normAutofit/>
          </a:bodyPr>
          <a:p>
            <a:endParaRPr b="0" lang="de-DE" sz="2800" spc="-1" strike="noStrike">
              <a:solidFill>
                <a:srgbClr val="000000"/>
              </a:solidFill>
              <a:latin typeface="Calibri"/>
            </a:endParaRPr>
          </a:p>
        </p:txBody>
      </p:sp>
      <p:sp>
        <p:nvSpPr>
          <p:cNvPr id="21" name="PlaceHolder 4"/>
          <p:cNvSpPr>
            <a:spLocks noGrp="1"/>
          </p:cNvSpPr>
          <p:nvPr>
            <p:ph type="body"/>
          </p:nvPr>
        </p:nvSpPr>
        <p:spPr>
          <a:xfrm>
            <a:off x="6231960" y="3682080"/>
            <a:ext cx="5354280" cy="1896840"/>
          </a:xfrm>
          <a:prstGeom prst="rect">
            <a:avLst/>
          </a:prstGeom>
        </p:spPr>
        <p:txBody>
          <a:bodyPr lIns="0" rIns="0" tIns="0" bIns="0">
            <a:normAutofit/>
          </a:bodyPr>
          <a:p>
            <a:endParaRPr b="0" lang="de-DE"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de-DE" sz="1800" spc="-1" strike="noStrike">
              <a:solidFill>
                <a:srgbClr val="000000"/>
              </a:solidFill>
              <a:latin typeface="Calibri"/>
            </a:endParaRPr>
          </a:p>
        </p:txBody>
      </p:sp>
      <p:sp>
        <p:nvSpPr>
          <p:cNvPr id="23" name="PlaceHolder 2"/>
          <p:cNvSpPr>
            <a:spLocks noGrp="1"/>
          </p:cNvSpPr>
          <p:nvPr>
            <p:ph type="body"/>
          </p:nvPr>
        </p:nvSpPr>
        <p:spPr>
          <a:xfrm>
            <a:off x="609480" y="1604520"/>
            <a:ext cx="5354280" cy="1896840"/>
          </a:xfrm>
          <a:prstGeom prst="rect">
            <a:avLst/>
          </a:prstGeom>
        </p:spPr>
        <p:txBody>
          <a:bodyPr lIns="0" rIns="0" tIns="0" bIns="0">
            <a:normAutofit/>
          </a:bodyPr>
          <a:p>
            <a:endParaRPr b="0" lang="de-DE" sz="2800" spc="-1" strike="noStrike">
              <a:solidFill>
                <a:srgbClr val="000000"/>
              </a:solidFill>
              <a:latin typeface="Calibri"/>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0" lang="de-DE" sz="2800" spc="-1" strike="noStrike">
              <a:solidFill>
                <a:srgbClr val="000000"/>
              </a:solidFill>
              <a:latin typeface="Calibri"/>
            </a:endParaRPr>
          </a:p>
        </p:txBody>
      </p:sp>
      <p:sp>
        <p:nvSpPr>
          <p:cNvPr id="25" name="PlaceHolder 4"/>
          <p:cNvSpPr>
            <a:spLocks noGrp="1"/>
          </p:cNvSpPr>
          <p:nvPr>
            <p:ph type="body"/>
          </p:nvPr>
        </p:nvSpPr>
        <p:spPr>
          <a:xfrm>
            <a:off x="609480" y="3682080"/>
            <a:ext cx="10972440" cy="1896840"/>
          </a:xfrm>
          <a:prstGeom prst="rect">
            <a:avLst/>
          </a:prstGeom>
        </p:spPr>
        <p:txBody>
          <a:bodyPr lIns="0" rIns="0" tIns="0" bIns="0">
            <a:normAutofit/>
          </a:bodyPr>
          <a:p>
            <a:endParaRPr b="0" lang="de-DE"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noAutofit/>
          </a:bodyPr>
          <a:p>
            <a:pPr algn="ctr">
              <a:lnSpc>
                <a:spcPct val="90000"/>
              </a:lnSpc>
            </a:pPr>
            <a:r>
              <a:rPr b="0" lang="de-DE" sz="6000" spc="-1" strike="noStrike">
                <a:solidFill>
                  <a:srgbClr val="000000"/>
                </a:solidFill>
                <a:latin typeface="Calibri Light"/>
              </a:rPr>
              <a:t>Mastertitelformat bearbeiten</a:t>
            </a:r>
            <a:endParaRPr b="0" lang="de-DE" sz="60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noAutofit/>
          </a:bodyPr>
          <a:p>
            <a:pPr>
              <a:lnSpc>
                <a:spcPct val="100000"/>
              </a:lnSpc>
            </a:pPr>
            <a:fld id="{A72ACA1C-7E64-47B0-9FDA-7379A91F7E01}" type="datetime">
              <a:rPr b="0" lang="de-DE" sz="1200" spc="-1" strike="noStrike">
                <a:solidFill>
                  <a:srgbClr val="8b8b8b"/>
                </a:solidFill>
                <a:latin typeface="Calibri"/>
              </a:rPr>
              <a:t>27.02.23</a:t>
            </a:fld>
            <a:endParaRPr b="0" lang="en-US"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BCA94D1F-8224-4554-B820-2E686DE36516}" type="slidenum">
              <a:rPr b="0" lang="de-DE" sz="1200" spc="-1" strike="noStrike">
                <a:solidFill>
                  <a:srgbClr val="8b8b8b"/>
                </a:solidFill>
                <a:latin typeface="Calibri"/>
              </a:rPr>
              <a:t>&lt;number&gt;</a:t>
            </a:fld>
            <a:endParaRPr b="0" lang="en-US"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de-DE" sz="2800" spc="-1" strike="noStrike">
                <a:solidFill>
                  <a:srgbClr val="000000"/>
                </a:solidFill>
                <a:latin typeface="Calibri"/>
              </a:rPr>
              <a:t>Click to edit the outline text format</a:t>
            </a:r>
            <a:endParaRPr b="0" lang="de-DE"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de-DE" sz="2000" spc="-1" strike="noStrike">
                <a:solidFill>
                  <a:srgbClr val="000000"/>
                </a:solidFill>
                <a:latin typeface="Calibri"/>
              </a:rPr>
              <a:t>Second Outline Level</a:t>
            </a:r>
            <a:endParaRPr b="0" lang="de-DE"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de-DE" sz="1800" spc="-1" strike="noStrike">
                <a:solidFill>
                  <a:srgbClr val="000000"/>
                </a:solidFill>
                <a:latin typeface="Calibri"/>
              </a:rPr>
              <a:t>Third Outline Level</a:t>
            </a:r>
            <a:endParaRPr b="0" lang="de-DE"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de-DE" sz="1800" spc="-1" strike="noStrike">
                <a:solidFill>
                  <a:srgbClr val="000000"/>
                </a:solidFill>
                <a:latin typeface="Calibri"/>
              </a:rPr>
              <a:t>Fourth Outline Level</a:t>
            </a:r>
            <a:endParaRPr b="0" lang="de-DE"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de-DE" sz="2000" spc="-1" strike="noStrike">
                <a:solidFill>
                  <a:srgbClr val="000000"/>
                </a:solidFill>
                <a:latin typeface="Calibri"/>
              </a:rPr>
              <a:t>Fifth Outline Level</a:t>
            </a:r>
            <a:endParaRPr b="0" lang="de-DE"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de-DE" sz="2000" spc="-1" strike="noStrike">
                <a:solidFill>
                  <a:srgbClr val="000000"/>
                </a:solidFill>
                <a:latin typeface="Calibri"/>
              </a:rPr>
              <a:t>Sixth Outline Level</a:t>
            </a:r>
            <a:endParaRPr b="0" lang="de-DE"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de-DE" sz="2000" spc="-1" strike="noStrike">
                <a:solidFill>
                  <a:srgbClr val="000000"/>
                </a:solidFill>
                <a:latin typeface="Calibri"/>
              </a:rPr>
              <a:t>Seventh Outline Level</a:t>
            </a:r>
            <a:endParaRPr b="0" lang="de-DE"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1523880" y="1122480"/>
            <a:ext cx="9143640" cy="2387160"/>
          </a:xfrm>
          <a:prstGeom prst="rect">
            <a:avLst/>
          </a:prstGeom>
        </p:spPr>
        <p:txBody>
          <a:bodyPr anchor="b">
            <a:noAutofit/>
          </a:bodyPr>
          <a:p>
            <a:pPr algn="ctr">
              <a:lnSpc>
                <a:spcPct val="90000"/>
              </a:lnSpc>
            </a:pPr>
            <a:r>
              <a:rPr b="0" lang="de-DE" sz="6000" spc="-1" strike="noStrike">
                <a:solidFill>
                  <a:srgbClr val="000000"/>
                </a:solidFill>
                <a:latin typeface="Calibri Light"/>
              </a:rPr>
              <a:t>Mastertitelformat bearbeiten</a:t>
            </a:r>
            <a:endParaRPr b="0" lang="de-DE" sz="6000" spc="-1" strike="noStrike">
              <a:solidFill>
                <a:srgbClr val="000000"/>
              </a:solidFill>
              <a:latin typeface="Calibri"/>
            </a:endParaRPr>
          </a:p>
        </p:txBody>
      </p:sp>
      <p:sp>
        <p:nvSpPr>
          <p:cNvPr id="42" name="PlaceHolder 2"/>
          <p:cNvSpPr>
            <a:spLocks noGrp="1"/>
          </p:cNvSpPr>
          <p:nvPr>
            <p:ph type="dt"/>
          </p:nvPr>
        </p:nvSpPr>
        <p:spPr>
          <a:xfrm>
            <a:off x="838080" y="6356520"/>
            <a:ext cx="2742840" cy="364680"/>
          </a:xfrm>
          <a:prstGeom prst="rect">
            <a:avLst/>
          </a:prstGeom>
        </p:spPr>
        <p:txBody>
          <a:bodyPr anchor="ctr">
            <a:noAutofit/>
          </a:bodyPr>
          <a:p>
            <a:pPr>
              <a:lnSpc>
                <a:spcPct val="100000"/>
              </a:lnSpc>
            </a:pPr>
            <a:fld id="{D0479CE7-DAA2-4D46-8D80-38B3701BA19C}" type="datetime">
              <a:rPr b="0" lang="en-US" sz="1200" spc="-1" strike="noStrike">
                <a:solidFill>
                  <a:srgbClr val="8b8b8b"/>
                </a:solidFill>
                <a:latin typeface="Calibri"/>
              </a:rPr>
              <a:t>2/27/23</a:t>
            </a:fld>
            <a:endParaRPr b="0" lang="en-US" sz="1200" spc="-1" strike="noStrike">
              <a:latin typeface="Times New Roman"/>
            </a:endParaRPr>
          </a:p>
        </p:txBody>
      </p:sp>
      <p:sp>
        <p:nvSpPr>
          <p:cNvPr id="43" name="PlaceHolder 3"/>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44" name="PlaceHolder 4"/>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ABE44C61-73C8-43FE-B0FB-C3955068D7FF}" type="slidenum">
              <a:rPr b="0" lang="en-US" sz="1200" spc="-1" strike="noStrike">
                <a:solidFill>
                  <a:srgbClr val="8b8b8b"/>
                </a:solidFill>
                <a:latin typeface="Calibri"/>
              </a:rPr>
              <a:t>&lt;number&gt;</a:t>
            </a:fld>
            <a:endParaRPr b="0" lang="en-US" sz="1200" spc="-1" strike="noStrike">
              <a:latin typeface="Times New Roman"/>
            </a:endParaRPr>
          </a:p>
        </p:txBody>
      </p:sp>
      <p:sp>
        <p:nvSpPr>
          <p:cNvPr id="45"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de-DE" sz="2800" spc="-1" strike="noStrike">
                <a:solidFill>
                  <a:srgbClr val="000000"/>
                </a:solidFill>
                <a:latin typeface="Calibri"/>
              </a:rPr>
              <a:t>Click to edit the outline text format</a:t>
            </a:r>
            <a:endParaRPr b="0" lang="de-DE"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de-DE" sz="2000" spc="-1" strike="noStrike">
                <a:solidFill>
                  <a:srgbClr val="000000"/>
                </a:solidFill>
                <a:latin typeface="Calibri"/>
              </a:rPr>
              <a:t>Second Outline Level</a:t>
            </a:r>
            <a:endParaRPr b="0" lang="de-DE"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de-DE" sz="1800" spc="-1" strike="noStrike">
                <a:solidFill>
                  <a:srgbClr val="000000"/>
                </a:solidFill>
                <a:latin typeface="Calibri"/>
              </a:rPr>
              <a:t>Third Outline Level</a:t>
            </a:r>
            <a:endParaRPr b="0" lang="de-DE"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de-DE" sz="1800" spc="-1" strike="noStrike">
                <a:solidFill>
                  <a:srgbClr val="000000"/>
                </a:solidFill>
                <a:latin typeface="Calibri"/>
              </a:rPr>
              <a:t>Fourth Outline Level</a:t>
            </a:r>
            <a:endParaRPr b="0" lang="de-DE"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de-DE" sz="2000" spc="-1" strike="noStrike">
                <a:solidFill>
                  <a:srgbClr val="000000"/>
                </a:solidFill>
                <a:latin typeface="Calibri"/>
              </a:rPr>
              <a:t>Fifth Outline Level</a:t>
            </a:r>
            <a:endParaRPr b="0" lang="de-DE"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de-DE" sz="2000" spc="-1" strike="noStrike">
                <a:solidFill>
                  <a:srgbClr val="000000"/>
                </a:solidFill>
                <a:latin typeface="Calibri"/>
              </a:rPr>
              <a:t>Sixth Outline Level</a:t>
            </a:r>
            <a:endParaRPr b="0" lang="de-DE"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de-DE" sz="2000" spc="-1" strike="noStrike">
                <a:solidFill>
                  <a:srgbClr val="000000"/>
                </a:solidFill>
                <a:latin typeface="Calibri"/>
              </a:rPr>
              <a:t>Seventh Outline Level</a:t>
            </a:r>
            <a:endParaRPr b="0" lang="de-DE"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838080" y="365040"/>
            <a:ext cx="10515240" cy="1325160"/>
          </a:xfrm>
          <a:prstGeom prst="rect">
            <a:avLst/>
          </a:prstGeom>
        </p:spPr>
        <p:txBody>
          <a:bodyPr anchor="ctr">
            <a:noAutofit/>
          </a:bodyPr>
          <a:p>
            <a:pPr>
              <a:lnSpc>
                <a:spcPct val="90000"/>
              </a:lnSpc>
            </a:pPr>
            <a:r>
              <a:rPr b="0" lang="de-DE" sz="4400" spc="-1" strike="noStrike">
                <a:solidFill>
                  <a:srgbClr val="000000"/>
                </a:solidFill>
                <a:latin typeface="Calibri Light"/>
              </a:rPr>
              <a:t>Mastertitelformat bearbeiten</a:t>
            </a:r>
            <a:endParaRPr b="0" lang="de-DE" sz="4400" spc="-1" strike="noStrike">
              <a:solidFill>
                <a:srgbClr val="000000"/>
              </a:solidFill>
              <a:latin typeface="Calibri"/>
            </a:endParaRPr>
          </a:p>
        </p:txBody>
      </p:sp>
      <p:sp>
        <p:nvSpPr>
          <p:cNvPr id="83" name="PlaceHolder 2"/>
          <p:cNvSpPr>
            <a:spLocks noGrp="1"/>
          </p:cNvSpPr>
          <p:nvPr>
            <p:ph type="body"/>
          </p:nvPr>
        </p:nvSpPr>
        <p:spPr>
          <a:xfrm>
            <a:off x="838080" y="1825560"/>
            <a:ext cx="10515240" cy="4350960"/>
          </a:xfrm>
          <a:prstGeom prst="rect">
            <a:avLst/>
          </a:prstGeom>
        </p:spPr>
        <p:txBody>
          <a:bodyPr>
            <a:noAutofit/>
          </a:bodyPr>
          <a:p>
            <a:pPr marL="228600" indent="-228240">
              <a:lnSpc>
                <a:spcPct val="90000"/>
              </a:lnSpc>
              <a:spcBef>
                <a:spcPts val="1001"/>
              </a:spcBef>
              <a:buClr>
                <a:srgbClr val="000000"/>
              </a:buClr>
              <a:buFont typeface="Arial"/>
              <a:buChar char="•"/>
            </a:pPr>
            <a:r>
              <a:rPr b="0" lang="de-DE" sz="2800" spc="-1" strike="noStrike">
                <a:solidFill>
                  <a:srgbClr val="000000"/>
                </a:solidFill>
                <a:latin typeface="Calibri"/>
              </a:rPr>
              <a:t>Mastertextformat bearbeiten</a:t>
            </a:r>
            <a:endParaRPr b="0" lang="de-DE"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de-DE" sz="2400" spc="-1" strike="noStrike">
                <a:solidFill>
                  <a:srgbClr val="000000"/>
                </a:solidFill>
                <a:latin typeface="Calibri"/>
              </a:rPr>
              <a:t>Zweite Ebene</a:t>
            </a:r>
            <a:endParaRPr b="0" lang="de-DE"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de-DE" sz="2000" spc="-1" strike="noStrike">
                <a:solidFill>
                  <a:srgbClr val="000000"/>
                </a:solidFill>
                <a:latin typeface="Calibri"/>
              </a:rPr>
              <a:t>Dritte Ebene</a:t>
            </a:r>
            <a:endParaRPr b="0" lang="de-DE"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de-DE" sz="1800" spc="-1" strike="noStrike">
                <a:solidFill>
                  <a:srgbClr val="000000"/>
                </a:solidFill>
                <a:latin typeface="Calibri"/>
              </a:rPr>
              <a:t>Vierte Ebene</a:t>
            </a:r>
            <a:endParaRPr b="0" lang="de-DE"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de-DE" sz="1800" spc="-1" strike="noStrike">
                <a:solidFill>
                  <a:srgbClr val="000000"/>
                </a:solidFill>
                <a:latin typeface="Calibri"/>
              </a:rPr>
              <a:t>Fünfte Ebene</a:t>
            </a:r>
            <a:endParaRPr b="0" lang="de-DE" sz="1800" spc="-1" strike="noStrike">
              <a:solidFill>
                <a:srgbClr val="000000"/>
              </a:solidFill>
              <a:latin typeface="Calibri"/>
            </a:endParaRPr>
          </a:p>
        </p:txBody>
      </p:sp>
      <p:sp>
        <p:nvSpPr>
          <p:cNvPr id="84" name="PlaceHolder 3"/>
          <p:cNvSpPr>
            <a:spLocks noGrp="1"/>
          </p:cNvSpPr>
          <p:nvPr>
            <p:ph type="dt"/>
          </p:nvPr>
        </p:nvSpPr>
        <p:spPr>
          <a:xfrm>
            <a:off x="838080" y="6356520"/>
            <a:ext cx="2742840" cy="364680"/>
          </a:xfrm>
          <a:prstGeom prst="rect">
            <a:avLst/>
          </a:prstGeom>
        </p:spPr>
        <p:txBody>
          <a:bodyPr anchor="ctr">
            <a:noAutofit/>
          </a:bodyPr>
          <a:p>
            <a:pPr>
              <a:lnSpc>
                <a:spcPct val="100000"/>
              </a:lnSpc>
            </a:pPr>
            <a:fld id="{8711BB9C-7EE3-47F9-BAE3-81F133D7F61A}" type="datetime">
              <a:rPr b="0" lang="de-DE" sz="1200" spc="-1" strike="noStrike">
                <a:solidFill>
                  <a:srgbClr val="8b8b8b"/>
                </a:solidFill>
                <a:latin typeface="Calibri"/>
              </a:rPr>
              <a:t>27.02.23</a:t>
            </a:fld>
            <a:endParaRPr b="0" lang="en-US" sz="1200" spc="-1" strike="noStrike">
              <a:latin typeface="Times New Roman"/>
            </a:endParaRPr>
          </a:p>
        </p:txBody>
      </p:sp>
      <p:sp>
        <p:nvSpPr>
          <p:cNvPr id="85" name="PlaceHolder 4"/>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86" name="PlaceHolder 5"/>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D19D840F-272C-423F-BBD3-29B7460AB2FE}" type="slidenum">
              <a:rPr b="0" lang="de-DE"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595959"/>
        </a:solidFill>
      </p:bgPr>
    </p:bg>
    <p:spTree>
      <p:nvGrpSpPr>
        <p:cNvPr id="1" name=""/>
        <p:cNvGrpSpPr/>
        <p:nvPr/>
      </p:nvGrpSpPr>
      <p:grpSpPr>
        <a:xfrm>
          <a:off x="0" y="0"/>
          <a:ext cx="0" cy="0"/>
          <a:chOff x="0" y="0"/>
          <a:chExt cx="0" cy="0"/>
        </a:xfrm>
      </p:grpSpPr>
      <p:sp>
        <p:nvSpPr>
          <p:cNvPr id="123" name="CustomShape 1"/>
          <p:cNvSpPr/>
          <p:nvPr/>
        </p:nvSpPr>
        <p:spPr>
          <a:xfrm>
            <a:off x="723960" y="2081160"/>
            <a:ext cx="10743840" cy="3260160"/>
          </a:xfrm>
          <a:prstGeom prst="rect">
            <a:avLst/>
          </a:prstGeom>
          <a:noFill/>
          <a:ln w="0">
            <a:noFill/>
          </a:ln>
        </p:spPr>
        <p:style>
          <a:lnRef idx="0"/>
          <a:fillRef idx="0"/>
          <a:effectRef idx="0"/>
          <a:fontRef idx="minor"/>
        </p:style>
        <p:txBody>
          <a:bodyPr lIns="90000" rIns="90000" tIns="45000" bIns="45000" anchor="ctr">
            <a:spAutoFit/>
          </a:bodyPr>
          <a:p>
            <a:pPr algn="ctr">
              <a:lnSpc>
                <a:spcPct val="100000"/>
              </a:lnSpc>
              <a:tabLst>
                <a:tab algn="l" pos="0"/>
              </a:tabLst>
            </a:pPr>
            <a:r>
              <a:rPr b="0" lang="de-DE" sz="3600" spc="-1" strike="noStrike">
                <a:solidFill>
                  <a:srgbClr val="ffc000"/>
                </a:solidFill>
                <a:latin typeface="Calibri"/>
              </a:rPr>
              <a:t>Herzlich Willkommen bei unserer Studie und vielen Dank, dass Sie sich Zeit genommen haben !  </a:t>
            </a:r>
            <a:endParaRPr b="0" lang="en-US" sz="3600" spc="-1" strike="noStrike">
              <a:latin typeface="Arial"/>
            </a:endParaRPr>
          </a:p>
          <a:p>
            <a:pPr algn="ctr">
              <a:lnSpc>
                <a:spcPct val="100000"/>
              </a:lnSpc>
              <a:tabLst>
                <a:tab algn="l" pos="0"/>
              </a:tabLst>
            </a:pPr>
            <a:endParaRPr b="0" lang="en-US" sz="3600" spc="-1" strike="noStrike">
              <a:latin typeface="Arial"/>
            </a:endParaRPr>
          </a:p>
          <a:p>
            <a:pPr algn="ctr">
              <a:lnSpc>
                <a:spcPct val="100000"/>
              </a:lnSpc>
              <a:tabLst>
                <a:tab algn="l" pos="0"/>
              </a:tabLst>
            </a:pPr>
            <a:endParaRPr b="0" lang="en-US" sz="3600" spc="-1" strike="noStrike">
              <a:latin typeface="Arial"/>
            </a:endParaRPr>
          </a:p>
          <a:p>
            <a:pPr algn="ctr">
              <a:lnSpc>
                <a:spcPct val="100000"/>
              </a:lnSpc>
              <a:tabLst>
                <a:tab algn="l" pos="0"/>
              </a:tabLst>
            </a:pPr>
            <a:r>
              <a:rPr b="0" lang="de-DE" sz="3200" spc="-1" strike="noStrike">
                <a:solidFill>
                  <a:srgbClr val="ffffff"/>
                </a:solidFill>
                <a:latin typeface="Calibri"/>
              </a:rPr>
              <a:t>Drücken Sie die rechte Pfeiltaste auf der Tastatur um fortzufahren!</a:t>
            </a:r>
            <a:endParaRPr b="0" lang="en-US" sz="3200" spc="-1" strike="noStrike">
              <a:latin typeface="Arial"/>
            </a:endParaRPr>
          </a:p>
        </p:txBody>
      </p:sp>
      <p:sp>
        <p:nvSpPr>
          <p:cNvPr id="124" name="CustomShape 2"/>
          <p:cNvSpPr/>
          <p:nvPr/>
        </p:nvSpPr>
        <p:spPr>
          <a:xfrm>
            <a:off x="10487160" y="5986440"/>
            <a:ext cx="1542600" cy="713880"/>
          </a:xfrm>
          <a:prstGeom prst="rightArrow">
            <a:avLst>
              <a:gd name="adj1" fmla="val 50000"/>
              <a:gd name="adj2" fmla="val 50000"/>
            </a:avLst>
          </a:prstGeom>
          <a:solidFill>
            <a:srgbClr val="c1002a"/>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r>
              <a:rPr b="0" lang="de-DE" sz="1800" spc="-1" strike="noStrike">
                <a:solidFill>
                  <a:srgbClr val="ffffff"/>
                </a:solidFill>
                <a:latin typeface="Calibri"/>
              </a:rPr>
              <a:t>Weiter </a:t>
            </a:r>
            <a:endParaRPr b="0" lang="en-US" sz="1800" spc="-1" strike="noStrike">
              <a:latin typeface="Arial"/>
            </a:endParaRPr>
          </a:p>
        </p:txBody>
      </p:sp>
      <p:pic>
        <p:nvPicPr>
          <p:cNvPr id="125" name="Grafik 1" descr=""/>
          <p:cNvPicPr/>
          <p:nvPr/>
        </p:nvPicPr>
        <p:blipFill>
          <a:blip r:embed="rId1"/>
          <a:stretch/>
        </p:blipFill>
        <p:spPr>
          <a:xfrm>
            <a:off x="10181160" y="-267840"/>
            <a:ext cx="2307240" cy="1567800"/>
          </a:xfrm>
          <a:prstGeom prst="rect">
            <a:avLst/>
          </a:prstGeom>
          <a:ln w="0">
            <a:noFill/>
          </a:ln>
        </p:spPr>
      </p:pic>
      <p:pic>
        <p:nvPicPr>
          <p:cNvPr id="126" name="Grafik 2" descr="Ein Bild, das Text enthält.&#10;&#10;Automatisch generierte Beschreibung"/>
          <p:cNvPicPr/>
          <p:nvPr/>
        </p:nvPicPr>
        <p:blipFill>
          <a:blip r:embed="rId2"/>
          <a:stretch/>
        </p:blipFill>
        <p:spPr>
          <a:xfrm>
            <a:off x="199440" y="171000"/>
            <a:ext cx="1514520" cy="794520"/>
          </a:xfrm>
          <a:prstGeom prst="rect">
            <a:avLst/>
          </a:prstGeom>
          <a:ln w="0">
            <a:noFill/>
          </a:ln>
        </p:spPr>
      </p:pic>
      <p:pic>
        <p:nvPicPr>
          <p:cNvPr id="127" name="Grafik 7" descr="Ein Bild, das Text enthält.&#10;&#10;Automatisch generierte Beschreibung"/>
          <p:cNvPicPr/>
          <p:nvPr/>
        </p:nvPicPr>
        <p:blipFill>
          <a:blip r:embed="rId3">
            <a:biLevel thresh="50000"/>
          </a:blip>
          <a:stretch/>
        </p:blipFill>
        <p:spPr>
          <a:xfrm>
            <a:off x="5338440" y="-53640"/>
            <a:ext cx="1279080" cy="127908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595959"/>
        </a:solidFill>
      </p:bgPr>
    </p:bg>
    <p:spTree>
      <p:nvGrpSpPr>
        <p:cNvPr id="1" name=""/>
        <p:cNvGrpSpPr/>
        <p:nvPr/>
      </p:nvGrpSpPr>
      <p:grpSpPr>
        <a:xfrm>
          <a:off x="0" y="0"/>
          <a:ext cx="0" cy="0"/>
          <a:chOff x="0" y="0"/>
          <a:chExt cx="0" cy="0"/>
        </a:xfrm>
      </p:grpSpPr>
      <p:sp>
        <p:nvSpPr>
          <p:cNvPr id="252" name="CustomShape 1"/>
          <p:cNvSpPr/>
          <p:nvPr/>
        </p:nvSpPr>
        <p:spPr>
          <a:xfrm>
            <a:off x="10487160" y="5986440"/>
            <a:ext cx="1542600" cy="713880"/>
          </a:xfrm>
          <a:prstGeom prst="rightArrow">
            <a:avLst>
              <a:gd name="adj1" fmla="val 50000"/>
              <a:gd name="adj2" fmla="val 50000"/>
            </a:avLst>
          </a:prstGeom>
          <a:solidFill>
            <a:srgbClr val="c1002a"/>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r>
              <a:rPr b="0" lang="de-DE" sz="1800" spc="-1" strike="noStrike">
                <a:solidFill>
                  <a:srgbClr val="ffffff"/>
                </a:solidFill>
                <a:latin typeface="Calibri"/>
              </a:rPr>
              <a:t>Weite</a:t>
            </a:r>
            <a:r>
              <a:rPr b="0" lang="de-DE" sz="1800" spc="-1" strike="noStrike">
                <a:solidFill>
                  <a:srgbClr val="ffffff"/>
                </a:solidFill>
                <a:latin typeface="Calibri"/>
              </a:rPr>
              <a:t>r</a:t>
            </a:r>
            <a:endParaRPr b="0" lang="en-US" sz="1800" spc="-1" strike="noStrike">
              <a:latin typeface="Arial"/>
            </a:endParaRPr>
          </a:p>
        </p:txBody>
      </p:sp>
      <p:sp>
        <p:nvSpPr>
          <p:cNvPr id="253" name="CustomShape 2"/>
          <p:cNvSpPr/>
          <p:nvPr/>
        </p:nvSpPr>
        <p:spPr>
          <a:xfrm>
            <a:off x="182880" y="5986440"/>
            <a:ext cx="1547640" cy="719640"/>
          </a:xfrm>
          <a:prstGeom prst="leftArrow">
            <a:avLst>
              <a:gd name="adj1" fmla="val 50000"/>
              <a:gd name="adj2" fmla="val 50000"/>
            </a:avLst>
          </a:prstGeom>
          <a:solidFill>
            <a:srgbClr val="c1002a"/>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r>
              <a:rPr b="0" lang="de-DE" sz="1800" spc="-1" strike="noStrike">
                <a:solidFill>
                  <a:srgbClr val="ffffff"/>
                </a:solidFill>
                <a:latin typeface="Calibri"/>
              </a:rPr>
              <a:t>Zurück</a:t>
            </a:r>
            <a:endParaRPr b="0" lang="en-US" sz="1800" spc="-1" strike="noStrike">
              <a:latin typeface="Arial"/>
            </a:endParaRPr>
          </a:p>
        </p:txBody>
      </p:sp>
      <p:sp>
        <p:nvSpPr>
          <p:cNvPr id="254" name="CustomShape 3"/>
          <p:cNvSpPr/>
          <p:nvPr/>
        </p:nvSpPr>
        <p:spPr>
          <a:xfrm>
            <a:off x="8876160" y="1966320"/>
            <a:ext cx="3027960" cy="4169880"/>
          </a:xfrm>
          <a:prstGeom prst="rect">
            <a:avLst/>
          </a:prstGeom>
          <a:noFill/>
          <a:ln w="0">
            <a:noFill/>
          </a:ln>
        </p:spPr>
        <p:style>
          <a:lnRef idx="0"/>
          <a:fillRef idx="0"/>
          <a:effectRef idx="0"/>
          <a:fontRef idx="minor"/>
        </p:style>
        <p:txBody>
          <a:bodyPr lIns="90000" rIns="90000" tIns="45000" bIns="45000">
            <a:spAutoFit/>
          </a:bodyPr>
          <a:p>
            <a:pPr>
              <a:lnSpc>
                <a:spcPct val="100000"/>
              </a:lnSpc>
              <a:tabLst>
                <a:tab algn="l" pos="0"/>
              </a:tabLst>
            </a:pPr>
            <a:r>
              <a:rPr b="0" lang="en-US" sz="1400" spc="-1" strike="noStrike">
                <a:solidFill>
                  <a:srgbClr val="ffffff"/>
                </a:solidFill>
                <a:latin typeface="Arial"/>
              </a:rPr>
              <a:t>Hier sehen Sie den Ablauf eines Versuches, nur mit drei </a:t>
            </a:r>
            <a:r>
              <a:rPr b="0" lang="en-US" sz="1400" spc="-1" strike="noStrike">
                <a:solidFill>
                  <a:srgbClr val="ffffff"/>
                </a:solidFill>
                <a:latin typeface="Arial"/>
              </a:rPr>
              <a:t>Worten, die Sie sich merken müssen. </a:t>
            </a:r>
            <a:r>
              <a:rPr b="1" i="1" lang="en-US" sz="1400" spc="-1" strike="noStrike">
                <a:solidFill>
                  <a:srgbClr val="ffc000"/>
                </a:solidFill>
                <a:latin typeface="Arial"/>
              </a:rPr>
              <a:t>Achtung: später </a:t>
            </a:r>
            <a:r>
              <a:rPr b="1" i="1" lang="en-US" sz="1400" spc="-1" strike="noStrike">
                <a:solidFill>
                  <a:srgbClr val="ffc000"/>
                </a:solidFill>
                <a:latin typeface="Arial"/>
              </a:rPr>
              <a:t>werden es 5 Worte sein !</a:t>
            </a:r>
            <a:endParaRPr b="0" lang="en-US" sz="1400" spc="-1" strike="noStrike">
              <a:latin typeface="Arial"/>
            </a:endParaRPr>
          </a:p>
          <a:p>
            <a:pPr>
              <a:lnSpc>
                <a:spcPct val="100000"/>
              </a:lnSpc>
              <a:tabLst>
                <a:tab algn="l" pos="0"/>
              </a:tabLst>
            </a:pPr>
            <a:endParaRPr b="0" lang="en-US" sz="1400" spc="-1" strike="noStrike">
              <a:latin typeface="Arial"/>
            </a:endParaRPr>
          </a:p>
          <a:p>
            <a:pPr>
              <a:lnSpc>
                <a:spcPct val="100000"/>
              </a:lnSpc>
              <a:tabLst>
                <a:tab algn="l" pos="0"/>
              </a:tabLst>
            </a:pPr>
            <a:r>
              <a:rPr b="1" i="1" lang="en-US" sz="1400" spc="-1" strike="noStrike">
                <a:solidFill>
                  <a:srgbClr val="01b0f1"/>
                </a:solidFill>
                <a:latin typeface="Arial"/>
              </a:rPr>
              <a:t>Merken</a:t>
            </a:r>
            <a:r>
              <a:rPr b="0" lang="en-US" sz="1400" spc="-1" strike="noStrike">
                <a:solidFill>
                  <a:srgbClr val="ffffff"/>
                </a:solidFill>
                <a:latin typeface="Arial"/>
              </a:rPr>
              <a:t> Sie sich alle Worte mit einem </a:t>
            </a:r>
            <a:r>
              <a:rPr b="1" i="1" lang="en-US" sz="1400" spc="-1" strike="noStrike">
                <a:solidFill>
                  <a:srgbClr val="01b0f1"/>
                </a:solidFill>
                <a:latin typeface="Arial"/>
              </a:rPr>
              <a:t>blauen</a:t>
            </a:r>
            <a:r>
              <a:rPr b="0" lang="en-US" sz="1400" spc="-1" strike="noStrike">
                <a:solidFill>
                  <a:srgbClr val="ffffff"/>
                </a:solidFill>
                <a:latin typeface="Arial"/>
              </a:rPr>
              <a:t> Hinweis! Die </a:t>
            </a:r>
            <a:r>
              <a:rPr b="0" lang="en-US" sz="1400" spc="-1" strike="noStrike">
                <a:solidFill>
                  <a:srgbClr val="ffffff"/>
                </a:solidFill>
                <a:latin typeface="Arial"/>
              </a:rPr>
              <a:t>Worte mit einem </a:t>
            </a:r>
            <a:r>
              <a:rPr b="1" i="1" lang="en-US" sz="1400" spc="-1" strike="noStrike">
                <a:solidFill>
                  <a:srgbClr val="92d14f"/>
                </a:solidFill>
                <a:latin typeface="Arial"/>
              </a:rPr>
              <a:t>grünen</a:t>
            </a:r>
            <a:r>
              <a:rPr b="0" lang="en-US" sz="1400" spc="-1" strike="noStrike">
                <a:solidFill>
                  <a:srgbClr val="ffffff"/>
                </a:solidFill>
                <a:latin typeface="Arial"/>
              </a:rPr>
              <a:t> Hinweis sind </a:t>
            </a:r>
            <a:r>
              <a:rPr b="1" i="1" lang="en-US" sz="1400" spc="-1" strike="noStrike">
                <a:solidFill>
                  <a:srgbClr val="92d050"/>
                </a:solidFill>
                <a:latin typeface="Arial"/>
              </a:rPr>
              <a:t>nicht relevant</a:t>
            </a:r>
            <a:r>
              <a:rPr b="0" lang="en-US" sz="1400" spc="-1" strike="noStrike">
                <a:solidFill>
                  <a:srgbClr val="ffffff"/>
                </a:solidFill>
                <a:latin typeface="Arial"/>
              </a:rPr>
              <a:t>. Zu </a:t>
            </a:r>
            <a:r>
              <a:rPr b="0" lang="en-US" sz="1400" spc="-1" strike="noStrike">
                <a:solidFill>
                  <a:srgbClr val="ffffff"/>
                </a:solidFill>
                <a:latin typeface="Arial"/>
              </a:rPr>
              <a:t>Beginn eines Versuches und zwischen einem Hinweis und </a:t>
            </a:r>
            <a:r>
              <a:rPr b="0" lang="en-US" sz="1400" spc="-1" strike="noStrike">
                <a:solidFill>
                  <a:srgbClr val="ffffff"/>
                </a:solidFill>
                <a:latin typeface="Arial"/>
              </a:rPr>
              <a:t>einem Wort, wird jeweils ein Fixationskreuz gezeigt.</a:t>
            </a:r>
            <a:endParaRPr b="0" lang="en-US" sz="1400" spc="-1" strike="noStrike">
              <a:latin typeface="Arial"/>
            </a:endParaRPr>
          </a:p>
          <a:p>
            <a:pPr>
              <a:lnSpc>
                <a:spcPct val="100000"/>
              </a:lnSpc>
              <a:tabLst>
                <a:tab algn="l" pos="0"/>
              </a:tabLst>
            </a:pPr>
            <a:endParaRPr b="0" lang="en-US" sz="1400" spc="-1" strike="noStrike">
              <a:latin typeface="Arial"/>
            </a:endParaRPr>
          </a:p>
          <a:p>
            <a:pPr>
              <a:lnSpc>
                <a:spcPct val="100000"/>
              </a:lnSpc>
              <a:tabLst>
                <a:tab algn="l" pos="0"/>
              </a:tabLst>
            </a:pPr>
            <a:r>
              <a:rPr b="1" i="1" lang="en-US" sz="1400" spc="-1" strike="noStrike">
                <a:solidFill>
                  <a:srgbClr val="ffc000"/>
                </a:solidFill>
                <a:latin typeface="Arial"/>
              </a:rPr>
              <a:t>Bewerten Sie die Größe aller Worte ! </a:t>
            </a:r>
            <a:r>
              <a:rPr b="0" lang="de-DE" sz="1400" spc="-1" strike="noStrike">
                <a:solidFill>
                  <a:srgbClr val="ffffff"/>
                </a:solidFill>
                <a:latin typeface="Arial"/>
              </a:rPr>
              <a:t>Drücken Sie die </a:t>
            </a:r>
            <a:r>
              <a:rPr b="1" i="1" lang="de-DE" sz="1400" spc="-1" strike="noStrike">
                <a:solidFill>
                  <a:srgbClr val="ffc000"/>
                </a:solidFill>
                <a:latin typeface="Arial"/>
              </a:rPr>
              <a:t>Taste „L“</a:t>
            </a:r>
            <a:r>
              <a:rPr b="0" lang="de-DE" sz="1400" spc="-1" strike="noStrike">
                <a:solidFill>
                  <a:srgbClr val="ffffff"/>
                </a:solidFill>
                <a:latin typeface="Arial"/>
              </a:rPr>
              <a:t>, </a:t>
            </a:r>
            <a:r>
              <a:rPr b="1" i="1" lang="de-DE" sz="1400" spc="-1" strike="noStrike">
                <a:solidFill>
                  <a:srgbClr val="ffc000"/>
                </a:solidFill>
                <a:latin typeface="Arial"/>
              </a:rPr>
              <a:t>wenn das Objekt größer</a:t>
            </a:r>
            <a:r>
              <a:rPr b="0" lang="de-DE" sz="1400" spc="-1" strike="noStrike">
                <a:solidFill>
                  <a:srgbClr val="ffc000"/>
                </a:solidFill>
                <a:latin typeface="Arial"/>
              </a:rPr>
              <a:t> </a:t>
            </a:r>
            <a:r>
              <a:rPr b="0" lang="de-DE" sz="1400" spc="-1" strike="noStrike">
                <a:solidFill>
                  <a:srgbClr val="ffffff"/>
                </a:solidFill>
                <a:latin typeface="Arial"/>
              </a:rPr>
              <a:t>ist als ein Fussball und </a:t>
            </a:r>
            <a:r>
              <a:rPr b="0" lang="de-DE" sz="1400" spc="-1" strike="noStrike">
                <a:solidFill>
                  <a:srgbClr val="ffffff"/>
                </a:solidFill>
                <a:latin typeface="Arial"/>
              </a:rPr>
              <a:t>die </a:t>
            </a:r>
            <a:r>
              <a:rPr b="1" i="1" lang="de-DE" sz="1400" spc="-1" strike="noStrike">
                <a:solidFill>
                  <a:srgbClr val="ffc000"/>
                </a:solidFill>
                <a:latin typeface="Arial"/>
              </a:rPr>
              <a:t>Taste „D“, wenn es kleiner </a:t>
            </a:r>
            <a:r>
              <a:rPr b="0" lang="de-DE" sz="1400" spc="-1" strike="noStrike">
                <a:solidFill>
                  <a:srgbClr val="ffffff"/>
                </a:solidFill>
                <a:latin typeface="Arial"/>
              </a:rPr>
              <a:t>ist als ein Fussball.</a:t>
            </a:r>
            <a:endParaRPr b="0" lang="en-US" sz="1400" spc="-1" strike="noStrike">
              <a:latin typeface="Arial"/>
            </a:endParaRPr>
          </a:p>
          <a:p>
            <a:pPr>
              <a:lnSpc>
                <a:spcPct val="100000"/>
              </a:lnSpc>
              <a:tabLst>
                <a:tab algn="l" pos="0"/>
              </a:tabLst>
            </a:pPr>
            <a:endParaRPr b="0" lang="en-US" sz="1400" spc="-1" strike="noStrike">
              <a:latin typeface="Arial"/>
            </a:endParaRPr>
          </a:p>
        </p:txBody>
      </p:sp>
      <p:sp>
        <p:nvSpPr>
          <p:cNvPr id="255" name="CustomShape 4"/>
          <p:cNvSpPr/>
          <p:nvPr/>
        </p:nvSpPr>
        <p:spPr>
          <a:xfrm>
            <a:off x="3098520" y="91800"/>
            <a:ext cx="5133960" cy="943560"/>
          </a:xfrm>
          <a:prstGeom prst="rect">
            <a:avLst/>
          </a:prstGeom>
          <a:noFill/>
          <a:ln w="0">
            <a:noFill/>
          </a:ln>
        </p:spPr>
        <p:style>
          <a:lnRef idx="0"/>
          <a:fillRef idx="0"/>
          <a:effectRef idx="0"/>
          <a:fontRef idx="minor"/>
        </p:style>
        <p:txBody>
          <a:bodyPr wrap="none" lIns="90000" rIns="90000" tIns="45000" bIns="45000">
            <a:spAutoFit/>
          </a:bodyPr>
          <a:p>
            <a:pPr algn="ctr">
              <a:lnSpc>
                <a:spcPct val="100000"/>
              </a:lnSpc>
              <a:tabLst>
                <a:tab algn="l" pos="0"/>
              </a:tabLst>
            </a:pPr>
            <a:r>
              <a:rPr b="1" lang="de-DE" sz="2800" spc="-1" strike="noStrike">
                <a:solidFill>
                  <a:srgbClr val="ffffff"/>
                </a:solidFill>
                <a:latin typeface="Arial"/>
              </a:rPr>
              <a:t>Cued Complex </a:t>
            </a:r>
            <a:r>
              <a:rPr b="1" lang="de-DE" sz="2800" spc="-1" strike="noStrike">
                <a:solidFill>
                  <a:srgbClr val="ffffff"/>
                </a:solidFill>
                <a:latin typeface="Arial"/>
              </a:rPr>
              <a:t>Span Aufgabe</a:t>
            </a:r>
            <a:endParaRPr b="0" lang="en-US" sz="2800" spc="-1" strike="noStrike">
              <a:latin typeface="Arial"/>
            </a:endParaRPr>
          </a:p>
          <a:p>
            <a:pPr algn="ctr">
              <a:lnSpc>
                <a:spcPct val="100000"/>
              </a:lnSpc>
              <a:tabLst>
                <a:tab algn="l" pos="0"/>
              </a:tabLst>
            </a:pPr>
            <a:r>
              <a:rPr b="1" lang="de-DE" sz="2800" spc="-1" strike="noStrike">
                <a:solidFill>
                  <a:srgbClr val="ffffff"/>
                </a:solidFill>
                <a:latin typeface="Arial"/>
              </a:rPr>
              <a:t>Hinweis nach </a:t>
            </a:r>
            <a:r>
              <a:rPr b="1" lang="de-DE" sz="2800" spc="-1" strike="noStrike">
                <a:solidFill>
                  <a:srgbClr val="ffffff"/>
                </a:solidFill>
                <a:latin typeface="Arial"/>
              </a:rPr>
              <a:t>dem Wort</a:t>
            </a:r>
            <a:endParaRPr b="0" lang="en-US" sz="2800" spc="-1" strike="noStrike">
              <a:latin typeface="Arial"/>
            </a:endParaRPr>
          </a:p>
        </p:txBody>
      </p:sp>
      <p:sp>
        <p:nvSpPr>
          <p:cNvPr id="256" name="CustomShape 5"/>
          <p:cNvSpPr/>
          <p:nvPr/>
        </p:nvSpPr>
        <p:spPr>
          <a:xfrm>
            <a:off x="668520" y="1737000"/>
            <a:ext cx="840600" cy="30348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ffffff"/>
                </a:solidFill>
                <a:latin typeface="Arial"/>
              </a:rPr>
              <a:t>22</a:t>
            </a:r>
            <a:endParaRPr b="0" lang="en-US" sz="1400" spc="-1" strike="noStrike">
              <a:latin typeface="Arial"/>
            </a:endParaRPr>
          </a:p>
        </p:txBody>
      </p:sp>
      <p:sp>
        <p:nvSpPr>
          <p:cNvPr id="257" name="CustomShape 6"/>
          <p:cNvSpPr/>
          <p:nvPr/>
        </p:nvSpPr>
        <p:spPr>
          <a:xfrm>
            <a:off x="1896840" y="3571200"/>
            <a:ext cx="750600" cy="30348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ffffff"/>
                </a:solidFill>
                <a:latin typeface="Arial"/>
              </a:rPr>
              <a:t>56</a:t>
            </a:r>
            <a:endParaRPr b="0" lang="en-US" sz="1400" spc="-1" strike="noStrike">
              <a:latin typeface="Arial"/>
            </a:endParaRPr>
          </a:p>
        </p:txBody>
      </p:sp>
      <p:sp>
        <p:nvSpPr>
          <p:cNvPr id="258" name="CustomShape 7"/>
          <p:cNvSpPr/>
          <p:nvPr/>
        </p:nvSpPr>
        <p:spPr>
          <a:xfrm>
            <a:off x="2896920" y="5486040"/>
            <a:ext cx="750600" cy="30348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ffffff"/>
                </a:solidFill>
                <a:latin typeface="Arial"/>
              </a:rPr>
              <a:t>79</a:t>
            </a:r>
            <a:endParaRPr b="0" lang="en-US" sz="1400" spc="-1" strike="noStrike">
              <a:latin typeface="Arial"/>
            </a:endParaRPr>
          </a:p>
        </p:txBody>
      </p:sp>
      <p:sp>
        <p:nvSpPr>
          <p:cNvPr id="259" name="CustomShape 8"/>
          <p:cNvSpPr/>
          <p:nvPr/>
        </p:nvSpPr>
        <p:spPr>
          <a:xfrm>
            <a:off x="117360" y="1323360"/>
            <a:ext cx="3239640" cy="5442120"/>
          </a:xfrm>
          <a:custGeom>
            <a:avLst/>
            <a:gdLst/>
            <a:ahLst/>
            <a:rect l="l" t="t" r="r" b="b"/>
            <a:pathLst>
              <a:path w="21600" h="21600">
                <a:moveTo>
                  <a:pt x="0" y="0"/>
                </a:moveTo>
                <a:lnTo>
                  <a:pt x="21600" y="21600"/>
                </a:lnTo>
              </a:path>
            </a:pathLst>
          </a:custGeom>
          <a:noFill/>
          <a:ln w="12700">
            <a:solidFill>
              <a:schemeClr val="bg1"/>
            </a:solidFill>
            <a:tailEnd len="med" type="triangle" w="med"/>
          </a:ln>
        </p:spPr>
        <p:style>
          <a:lnRef idx="1">
            <a:schemeClr val="accent1"/>
          </a:lnRef>
          <a:fillRef idx="0">
            <a:schemeClr val="accent1"/>
          </a:fillRef>
          <a:effectRef idx="0">
            <a:schemeClr val="accent1"/>
          </a:effectRef>
          <a:fontRef idx="minor"/>
        </p:style>
      </p:sp>
      <p:sp>
        <p:nvSpPr>
          <p:cNvPr id="260" name="CustomShape 9"/>
          <p:cNvSpPr/>
          <p:nvPr/>
        </p:nvSpPr>
        <p:spPr>
          <a:xfrm rot="3532800">
            <a:off x="788040" y="3962160"/>
            <a:ext cx="1144440" cy="33372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1600" spc="-1" strike="noStrike">
                <a:solidFill>
                  <a:srgbClr val="ffffff"/>
                </a:solidFill>
                <a:latin typeface="Calibri"/>
              </a:rPr>
              <a:t>Zeit</a:t>
            </a:r>
            <a:endParaRPr b="0" lang="en-US" sz="1600" spc="-1" strike="noStrike">
              <a:latin typeface="Arial"/>
            </a:endParaRPr>
          </a:p>
        </p:txBody>
      </p:sp>
      <p:sp>
        <p:nvSpPr>
          <p:cNvPr id="261" name="CustomShape 10"/>
          <p:cNvSpPr/>
          <p:nvPr/>
        </p:nvSpPr>
        <p:spPr>
          <a:xfrm>
            <a:off x="1634040" y="1755720"/>
            <a:ext cx="344160" cy="342720"/>
          </a:xfrm>
          <a:prstGeom prst="rightBrace">
            <a:avLst>
              <a:gd name="adj1" fmla="val 8333"/>
              <a:gd name="adj2" fmla="val 50000"/>
            </a:avLst>
          </a:prstGeom>
          <a:noFill/>
          <a:ln>
            <a:solidFill>
              <a:schemeClr val="bg1"/>
            </a:solidFill>
          </a:ln>
        </p:spPr>
        <p:style>
          <a:lnRef idx="1">
            <a:schemeClr val="accent1"/>
          </a:lnRef>
          <a:fillRef idx="0">
            <a:schemeClr val="accent1"/>
          </a:fillRef>
          <a:effectRef idx="0">
            <a:schemeClr val="accent1"/>
          </a:effectRef>
          <a:fontRef idx="minor"/>
        </p:style>
      </p:sp>
      <p:sp>
        <p:nvSpPr>
          <p:cNvPr id="262" name="CustomShape 11"/>
          <p:cNvSpPr/>
          <p:nvPr/>
        </p:nvSpPr>
        <p:spPr>
          <a:xfrm>
            <a:off x="1958400" y="1693440"/>
            <a:ext cx="1530000" cy="51660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01b0f1"/>
                </a:solidFill>
                <a:latin typeface="Arial"/>
              </a:rPr>
              <a:t>Merken &amp; Größe Bewerten</a:t>
            </a:r>
            <a:endParaRPr b="0" lang="en-US" sz="1400" spc="-1" strike="noStrike">
              <a:latin typeface="Arial"/>
            </a:endParaRPr>
          </a:p>
        </p:txBody>
      </p:sp>
      <p:sp>
        <p:nvSpPr>
          <p:cNvPr id="263" name="CustomShape 12"/>
          <p:cNvSpPr/>
          <p:nvPr/>
        </p:nvSpPr>
        <p:spPr>
          <a:xfrm>
            <a:off x="2906640" y="3429000"/>
            <a:ext cx="1273680" cy="51660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92d14f"/>
                </a:solidFill>
                <a:latin typeface="Arial"/>
              </a:rPr>
              <a:t>Nur Größe Bewerten</a:t>
            </a:r>
            <a:endParaRPr b="0" lang="en-US" sz="1400" spc="-1" strike="noStrike">
              <a:latin typeface="Arial"/>
            </a:endParaRPr>
          </a:p>
        </p:txBody>
      </p:sp>
      <p:sp>
        <p:nvSpPr>
          <p:cNvPr id="264" name="CustomShape 13"/>
          <p:cNvSpPr/>
          <p:nvPr/>
        </p:nvSpPr>
        <p:spPr>
          <a:xfrm>
            <a:off x="3974400" y="5378040"/>
            <a:ext cx="1348200" cy="51660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92d14f"/>
                </a:solidFill>
                <a:latin typeface="Arial"/>
              </a:rPr>
              <a:t>Nur Größe Bewerten</a:t>
            </a:r>
            <a:endParaRPr b="0" lang="en-US" sz="1400" spc="-1" strike="noStrike">
              <a:latin typeface="Arial"/>
            </a:endParaRPr>
          </a:p>
        </p:txBody>
      </p:sp>
      <p:sp>
        <p:nvSpPr>
          <p:cNvPr id="265" name="CustomShape 14"/>
          <p:cNvSpPr/>
          <p:nvPr/>
        </p:nvSpPr>
        <p:spPr>
          <a:xfrm>
            <a:off x="506160" y="1229400"/>
            <a:ext cx="294840" cy="3952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de-DE" sz="2000" spc="-1" strike="noStrike">
                <a:solidFill>
                  <a:srgbClr val="ffffff"/>
                </a:solidFill>
                <a:latin typeface="Calibri"/>
              </a:rPr>
              <a:t>+</a:t>
            </a:r>
            <a:endParaRPr b="0" lang="en-US" sz="2000" spc="-1" strike="noStrike">
              <a:latin typeface="Arial"/>
            </a:endParaRPr>
          </a:p>
        </p:txBody>
      </p:sp>
      <p:sp>
        <p:nvSpPr>
          <p:cNvPr id="266" name="CustomShape 15"/>
          <p:cNvSpPr/>
          <p:nvPr/>
        </p:nvSpPr>
        <p:spPr>
          <a:xfrm>
            <a:off x="2647800" y="3551760"/>
            <a:ext cx="344160" cy="342720"/>
          </a:xfrm>
          <a:prstGeom prst="rightBrace">
            <a:avLst>
              <a:gd name="adj1" fmla="val 8333"/>
              <a:gd name="adj2" fmla="val 50000"/>
            </a:avLst>
          </a:prstGeom>
          <a:noFill/>
          <a:ln>
            <a:solidFill>
              <a:schemeClr val="bg1"/>
            </a:solidFill>
          </a:ln>
        </p:spPr>
        <p:style>
          <a:lnRef idx="1">
            <a:schemeClr val="accent1"/>
          </a:lnRef>
          <a:fillRef idx="0">
            <a:schemeClr val="accent1"/>
          </a:fillRef>
          <a:effectRef idx="0">
            <a:schemeClr val="accent1"/>
          </a:effectRef>
          <a:fontRef idx="minor"/>
        </p:style>
      </p:sp>
      <p:sp>
        <p:nvSpPr>
          <p:cNvPr id="267" name="CustomShape 16"/>
          <p:cNvSpPr/>
          <p:nvPr/>
        </p:nvSpPr>
        <p:spPr>
          <a:xfrm>
            <a:off x="3674160" y="5483880"/>
            <a:ext cx="344160" cy="342720"/>
          </a:xfrm>
          <a:prstGeom prst="rightBrace">
            <a:avLst>
              <a:gd name="adj1" fmla="val 8333"/>
              <a:gd name="adj2" fmla="val 50000"/>
            </a:avLst>
          </a:prstGeom>
          <a:noFill/>
          <a:ln>
            <a:solidFill>
              <a:schemeClr val="bg1"/>
            </a:solidFill>
          </a:ln>
        </p:spPr>
        <p:style>
          <a:lnRef idx="1">
            <a:schemeClr val="accent1"/>
          </a:lnRef>
          <a:fillRef idx="0">
            <a:schemeClr val="accent1"/>
          </a:fillRef>
          <a:effectRef idx="0">
            <a:schemeClr val="accent1"/>
          </a:effectRef>
          <a:fontRef idx="minor"/>
        </p:style>
      </p:sp>
      <p:sp>
        <p:nvSpPr>
          <p:cNvPr id="268" name="CustomShape 17"/>
          <p:cNvSpPr/>
          <p:nvPr/>
        </p:nvSpPr>
        <p:spPr>
          <a:xfrm>
            <a:off x="1471320" y="2792880"/>
            <a:ext cx="234000" cy="2408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p:style>
      </p:sp>
      <p:sp>
        <p:nvSpPr>
          <p:cNvPr id="269" name="CustomShape 18"/>
          <p:cNvSpPr/>
          <p:nvPr/>
        </p:nvSpPr>
        <p:spPr>
          <a:xfrm>
            <a:off x="1158480" y="2308680"/>
            <a:ext cx="294840" cy="3952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de-DE" sz="2000" spc="-1" strike="noStrike">
                <a:solidFill>
                  <a:srgbClr val="ffffff"/>
                </a:solidFill>
                <a:latin typeface="Calibri"/>
              </a:rPr>
              <a:t>+</a:t>
            </a:r>
            <a:endParaRPr b="0" lang="en-US" sz="2000" spc="-1" strike="noStrike">
              <a:latin typeface="Arial"/>
            </a:endParaRPr>
          </a:p>
        </p:txBody>
      </p:sp>
      <p:sp>
        <p:nvSpPr>
          <p:cNvPr id="270" name="CustomShape 19"/>
          <p:cNvSpPr/>
          <p:nvPr/>
        </p:nvSpPr>
        <p:spPr>
          <a:xfrm>
            <a:off x="1707120" y="3177000"/>
            <a:ext cx="294840" cy="3952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de-DE" sz="2000" spc="-1" strike="noStrike">
                <a:solidFill>
                  <a:srgbClr val="ffffff"/>
                </a:solidFill>
                <a:latin typeface="Calibri"/>
              </a:rPr>
              <a:t>+</a:t>
            </a:r>
            <a:endParaRPr b="0" lang="en-US" sz="2000" spc="-1" strike="noStrike">
              <a:latin typeface="Arial"/>
            </a:endParaRPr>
          </a:p>
        </p:txBody>
      </p:sp>
      <p:sp>
        <p:nvSpPr>
          <p:cNvPr id="271" name="CustomShape 20"/>
          <p:cNvSpPr/>
          <p:nvPr/>
        </p:nvSpPr>
        <p:spPr>
          <a:xfrm>
            <a:off x="2563560" y="4708080"/>
            <a:ext cx="234000" cy="2408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p:style>
      </p:sp>
      <p:sp>
        <p:nvSpPr>
          <p:cNvPr id="272" name="CustomShape 21"/>
          <p:cNvSpPr/>
          <p:nvPr/>
        </p:nvSpPr>
        <p:spPr>
          <a:xfrm>
            <a:off x="2249640" y="4172400"/>
            <a:ext cx="294840" cy="3952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de-DE" sz="2000" spc="-1" strike="noStrike">
                <a:solidFill>
                  <a:srgbClr val="ffffff"/>
                </a:solidFill>
                <a:latin typeface="Calibri"/>
              </a:rPr>
              <a:t>+</a:t>
            </a:r>
            <a:endParaRPr b="0" lang="en-US" sz="2000" spc="-1" strike="noStrike">
              <a:latin typeface="Arial"/>
            </a:endParaRPr>
          </a:p>
        </p:txBody>
      </p:sp>
      <p:sp>
        <p:nvSpPr>
          <p:cNvPr id="273" name="CustomShape 22"/>
          <p:cNvSpPr/>
          <p:nvPr/>
        </p:nvSpPr>
        <p:spPr>
          <a:xfrm>
            <a:off x="2798280" y="5040720"/>
            <a:ext cx="294840" cy="3952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de-DE" sz="2000" spc="-1" strike="noStrike">
                <a:solidFill>
                  <a:srgbClr val="ffffff"/>
                </a:solidFill>
                <a:latin typeface="Calibri"/>
              </a:rPr>
              <a:t>+</a:t>
            </a:r>
            <a:endParaRPr b="0" lang="en-US" sz="2000" spc="-1" strike="noStrike">
              <a:latin typeface="Arial"/>
            </a:endParaRPr>
          </a:p>
        </p:txBody>
      </p:sp>
      <p:sp>
        <p:nvSpPr>
          <p:cNvPr id="274" name="CustomShape 23"/>
          <p:cNvSpPr/>
          <p:nvPr/>
        </p:nvSpPr>
        <p:spPr>
          <a:xfrm>
            <a:off x="3629160" y="6329160"/>
            <a:ext cx="234000" cy="2408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p:style>
      </p:sp>
      <p:sp>
        <p:nvSpPr>
          <p:cNvPr id="275" name="CustomShape 24"/>
          <p:cNvSpPr/>
          <p:nvPr/>
        </p:nvSpPr>
        <p:spPr>
          <a:xfrm>
            <a:off x="3316320" y="5844960"/>
            <a:ext cx="294840" cy="3952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de-DE" sz="2000" spc="-1" strike="noStrike">
                <a:solidFill>
                  <a:srgbClr val="ffffff"/>
                </a:solidFill>
                <a:latin typeface="Calibri"/>
              </a:rPr>
              <a:t>+</a:t>
            </a:r>
            <a:endParaRPr b="0" lang="en-US" sz="2000" spc="-1" strike="noStrike">
              <a:latin typeface="Arial"/>
            </a:endParaRPr>
          </a:p>
        </p:txBody>
      </p:sp>
      <p:sp>
        <p:nvSpPr>
          <p:cNvPr id="276" name="CustomShape 25"/>
          <p:cNvSpPr/>
          <p:nvPr/>
        </p:nvSpPr>
        <p:spPr>
          <a:xfrm>
            <a:off x="4397760" y="1737000"/>
            <a:ext cx="840600" cy="30348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ffffff"/>
                </a:solidFill>
                <a:latin typeface="Arial"/>
              </a:rPr>
              <a:t>12</a:t>
            </a:r>
            <a:endParaRPr b="0" lang="en-US" sz="1400" spc="-1" strike="noStrike">
              <a:latin typeface="Arial"/>
            </a:endParaRPr>
          </a:p>
        </p:txBody>
      </p:sp>
      <p:sp>
        <p:nvSpPr>
          <p:cNvPr id="277" name="CustomShape 26"/>
          <p:cNvSpPr/>
          <p:nvPr/>
        </p:nvSpPr>
        <p:spPr>
          <a:xfrm>
            <a:off x="5553720" y="3657600"/>
            <a:ext cx="823320" cy="30348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ffffff"/>
                </a:solidFill>
                <a:latin typeface="Arial"/>
              </a:rPr>
              <a:t>87</a:t>
            </a:r>
            <a:endParaRPr b="0" lang="en-US" sz="1400" spc="-1" strike="noStrike">
              <a:latin typeface="Arial"/>
            </a:endParaRPr>
          </a:p>
        </p:txBody>
      </p:sp>
      <p:sp>
        <p:nvSpPr>
          <p:cNvPr id="278" name="CustomShape 27"/>
          <p:cNvSpPr/>
          <p:nvPr/>
        </p:nvSpPr>
        <p:spPr>
          <a:xfrm>
            <a:off x="6626520" y="5486040"/>
            <a:ext cx="750600" cy="30348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ffffff"/>
                </a:solidFill>
                <a:latin typeface="Arial"/>
              </a:rPr>
              <a:t>34</a:t>
            </a:r>
            <a:endParaRPr b="0" lang="en-US" sz="1400" spc="-1" strike="noStrike">
              <a:latin typeface="Arial"/>
            </a:endParaRPr>
          </a:p>
        </p:txBody>
      </p:sp>
      <p:sp>
        <p:nvSpPr>
          <p:cNvPr id="279" name="CustomShape 28"/>
          <p:cNvSpPr/>
          <p:nvPr/>
        </p:nvSpPr>
        <p:spPr>
          <a:xfrm>
            <a:off x="3846600" y="1323360"/>
            <a:ext cx="3239640" cy="5442120"/>
          </a:xfrm>
          <a:custGeom>
            <a:avLst/>
            <a:gdLst/>
            <a:ahLst/>
            <a:rect l="l" t="t" r="r" b="b"/>
            <a:pathLst>
              <a:path w="21600" h="21600">
                <a:moveTo>
                  <a:pt x="0" y="0"/>
                </a:moveTo>
                <a:lnTo>
                  <a:pt x="21600" y="21600"/>
                </a:lnTo>
              </a:path>
            </a:pathLst>
          </a:custGeom>
          <a:noFill/>
          <a:ln w="12700">
            <a:solidFill>
              <a:schemeClr val="bg1"/>
            </a:solidFill>
            <a:tailEnd len="med" type="triangle" w="med"/>
          </a:ln>
        </p:spPr>
        <p:style>
          <a:lnRef idx="1">
            <a:schemeClr val="accent1"/>
          </a:lnRef>
          <a:fillRef idx="0">
            <a:schemeClr val="accent1"/>
          </a:fillRef>
          <a:effectRef idx="0">
            <a:schemeClr val="accent1"/>
          </a:effectRef>
          <a:fontRef idx="minor"/>
        </p:style>
      </p:sp>
      <p:sp>
        <p:nvSpPr>
          <p:cNvPr id="280" name="CustomShape 29"/>
          <p:cNvSpPr/>
          <p:nvPr/>
        </p:nvSpPr>
        <p:spPr>
          <a:xfrm rot="3532800">
            <a:off x="4517280" y="3962160"/>
            <a:ext cx="1144440" cy="33372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1600" spc="-1" strike="noStrike">
                <a:solidFill>
                  <a:srgbClr val="ffffff"/>
                </a:solidFill>
                <a:latin typeface="Calibri"/>
              </a:rPr>
              <a:t>Zeit</a:t>
            </a:r>
            <a:endParaRPr b="0" lang="en-US" sz="1600" spc="-1" strike="noStrike">
              <a:latin typeface="Arial"/>
            </a:endParaRPr>
          </a:p>
        </p:txBody>
      </p:sp>
      <p:sp>
        <p:nvSpPr>
          <p:cNvPr id="281" name="CustomShape 30"/>
          <p:cNvSpPr/>
          <p:nvPr/>
        </p:nvSpPr>
        <p:spPr>
          <a:xfrm>
            <a:off x="5363280" y="1755720"/>
            <a:ext cx="344160" cy="342720"/>
          </a:xfrm>
          <a:prstGeom prst="rightBrace">
            <a:avLst>
              <a:gd name="adj1" fmla="val 8333"/>
              <a:gd name="adj2" fmla="val 50000"/>
            </a:avLst>
          </a:prstGeom>
          <a:noFill/>
          <a:ln>
            <a:solidFill>
              <a:schemeClr val="bg1"/>
            </a:solidFill>
          </a:ln>
        </p:spPr>
        <p:style>
          <a:lnRef idx="1">
            <a:schemeClr val="accent1"/>
          </a:lnRef>
          <a:fillRef idx="0">
            <a:schemeClr val="accent1"/>
          </a:fillRef>
          <a:effectRef idx="0">
            <a:schemeClr val="accent1"/>
          </a:effectRef>
          <a:fontRef idx="minor"/>
        </p:style>
      </p:sp>
      <p:sp>
        <p:nvSpPr>
          <p:cNvPr id="282" name="CustomShape 31"/>
          <p:cNvSpPr/>
          <p:nvPr/>
        </p:nvSpPr>
        <p:spPr>
          <a:xfrm>
            <a:off x="5688000" y="1693440"/>
            <a:ext cx="1530000" cy="51660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01b0f1"/>
                </a:solidFill>
                <a:latin typeface="Arial"/>
              </a:rPr>
              <a:t>Merken &amp; Größe Bewerten</a:t>
            </a:r>
            <a:endParaRPr b="0" lang="en-US" sz="1400" spc="-1" strike="noStrike">
              <a:latin typeface="Arial"/>
            </a:endParaRPr>
          </a:p>
        </p:txBody>
      </p:sp>
      <p:sp>
        <p:nvSpPr>
          <p:cNvPr id="283" name="CustomShape 32"/>
          <p:cNvSpPr/>
          <p:nvPr/>
        </p:nvSpPr>
        <p:spPr>
          <a:xfrm>
            <a:off x="7704000" y="5378040"/>
            <a:ext cx="1348200" cy="51660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92d14f"/>
                </a:solidFill>
                <a:latin typeface="Arial"/>
              </a:rPr>
              <a:t>Nur Größe Bewerten</a:t>
            </a:r>
            <a:endParaRPr b="0" lang="en-US" sz="1400" spc="-1" strike="noStrike">
              <a:latin typeface="Arial"/>
            </a:endParaRPr>
          </a:p>
        </p:txBody>
      </p:sp>
      <p:sp>
        <p:nvSpPr>
          <p:cNvPr id="284" name="CustomShape 33"/>
          <p:cNvSpPr/>
          <p:nvPr/>
        </p:nvSpPr>
        <p:spPr>
          <a:xfrm>
            <a:off x="4235400" y="1229400"/>
            <a:ext cx="294840" cy="3952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de-DE" sz="2000" spc="-1" strike="noStrike">
                <a:solidFill>
                  <a:srgbClr val="ffffff"/>
                </a:solidFill>
                <a:latin typeface="Calibri"/>
              </a:rPr>
              <a:t>+</a:t>
            </a:r>
            <a:endParaRPr b="0" lang="en-US" sz="2000" spc="-1" strike="noStrike">
              <a:latin typeface="Arial"/>
            </a:endParaRPr>
          </a:p>
        </p:txBody>
      </p:sp>
      <p:sp>
        <p:nvSpPr>
          <p:cNvPr id="285" name="CustomShape 34"/>
          <p:cNvSpPr/>
          <p:nvPr/>
        </p:nvSpPr>
        <p:spPr>
          <a:xfrm>
            <a:off x="6377040" y="3618360"/>
            <a:ext cx="344160" cy="342720"/>
          </a:xfrm>
          <a:prstGeom prst="rightBrace">
            <a:avLst>
              <a:gd name="adj1" fmla="val 8333"/>
              <a:gd name="adj2" fmla="val 50000"/>
            </a:avLst>
          </a:prstGeom>
          <a:noFill/>
          <a:ln>
            <a:solidFill>
              <a:schemeClr val="bg1"/>
            </a:solidFill>
          </a:ln>
        </p:spPr>
        <p:style>
          <a:lnRef idx="1">
            <a:schemeClr val="accent1"/>
          </a:lnRef>
          <a:fillRef idx="0">
            <a:schemeClr val="accent1"/>
          </a:fillRef>
          <a:effectRef idx="0">
            <a:schemeClr val="accent1"/>
          </a:effectRef>
          <a:fontRef idx="minor"/>
        </p:style>
      </p:sp>
      <p:sp>
        <p:nvSpPr>
          <p:cNvPr id="286" name="CustomShape 35"/>
          <p:cNvSpPr/>
          <p:nvPr/>
        </p:nvSpPr>
        <p:spPr>
          <a:xfrm>
            <a:off x="7403400" y="5483880"/>
            <a:ext cx="344160" cy="342720"/>
          </a:xfrm>
          <a:prstGeom prst="rightBrace">
            <a:avLst>
              <a:gd name="adj1" fmla="val 8333"/>
              <a:gd name="adj2" fmla="val 50000"/>
            </a:avLst>
          </a:prstGeom>
          <a:noFill/>
          <a:ln>
            <a:solidFill>
              <a:schemeClr val="bg1"/>
            </a:solidFill>
          </a:ln>
        </p:spPr>
        <p:style>
          <a:lnRef idx="1">
            <a:schemeClr val="accent1"/>
          </a:lnRef>
          <a:fillRef idx="0">
            <a:schemeClr val="accent1"/>
          </a:fillRef>
          <a:effectRef idx="0">
            <a:schemeClr val="accent1"/>
          </a:effectRef>
          <a:fontRef idx="minor"/>
        </p:style>
      </p:sp>
      <p:sp>
        <p:nvSpPr>
          <p:cNvPr id="287" name="CustomShape 36"/>
          <p:cNvSpPr/>
          <p:nvPr/>
        </p:nvSpPr>
        <p:spPr>
          <a:xfrm>
            <a:off x="5200920" y="2792880"/>
            <a:ext cx="234000" cy="2408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p:style>
      </p:sp>
      <p:sp>
        <p:nvSpPr>
          <p:cNvPr id="288" name="CustomShape 37"/>
          <p:cNvSpPr/>
          <p:nvPr/>
        </p:nvSpPr>
        <p:spPr>
          <a:xfrm>
            <a:off x="4887720" y="2308680"/>
            <a:ext cx="294840" cy="3952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de-DE" sz="2000" spc="-1" strike="noStrike">
                <a:solidFill>
                  <a:srgbClr val="ffffff"/>
                </a:solidFill>
                <a:latin typeface="Calibri"/>
              </a:rPr>
              <a:t>+</a:t>
            </a:r>
            <a:endParaRPr b="0" lang="en-US" sz="2000" spc="-1" strike="noStrike">
              <a:latin typeface="Arial"/>
            </a:endParaRPr>
          </a:p>
        </p:txBody>
      </p:sp>
      <p:sp>
        <p:nvSpPr>
          <p:cNvPr id="289" name="CustomShape 38"/>
          <p:cNvSpPr/>
          <p:nvPr/>
        </p:nvSpPr>
        <p:spPr>
          <a:xfrm>
            <a:off x="5436720" y="3177000"/>
            <a:ext cx="294840" cy="3952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de-DE" sz="2000" spc="-1" strike="noStrike">
                <a:solidFill>
                  <a:srgbClr val="ffffff"/>
                </a:solidFill>
                <a:latin typeface="Calibri"/>
              </a:rPr>
              <a:t>+</a:t>
            </a:r>
            <a:endParaRPr b="0" lang="en-US" sz="2000" spc="-1" strike="noStrike">
              <a:latin typeface="Arial"/>
            </a:endParaRPr>
          </a:p>
        </p:txBody>
      </p:sp>
      <p:sp>
        <p:nvSpPr>
          <p:cNvPr id="290" name="CustomShape 39"/>
          <p:cNvSpPr/>
          <p:nvPr/>
        </p:nvSpPr>
        <p:spPr>
          <a:xfrm>
            <a:off x="6293160" y="4708080"/>
            <a:ext cx="234000" cy="2408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p:style>
      </p:sp>
      <p:sp>
        <p:nvSpPr>
          <p:cNvPr id="291" name="CustomShape 40"/>
          <p:cNvSpPr/>
          <p:nvPr/>
        </p:nvSpPr>
        <p:spPr>
          <a:xfrm>
            <a:off x="5978880" y="4172400"/>
            <a:ext cx="294840" cy="3952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de-DE" sz="2000" spc="-1" strike="noStrike">
                <a:solidFill>
                  <a:srgbClr val="ffffff"/>
                </a:solidFill>
                <a:latin typeface="Calibri"/>
              </a:rPr>
              <a:t>+</a:t>
            </a:r>
            <a:endParaRPr b="0" lang="en-US" sz="2000" spc="-1" strike="noStrike">
              <a:latin typeface="Arial"/>
            </a:endParaRPr>
          </a:p>
        </p:txBody>
      </p:sp>
      <p:sp>
        <p:nvSpPr>
          <p:cNvPr id="292" name="CustomShape 41"/>
          <p:cNvSpPr/>
          <p:nvPr/>
        </p:nvSpPr>
        <p:spPr>
          <a:xfrm>
            <a:off x="6527520" y="5040720"/>
            <a:ext cx="294840" cy="3952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de-DE" sz="2000" spc="-1" strike="noStrike">
                <a:solidFill>
                  <a:srgbClr val="ffffff"/>
                </a:solidFill>
                <a:latin typeface="Calibri"/>
              </a:rPr>
              <a:t>+</a:t>
            </a:r>
            <a:endParaRPr b="0" lang="en-US" sz="2000" spc="-1" strike="noStrike">
              <a:latin typeface="Arial"/>
            </a:endParaRPr>
          </a:p>
        </p:txBody>
      </p:sp>
      <p:sp>
        <p:nvSpPr>
          <p:cNvPr id="293" name="CustomShape 42"/>
          <p:cNvSpPr/>
          <p:nvPr/>
        </p:nvSpPr>
        <p:spPr>
          <a:xfrm>
            <a:off x="7358760" y="6329160"/>
            <a:ext cx="234000" cy="2408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p:style>
      </p:sp>
      <p:sp>
        <p:nvSpPr>
          <p:cNvPr id="294" name="CustomShape 43"/>
          <p:cNvSpPr/>
          <p:nvPr/>
        </p:nvSpPr>
        <p:spPr>
          <a:xfrm>
            <a:off x="7045560" y="5844960"/>
            <a:ext cx="294840" cy="3952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de-DE" sz="2000" spc="-1" strike="noStrike">
                <a:solidFill>
                  <a:srgbClr val="ffffff"/>
                </a:solidFill>
                <a:latin typeface="Calibri"/>
              </a:rPr>
              <a:t>+</a:t>
            </a:r>
            <a:endParaRPr b="0" lang="en-US" sz="2000" spc="-1" strike="noStrike">
              <a:latin typeface="Arial"/>
            </a:endParaRPr>
          </a:p>
        </p:txBody>
      </p:sp>
      <p:sp>
        <p:nvSpPr>
          <p:cNvPr id="295" name="CustomShape 44"/>
          <p:cNvSpPr/>
          <p:nvPr/>
        </p:nvSpPr>
        <p:spPr>
          <a:xfrm>
            <a:off x="6675120" y="3598200"/>
            <a:ext cx="1530000" cy="51660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01b0f1"/>
                </a:solidFill>
                <a:latin typeface="Arial"/>
              </a:rPr>
              <a:t>Merken &amp; Größe Bewerten</a:t>
            </a:r>
            <a:endParaRPr b="0" lang="en-US" sz="1400" spc="-1" strike="noStrike">
              <a:latin typeface="Arial"/>
            </a:endParaRPr>
          </a:p>
        </p:txBody>
      </p:sp>
      <p:sp>
        <p:nvSpPr>
          <p:cNvPr id="296" name="CustomShape 45"/>
          <p:cNvSpPr/>
          <p:nvPr/>
        </p:nvSpPr>
        <p:spPr>
          <a:xfrm flipV="1">
            <a:off x="1706040" y="2215800"/>
            <a:ext cx="1017360" cy="696600"/>
          </a:xfrm>
          <a:prstGeom prst="bentConnector2">
            <a:avLst/>
          </a:prstGeom>
          <a:noFill/>
          <a:ln w="19050">
            <a:solidFill>
              <a:srgbClr val="00b0f0"/>
            </a:solidFill>
            <a:tailEnd len="med" type="triangle" w="med"/>
          </a:ln>
        </p:spPr>
        <p:style>
          <a:lnRef idx="1">
            <a:schemeClr val="accent1"/>
          </a:lnRef>
          <a:fillRef idx="0">
            <a:schemeClr val="accent1"/>
          </a:fillRef>
          <a:effectRef idx="0">
            <a:schemeClr val="accent1"/>
          </a:effectRef>
          <a:fontRef idx="minor"/>
        </p:style>
      </p:sp>
      <p:sp>
        <p:nvSpPr>
          <p:cNvPr id="297" name="CustomShape 46"/>
          <p:cNvSpPr/>
          <p:nvPr/>
        </p:nvSpPr>
        <p:spPr>
          <a:xfrm flipV="1">
            <a:off x="5435280" y="2204640"/>
            <a:ext cx="1099440" cy="707400"/>
          </a:xfrm>
          <a:prstGeom prst="bentConnector3">
            <a:avLst>
              <a:gd name="adj1" fmla="val 100498"/>
            </a:avLst>
          </a:prstGeom>
          <a:noFill/>
          <a:ln w="19050">
            <a:solidFill>
              <a:srgbClr val="00b0f0"/>
            </a:solidFill>
            <a:tailEnd len="med" type="triangle" w="med"/>
          </a:ln>
        </p:spPr>
        <p:style>
          <a:lnRef idx="1">
            <a:schemeClr val="accent1"/>
          </a:lnRef>
          <a:fillRef idx="0">
            <a:schemeClr val="accent1"/>
          </a:fillRef>
          <a:effectRef idx="0">
            <a:schemeClr val="accent1"/>
          </a:effectRef>
          <a:fontRef idx="minor"/>
        </p:style>
      </p:sp>
      <p:sp>
        <p:nvSpPr>
          <p:cNvPr id="298" name="CustomShape 47"/>
          <p:cNvSpPr/>
          <p:nvPr/>
        </p:nvSpPr>
        <p:spPr>
          <a:xfrm flipV="1">
            <a:off x="6527520" y="4114440"/>
            <a:ext cx="912240" cy="713160"/>
          </a:xfrm>
          <a:prstGeom prst="bentConnector2">
            <a:avLst/>
          </a:prstGeom>
          <a:noFill/>
          <a:ln w="19050">
            <a:solidFill>
              <a:srgbClr val="00b0f0"/>
            </a:solidFill>
            <a:tailEnd len="med" type="triangle" w="med"/>
          </a:ln>
        </p:spPr>
        <p:style>
          <a:lnRef idx="1">
            <a:schemeClr val="accent1"/>
          </a:lnRef>
          <a:fillRef idx="0">
            <a:schemeClr val="accent1"/>
          </a:fillRef>
          <a:effectRef idx="0">
            <a:schemeClr val="accent1"/>
          </a:effectRef>
          <a:fontRef idx="minor"/>
        </p:style>
      </p:sp>
      <p:sp>
        <p:nvSpPr>
          <p:cNvPr id="299" name="CustomShape 48"/>
          <p:cNvSpPr/>
          <p:nvPr/>
        </p:nvSpPr>
        <p:spPr>
          <a:xfrm flipV="1">
            <a:off x="2798280" y="3951360"/>
            <a:ext cx="745200" cy="875880"/>
          </a:xfrm>
          <a:prstGeom prst="bentConnector2">
            <a:avLst/>
          </a:prstGeom>
          <a:noFill/>
          <a:ln w="19050">
            <a:solidFill>
              <a:srgbClr val="92d050"/>
            </a:solidFill>
            <a:tailEnd len="med" type="triangle" w="med"/>
          </a:ln>
        </p:spPr>
        <p:style>
          <a:lnRef idx="1">
            <a:schemeClr val="accent1"/>
          </a:lnRef>
          <a:fillRef idx="0">
            <a:schemeClr val="accent1"/>
          </a:fillRef>
          <a:effectRef idx="0">
            <a:schemeClr val="accent1"/>
          </a:effectRef>
          <a:fontRef idx="minor"/>
        </p:style>
      </p:sp>
      <p:sp>
        <p:nvSpPr>
          <p:cNvPr id="300" name="CustomShape 49"/>
          <p:cNvSpPr/>
          <p:nvPr/>
        </p:nvSpPr>
        <p:spPr>
          <a:xfrm flipV="1">
            <a:off x="3863520" y="5901480"/>
            <a:ext cx="784800" cy="547920"/>
          </a:xfrm>
          <a:prstGeom prst="bentConnector2">
            <a:avLst/>
          </a:prstGeom>
          <a:noFill/>
          <a:ln w="19050">
            <a:solidFill>
              <a:srgbClr val="92d050"/>
            </a:solidFill>
            <a:tailEnd len="med" type="triangle" w="med"/>
          </a:ln>
        </p:spPr>
        <p:style>
          <a:lnRef idx="1">
            <a:schemeClr val="accent1"/>
          </a:lnRef>
          <a:fillRef idx="0">
            <a:schemeClr val="accent1"/>
          </a:fillRef>
          <a:effectRef idx="0">
            <a:schemeClr val="accent1"/>
          </a:effectRef>
          <a:fontRef idx="minor"/>
        </p:style>
      </p:sp>
      <p:sp>
        <p:nvSpPr>
          <p:cNvPr id="301" name="CustomShape 50"/>
          <p:cNvSpPr/>
          <p:nvPr/>
        </p:nvSpPr>
        <p:spPr>
          <a:xfrm flipV="1">
            <a:off x="7593120" y="5901480"/>
            <a:ext cx="784800" cy="547920"/>
          </a:xfrm>
          <a:prstGeom prst="bentConnector2">
            <a:avLst/>
          </a:prstGeom>
          <a:noFill/>
          <a:ln w="19050">
            <a:solidFill>
              <a:srgbClr val="92d050"/>
            </a:solidFill>
            <a:tailEnd len="med" type="triangle" w="me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595959"/>
        </a:solidFill>
      </p:bgPr>
    </p:bg>
    <p:spTree>
      <p:nvGrpSpPr>
        <p:cNvPr id="1" name=""/>
        <p:cNvGrpSpPr/>
        <p:nvPr/>
      </p:nvGrpSpPr>
      <p:grpSpPr>
        <a:xfrm>
          <a:off x="0" y="0"/>
          <a:ext cx="0" cy="0"/>
          <a:chOff x="0" y="0"/>
          <a:chExt cx="0" cy="0"/>
        </a:xfrm>
      </p:grpSpPr>
      <p:sp>
        <p:nvSpPr>
          <p:cNvPr id="302" name="CustomShape 1"/>
          <p:cNvSpPr/>
          <p:nvPr/>
        </p:nvSpPr>
        <p:spPr>
          <a:xfrm>
            <a:off x="2378160" y="362880"/>
            <a:ext cx="7435440" cy="1309320"/>
          </a:xfrm>
          <a:prstGeom prst="rect">
            <a:avLst/>
          </a:prstGeom>
          <a:noFill/>
          <a:ln w="0">
            <a:noFill/>
          </a:ln>
        </p:spPr>
        <p:style>
          <a:lnRef idx="0"/>
          <a:fillRef idx="0"/>
          <a:effectRef idx="0"/>
          <a:fontRef idx="minor"/>
        </p:style>
        <p:txBody>
          <a:bodyPr wrap="none" lIns="90000" rIns="90000" tIns="45000" bIns="45000">
            <a:spAutoFit/>
          </a:bodyPr>
          <a:p>
            <a:pPr algn="ctr">
              <a:lnSpc>
                <a:spcPct val="100000"/>
              </a:lnSpc>
              <a:tabLst>
                <a:tab algn="l" pos="0"/>
              </a:tabLst>
            </a:pPr>
            <a:r>
              <a:rPr b="1" lang="de-DE" sz="4000" spc="-1" strike="noStrike">
                <a:solidFill>
                  <a:srgbClr val="ffffff"/>
                </a:solidFill>
                <a:latin typeface="Arial"/>
              </a:rPr>
              <a:t>Cued Complex Span Aufgabe:</a:t>
            </a:r>
            <a:br/>
            <a:r>
              <a:rPr b="1" lang="de-DE" sz="4000" spc="-1" strike="noStrike">
                <a:solidFill>
                  <a:srgbClr val="ffffff"/>
                </a:solidFill>
                <a:latin typeface="Arial"/>
              </a:rPr>
              <a:t>Beispiel Größenbewertung</a:t>
            </a:r>
            <a:endParaRPr b="0" lang="en-US" sz="4000" spc="-1" strike="noStrike">
              <a:latin typeface="Arial"/>
            </a:endParaRPr>
          </a:p>
        </p:txBody>
      </p:sp>
      <p:sp>
        <p:nvSpPr>
          <p:cNvPr id="303" name="CustomShape 2"/>
          <p:cNvSpPr/>
          <p:nvPr/>
        </p:nvSpPr>
        <p:spPr>
          <a:xfrm>
            <a:off x="10487160" y="5986440"/>
            <a:ext cx="1542600" cy="713880"/>
          </a:xfrm>
          <a:prstGeom prst="rightArrow">
            <a:avLst>
              <a:gd name="adj1" fmla="val 50000"/>
              <a:gd name="adj2" fmla="val 50000"/>
            </a:avLst>
          </a:prstGeom>
          <a:solidFill>
            <a:srgbClr val="c1002a"/>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r>
              <a:rPr b="0" lang="de-DE" sz="1800" spc="-1" strike="noStrike">
                <a:solidFill>
                  <a:srgbClr val="ffffff"/>
                </a:solidFill>
                <a:latin typeface="Arial"/>
              </a:rPr>
              <a:t>Weiter</a:t>
            </a:r>
            <a:endParaRPr b="0" lang="en-US" sz="1800" spc="-1" strike="noStrike">
              <a:latin typeface="Arial"/>
            </a:endParaRPr>
          </a:p>
        </p:txBody>
      </p:sp>
      <p:sp>
        <p:nvSpPr>
          <p:cNvPr id="304" name="CustomShape 3"/>
          <p:cNvSpPr/>
          <p:nvPr/>
        </p:nvSpPr>
        <p:spPr>
          <a:xfrm>
            <a:off x="182880" y="5986440"/>
            <a:ext cx="1547640" cy="719640"/>
          </a:xfrm>
          <a:prstGeom prst="leftArrow">
            <a:avLst>
              <a:gd name="adj1" fmla="val 50000"/>
              <a:gd name="adj2" fmla="val 50000"/>
            </a:avLst>
          </a:prstGeom>
          <a:solidFill>
            <a:srgbClr val="c1002a"/>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r>
              <a:rPr b="0" lang="de-DE" sz="1800" spc="-1" strike="noStrike">
                <a:solidFill>
                  <a:srgbClr val="ffffff"/>
                </a:solidFill>
                <a:latin typeface="Arial"/>
              </a:rPr>
              <a:t>Zurück</a:t>
            </a:r>
            <a:endParaRPr b="0" lang="en-US" sz="1800" spc="-1" strike="noStrike">
              <a:latin typeface="Arial"/>
            </a:endParaRPr>
          </a:p>
        </p:txBody>
      </p:sp>
      <p:sp>
        <p:nvSpPr>
          <p:cNvPr id="305" name="CustomShape 4"/>
          <p:cNvSpPr/>
          <p:nvPr/>
        </p:nvSpPr>
        <p:spPr>
          <a:xfrm>
            <a:off x="1885680" y="4586040"/>
            <a:ext cx="8420040" cy="161496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2000" spc="-1" strike="noStrike">
                <a:solidFill>
                  <a:srgbClr val="ffffff"/>
                </a:solidFill>
                <a:latin typeface="Arial"/>
              </a:rPr>
              <a:t>Im Falle des ersten präsentierten Wortes sollen Sie bewerten, ob ein Stempel größer oder kleiner ist als ein Fussball. Ein Stempel ist kleiner als ein Fussball, daher ist die korrekte Antwort die </a:t>
            </a:r>
            <a:r>
              <a:rPr b="1" i="1" lang="en-US" sz="2000" spc="-1" strike="noStrike">
                <a:solidFill>
                  <a:srgbClr val="ffc000"/>
                </a:solidFill>
                <a:latin typeface="Arial"/>
              </a:rPr>
              <a:t>Taste “D”</a:t>
            </a:r>
            <a:r>
              <a:rPr b="0" lang="en-US" sz="2000" spc="-1" strike="noStrike">
                <a:solidFill>
                  <a:srgbClr val="ffc000"/>
                </a:solidFill>
                <a:latin typeface="Arial"/>
              </a:rPr>
              <a:t>.</a:t>
            </a:r>
            <a:endParaRPr b="0" lang="en-US" sz="2000" spc="-1" strike="noStrike">
              <a:latin typeface="Arial"/>
            </a:endParaRPr>
          </a:p>
          <a:p>
            <a:pPr algn="ctr">
              <a:lnSpc>
                <a:spcPct val="100000"/>
              </a:lnSpc>
            </a:pPr>
            <a:endParaRPr b="0" lang="en-US" sz="2000" spc="-1" strike="noStrike">
              <a:latin typeface="Arial"/>
            </a:endParaRPr>
          </a:p>
          <a:p>
            <a:pPr algn="ctr">
              <a:lnSpc>
                <a:spcPct val="100000"/>
              </a:lnSpc>
            </a:pPr>
            <a:endParaRPr b="0" lang="en-US" sz="2000" spc="-1" strike="noStrike">
              <a:latin typeface="Arial"/>
            </a:endParaRPr>
          </a:p>
        </p:txBody>
      </p:sp>
      <p:sp>
        <p:nvSpPr>
          <p:cNvPr id="306" name="CustomShape 5"/>
          <p:cNvSpPr/>
          <p:nvPr/>
        </p:nvSpPr>
        <p:spPr>
          <a:xfrm>
            <a:off x="3930840" y="2882520"/>
            <a:ext cx="4329720" cy="39528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2000" spc="-1" strike="noStrike">
                <a:solidFill>
                  <a:srgbClr val="ffffff"/>
                </a:solidFill>
                <a:latin typeface="Arial"/>
              </a:rPr>
              <a:t>Stempel</a:t>
            </a:r>
            <a:endParaRPr b="0" lang="en-US" sz="2000" spc="-1" strike="noStrike">
              <a:latin typeface="Arial"/>
            </a:endParaRPr>
          </a:p>
        </p:txBody>
      </p:sp>
      <p:sp>
        <p:nvSpPr>
          <p:cNvPr id="307" name="CustomShape 6"/>
          <p:cNvSpPr/>
          <p:nvPr/>
        </p:nvSpPr>
        <p:spPr>
          <a:xfrm>
            <a:off x="2973600" y="2877120"/>
            <a:ext cx="1245960" cy="3646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i="1" lang="en-US" sz="1800" spc="-1" strike="noStrike">
                <a:solidFill>
                  <a:srgbClr val="ffc000"/>
                </a:solidFill>
                <a:latin typeface="Arial"/>
              </a:rPr>
              <a:t>Taste “D”</a:t>
            </a:r>
            <a:endParaRPr b="0" lang="en-US" sz="1800" spc="-1" strike="noStrike">
              <a:latin typeface="Arial"/>
            </a:endParaRPr>
          </a:p>
        </p:txBody>
      </p:sp>
      <p:sp>
        <p:nvSpPr>
          <p:cNvPr id="308" name="CustomShape 7"/>
          <p:cNvSpPr/>
          <p:nvPr/>
        </p:nvSpPr>
        <p:spPr>
          <a:xfrm flipH="1">
            <a:off x="4409280" y="2882520"/>
            <a:ext cx="926640" cy="399600"/>
          </a:xfrm>
          <a:prstGeom prst="rightArrow">
            <a:avLst>
              <a:gd name="adj1" fmla="val 50000"/>
              <a:gd name="adj2" fmla="val 50000"/>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de-DE" sz="1400" spc="-1" strike="noStrike">
                <a:solidFill>
                  <a:srgbClr val="ffffff"/>
                </a:solidFill>
                <a:latin typeface="Arial"/>
              </a:rPr>
              <a:t>Kleiner</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595959"/>
        </a:solidFill>
      </p:bgPr>
    </p:bg>
    <p:spTree>
      <p:nvGrpSpPr>
        <p:cNvPr id="1" name=""/>
        <p:cNvGrpSpPr/>
        <p:nvPr/>
      </p:nvGrpSpPr>
      <p:grpSpPr>
        <a:xfrm>
          <a:off x="0" y="0"/>
          <a:ext cx="0" cy="0"/>
          <a:chOff x="0" y="0"/>
          <a:chExt cx="0" cy="0"/>
        </a:xfrm>
      </p:grpSpPr>
      <p:sp>
        <p:nvSpPr>
          <p:cNvPr id="309" name="CustomShape 1"/>
          <p:cNvSpPr/>
          <p:nvPr/>
        </p:nvSpPr>
        <p:spPr>
          <a:xfrm>
            <a:off x="2378160" y="362880"/>
            <a:ext cx="7435440" cy="1309320"/>
          </a:xfrm>
          <a:prstGeom prst="rect">
            <a:avLst/>
          </a:prstGeom>
          <a:noFill/>
          <a:ln w="0">
            <a:noFill/>
          </a:ln>
        </p:spPr>
        <p:style>
          <a:lnRef idx="0"/>
          <a:fillRef idx="0"/>
          <a:effectRef idx="0"/>
          <a:fontRef idx="minor"/>
        </p:style>
        <p:txBody>
          <a:bodyPr wrap="none" lIns="90000" rIns="90000" tIns="45000" bIns="45000">
            <a:spAutoFit/>
          </a:bodyPr>
          <a:p>
            <a:pPr algn="ctr">
              <a:lnSpc>
                <a:spcPct val="100000"/>
              </a:lnSpc>
              <a:tabLst>
                <a:tab algn="l" pos="0"/>
              </a:tabLst>
            </a:pPr>
            <a:r>
              <a:rPr b="1" lang="de-DE" sz="4000" spc="-1" strike="noStrike">
                <a:solidFill>
                  <a:srgbClr val="ffffff"/>
                </a:solidFill>
                <a:latin typeface="Arial"/>
              </a:rPr>
              <a:t>Cued Complex Span Aufgabe:</a:t>
            </a:r>
            <a:br/>
            <a:r>
              <a:rPr b="1" lang="de-DE" sz="4000" spc="-1" strike="noStrike">
                <a:solidFill>
                  <a:srgbClr val="ffffff"/>
                </a:solidFill>
                <a:latin typeface="Arial"/>
              </a:rPr>
              <a:t>Beispiel Größenbewertung</a:t>
            </a:r>
            <a:endParaRPr b="0" lang="en-US" sz="4000" spc="-1" strike="noStrike">
              <a:latin typeface="Arial"/>
            </a:endParaRPr>
          </a:p>
        </p:txBody>
      </p:sp>
      <p:sp>
        <p:nvSpPr>
          <p:cNvPr id="310" name="CustomShape 2"/>
          <p:cNvSpPr/>
          <p:nvPr/>
        </p:nvSpPr>
        <p:spPr>
          <a:xfrm>
            <a:off x="10487160" y="5986440"/>
            <a:ext cx="1542600" cy="713880"/>
          </a:xfrm>
          <a:prstGeom prst="rightArrow">
            <a:avLst>
              <a:gd name="adj1" fmla="val 50000"/>
              <a:gd name="adj2" fmla="val 50000"/>
            </a:avLst>
          </a:prstGeom>
          <a:solidFill>
            <a:srgbClr val="c1002a"/>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r>
              <a:rPr b="0" lang="de-DE" sz="1800" spc="-1" strike="noStrike">
                <a:solidFill>
                  <a:srgbClr val="ffffff"/>
                </a:solidFill>
                <a:latin typeface="Arial"/>
              </a:rPr>
              <a:t>Weiter</a:t>
            </a:r>
            <a:endParaRPr b="0" lang="en-US" sz="1800" spc="-1" strike="noStrike">
              <a:latin typeface="Arial"/>
            </a:endParaRPr>
          </a:p>
        </p:txBody>
      </p:sp>
      <p:sp>
        <p:nvSpPr>
          <p:cNvPr id="311" name="CustomShape 3"/>
          <p:cNvSpPr/>
          <p:nvPr/>
        </p:nvSpPr>
        <p:spPr>
          <a:xfrm>
            <a:off x="182880" y="5986440"/>
            <a:ext cx="1547640" cy="719640"/>
          </a:xfrm>
          <a:prstGeom prst="leftArrow">
            <a:avLst>
              <a:gd name="adj1" fmla="val 50000"/>
              <a:gd name="adj2" fmla="val 50000"/>
            </a:avLst>
          </a:prstGeom>
          <a:solidFill>
            <a:srgbClr val="c1002a"/>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r>
              <a:rPr b="0" lang="de-DE" sz="1800" spc="-1" strike="noStrike">
                <a:solidFill>
                  <a:srgbClr val="ffffff"/>
                </a:solidFill>
                <a:latin typeface="Arial"/>
              </a:rPr>
              <a:t>Zurück</a:t>
            </a:r>
            <a:endParaRPr b="0" lang="en-US" sz="1800" spc="-1" strike="noStrike">
              <a:latin typeface="Arial"/>
            </a:endParaRPr>
          </a:p>
        </p:txBody>
      </p:sp>
      <p:sp>
        <p:nvSpPr>
          <p:cNvPr id="312" name="CustomShape 4"/>
          <p:cNvSpPr/>
          <p:nvPr/>
        </p:nvSpPr>
        <p:spPr>
          <a:xfrm>
            <a:off x="1906200" y="4266360"/>
            <a:ext cx="8197920" cy="182772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endParaRPr b="0" lang="en-US" sz="1800" spc="-1" strike="noStrike">
              <a:latin typeface="Arial"/>
            </a:endParaRPr>
          </a:p>
          <a:p>
            <a:pPr algn="ctr">
              <a:lnSpc>
                <a:spcPct val="100000"/>
              </a:lnSpc>
            </a:pPr>
            <a:r>
              <a:rPr b="0" lang="en-US" sz="2000" spc="-1" strike="noStrike">
                <a:solidFill>
                  <a:srgbClr val="ffffff"/>
                </a:solidFill>
                <a:latin typeface="Arial"/>
              </a:rPr>
              <a:t>Im Falle des zweiten präsentiertem Wortes sollen Sie bewerten, ob ein Haus größer oder kleiner ist als ein Fussball. Ein Haus ist größer als ein Fussball, daher ist die korrekte Antwort die </a:t>
            </a:r>
            <a:r>
              <a:rPr b="1" i="1" lang="en-US" sz="2000" spc="-1" strike="noStrike">
                <a:solidFill>
                  <a:srgbClr val="ffc000"/>
                </a:solidFill>
                <a:latin typeface="Arial"/>
              </a:rPr>
              <a:t>Taste “L”</a:t>
            </a:r>
            <a:r>
              <a:rPr b="0" lang="en-US" sz="2000" spc="-1" strike="noStrike">
                <a:solidFill>
                  <a:srgbClr val="ffc000"/>
                </a:solidFill>
                <a:latin typeface="Arial"/>
              </a:rPr>
              <a:t>. </a:t>
            </a:r>
            <a:endParaRPr b="0" lang="en-US" sz="2000" spc="-1" strike="noStrike">
              <a:latin typeface="Arial"/>
            </a:endParaRPr>
          </a:p>
          <a:p>
            <a:pPr algn="ctr">
              <a:lnSpc>
                <a:spcPct val="100000"/>
              </a:lnSpc>
            </a:pPr>
            <a:endParaRPr b="0" lang="en-US" sz="2000" spc="-1" strike="noStrike">
              <a:latin typeface="Arial"/>
            </a:endParaRPr>
          </a:p>
          <a:p>
            <a:pPr algn="ctr">
              <a:lnSpc>
                <a:spcPct val="100000"/>
              </a:lnSpc>
            </a:pPr>
            <a:endParaRPr b="0" lang="en-US" sz="2000" spc="-1" strike="noStrike">
              <a:latin typeface="Arial"/>
            </a:endParaRPr>
          </a:p>
        </p:txBody>
      </p:sp>
      <p:sp>
        <p:nvSpPr>
          <p:cNvPr id="313" name="CustomShape 5"/>
          <p:cNvSpPr/>
          <p:nvPr/>
        </p:nvSpPr>
        <p:spPr>
          <a:xfrm>
            <a:off x="5560560" y="2867760"/>
            <a:ext cx="1070280" cy="39528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2000" spc="-1" strike="noStrike">
                <a:solidFill>
                  <a:srgbClr val="ffffff"/>
                </a:solidFill>
                <a:latin typeface="Arial"/>
              </a:rPr>
              <a:t>Haus</a:t>
            </a:r>
            <a:endParaRPr b="0" lang="en-US" sz="2000" spc="-1" strike="noStrike">
              <a:latin typeface="Arial"/>
            </a:endParaRPr>
          </a:p>
        </p:txBody>
      </p:sp>
      <p:sp>
        <p:nvSpPr>
          <p:cNvPr id="314" name="CustomShape 6"/>
          <p:cNvSpPr/>
          <p:nvPr/>
        </p:nvSpPr>
        <p:spPr>
          <a:xfrm>
            <a:off x="6848640" y="2872440"/>
            <a:ext cx="926640" cy="399600"/>
          </a:xfrm>
          <a:prstGeom prst="rightArrow">
            <a:avLst>
              <a:gd name="adj1" fmla="val 50000"/>
              <a:gd name="adj2" fmla="val 50000"/>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de-DE" sz="1400" spc="-1" strike="noStrike">
                <a:solidFill>
                  <a:srgbClr val="ffffff"/>
                </a:solidFill>
                <a:latin typeface="Arial"/>
              </a:rPr>
              <a:t>Größer</a:t>
            </a:r>
            <a:endParaRPr b="0" lang="en-US" sz="1400" spc="-1" strike="noStrike">
              <a:latin typeface="Arial"/>
            </a:endParaRPr>
          </a:p>
        </p:txBody>
      </p:sp>
      <p:sp>
        <p:nvSpPr>
          <p:cNvPr id="315" name="CustomShape 7"/>
          <p:cNvSpPr/>
          <p:nvPr/>
        </p:nvSpPr>
        <p:spPr>
          <a:xfrm>
            <a:off x="8171280" y="2882880"/>
            <a:ext cx="1358280" cy="3646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i="1" lang="en-US" sz="1800" spc="-1" strike="noStrike">
                <a:solidFill>
                  <a:srgbClr val="ffc000"/>
                </a:solidFill>
                <a:latin typeface="Arial"/>
              </a:rPr>
              <a:t>Taste “L”</a:t>
            </a:r>
            <a:r>
              <a:rPr b="0" lang="en-US" sz="1800" spc="-1" strike="noStrike">
                <a:solidFill>
                  <a:srgbClr val="ffc000"/>
                </a:solidFill>
                <a:latin typeface="Arial"/>
              </a:rPr>
              <a:t>.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595959"/>
        </a:solidFill>
      </p:bgPr>
    </p:bg>
    <p:spTree>
      <p:nvGrpSpPr>
        <p:cNvPr id="1" name=""/>
        <p:cNvGrpSpPr/>
        <p:nvPr/>
      </p:nvGrpSpPr>
      <p:grpSpPr>
        <a:xfrm>
          <a:off x="0" y="0"/>
          <a:ext cx="0" cy="0"/>
          <a:chOff x="0" y="0"/>
          <a:chExt cx="0" cy="0"/>
        </a:xfrm>
      </p:grpSpPr>
      <p:sp>
        <p:nvSpPr>
          <p:cNvPr id="316" name="CustomShape 1"/>
          <p:cNvSpPr/>
          <p:nvPr/>
        </p:nvSpPr>
        <p:spPr>
          <a:xfrm>
            <a:off x="2378160" y="362880"/>
            <a:ext cx="7435440" cy="1309320"/>
          </a:xfrm>
          <a:prstGeom prst="rect">
            <a:avLst/>
          </a:prstGeom>
          <a:noFill/>
          <a:ln w="0">
            <a:noFill/>
          </a:ln>
        </p:spPr>
        <p:style>
          <a:lnRef idx="0"/>
          <a:fillRef idx="0"/>
          <a:effectRef idx="0"/>
          <a:fontRef idx="minor"/>
        </p:style>
        <p:txBody>
          <a:bodyPr wrap="none" lIns="90000" rIns="90000" tIns="45000" bIns="45000">
            <a:spAutoFit/>
          </a:bodyPr>
          <a:p>
            <a:pPr algn="ctr">
              <a:lnSpc>
                <a:spcPct val="100000"/>
              </a:lnSpc>
              <a:tabLst>
                <a:tab algn="l" pos="0"/>
              </a:tabLst>
            </a:pPr>
            <a:r>
              <a:rPr b="1" lang="de-DE" sz="4000" spc="-1" strike="noStrike">
                <a:solidFill>
                  <a:srgbClr val="ffffff"/>
                </a:solidFill>
                <a:latin typeface="Arial"/>
              </a:rPr>
              <a:t>Cued Complex Span Aufgabe:</a:t>
            </a:r>
            <a:br/>
            <a:r>
              <a:rPr b="1" lang="de-DE" sz="4000" spc="-1" strike="noStrike">
                <a:solidFill>
                  <a:srgbClr val="ffffff"/>
                </a:solidFill>
                <a:latin typeface="Arial"/>
              </a:rPr>
              <a:t>Beispiel Größenbewertung</a:t>
            </a:r>
            <a:endParaRPr b="0" lang="en-US" sz="4000" spc="-1" strike="noStrike">
              <a:latin typeface="Arial"/>
            </a:endParaRPr>
          </a:p>
        </p:txBody>
      </p:sp>
      <p:sp>
        <p:nvSpPr>
          <p:cNvPr id="317" name="CustomShape 2"/>
          <p:cNvSpPr/>
          <p:nvPr/>
        </p:nvSpPr>
        <p:spPr>
          <a:xfrm>
            <a:off x="10487160" y="5986440"/>
            <a:ext cx="1542600" cy="713880"/>
          </a:xfrm>
          <a:prstGeom prst="rightArrow">
            <a:avLst>
              <a:gd name="adj1" fmla="val 50000"/>
              <a:gd name="adj2" fmla="val 50000"/>
            </a:avLst>
          </a:prstGeom>
          <a:solidFill>
            <a:srgbClr val="c1002a"/>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r>
              <a:rPr b="0" lang="de-DE" sz="1800" spc="-1" strike="noStrike">
                <a:solidFill>
                  <a:srgbClr val="ffffff"/>
                </a:solidFill>
                <a:latin typeface="Arial"/>
              </a:rPr>
              <a:t>Weiter</a:t>
            </a:r>
            <a:endParaRPr b="0" lang="en-US" sz="1800" spc="-1" strike="noStrike">
              <a:latin typeface="Arial"/>
            </a:endParaRPr>
          </a:p>
        </p:txBody>
      </p:sp>
      <p:sp>
        <p:nvSpPr>
          <p:cNvPr id="318" name="CustomShape 3"/>
          <p:cNvSpPr/>
          <p:nvPr/>
        </p:nvSpPr>
        <p:spPr>
          <a:xfrm>
            <a:off x="182880" y="5986440"/>
            <a:ext cx="1547640" cy="719640"/>
          </a:xfrm>
          <a:prstGeom prst="leftArrow">
            <a:avLst>
              <a:gd name="adj1" fmla="val 50000"/>
              <a:gd name="adj2" fmla="val 50000"/>
            </a:avLst>
          </a:prstGeom>
          <a:solidFill>
            <a:srgbClr val="c1002a"/>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r>
              <a:rPr b="0" lang="de-DE" sz="1800" spc="-1" strike="noStrike">
                <a:solidFill>
                  <a:srgbClr val="ffffff"/>
                </a:solidFill>
                <a:latin typeface="Arial"/>
              </a:rPr>
              <a:t>Zurück</a:t>
            </a:r>
            <a:endParaRPr b="0" lang="en-US" sz="1800" spc="-1" strike="noStrike">
              <a:latin typeface="Arial"/>
            </a:endParaRPr>
          </a:p>
        </p:txBody>
      </p:sp>
      <p:sp>
        <p:nvSpPr>
          <p:cNvPr id="319" name="CustomShape 4"/>
          <p:cNvSpPr/>
          <p:nvPr/>
        </p:nvSpPr>
        <p:spPr>
          <a:xfrm>
            <a:off x="1885680" y="4586040"/>
            <a:ext cx="8420040" cy="161496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2000" spc="-1" strike="noStrike">
                <a:solidFill>
                  <a:srgbClr val="ffffff"/>
                </a:solidFill>
                <a:latin typeface="Arial"/>
              </a:rPr>
              <a:t>Im Falle der ersten präsentierten Zahl sollen Sie bewerten, ob diese größer oder kleiner ist als </a:t>
            </a:r>
            <a:r>
              <a:rPr b="1" i="1" lang="en-US" sz="2000" spc="-1" strike="noStrike">
                <a:solidFill>
                  <a:srgbClr val="ffc000"/>
                </a:solidFill>
                <a:latin typeface="Arial"/>
              </a:rPr>
              <a:t>50</a:t>
            </a:r>
            <a:r>
              <a:rPr b="0" lang="en-US" sz="2000" spc="-1" strike="noStrike">
                <a:solidFill>
                  <a:srgbClr val="ffffff"/>
                </a:solidFill>
                <a:latin typeface="Arial"/>
              </a:rPr>
              <a:t>. </a:t>
            </a:r>
            <a:r>
              <a:rPr b="1" i="1" lang="en-US" sz="2000" spc="-1" strike="noStrike">
                <a:solidFill>
                  <a:srgbClr val="ffc000"/>
                </a:solidFill>
                <a:latin typeface="Arial"/>
              </a:rPr>
              <a:t>22 ist kleiner als 50</a:t>
            </a:r>
            <a:r>
              <a:rPr b="0" lang="en-US" sz="2000" spc="-1" strike="noStrike">
                <a:solidFill>
                  <a:srgbClr val="ffffff"/>
                </a:solidFill>
                <a:latin typeface="Arial"/>
              </a:rPr>
              <a:t>, daher ist die korrekte Antwort die </a:t>
            </a:r>
            <a:r>
              <a:rPr b="1" i="1" lang="en-US" sz="2000" spc="-1" strike="noStrike">
                <a:solidFill>
                  <a:srgbClr val="ffc000"/>
                </a:solidFill>
                <a:latin typeface="Arial"/>
              </a:rPr>
              <a:t>Taste “D”</a:t>
            </a:r>
            <a:r>
              <a:rPr b="0" lang="en-US" sz="2000" spc="-1" strike="noStrike">
                <a:solidFill>
                  <a:srgbClr val="ffc000"/>
                </a:solidFill>
                <a:latin typeface="Arial"/>
              </a:rPr>
              <a:t>.</a:t>
            </a:r>
            <a:endParaRPr b="0" lang="en-US" sz="2000" spc="-1" strike="noStrike">
              <a:latin typeface="Arial"/>
            </a:endParaRPr>
          </a:p>
          <a:p>
            <a:pPr algn="ctr">
              <a:lnSpc>
                <a:spcPct val="100000"/>
              </a:lnSpc>
            </a:pPr>
            <a:endParaRPr b="0" lang="en-US" sz="2000" spc="-1" strike="noStrike">
              <a:latin typeface="Arial"/>
            </a:endParaRPr>
          </a:p>
          <a:p>
            <a:pPr algn="ctr">
              <a:lnSpc>
                <a:spcPct val="100000"/>
              </a:lnSpc>
            </a:pPr>
            <a:endParaRPr b="0" lang="en-US" sz="2000" spc="-1" strike="noStrike">
              <a:latin typeface="Arial"/>
            </a:endParaRPr>
          </a:p>
        </p:txBody>
      </p:sp>
      <p:sp>
        <p:nvSpPr>
          <p:cNvPr id="320" name="CustomShape 5"/>
          <p:cNvSpPr/>
          <p:nvPr/>
        </p:nvSpPr>
        <p:spPr>
          <a:xfrm>
            <a:off x="3930840" y="2882520"/>
            <a:ext cx="4329720" cy="39528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2000" spc="-1" strike="noStrike">
                <a:solidFill>
                  <a:srgbClr val="ffffff"/>
                </a:solidFill>
                <a:latin typeface="Arial"/>
              </a:rPr>
              <a:t>22</a:t>
            </a:r>
            <a:endParaRPr b="0" lang="en-US" sz="2000" spc="-1" strike="noStrike">
              <a:latin typeface="Arial"/>
            </a:endParaRPr>
          </a:p>
        </p:txBody>
      </p:sp>
      <p:sp>
        <p:nvSpPr>
          <p:cNvPr id="321" name="CustomShape 6"/>
          <p:cNvSpPr/>
          <p:nvPr/>
        </p:nvSpPr>
        <p:spPr>
          <a:xfrm>
            <a:off x="2973600" y="2877120"/>
            <a:ext cx="1245960" cy="3646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i="1" lang="en-US" sz="1800" spc="-1" strike="noStrike">
                <a:solidFill>
                  <a:srgbClr val="ffc000"/>
                </a:solidFill>
                <a:latin typeface="Arial"/>
              </a:rPr>
              <a:t>Taste “D”</a:t>
            </a:r>
            <a:endParaRPr b="0" lang="en-US" sz="1800" spc="-1" strike="noStrike">
              <a:latin typeface="Arial"/>
            </a:endParaRPr>
          </a:p>
        </p:txBody>
      </p:sp>
      <p:sp>
        <p:nvSpPr>
          <p:cNvPr id="322" name="CustomShape 7"/>
          <p:cNvSpPr/>
          <p:nvPr/>
        </p:nvSpPr>
        <p:spPr>
          <a:xfrm flipH="1">
            <a:off x="4409280" y="2882520"/>
            <a:ext cx="926640" cy="399600"/>
          </a:xfrm>
          <a:prstGeom prst="rightArrow">
            <a:avLst>
              <a:gd name="adj1" fmla="val 50000"/>
              <a:gd name="adj2" fmla="val 50000"/>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de-DE" sz="1400" spc="-1" strike="noStrike">
                <a:solidFill>
                  <a:srgbClr val="ffffff"/>
                </a:solidFill>
                <a:latin typeface="Arial"/>
              </a:rPr>
              <a:t>Kleiner</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595959"/>
        </a:solidFill>
      </p:bgPr>
    </p:bg>
    <p:spTree>
      <p:nvGrpSpPr>
        <p:cNvPr id="1" name=""/>
        <p:cNvGrpSpPr/>
        <p:nvPr/>
      </p:nvGrpSpPr>
      <p:grpSpPr>
        <a:xfrm>
          <a:off x="0" y="0"/>
          <a:ext cx="0" cy="0"/>
          <a:chOff x="0" y="0"/>
          <a:chExt cx="0" cy="0"/>
        </a:xfrm>
      </p:grpSpPr>
      <p:sp>
        <p:nvSpPr>
          <p:cNvPr id="323" name="CustomShape 1"/>
          <p:cNvSpPr/>
          <p:nvPr/>
        </p:nvSpPr>
        <p:spPr>
          <a:xfrm>
            <a:off x="2737080" y="362880"/>
            <a:ext cx="6717600" cy="1187640"/>
          </a:xfrm>
          <a:prstGeom prst="rect">
            <a:avLst/>
          </a:prstGeom>
          <a:noFill/>
          <a:ln w="0">
            <a:noFill/>
          </a:ln>
        </p:spPr>
        <p:style>
          <a:lnRef idx="0"/>
          <a:fillRef idx="0"/>
          <a:effectRef idx="0"/>
          <a:fontRef idx="minor"/>
        </p:style>
        <p:txBody>
          <a:bodyPr wrap="none" lIns="90000" rIns="90000" tIns="45000" bIns="45000">
            <a:spAutoFit/>
          </a:bodyPr>
          <a:p>
            <a:pPr algn="ctr">
              <a:lnSpc>
                <a:spcPct val="100000"/>
              </a:lnSpc>
              <a:tabLst>
                <a:tab algn="l" pos="0"/>
              </a:tabLst>
            </a:pPr>
            <a:r>
              <a:rPr b="1" lang="de-DE" sz="3600" spc="-1" strike="noStrike">
                <a:solidFill>
                  <a:srgbClr val="ffffff"/>
                </a:solidFill>
                <a:latin typeface="Arial"/>
              </a:rPr>
              <a:t>Cued Complex Span Aufgabe:</a:t>
            </a:r>
            <a:br/>
            <a:r>
              <a:rPr b="1" lang="de-DE" sz="3600" spc="-1" strike="noStrike">
                <a:solidFill>
                  <a:srgbClr val="ffffff"/>
                </a:solidFill>
                <a:latin typeface="Arial"/>
              </a:rPr>
              <a:t>Beispiel Größenbewertung</a:t>
            </a:r>
            <a:endParaRPr b="0" lang="en-US" sz="3600" spc="-1" strike="noStrike">
              <a:latin typeface="Arial"/>
            </a:endParaRPr>
          </a:p>
        </p:txBody>
      </p:sp>
      <p:sp>
        <p:nvSpPr>
          <p:cNvPr id="324" name="CustomShape 2"/>
          <p:cNvSpPr/>
          <p:nvPr/>
        </p:nvSpPr>
        <p:spPr>
          <a:xfrm>
            <a:off x="10487160" y="5986440"/>
            <a:ext cx="1542600" cy="713880"/>
          </a:xfrm>
          <a:prstGeom prst="rightArrow">
            <a:avLst>
              <a:gd name="adj1" fmla="val 50000"/>
              <a:gd name="adj2" fmla="val 50000"/>
            </a:avLst>
          </a:prstGeom>
          <a:solidFill>
            <a:srgbClr val="c1002a"/>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r>
              <a:rPr b="0" lang="de-DE" sz="1800" spc="-1" strike="noStrike">
                <a:solidFill>
                  <a:srgbClr val="ffffff"/>
                </a:solidFill>
                <a:latin typeface="Arial"/>
              </a:rPr>
              <a:t>Weiter</a:t>
            </a:r>
            <a:endParaRPr b="0" lang="en-US" sz="1800" spc="-1" strike="noStrike">
              <a:latin typeface="Arial"/>
            </a:endParaRPr>
          </a:p>
        </p:txBody>
      </p:sp>
      <p:sp>
        <p:nvSpPr>
          <p:cNvPr id="325" name="CustomShape 3"/>
          <p:cNvSpPr/>
          <p:nvPr/>
        </p:nvSpPr>
        <p:spPr>
          <a:xfrm>
            <a:off x="182880" y="5986440"/>
            <a:ext cx="1547640" cy="719640"/>
          </a:xfrm>
          <a:prstGeom prst="leftArrow">
            <a:avLst>
              <a:gd name="adj1" fmla="val 50000"/>
              <a:gd name="adj2" fmla="val 50000"/>
            </a:avLst>
          </a:prstGeom>
          <a:solidFill>
            <a:srgbClr val="c1002a"/>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r>
              <a:rPr b="0" lang="de-DE" sz="1800" spc="-1" strike="noStrike">
                <a:solidFill>
                  <a:srgbClr val="ffffff"/>
                </a:solidFill>
                <a:latin typeface="Arial"/>
              </a:rPr>
              <a:t>Zurück</a:t>
            </a:r>
            <a:endParaRPr b="0" lang="en-US" sz="1800" spc="-1" strike="noStrike">
              <a:latin typeface="Arial"/>
            </a:endParaRPr>
          </a:p>
        </p:txBody>
      </p:sp>
      <p:sp>
        <p:nvSpPr>
          <p:cNvPr id="326" name="CustomShape 4"/>
          <p:cNvSpPr/>
          <p:nvPr/>
        </p:nvSpPr>
        <p:spPr>
          <a:xfrm>
            <a:off x="1906200" y="4266360"/>
            <a:ext cx="8197920" cy="182772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endParaRPr b="0" lang="en-US" sz="1800" spc="-1" strike="noStrike">
              <a:latin typeface="Arial"/>
            </a:endParaRPr>
          </a:p>
          <a:p>
            <a:pPr algn="ctr">
              <a:lnSpc>
                <a:spcPct val="100000"/>
              </a:lnSpc>
            </a:pPr>
            <a:r>
              <a:rPr b="0" lang="en-US" sz="2000" spc="-1" strike="noStrike">
                <a:solidFill>
                  <a:srgbClr val="ffffff"/>
                </a:solidFill>
                <a:latin typeface="Arial"/>
              </a:rPr>
              <a:t>Im Falle des zweiten präsentierten Zahl sollen Sie bewerten, ob 87 größer oder kleiner ist als </a:t>
            </a:r>
            <a:r>
              <a:rPr b="1" i="1" lang="en-US" sz="2000" spc="-1" strike="noStrike">
                <a:solidFill>
                  <a:srgbClr val="ffc000"/>
                </a:solidFill>
                <a:latin typeface="Arial"/>
              </a:rPr>
              <a:t>50</a:t>
            </a:r>
            <a:r>
              <a:rPr b="0" lang="en-US" sz="2000" spc="-1" strike="noStrike">
                <a:solidFill>
                  <a:srgbClr val="ffffff"/>
                </a:solidFill>
                <a:latin typeface="Arial"/>
              </a:rPr>
              <a:t>. </a:t>
            </a:r>
            <a:r>
              <a:rPr b="1" i="1" lang="en-US" sz="2000" spc="-1" strike="noStrike">
                <a:solidFill>
                  <a:srgbClr val="ffc000"/>
                </a:solidFill>
                <a:latin typeface="Arial"/>
              </a:rPr>
              <a:t>87 ist größer als 50</a:t>
            </a:r>
            <a:r>
              <a:rPr b="0" lang="en-US" sz="2000" spc="-1" strike="noStrike">
                <a:solidFill>
                  <a:srgbClr val="ffffff"/>
                </a:solidFill>
                <a:latin typeface="Arial"/>
              </a:rPr>
              <a:t>, daher ist die korrekte Antwort die </a:t>
            </a:r>
            <a:r>
              <a:rPr b="1" i="1" lang="en-US" sz="2000" spc="-1" strike="noStrike">
                <a:solidFill>
                  <a:srgbClr val="ffc000"/>
                </a:solidFill>
                <a:latin typeface="Arial"/>
              </a:rPr>
              <a:t>Taste “L”</a:t>
            </a:r>
            <a:r>
              <a:rPr b="0" lang="en-US" sz="2000" spc="-1" strike="noStrike">
                <a:solidFill>
                  <a:srgbClr val="ffc000"/>
                </a:solidFill>
                <a:latin typeface="Arial"/>
              </a:rPr>
              <a:t>. </a:t>
            </a:r>
            <a:endParaRPr b="0" lang="en-US" sz="2000" spc="-1" strike="noStrike">
              <a:latin typeface="Arial"/>
            </a:endParaRPr>
          </a:p>
          <a:p>
            <a:pPr algn="ctr">
              <a:lnSpc>
                <a:spcPct val="100000"/>
              </a:lnSpc>
            </a:pPr>
            <a:endParaRPr b="0" lang="en-US" sz="2000" spc="-1" strike="noStrike">
              <a:latin typeface="Arial"/>
            </a:endParaRPr>
          </a:p>
          <a:p>
            <a:pPr algn="ctr">
              <a:lnSpc>
                <a:spcPct val="100000"/>
              </a:lnSpc>
            </a:pPr>
            <a:endParaRPr b="0" lang="en-US" sz="2000" spc="-1" strike="noStrike">
              <a:latin typeface="Arial"/>
            </a:endParaRPr>
          </a:p>
        </p:txBody>
      </p:sp>
      <p:sp>
        <p:nvSpPr>
          <p:cNvPr id="327" name="CustomShape 5"/>
          <p:cNvSpPr/>
          <p:nvPr/>
        </p:nvSpPr>
        <p:spPr>
          <a:xfrm>
            <a:off x="5560560" y="2867760"/>
            <a:ext cx="1070280" cy="39528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2000" spc="-1" strike="noStrike">
                <a:solidFill>
                  <a:srgbClr val="ffffff"/>
                </a:solidFill>
                <a:latin typeface="Arial"/>
              </a:rPr>
              <a:t>87</a:t>
            </a:r>
            <a:endParaRPr b="0" lang="en-US" sz="2000" spc="-1" strike="noStrike">
              <a:latin typeface="Arial"/>
            </a:endParaRPr>
          </a:p>
        </p:txBody>
      </p:sp>
      <p:sp>
        <p:nvSpPr>
          <p:cNvPr id="328" name="CustomShape 6"/>
          <p:cNvSpPr/>
          <p:nvPr/>
        </p:nvSpPr>
        <p:spPr>
          <a:xfrm>
            <a:off x="6848640" y="2872440"/>
            <a:ext cx="926640" cy="399600"/>
          </a:xfrm>
          <a:prstGeom prst="rightArrow">
            <a:avLst>
              <a:gd name="adj1" fmla="val 50000"/>
              <a:gd name="adj2" fmla="val 50000"/>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de-DE" sz="1400" spc="-1" strike="noStrike">
                <a:solidFill>
                  <a:srgbClr val="ffffff"/>
                </a:solidFill>
                <a:latin typeface="Arial"/>
              </a:rPr>
              <a:t>Größer</a:t>
            </a:r>
            <a:endParaRPr b="0" lang="en-US" sz="1400" spc="-1" strike="noStrike">
              <a:latin typeface="Arial"/>
            </a:endParaRPr>
          </a:p>
        </p:txBody>
      </p:sp>
      <p:sp>
        <p:nvSpPr>
          <p:cNvPr id="329" name="CustomShape 7"/>
          <p:cNvSpPr/>
          <p:nvPr/>
        </p:nvSpPr>
        <p:spPr>
          <a:xfrm>
            <a:off x="8171280" y="2882880"/>
            <a:ext cx="1316520" cy="3646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i="1" lang="en-US" sz="1800" spc="-1" strike="noStrike">
                <a:solidFill>
                  <a:srgbClr val="ffc000"/>
                </a:solidFill>
                <a:latin typeface="Arial"/>
              </a:rPr>
              <a:t>Taste “L”</a:t>
            </a:r>
            <a:r>
              <a:rPr b="0" lang="en-US" sz="1800" spc="-1" strike="noStrike">
                <a:solidFill>
                  <a:srgbClr val="ffc000"/>
                </a:solidFill>
                <a:latin typeface="Arial"/>
              </a:rPr>
              <a:t>.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595959"/>
        </a:solidFill>
      </p:bgPr>
    </p:bg>
    <p:spTree>
      <p:nvGrpSpPr>
        <p:cNvPr id="1" name=""/>
        <p:cNvGrpSpPr/>
        <p:nvPr/>
      </p:nvGrpSpPr>
      <p:grpSpPr>
        <a:xfrm>
          <a:off x="0" y="0"/>
          <a:ext cx="0" cy="0"/>
          <a:chOff x="0" y="0"/>
          <a:chExt cx="0" cy="0"/>
        </a:xfrm>
      </p:grpSpPr>
      <p:sp>
        <p:nvSpPr>
          <p:cNvPr id="330" name="CustomShape 1"/>
          <p:cNvSpPr/>
          <p:nvPr/>
        </p:nvSpPr>
        <p:spPr>
          <a:xfrm>
            <a:off x="6752880" y="1898280"/>
            <a:ext cx="4781520" cy="28609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400" spc="-1" strike="noStrike">
                <a:solidFill>
                  <a:srgbClr val="ffffff"/>
                </a:solidFill>
                <a:latin typeface="Arial"/>
              </a:rPr>
              <a:t>Im Anschluss an die Präsentation der Worte, wird Ihnen ein Kreis mit Worten präsentiert, aus dem Sie </a:t>
            </a:r>
            <a:r>
              <a:rPr b="1" i="1" lang="en-US" sz="1400" spc="-1" strike="noStrike">
                <a:solidFill>
                  <a:srgbClr val="ffc000"/>
                </a:solidFill>
                <a:latin typeface="Arial"/>
              </a:rPr>
              <a:t>in</a:t>
            </a:r>
            <a:r>
              <a:rPr b="1" i="1" lang="en-US" sz="1400" spc="-1" strike="noStrike">
                <a:solidFill>
                  <a:srgbClr val="c00000"/>
                </a:solidFill>
                <a:latin typeface="Arial"/>
              </a:rPr>
              <a:t> </a:t>
            </a:r>
            <a:r>
              <a:rPr b="1" i="1" lang="en-US" sz="1400" spc="-1" strike="noStrike">
                <a:solidFill>
                  <a:srgbClr val="ffc000"/>
                </a:solidFill>
                <a:latin typeface="Arial"/>
              </a:rPr>
              <a:t>korrekter Reihenfolge</a:t>
            </a:r>
            <a:r>
              <a:rPr b="0" lang="en-US" sz="1400" spc="-1" strike="noStrike">
                <a:solidFill>
                  <a:srgbClr val="ffc000"/>
                </a:solidFill>
                <a:latin typeface="Arial"/>
              </a:rPr>
              <a:t> </a:t>
            </a:r>
            <a:r>
              <a:rPr b="0" lang="en-US" sz="1400" spc="-1" strike="noStrike">
                <a:solidFill>
                  <a:srgbClr val="ffffff"/>
                </a:solidFill>
                <a:latin typeface="Arial"/>
              </a:rPr>
              <a:t>die Worte auswählen müssen, </a:t>
            </a:r>
            <a:r>
              <a:rPr b="1" i="1" lang="en-US" sz="1400" spc="-1" strike="noStrike">
                <a:solidFill>
                  <a:srgbClr val="00b0f0"/>
                </a:solidFill>
                <a:latin typeface="Arial"/>
              </a:rPr>
              <a:t>die Sie sich merken sollten</a:t>
            </a:r>
            <a:r>
              <a:rPr b="0" lang="en-US" sz="1400" spc="-1" strike="noStrike">
                <a:solidFill>
                  <a:srgbClr val="ffffff"/>
                </a:solidFill>
                <a:latin typeface="Arial"/>
              </a:rPr>
              <a:t>. </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ffffff"/>
                </a:solidFill>
                <a:latin typeface="Arial"/>
              </a:rPr>
              <a:t>In diesem Kreis stehen sowohl alle Worte zur Auswahl die gezeigt wurden (hier </a:t>
            </a:r>
            <a:r>
              <a:rPr b="1" i="1" lang="en-US" sz="1400" spc="-1" strike="noStrike">
                <a:solidFill>
                  <a:srgbClr val="01b0f1"/>
                </a:solidFill>
                <a:latin typeface="Arial"/>
              </a:rPr>
              <a:t>Blau</a:t>
            </a:r>
            <a:r>
              <a:rPr b="0" lang="en-US" sz="1400" spc="-1" strike="noStrike">
                <a:solidFill>
                  <a:srgbClr val="ffffff"/>
                </a:solidFill>
                <a:latin typeface="Arial"/>
              </a:rPr>
              <a:t> und </a:t>
            </a:r>
            <a:r>
              <a:rPr b="1" i="1" lang="en-US" sz="1400" spc="-1" strike="noStrike">
                <a:solidFill>
                  <a:srgbClr val="92d14f"/>
                </a:solidFill>
                <a:latin typeface="Arial"/>
              </a:rPr>
              <a:t>Grün</a:t>
            </a:r>
            <a:r>
              <a:rPr b="0" lang="en-US" sz="1400" spc="-1" strike="noStrike">
                <a:solidFill>
                  <a:srgbClr val="ffffff"/>
                </a:solidFill>
                <a:latin typeface="Arial"/>
              </a:rPr>
              <a:t>), </a:t>
            </a:r>
            <a:r>
              <a:rPr b="1" i="1" lang="en-US" sz="1400" spc="-1" strike="noStrike">
                <a:solidFill>
                  <a:srgbClr val="ffc000"/>
                </a:solidFill>
                <a:latin typeface="Arial"/>
              </a:rPr>
              <a:t>als auch Worte, die nicht gezeigt wurden </a:t>
            </a:r>
            <a:r>
              <a:rPr b="1" i="1" lang="en-US" sz="1400" spc="-1" strike="noStrike">
                <a:solidFill>
                  <a:srgbClr val="ffffff"/>
                </a:solidFill>
                <a:latin typeface="Arial"/>
              </a:rPr>
              <a:t>(</a:t>
            </a:r>
            <a:r>
              <a:rPr b="1" i="1" lang="en-US" sz="1400" spc="-1" strike="noStrike">
                <a:solidFill>
                  <a:srgbClr val="ffc000"/>
                </a:solidFill>
                <a:latin typeface="Arial"/>
              </a:rPr>
              <a:t>hier in </a:t>
            </a:r>
            <a:r>
              <a:rPr b="1" i="1" lang="en-US" sz="1400" spc="-1" strike="noStrike">
                <a:solidFill>
                  <a:srgbClr val="ff0000"/>
                </a:solidFill>
                <a:latin typeface="Arial"/>
              </a:rPr>
              <a:t>Rot</a:t>
            </a:r>
            <a:r>
              <a:rPr b="1" i="1" lang="en-US" sz="1400" spc="-1" strike="noStrike">
                <a:solidFill>
                  <a:srgbClr val="ffffff"/>
                </a:solidFill>
                <a:latin typeface="Arial"/>
              </a:rPr>
              <a:t>). </a:t>
            </a:r>
            <a:r>
              <a:rPr b="0" lang="en-US" sz="1400" spc="-1" strike="noStrike">
                <a:solidFill>
                  <a:srgbClr val="ffffff"/>
                </a:solidFill>
                <a:latin typeface="Arial"/>
              </a:rPr>
              <a:t>Im Experiment sind diese jedoch nicht mehr farblich gekennzeichnet!</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ffffff"/>
                </a:solidFill>
                <a:latin typeface="Arial"/>
              </a:rPr>
              <a:t>Nun sollen Sie die Worte per Mausklick markieren, die Sie sich merken sollten, also jene mit einem </a:t>
            </a:r>
            <a:r>
              <a:rPr b="1" i="1" lang="en-US" sz="1400" spc="-1" strike="noStrike">
                <a:solidFill>
                  <a:srgbClr val="01b0f1"/>
                </a:solidFill>
                <a:latin typeface="Arial"/>
              </a:rPr>
              <a:t>blauen</a:t>
            </a:r>
            <a:r>
              <a:rPr b="0" lang="en-US" sz="1400" spc="-1" strike="noStrike">
                <a:solidFill>
                  <a:srgbClr val="ffffff"/>
                </a:solidFill>
                <a:latin typeface="Arial"/>
              </a:rPr>
              <a:t> </a:t>
            </a:r>
            <a:r>
              <a:rPr b="1" i="1" lang="en-US" sz="1400" spc="-1" strike="noStrike">
                <a:solidFill>
                  <a:srgbClr val="01b0f1"/>
                </a:solidFill>
                <a:latin typeface="Arial"/>
              </a:rPr>
              <a:t>Hinweis</a:t>
            </a:r>
            <a:r>
              <a:rPr b="0" lang="en-US" sz="1400" spc="-1" strike="noStrike">
                <a:solidFill>
                  <a:srgbClr val="ffffff"/>
                </a:solidFill>
                <a:latin typeface="Arial"/>
              </a:rPr>
              <a:t>.</a:t>
            </a:r>
            <a:endParaRPr b="0" lang="en-US" sz="1400" spc="-1" strike="noStrike">
              <a:latin typeface="Arial"/>
            </a:endParaRPr>
          </a:p>
          <a:p>
            <a:pPr>
              <a:lnSpc>
                <a:spcPct val="100000"/>
              </a:lnSpc>
            </a:pPr>
            <a:endParaRPr b="0" lang="en-US" sz="1400" spc="-1" strike="noStrike">
              <a:latin typeface="Arial"/>
            </a:endParaRPr>
          </a:p>
        </p:txBody>
      </p:sp>
      <p:sp>
        <p:nvSpPr>
          <p:cNvPr id="331" name="CustomShape 2"/>
          <p:cNvSpPr/>
          <p:nvPr/>
        </p:nvSpPr>
        <p:spPr>
          <a:xfrm>
            <a:off x="10487160" y="5986440"/>
            <a:ext cx="1542600" cy="713880"/>
          </a:xfrm>
          <a:prstGeom prst="rightArrow">
            <a:avLst>
              <a:gd name="adj1" fmla="val 50000"/>
              <a:gd name="adj2" fmla="val 50000"/>
            </a:avLst>
          </a:prstGeom>
          <a:solidFill>
            <a:srgbClr val="c1002a"/>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r>
              <a:rPr b="0" lang="de-DE" sz="1800" spc="-1" strike="noStrike">
                <a:solidFill>
                  <a:srgbClr val="ffffff"/>
                </a:solidFill>
                <a:latin typeface="Calibri"/>
              </a:rPr>
              <a:t>Weiter</a:t>
            </a:r>
            <a:endParaRPr b="0" lang="en-US" sz="1800" spc="-1" strike="noStrike">
              <a:latin typeface="Arial"/>
            </a:endParaRPr>
          </a:p>
        </p:txBody>
      </p:sp>
      <p:sp>
        <p:nvSpPr>
          <p:cNvPr id="332" name="CustomShape 3"/>
          <p:cNvSpPr/>
          <p:nvPr/>
        </p:nvSpPr>
        <p:spPr>
          <a:xfrm>
            <a:off x="182880" y="5986440"/>
            <a:ext cx="1547640" cy="719640"/>
          </a:xfrm>
          <a:prstGeom prst="leftArrow">
            <a:avLst>
              <a:gd name="adj1" fmla="val 50000"/>
              <a:gd name="adj2" fmla="val 50000"/>
            </a:avLst>
          </a:prstGeom>
          <a:solidFill>
            <a:srgbClr val="c1002a"/>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r>
              <a:rPr b="0" lang="de-DE" sz="1800" spc="-1" strike="noStrike">
                <a:solidFill>
                  <a:srgbClr val="ffffff"/>
                </a:solidFill>
                <a:latin typeface="Calibri"/>
              </a:rPr>
              <a:t>Zurück</a:t>
            </a:r>
            <a:endParaRPr b="0" lang="en-US" sz="1800" spc="-1" strike="noStrike">
              <a:latin typeface="Arial"/>
            </a:endParaRPr>
          </a:p>
        </p:txBody>
      </p:sp>
      <p:sp>
        <p:nvSpPr>
          <p:cNvPr id="333" name="CustomShape 4"/>
          <p:cNvSpPr/>
          <p:nvPr/>
        </p:nvSpPr>
        <p:spPr>
          <a:xfrm>
            <a:off x="3169080" y="362880"/>
            <a:ext cx="5853240" cy="577800"/>
          </a:xfrm>
          <a:prstGeom prst="rect">
            <a:avLst/>
          </a:prstGeom>
          <a:noFill/>
          <a:ln w="0">
            <a:noFill/>
          </a:ln>
        </p:spPr>
        <p:style>
          <a:lnRef idx="0"/>
          <a:fillRef idx="0"/>
          <a:effectRef idx="0"/>
          <a:fontRef idx="minor"/>
        </p:style>
        <p:txBody>
          <a:bodyPr wrap="none" lIns="90000" rIns="90000" tIns="45000" bIns="45000">
            <a:spAutoFit/>
          </a:bodyPr>
          <a:p>
            <a:pPr algn="ctr">
              <a:lnSpc>
                <a:spcPct val="100000"/>
              </a:lnSpc>
              <a:tabLst>
                <a:tab algn="l" pos="0"/>
              </a:tabLst>
            </a:pPr>
            <a:r>
              <a:rPr b="1" lang="de-DE" sz="3200" spc="-1" strike="noStrike">
                <a:solidFill>
                  <a:srgbClr val="ffffff"/>
                </a:solidFill>
                <a:latin typeface="Arial"/>
              </a:rPr>
              <a:t>Cued Complex Span Aufgabe</a:t>
            </a:r>
            <a:endParaRPr b="0" lang="en-US" sz="3200" spc="-1" strike="noStrike">
              <a:latin typeface="Arial"/>
            </a:endParaRPr>
          </a:p>
        </p:txBody>
      </p:sp>
      <p:sp>
        <p:nvSpPr>
          <p:cNvPr id="334" name="CustomShape 5"/>
          <p:cNvSpPr/>
          <p:nvPr/>
        </p:nvSpPr>
        <p:spPr>
          <a:xfrm>
            <a:off x="2381760" y="5232960"/>
            <a:ext cx="974880" cy="3034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400" spc="-1" strike="noStrike">
                <a:solidFill>
                  <a:srgbClr val="01b0f1"/>
                </a:solidFill>
                <a:latin typeface="Arial"/>
              </a:rPr>
              <a:t>Stempel</a:t>
            </a:r>
            <a:endParaRPr b="0" lang="en-US" sz="1400" spc="-1" strike="noStrike">
              <a:latin typeface="Arial"/>
            </a:endParaRPr>
          </a:p>
        </p:txBody>
      </p:sp>
      <p:sp>
        <p:nvSpPr>
          <p:cNvPr id="335" name="CustomShape 6"/>
          <p:cNvSpPr/>
          <p:nvPr/>
        </p:nvSpPr>
        <p:spPr>
          <a:xfrm>
            <a:off x="657000" y="1995840"/>
            <a:ext cx="1056240" cy="3034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400" spc="-1" strike="noStrike">
                <a:solidFill>
                  <a:srgbClr val="ff0000"/>
                </a:solidFill>
                <a:latin typeface="Arial"/>
              </a:rPr>
              <a:t>Kalender</a:t>
            </a:r>
            <a:endParaRPr b="0" lang="en-US" sz="1400" spc="-1" strike="noStrike">
              <a:latin typeface="Arial"/>
            </a:endParaRPr>
          </a:p>
        </p:txBody>
      </p:sp>
      <p:sp>
        <p:nvSpPr>
          <p:cNvPr id="336" name="CustomShape 7"/>
          <p:cNvSpPr/>
          <p:nvPr/>
        </p:nvSpPr>
        <p:spPr>
          <a:xfrm>
            <a:off x="512280" y="3210480"/>
            <a:ext cx="697320" cy="30348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1" lang="en-US" sz="1400" spc="-1" strike="noStrike">
                <a:solidFill>
                  <a:srgbClr val="92d14f"/>
                </a:solidFill>
                <a:latin typeface="Arial"/>
              </a:rPr>
              <a:t>Haus</a:t>
            </a:r>
            <a:endParaRPr b="0" lang="en-US" sz="1400" spc="-1" strike="noStrike">
              <a:latin typeface="Arial"/>
            </a:endParaRPr>
          </a:p>
        </p:txBody>
      </p:sp>
      <p:sp>
        <p:nvSpPr>
          <p:cNvPr id="337" name="CustomShape 8"/>
          <p:cNvSpPr/>
          <p:nvPr/>
        </p:nvSpPr>
        <p:spPr>
          <a:xfrm>
            <a:off x="681840" y="4537080"/>
            <a:ext cx="900360" cy="3034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400" spc="-1" strike="noStrike">
                <a:solidFill>
                  <a:srgbClr val="01b0f1"/>
                </a:solidFill>
                <a:latin typeface="Arial"/>
              </a:rPr>
              <a:t>Flasche</a:t>
            </a:r>
            <a:endParaRPr b="0" lang="en-US" sz="1400" spc="-1" strike="noStrike">
              <a:latin typeface="Arial"/>
            </a:endParaRPr>
          </a:p>
        </p:txBody>
      </p:sp>
      <p:sp>
        <p:nvSpPr>
          <p:cNvPr id="338" name="CustomShape 9"/>
          <p:cNvSpPr/>
          <p:nvPr/>
        </p:nvSpPr>
        <p:spPr>
          <a:xfrm>
            <a:off x="3957480" y="4982760"/>
            <a:ext cx="670320" cy="3034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400" spc="-1" strike="noStrike">
                <a:solidFill>
                  <a:srgbClr val="ff0000"/>
                </a:solidFill>
                <a:latin typeface="Arial"/>
              </a:rPr>
              <a:t>Ofen</a:t>
            </a:r>
            <a:endParaRPr b="0" lang="en-US" sz="1400" spc="-1" strike="noStrike">
              <a:latin typeface="Arial"/>
            </a:endParaRPr>
          </a:p>
        </p:txBody>
      </p:sp>
      <p:sp>
        <p:nvSpPr>
          <p:cNvPr id="339" name="CustomShape 10"/>
          <p:cNvSpPr/>
          <p:nvPr/>
        </p:nvSpPr>
        <p:spPr>
          <a:xfrm>
            <a:off x="2585880" y="1400400"/>
            <a:ext cx="690480" cy="3034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400" spc="-1" strike="noStrike">
                <a:solidFill>
                  <a:srgbClr val="ff0000"/>
                </a:solidFill>
                <a:latin typeface="Arial"/>
              </a:rPr>
              <a:t>Buch</a:t>
            </a:r>
            <a:endParaRPr b="0" lang="en-US" sz="1400" spc="-1" strike="noStrike">
              <a:latin typeface="Arial"/>
            </a:endParaRPr>
          </a:p>
        </p:txBody>
      </p:sp>
      <p:sp>
        <p:nvSpPr>
          <p:cNvPr id="340" name="CustomShape 11"/>
          <p:cNvSpPr/>
          <p:nvPr/>
        </p:nvSpPr>
        <p:spPr>
          <a:xfrm>
            <a:off x="1733400" y="1569600"/>
            <a:ext cx="690480" cy="3034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400" spc="-1" strike="noStrike">
                <a:solidFill>
                  <a:srgbClr val="ff0000"/>
                </a:solidFill>
                <a:latin typeface="Arial"/>
              </a:rPr>
              <a:t>Glas</a:t>
            </a:r>
            <a:endParaRPr b="0" lang="en-US" sz="1400" spc="-1" strike="noStrike">
              <a:latin typeface="Arial"/>
            </a:endParaRPr>
          </a:p>
        </p:txBody>
      </p:sp>
      <p:sp>
        <p:nvSpPr>
          <p:cNvPr id="341" name="CustomShape 12"/>
          <p:cNvSpPr/>
          <p:nvPr/>
        </p:nvSpPr>
        <p:spPr>
          <a:xfrm>
            <a:off x="1503720" y="5008680"/>
            <a:ext cx="690480" cy="3034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400" spc="-1" strike="noStrike">
                <a:solidFill>
                  <a:srgbClr val="92d14f"/>
                </a:solidFill>
                <a:latin typeface="Arial"/>
              </a:rPr>
              <a:t>Stift</a:t>
            </a:r>
            <a:endParaRPr b="0" lang="en-US" sz="1400" spc="-1" strike="noStrike">
              <a:latin typeface="Arial"/>
            </a:endParaRPr>
          </a:p>
        </p:txBody>
      </p:sp>
      <p:sp>
        <p:nvSpPr>
          <p:cNvPr id="342" name="CustomShape 13"/>
          <p:cNvSpPr/>
          <p:nvPr/>
        </p:nvSpPr>
        <p:spPr>
          <a:xfrm>
            <a:off x="4473720" y="4537080"/>
            <a:ext cx="670320" cy="3034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400" spc="-1" strike="noStrike">
                <a:solidFill>
                  <a:srgbClr val="ff0000"/>
                </a:solidFill>
                <a:latin typeface="Arial"/>
              </a:rPr>
              <a:t>St</a:t>
            </a:r>
            <a:r>
              <a:rPr b="1" lang="en-US" sz="1200" spc="-1" strike="noStrike">
                <a:solidFill>
                  <a:srgbClr val="ff0000"/>
                </a:solidFill>
                <a:latin typeface="Arial"/>
              </a:rPr>
              <a:t>u</a:t>
            </a:r>
            <a:r>
              <a:rPr b="1" lang="en-US" sz="1400" spc="-1" strike="noStrike">
                <a:solidFill>
                  <a:srgbClr val="ff0000"/>
                </a:solidFill>
                <a:latin typeface="Arial"/>
              </a:rPr>
              <a:t>hl</a:t>
            </a:r>
            <a:endParaRPr b="0" lang="en-US" sz="1400" spc="-1" strike="noStrike">
              <a:latin typeface="Arial"/>
            </a:endParaRPr>
          </a:p>
        </p:txBody>
      </p:sp>
      <p:sp>
        <p:nvSpPr>
          <p:cNvPr id="343" name="CustomShape 14"/>
          <p:cNvSpPr/>
          <p:nvPr/>
        </p:nvSpPr>
        <p:spPr>
          <a:xfrm>
            <a:off x="268200" y="3960360"/>
            <a:ext cx="941040" cy="3034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400" spc="-1" strike="noStrike">
                <a:solidFill>
                  <a:srgbClr val="ff0000"/>
                </a:solidFill>
                <a:latin typeface="Arial"/>
              </a:rPr>
              <a:t>Kamera</a:t>
            </a:r>
            <a:endParaRPr b="0" lang="en-US" sz="1400" spc="-1" strike="noStrike">
              <a:latin typeface="Arial"/>
            </a:endParaRPr>
          </a:p>
        </p:txBody>
      </p:sp>
      <p:sp>
        <p:nvSpPr>
          <p:cNvPr id="344" name="CustomShape 15"/>
          <p:cNvSpPr/>
          <p:nvPr/>
        </p:nvSpPr>
        <p:spPr>
          <a:xfrm>
            <a:off x="4761000" y="3209040"/>
            <a:ext cx="832680" cy="3034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400" spc="-1" strike="noStrike">
                <a:solidFill>
                  <a:srgbClr val="01b0f1"/>
                </a:solidFill>
                <a:latin typeface="Arial"/>
              </a:rPr>
              <a:t>Münze</a:t>
            </a:r>
            <a:endParaRPr b="0" lang="en-US" sz="1400" spc="-1" strike="noStrike">
              <a:latin typeface="Arial"/>
            </a:endParaRPr>
          </a:p>
        </p:txBody>
      </p:sp>
      <p:sp>
        <p:nvSpPr>
          <p:cNvPr id="345" name="CustomShape 16"/>
          <p:cNvSpPr/>
          <p:nvPr/>
        </p:nvSpPr>
        <p:spPr>
          <a:xfrm>
            <a:off x="4627800" y="2566440"/>
            <a:ext cx="1232280" cy="3034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400" spc="-1" strike="noStrike">
                <a:solidFill>
                  <a:srgbClr val="ff0000"/>
                </a:solidFill>
                <a:latin typeface="Arial"/>
              </a:rPr>
              <a:t>Fernseher</a:t>
            </a:r>
            <a:endParaRPr b="0" lang="en-US" sz="1400" spc="-1" strike="noStrike">
              <a:latin typeface="Arial"/>
            </a:endParaRPr>
          </a:p>
        </p:txBody>
      </p:sp>
      <p:sp>
        <p:nvSpPr>
          <p:cNvPr id="346" name="CustomShape 17"/>
          <p:cNvSpPr/>
          <p:nvPr/>
        </p:nvSpPr>
        <p:spPr>
          <a:xfrm>
            <a:off x="375840" y="2489400"/>
            <a:ext cx="891720" cy="3034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400" spc="-1" strike="noStrike">
                <a:solidFill>
                  <a:srgbClr val="ff0000"/>
                </a:solidFill>
                <a:latin typeface="Arial"/>
              </a:rPr>
              <a:t>Gabel</a:t>
            </a:r>
            <a:endParaRPr b="0" lang="en-US" sz="1400" spc="-1" strike="noStrike">
              <a:latin typeface="Arial"/>
            </a:endParaRPr>
          </a:p>
        </p:txBody>
      </p:sp>
      <p:sp>
        <p:nvSpPr>
          <p:cNvPr id="347" name="CustomShape 18"/>
          <p:cNvSpPr/>
          <p:nvPr/>
        </p:nvSpPr>
        <p:spPr>
          <a:xfrm>
            <a:off x="4257720" y="1999440"/>
            <a:ext cx="1002240" cy="3034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400" spc="-1" strike="noStrike">
                <a:solidFill>
                  <a:srgbClr val="ff0000"/>
                </a:solidFill>
                <a:latin typeface="Arial"/>
              </a:rPr>
              <a:t>Flasche</a:t>
            </a:r>
            <a:endParaRPr b="0" lang="en-US" sz="1400" spc="-1" strike="noStrike">
              <a:latin typeface="Arial"/>
            </a:endParaRPr>
          </a:p>
        </p:txBody>
      </p:sp>
      <p:sp>
        <p:nvSpPr>
          <p:cNvPr id="348" name="CustomShape 19"/>
          <p:cNvSpPr/>
          <p:nvPr/>
        </p:nvSpPr>
        <p:spPr>
          <a:xfrm>
            <a:off x="4705920" y="3960360"/>
            <a:ext cx="829080" cy="3034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400" spc="-1" strike="noStrike">
                <a:solidFill>
                  <a:srgbClr val="ff0000"/>
                </a:solidFill>
                <a:latin typeface="Arial"/>
              </a:rPr>
              <a:t>Uhr</a:t>
            </a:r>
            <a:endParaRPr b="0" lang="en-US" sz="1400" spc="-1" strike="noStrike">
              <a:latin typeface="Arial"/>
            </a:endParaRPr>
          </a:p>
        </p:txBody>
      </p:sp>
      <p:sp>
        <p:nvSpPr>
          <p:cNvPr id="349" name="CustomShape 20"/>
          <p:cNvSpPr/>
          <p:nvPr/>
        </p:nvSpPr>
        <p:spPr>
          <a:xfrm>
            <a:off x="3531960" y="1574640"/>
            <a:ext cx="941040" cy="3034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400" spc="-1" strike="noStrike">
                <a:solidFill>
                  <a:srgbClr val="92d14f"/>
                </a:solidFill>
                <a:latin typeface="Arial"/>
              </a:rPr>
              <a:t>Teller</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595959"/>
        </a:solidFill>
      </p:bgPr>
    </p:bg>
    <p:spTree>
      <p:nvGrpSpPr>
        <p:cNvPr id="1" name=""/>
        <p:cNvGrpSpPr/>
        <p:nvPr/>
      </p:nvGrpSpPr>
      <p:grpSpPr>
        <a:xfrm>
          <a:off x="0" y="0"/>
          <a:ext cx="0" cy="0"/>
          <a:chOff x="0" y="0"/>
          <a:chExt cx="0" cy="0"/>
        </a:xfrm>
      </p:grpSpPr>
      <p:sp>
        <p:nvSpPr>
          <p:cNvPr id="350" name="CustomShape 1"/>
          <p:cNvSpPr/>
          <p:nvPr/>
        </p:nvSpPr>
        <p:spPr>
          <a:xfrm>
            <a:off x="6752880" y="1898280"/>
            <a:ext cx="4781520" cy="32871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400" spc="-1" strike="noStrike">
                <a:solidFill>
                  <a:srgbClr val="ffffff"/>
                </a:solidFill>
                <a:latin typeface="Arial"/>
              </a:rPr>
              <a:t>Im Anschluss an die Präsentation der Zahlen, wird Ihnen ein Kreis mit Zahlen präsentiert, aus dem Sie </a:t>
            </a:r>
            <a:r>
              <a:rPr b="1" i="1" lang="en-US" sz="1400" spc="-1" strike="noStrike">
                <a:solidFill>
                  <a:srgbClr val="ffc000"/>
                </a:solidFill>
                <a:latin typeface="Arial"/>
              </a:rPr>
              <a:t>in</a:t>
            </a:r>
            <a:r>
              <a:rPr b="1" i="1" lang="en-US" sz="1400" spc="-1" strike="noStrike">
                <a:solidFill>
                  <a:srgbClr val="c00000"/>
                </a:solidFill>
                <a:latin typeface="Arial"/>
              </a:rPr>
              <a:t> </a:t>
            </a:r>
            <a:r>
              <a:rPr b="1" i="1" lang="en-US" sz="1400" spc="-1" strike="noStrike">
                <a:solidFill>
                  <a:srgbClr val="ffc000"/>
                </a:solidFill>
                <a:latin typeface="Arial"/>
              </a:rPr>
              <a:t>korrekter Reihenfolge</a:t>
            </a:r>
            <a:r>
              <a:rPr b="0" lang="en-US" sz="1400" spc="-1" strike="noStrike">
                <a:solidFill>
                  <a:srgbClr val="ffc000"/>
                </a:solidFill>
                <a:latin typeface="Arial"/>
              </a:rPr>
              <a:t> </a:t>
            </a:r>
            <a:r>
              <a:rPr b="0" lang="en-US" sz="1400" spc="-1" strike="noStrike">
                <a:solidFill>
                  <a:srgbClr val="ffffff"/>
                </a:solidFill>
                <a:latin typeface="Arial"/>
              </a:rPr>
              <a:t>die Worte auswählen müssen, </a:t>
            </a:r>
            <a:r>
              <a:rPr b="1" i="1" lang="en-US" sz="1400" spc="-1" strike="noStrike">
                <a:solidFill>
                  <a:srgbClr val="00b0f0"/>
                </a:solidFill>
                <a:latin typeface="Arial"/>
              </a:rPr>
              <a:t>die Sie sich merken sollten</a:t>
            </a:r>
            <a:r>
              <a:rPr b="0" lang="en-US" sz="1400" spc="-1" strike="noStrike">
                <a:solidFill>
                  <a:srgbClr val="ffffff"/>
                </a:solidFill>
                <a:latin typeface="Arial"/>
              </a:rPr>
              <a:t>. </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ffffff"/>
                </a:solidFill>
                <a:latin typeface="Arial"/>
              </a:rPr>
              <a:t>In diesem Kreis stehen sowohl alle Zahlen zur Auswahl die gezeigt wurden (hier </a:t>
            </a:r>
            <a:r>
              <a:rPr b="1" i="1" lang="en-US" sz="1400" spc="-1" strike="noStrike">
                <a:solidFill>
                  <a:srgbClr val="01b0f1"/>
                </a:solidFill>
                <a:latin typeface="Arial"/>
              </a:rPr>
              <a:t>Blau</a:t>
            </a:r>
            <a:r>
              <a:rPr b="0" lang="en-US" sz="1400" spc="-1" strike="noStrike">
                <a:solidFill>
                  <a:srgbClr val="ffffff"/>
                </a:solidFill>
                <a:latin typeface="Arial"/>
              </a:rPr>
              <a:t> und </a:t>
            </a:r>
            <a:r>
              <a:rPr b="1" i="1" lang="en-US" sz="1400" spc="-1" strike="noStrike">
                <a:solidFill>
                  <a:srgbClr val="92d14f"/>
                </a:solidFill>
                <a:latin typeface="Arial"/>
              </a:rPr>
              <a:t>Grün</a:t>
            </a:r>
            <a:r>
              <a:rPr b="0" lang="en-US" sz="1400" spc="-1" strike="noStrike">
                <a:solidFill>
                  <a:srgbClr val="ffffff"/>
                </a:solidFill>
                <a:latin typeface="Arial"/>
              </a:rPr>
              <a:t>), </a:t>
            </a:r>
            <a:r>
              <a:rPr b="1" i="1" lang="en-US" sz="1400" spc="-1" strike="noStrike">
                <a:solidFill>
                  <a:srgbClr val="ffc000"/>
                </a:solidFill>
                <a:latin typeface="Arial"/>
              </a:rPr>
              <a:t>als auch Zahlen, die nicht gezeigt wurden </a:t>
            </a:r>
            <a:r>
              <a:rPr b="1" i="1" lang="en-US" sz="1400" spc="-1" strike="noStrike">
                <a:solidFill>
                  <a:srgbClr val="ffffff"/>
                </a:solidFill>
                <a:latin typeface="Arial"/>
              </a:rPr>
              <a:t>(</a:t>
            </a:r>
            <a:r>
              <a:rPr b="1" i="1" lang="en-US" sz="1400" spc="-1" strike="noStrike">
                <a:solidFill>
                  <a:srgbClr val="ffc000"/>
                </a:solidFill>
                <a:latin typeface="Arial"/>
              </a:rPr>
              <a:t>hier in </a:t>
            </a:r>
            <a:r>
              <a:rPr b="1" i="1" lang="en-US" sz="1400" spc="-1" strike="noStrike">
                <a:solidFill>
                  <a:srgbClr val="ff0000"/>
                </a:solidFill>
                <a:latin typeface="Arial"/>
              </a:rPr>
              <a:t>Rot</a:t>
            </a:r>
            <a:r>
              <a:rPr b="1" i="1" lang="en-US" sz="1400" spc="-1" strike="noStrike">
                <a:solidFill>
                  <a:srgbClr val="ffffff"/>
                </a:solidFill>
                <a:latin typeface="Arial"/>
              </a:rPr>
              <a:t>). </a:t>
            </a:r>
            <a:r>
              <a:rPr b="0" lang="en-US" sz="1400" spc="-1" strike="noStrike">
                <a:solidFill>
                  <a:srgbClr val="ffffff"/>
                </a:solidFill>
                <a:latin typeface="Arial"/>
              </a:rPr>
              <a:t>Im Experiment sind diese jedoch nicht mehr farblich gekennzeichnet!</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ffffff"/>
                </a:solidFill>
                <a:latin typeface="Arial"/>
              </a:rPr>
              <a:t>Nun sollen Sie die Zahlen per Mausklick markieren, die Sie sich merken sollten, also jene mit einem </a:t>
            </a:r>
            <a:r>
              <a:rPr b="1" i="1" lang="en-US" sz="1400" spc="-1" strike="noStrike">
                <a:solidFill>
                  <a:srgbClr val="01b0f1"/>
                </a:solidFill>
                <a:latin typeface="Arial"/>
              </a:rPr>
              <a:t>blauen</a:t>
            </a:r>
            <a:r>
              <a:rPr b="0" lang="en-US" sz="1400" spc="-1" strike="noStrike">
                <a:solidFill>
                  <a:srgbClr val="ffffff"/>
                </a:solidFill>
                <a:latin typeface="Arial"/>
              </a:rPr>
              <a:t> </a:t>
            </a:r>
            <a:r>
              <a:rPr b="1" i="1" lang="en-US" sz="1400" spc="-1" strike="noStrike">
                <a:solidFill>
                  <a:srgbClr val="01b0f1"/>
                </a:solidFill>
                <a:latin typeface="Arial"/>
              </a:rPr>
              <a:t>Hinweis</a:t>
            </a:r>
            <a:r>
              <a:rPr b="0" lang="en-US" sz="1400" spc="-1" strike="noStrike">
                <a:solidFill>
                  <a:srgbClr val="ffffff"/>
                </a:solidFill>
                <a:latin typeface="Arial"/>
              </a:rPr>
              <a:t>.</a:t>
            </a:r>
            <a:endParaRPr b="0" lang="en-US" sz="1400" spc="-1" strike="noStrike">
              <a:latin typeface="Arial"/>
            </a:endParaRPr>
          </a:p>
          <a:p>
            <a:pPr>
              <a:lnSpc>
                <a:spcPct val="100000"/>
              </a:lnSpc>
            </a:pPr>
            <a:endParaRPr b="0" lang="en-US" sz="1400" spc="-1" strike="noStrike">
              <a:latin typeface="Arial"/>
            </a:endParaRPr>
          </a:p>
        </p:txBody>
      </p:sp>
      <p:sp>
        <p:nvSpPr>
          <p:cNvPr id="351" name="CustomShape 2"/>
          <p:cNvSpPr/>
          <p:nvPr/>
        </p:nvSpPr>
        <p:spPr>
          <a:xfrm>
            <a:off x="10487160" y="5986440"/>
            <a:ext cx="1542600" cy="713880"/>
          </a:xfrm>
          <a:prstGeom prst="rightArrow">
            <a:avLst>
              <a:gd name="adj1" fmla="val 50000"/>
              <a:gd name="adj2" fmla="val 50000"/>
            </a:avLst>
          </a:prstGeom>
          <a:solidFill>
            <a:srgbClr val="c1002a"/>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r>
              <a:rPr b="0" lang="de-DE" sz="1800" spc="-1" strike="noStrike">
                <a:solidFill>
                  <a:srgbClr val="ffffff"/>
                </a:solidFill>
                <a:latin typeface="Calibri"/>
              </a:rPr>
              <a:t>Weiter</a:t>
            </a:r>
            <a:endParaRPr b="0" lang="en-US" sz="1800" spc="-1" strike="noStrike">
              <a:latin typeface="Arial"/>
            </a:endParaRPr>
          </a:p>
        </p:txBody>
      </p:sp>
      <p:sp>
        <p:nvSpPr>
          <p:cNvPr id="352" name="CustomShape 3"/>
          <p:cNvSpPr/>
          <p:nvPr/>
        </p:nvSpPr>
        <p:spPr>
          <a:xfrm>
            <a:off x="182880" y="5986440"/>
            <a:ext cx="1547640" cy="719640"/>
          </a:xfrm>
          <a:prstGeom prst="leftArrow">
            <a:avLst>
              <a:gd name="adj1" fmla="val 50000"/>
              <a:gd name="adj2" fmla="val 50000"/>
            </a:avLst>
          </a:prstGeom>
          <a:solidFill>
            <a:srgbClr val="c1002a"/>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r>
              <a:rPr b="0" lang="de-DE" sz="1800" spc="-1" strike="noStrike">
                <a:solidFill>
                  <a:srgbClr val="ffffff"/>
                </a:solidFill>
                <a:latin typeface="Calibri"/>
              </a:rPr>
              <a:t>Zurück</a:t>
            </a:r>
            <a:endParaRPr b="0" lang="en-US" sz="1800" spc="-1" strike="noStrike">
              <a:latin typeface="Arial"/>
            </a:endParaRPr>
          </a:p>
        </p:txBody>
      </p:sp>
      <p:sp>
        <p:nvSpPr>
          <p:cNvPr id="353" name="CustomShape 4"/>
          <p:cNvSpPr/>
          <p:nvPr/>
        </p:nvSpPr>
        <p:spPr>
          <a:xfrm>
            <a:off x="3169080" y="362880"/>
            <a:ext cx="5853240" cy="577800"/>
          </a:xfrm>
          <a:prstGeom prst="rect">
            <a:avLst/>
          </a:prstGeom>
          <a:noFill/>
          <a:ln w="0">
            <a:noFill/>
          </a:ln>
        </p:spPr>
        <p:style>
          <a:lnRef idx="0"/>
          <a:fillRef idx="0"/>
          <a:effectRef idx="0"/>
          <a:fontRef idx="minor"/>
        </p:style>
        <p:txBody>
          <a:bodyPr wrap="none" lIns="90000" rIns="90000" tIns="45000" bIns="45000">
            <a:spAutoFit/>
          </a:bodyPr>
          <a:p>
            <a:pPr algn="ctr">
              <a:lnSpc>
                <a:spcPct val="100000"/>
              </a:lnSpc>
              <a:tabLst>
                <a:tab algn="l" pos="0"/>
              </a:tabLst>
            </a:pPr>
            <a:r>
              <a:rPr b="1" lang="de-DE" sz="3200" spc="-1" strike="noStrike">
                <a:solidFill>
                  <a:srgbClr val="ffffff"/>
                </a:solidFill>
                <a:latin typeface="Arial"/>
              </a:rPr>
              <a:t>Cued Complex Span Aufgabe</a:t>
            </a:r>
            <a:endParaRPr b="0" lang="en-US" sz="3200" spc="-1" strike="noStrike">
              <a:latin typeface="Arial"/>
            </a:endParaRPr>
          </a:p>
        </p:txBody>
      </p:sp>
      <p:sp>
        <p:nvSpPr>
          <p:cNvPr id="354" name="CustomShape 5"/>
          <p:cNvSpPr/>
          <p:nvPr/>
        </p:nvSpPr>
        <p:spPr>
          <a:xfrm>
            <a:off x="2287080" y="5300640"/>
            <a:ext cx="974880" cy="36468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1" lang="en-US" sz="1800" spc="-1" strike="noStrike">
                <a:solidFill>
                  <a:srgbClr val="01b0f1"/>
                </a:solidFill>
                <a:latin typeface="Calibri"/>
              </a:rPr>
              <a:t>22</a:t>
            </a:r>
            <a:endParaRPr b="0" lang="en-US" sz="1800" spc="-1" strike="noStrike">
              <a:latin typeface="Arial"/>
            </a:endParaRPr>
          </a:p>
        </p:txBody>
      </p:sp>
      <p:sp>
        <p:nvSpPr>
          <p:cNvPr id="355" name="CustomShape 6"/>
          <p:cNvSpPr/>
          <p:nvPr/>
        </p:nvSpPr>
        <p:spPr>
          <a:xfrm>
            <a:off x="657000" y="1995840"/>
            <a:ext cx="1056240" cy="36468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1" lang="en-US" sz="1800" spc="-1" strike="noStrike">
                <a:solidFill>
                  <a:srgbClr val="ff0000"/>
                </a:solidFill>
                <a:latin typeface="Calibri"/>
              </a:rPr>
              <a:t>65</a:t>
            </a:r>
            <a:endParaRPr b="0" lang="en-US" sz="1800" spc="-1" strike="noStrike">
              <a:latin typeface="Arial"/>
            </a:endParaRPr>
          </a:p>
        </p:txBody>
      </p:sp>
      <p:sp>
        <p:nvSpPr>
          <p:cNvPr id="356" name="CustomShape 7"/>
          <p:cNvSpPr/>
          <p:nvPr/>
        </p:nvSpPr>
        <p:spPr>
          <a:xfrm>
            <a:off x="308160" y="3210840"/>
            <a:ext cx="697320" cy="36468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1" lang="en-US" sz="1800" spc="-1" strike="noStrike">
                <a:solidFill>
                  <a:srgbClr val="92d14f"/>
                </a:solidFill>
                <a:latin typeface="Calibri"/>
              </a:rPr>
              <a:t>56</a:t>
            </a:r>
            <a:endParaRPr b="0" lang="en-US" sz="1800" spc="-1" strike="noStrike">
              <a:latin typeface="Arial"/>
            </a:endParaRPr>
          </a:p>
        </p:txBody>
      </p:sp>
      <p:sp>
        <p:nvSpPr>
          <p:cNvPr id="357" name="CustomShape 8"/>
          <p:cNvSpPr/>
          <p:nvPr/>
        </p:nvSpPr>
        <p:spPr>
          <a:xfrm>
            <a:off x="681840" y="4537080"/>
            <a:ext cx="900360" cy="36468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1" lang="en-US" sz="1800" spc="-1" strike="noStrike">
                <a:solidFill>
                  <a:srgbClr val="01b0f1"/>
                </a:solidFill>
                <a:latin typeface="Calibri"/>
              </a:rPr>
              <a:t>87</a:t>
            </a:r>
            <a:endParaRPr b="0" lang="en-US" sz="1800" spc="-1" strike="noStrike">
              <a:latin typeface="Arial"/>
            </a:endParaRPr>
          </a:p>
        </p:txBody>
      </p:sp>
      <p:sp>
        <p:nvSpPr>
          <p:cNvPr id="358" name="CustomShape 9"/>
          <p:cNvSpPr/>
          <p:nvPr/>
        </p:nvSpPr>
        <p:spPr>
          <a:xfrm>
            <a:off x="3462480" y="5037480"/>
            <a:ext cx="670320" cy="36468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1" lang="en-US" sz="1800" spc="-1" strike="noStrike">
                <a:solidFill>
                  <a:srgbClr val="ff0000"/>
                </a:solidFill>
                <a:latin typeface="Calibri"/>
              </a:rPr>
              <a:t>58</a:t>
            </a:r>
            <a:endParaRPr b="0" lang="en-US" sz="1800" spc="-1" strike="noStrike">
              <a:latin typeface="Arial"/>
            </a:endParaRPr>
          </a:p>
        </p:txBody>
      </p:sp>
      <p:sp>
        <p:nvSpPr>
          <p:cNvPr id="359" name="CustomShape 10"/>
          <p:cNvSpPr/>
          <p:nvPr/>
        </p:nvSpPr>
        <p:spPr>
          <a:xfrm>
            <a:off x="2491560" y="1468080"/>
            <a:ext cx="690480" cy="36468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1" lang="en-US" sz="1800" spc="-1" strike="noStrike">
                <a:solidFill>
                  <a:srgbClr val="ff0000"/>
                </a:solidFill>
                <a:latin typeface="Calibri"/>
              </a:rPr>
              <a:t>44</a:t>
            </a:r>
            <a:endParaRPr b="0" lang="en-US" sz="1800" spc="-1" strike="noStrike">
              <a:latin typeface="Arial"/>
            </a:endParaRPr>
          </a:p>
        </p:txBody>
      </p:sp>
      <p:sp>
        <p:nvSpPr>
          <p:cNvPr id="360" name="CustomShape 11"/>
          <p:cNvSpPr/>
          <p:nvPr/>
        </p:nvSpPr>
        <p:spPr>
          <a:xfrm>
            <a:off x="1733400" y="1569600"/>
            <a:ext cx="690480" cy="36468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1" lang="en-US" sz="1800" spc="-1" strike="noStrike">
                <a:solidFill>
                  <a:srgbClr val="ff0000"/>
                </a:solidFill>
                <a:latin typeface="Calibri"/>
              </a:rPr>
              <a:t>82</a:t>
            </a:r>
            <a:endParaRPr b="0" lang="en-US" sz="1800" spc="-1" strike="noStrike">
              <a:latin typeface="Arial"/>
            </a:endParaRPr>
          </a:p>
        </p:txBody>
      </p:sp>
      <p:sp>
        <p:nvSpPr>
          <p:cNvPr id="361" name="CustomShape 12"/>
          <p:cNvSpPr/>
          <p:nvPr/>
        </p:nvSpPr>
        <p:spPr>
          <a:xfrm>
            <a:off x="1503720" y="5008680"/>
            <a:ext cx="690480" cy="36468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1" lang="en-US" sz="1800" spc="-1" strike="noStrike">
                <a:solidFill>
                  <a:srgbClr val="92d14f"/>
                </a:solidFill>
                <a:latin typeface="Calibri"/>
              </a:rPr>
              <a:t>79</a:t>
            </a:r>
            <a:endParaRPr b="0" lang="en-US" sz="1800" spc="-1" strike="noStrike">
              <a:latin typeface="Arial"/>
            </a:endParaRPr>
          </a:p>
        </p:txBody>
      </p:sp>
      <p:sp>
        <p:nvSpPr>
          <p:cNvPr id="362" name="CustomShape 13"/>
          <p:cNvSpPr/>
          <p:nvPr/>
        </p:nvSpPr>
        <p:spPr>
          <a:xfrm>
            <a:off x="4051800" y="4532040"/>
            <a:ext cx="670320" cy="36468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1" lang="en-US" sz="1800" spc="-1" strike="noStrike">
                <a:solidFill>
                  <a:srgbClr val="ff0000"/>
                </a:solidFill>
                <a:latin typeface="Calibri"/>
              </a:rPr>
              <a:t>31</a:t>
            </a:r>
            <a:endParaRPr b="0" lang="en-US" sz="1800" spc="-1" strike="noStrike">
              <a:latin typeface="Arial"/>
            </a:endParaRPr>
          </a:p>
        </p:txBody>
      </p:sp>
      <p:sp>
        <p:nvSpPr>
          <p:cNvPr id="363" name="CustomShape 14"/>
          <p:cNvSpPr/>
          <p:nvPr/>
        </p:nvSpPr>
        <p:spPr>
          <a:xfrm>
            <a:off x="268200" y="3960360"/>
            <a:ext cx="941040" cy="36468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1" lang="en-US" sz="1800" spc="-1" strike="noStrike">
                <a:solidFill>
                  <a:srgbClr val="ff0000"/>
                </a:solidFill>
                <a:latin typeface="Calibri"/>
              </a:rPr>
              <a:t>93</a:t>
            </a:r>
            <a:endParaRPr b="0" lang="en-US" sz="1800" spc="-1" strike="noStrike">
              <a:latin typeface="Arial"/>
            </a:endParaRPr>
          </a:p>
        </p:txBody>
      </p:sp>
      <p:sp>
        <p:nvSpPr>
          <p:cNvPr id="364" name="CustomShape 15"/>
          <p:cNvSpPr/>
          <p:nvPr/>
        </p:nvSpPr>
        <p:spPr>
          <a:xfrm>
            <a:off x="4339440" y="3203640"/>
            <a:ext cx="832680" cy="36468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1" lang="en-US" sz="1800" spc="-1" strike="noStrike">
                <a:solidFill>
                  <a:srgbClr val="01b0f1"/>
                </a:solidFill>
                <a:latin typeface="Calibri"/>
              </a:rPr>
              <a:t>12</a:t>
            </a:r>
            <a:endParaRPr b="0" lang="en-US" sz="1800" spc="-1" strike="noStrike">
              <a:latin typeface="Arial"/>
            </a:endParaRPr>
          </a:p>
        </p:txBody>
      </p:sp>
      <p:sp>
        <p:nvSpPr>
          <p:cNvPr id="365" name="CustomShape 16"/>
          <p:cNvSpPr/>
          <p:nvPr/>
        </p:nvSpPr>
        <p:spPr>
          <a:xfrm>
            <a:off x="4206240" y="2561040"/>
            <a:ext cx="1232280" cy="36468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1" lang="en-US" sz="1800" spc="-1" strike="noStrike">
                <a:solidFill>
                  <a:srgbClr val="ff0000"/>
                </a:solidFill>
                <a:latin typeface="Calibri"/>
              </a:rPr>
              <a:t>54</a:t>
            </a:r>
            <a:endParaRPr b="0" lang="en-US" sz="1800" spc="-1" strike="noStrike">
              <a:latin typeface="Arial"/>
            </a:endParaRPr>
          </a:p>
        </p:txBody>
      </p:sp>
      <p:sp>
        <p:nvSpPr>
          <p:cNvPr id="366" name="CustomShape 17"/>
          <p:cNvSpPr/>
          <p:nvPr/>
        </p:nvSpPr>
        <p:spPr>
          <a:xfrm>
            <a:off x="375840" y="2489400"/>
            <a:ext cx="891720" cy="36468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1" lang="en-US" sz="1800" spc="-1" strike="noStrike">
                <a:solidFill>
                  <a:srgbClr val="ff0000"/>
                </a:solidFill>
                <a:latin typeface="Calibri"/>
              </a:rPr>
              <a:t>15</a:t>
            </a:r>
            <a:endParaRPr b="0" lang="en-US" sz="1800" spc="-1" strike="noStrike">
              <a:latin typeface="Arial"/>
            </a:endParaRPr>
          </a:p>
        </p:txBody>
      </p:sp>
      <p:sp>
        <p:nvSpPr>
          <p:cNvPr id="367" name="CustomShape 18"/>
          <p:cNvSpPr/>
          <p:nvPr/>
        </p:nvSpPr>
        <p:spPr>
          <a:xfrm>
            <a:off x="3836160" y="1994400"/>
            <a:ext cx="1002240" cy="36468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1" lang="en-US" sz="1800" spc="-1" strike="noStrike">
                <a:solidFill>
                  <a:srgbClr val="ff0000"/>
                </a:solidFill>
                <a:latin typeface="Calibri"/>
              </a:rPr>
              <a:t>99</a:t>
            </a:r>
            <a:endParaRPr b="0" lang="en-US" sz="1800" spc="-1" strike="noStrike">
              <a:latin typeface="Arial"/>
            </a:endParaRPr>
          </a:p>
        </p:txBody>
      </p:sp>
      <p:sp>
        <p:nvSpPr>
          <p:cNvPr id="368" name="CustomShape 19"/>
          <p:cNvSpPr/>
          <p:nvPr/>
        </p:nvSpPr>
        <p:spPr>
          <a:xfrm>
            <a:off x="4284000" y="3954960"/>
            <a:ext cx="829080" cy="36468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1" lang="en-US" sz="1800" spc="-1" strike="noStrike">
                <a:solidFill>
                  <a:srgbClr val="ff0000"/>
                </a:solidFill>
                <a:latin typeface="Calibri"/>
              </a:rPr>
              <a:t>17</a:t>
            </a:r>
            <a:endParaRPr b="0" lang="en-US" sz="1800" spc="-1" strike="noStrike">
              <a:latin typeface="Arial"/>
            </a:endParaRPr>
          </a:p>
        </p:txBody>
      </p:sp>
      <p:sp>
        <p:nvSpPr>
          <p:cNvPr id="369" name="CustomShape 20"/>
          <p:cNvSpPr/>
          <p:nvPr/>
        </p:nvSpPr>
        <p:spPr>
          <a:xfrm>
            <a:off x="3110400" y="1569600"/>
            <a:ext cx="941040" cy="36468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1" lang="en-US" sz="1800" spc="-1" strike="noStrike">
                <a:solidFill>
                  <a:srgbClr val="92d14f"/>
                </a:solidFill>
                <a:latin typeface="Calibri"/>
              </a:rPr>
              <a:t>34</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595959"/>
        </a:solidFill>
      </p:bgPr>
    </p:bg>
    <p:spTree>
      <p:nvGrpSpPr>
        <p:cNvPr id="1" name=""/>
        <p:cNvGrpSpPr/>
        <p:nvPr/>
      </p:nvGrpSpPr>
      <p:grpSpPr>
        <a:xfrm>
          <a:off x="0" y="0"/>
          <a:ext cx="0" cy="0"/>
          <a:chOff x="0" y="0"/>
          <a:chExt cx="0" cy="0"/>
        </a:xfrm>
      </p:grpSpPr>
      <p:sp>
        <p:nvSpPr>
          <p:cNvPr id="370" name="CustomShape 1"/>
          <p:cNvSpPr/>
          <p:nvPr/>
        </p:nvSpPr>
        <p:spPr>
          <a:xfrm>
            <a:off x="6752880" y="1938960"/>
            <a:ext cx="4781520" cy="39265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de-DE" sz="1400" spc="-1" strike="noStrike">
                <a:solidFill>
                  <a:srgbClr val="ffffff"/>
                </a:solidFill>
                <a:latin typeface="Arial"/>
              </a:rPr>
              <a:t>Nun sollen Sie </a:t>
            </a:r>
            <a:r>
              <a:rPr b="1" i="1" lang="de-DE" sz="1400" spc="-1" strike="noStrike">
                <a:solidFill>
                  <a:srgbClr val="ffffff"/>
                </a:solidFill>
                <a:latin typeface="Arial"/>
              </a:rPr>
              <a:t>in der </a:t>
            </a:r>
            <a:r>
              <a:rPr b="1" i="1" lang="de-DE" sz="1400" spc="-1" strike="noStrike">
                <a:solidFill>
                  <a:srgbClr val="ffc000"/>
                </a:solidFill>
                <a:latin typeface="Arial"/>
              </a:rPr>
              <a:t>Reihenfolge, wie diese zuvor präsentiert wurden</a:t>
            </a:r>
            <a:r>
              <a:rPr b="0" lang="de-DE" sz="1400" spc="-1" strike="noStrike">
                <a:solidFill>
                  <a:srgbClr val="ffffff"/>
                </a:solidFill>
                <a:latin typeface="Arial"/>
              </a:rPr>
              <a:t>, </a:t>
            </a:r>
            <a:r>
              <a:rPr b="1" i="1" lang="de-DE" sz="1400" spc="-1" strike="noStrike">
                <a:solidFill>
                  <a:srgbClr val="01b0f1"/>
                </a:solidFill>
                <a:latin typeface="Arial"/>
              </a:rPr>
              <a:t>alle</a:t>
            </a:r>
            <a:r>
              <a:rPr b="0" lang="de-DE" sz="1400" spc="-1" strike="noStrike">
                <a:solidFill>
                  <a:srgbClr val="01b0f1"/>
                </a:solidFill>
                <a:latin typeface="Arial"/>
              </a:rPr>
              <a:t> </a:t>
            </a:r>
            <a:r>
              <a:rPr b="1" i="1" lang="de-DE" sz="1400" spc="-1" strike="noStrike">
                <a:solidFill>
                  <a:srgbClr val="01b0f1"/>
                </a:solidFill>
                <a:latin typeface="Arial"/>
              </a:rPr>
              <a:t>Worte die Sie sich merken sollten</a:t>
            </a:r>
            <a:r>
              <a:rPr b="1" i="1" lang="de-DE" sz="1400" spc="-1" strike="noStrike">
                <a:solidFill>
                  <a:srgbClr val="0070c0"/>
                </a:solidFill>
                <a:latin typeface="Arial"/>
              </a:rPr>
              <a:t> </a:t>
            </a:r>
            <a:r>
              <a:rPr b="0" lang="de-DE" sz="1400" spc="-1" strike="noStrike">
                <a:solidFill>
                  <a:srgbClr val="ffffff"/>
                </a:solidFill>
                <a:latin typeface="Arial"/>
              </a:rPr>
              <a:t>auswählen in dem Sie auf diese klicken! </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de-DE" sz="1400" spc="-1" strike="noStrike">
                <a:solidFill>
                  <a:srgbClr val="ffffff"/>
                </a:solidFill>
                <a:latin typeface="Arial"/>
              </a:rPr>
              <a:t>Die </a:t>
            </a:r>
            <a:r>
              <a:rPr b="1" i="1" lang="de-DE" sz="1400" spc="-1" strike="noStrike">
                <a:solidFill>
                  <a:srgbClr val="ffc000"/>
                </a:solidFill>
                <a:latin typeface="Arial"/>
              </a:rPr>
              <a:t>korrekte Reihenfolge für die Beispielaufgabe wurde in der Abbildung links bereits markiert. </a:t>
            </a:r>
            <a:r>
              <a:rPr b="0" lang="de-DE" sz="1400" spc="-1" strike="noStrike">
                <a:solidFill>
                  <a:srgbClr val="ffffff"/>
                </a:solidFill>
                <a:latin typeface="Arial"/>
              </a:rPr>
              <a:t>Das erste Wort das Sie sich merken sollten, war </a:t>
            </a:r>
            <a:r>
              <a:rPr b="1" i="1" lang="de-DE" sz="1400" spc="-1" strike="noStrike">
                <a:solidFill>
                  <a:srgbClr val="01b0f1"/>
                </a:solidFill>
                <a:latin typeface="Arial"/>
              </a:rPr>
              <a:t>Stempel</a:t>
            </a:r>
            <a:r>
              <a:rPr b="1" i="1" lang="de-DE" sz="1400" spc="-1" strike="noStrike">
                <a:solidFill>
                  <a:srgbClr val="00b0f0"/>
                </a:solidFill>
                <a:latin typeface="Arial"/>
              </a:rPr>
              <a:t>, </a:t>
            </a:r>
            <a:r>
              <a:rPr b="0" lang="de-DE" sz="1400" spc="-1" strike="noStrike">
                <a:solidFill>
                  <a:srgbClr val="ffffff"/>
                </a:solidFill>
                <a:latin typeface="Arial"/>
              </a:rPr>
              <a:t>das zweite </a:t>
            </a:r>
            <a:r>
              <a:rPr b="1" i="1" lang="de-DE" sz="1400" spc="-1" strike="noStrike">
                <a:solidFill>
                  <a:srgbClr val="00b0f0"/>
                </a:solidFill>
                <a:latin typeface="Arial"/>
              </a:rPr>
              <a:t>Münze</a:t>
            </a:r>
            <a:r>
              <a:rPr b="0" lang="de-DE" sz="1400" spc="-1" strike="noStrike">
                <a:solidFill>
                  <a:srgbClr val="00b0f0"/>
                </a:solidFill>
                <a:latin typeface="Arial"/>
              </a:rPr>
              <a:t> </a:t>
            </a:r>
            <a:r>
              <a:rPr b="0" lang="de-DE" sz="1400" spc="-1" strike="noStrike">
                <a:solidFill>
                  <a:srgbClr val="ffffff"/>
                </a:solidFill>
                <a:latin typeface="Arial"/>
              </a:rPr>
              <a:t>und das dritte </a:t>
            </a:r>
            <a:r>
              <a:rPr b="1" i="1" lang="de-DE" sz="1400" spc="-1" strike="noStrike">
                <a:solidFill>
                  <a:srgbClr val="00b0f0"/>
                </a:solidFill>
                <a:latin typeface="Arial"/>
              </a:rPr>
              <a:t>Flasche</a:t>
            </a:r>
            <a:r>
              <a:rPr b="1" i="1" lang="de-DE" sz="1400" spc="-1" strike="noStrike">
                <a:solidFill>
                  <a:srgbClr val="ffffff"/>
                </a:solidFill>
                <a:latin typeface="Arial"/>
              </a:rPr>
              <a:t>.</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de-DE" sz="1400" spc="-1" strike="noStrike">
                <a:solidFill>
                  <a:srgbClr val="ffffff"/>
                </a:solidFill>
                <a:latin typeface="Arial"/>
              </a:rPr>
              <a:t>Alle anderen Worte sind entweder Worte, </a:t>
            </a:r>
            <a:r>
              <a:rPr b="1" i="1" lang="de-DE" sz="1400" spc="-1" strike="noStrike">
                <a:solidFill>
                  <a:srgbClr val="70ad47"/>
                </a:solidFill>
                <a:latin typeface="Arial"/>
              </a:rPr>
              <a:t>die nicht relevant waren</a:t>
            </a:r>
            <a:r>
              <a:rPr b="0" lang="de-DE" sz="1400" spc="-1" strike="noStrike">
                <a:solidFill>
                  <a:srgbClr val="ffffff"/>
                </a:solidFill>
                <a:latin typeface="Arial"/>
              </a:rPr>
              <a:t>, oder Worte, welche </a:t>
            </a:r>
            <a:r>
              <a:rPr b="1" i="1" lang="de-DE" sz="1400" spc="-1" strike="noStrike">
                <a:solidFill>
                  <a:srgbClr val="ffc000"/>
                </a:solidFill>
                <a:latin typeface="Arial"/>
              </a:rPr>
              <a:t>gar nicht präsentiert wurden! Diese Worte sind keine korrekten Antworten ! </a:t>
            </a:r>
            <a:endParaRPr b="0" lang="en-US" sz="1400" spc="-1" strike="noStrike">
              <a:latin typeface="Arial"/>
            </a:endParaRPr>
          </a:p>
          <a:p>
            <a:pPr>
              <a:lnSpc>
                <a:spcPct val="100000"/>
              </a:lnSpc>
            </a:pPr>
            <a:endParaRPr b="0" lang="en-US" sz="1400" spc="-1" strike="noStrike">
              <a:latin typeface="Arial"/>
            </a:endParaRPr>
          </a:p>
          <a:p>
            <a:pPr>
              <a:lnSpc>
                <a:spcPct val="100000"/>
              </a:lnSpc>
            </a:pPr>
            <a:r>
              <a:rPr b="1" i="1" lang="de-DE" sz="1400" spc="-1" strike="noStrike">
                <a:solidFill>
                  <a:srgbClr val="ffffff"/>
                </a:solidFill>
                <a:latin typeface="Arial"/>
              </a:rPr>
              <a:t>Merken Sie sich daher die Worte mit </a:t>
            </a:r>
            <a:r>
              <a:rPr b="1" i="1" lang="de-DE" sz="1400" spc="-1" strike="noStrike">
                <a:solidFill>
                  <a:srgbClr val="00b0f0"/>
                </a:solidFill>
                <a:latin typeface="Arial"/>
              </a:rPr>
              <a:t>den blauen </a:t>
            </a:r>
            <a:r>
              <a:rPr b="1" i="1" lang="de-DE" sz="1400" spc="-1" strike="noStrike">
                <a:solidFill>
                  <a:srgbClr val="01b0f1"/>
                </a:solidFill>
                <a:latin typeface="Arial"/>
              </a:rPr>
              <a:t>Hinweisen</a:t>
            </a:r>
            <a:r>
              <a:rPr b="1" i="1" lang="de-DE" sz="1400" spc="-1" strike="noStrike">
                <a:solidFill>
                  <a:srgbClr val="ffffff"/>
                </a:solidFill>
                <a:latin typeface="Arial"/>
              </a:rPr>
              <a:t> in der präsentierten Reihenfolge genau! </a:t>
            </a:r>
            <a:r>
              <a:rPr b="0" lang="de-DE" sz="1400" spc="-1" strike="noStrike">
                <a:solidFill>
                  <a:srgbClr val="ffffff"/>
                </a:solidFill>
                <a:latin typeface="Arial"/>
              </a:rPr>
              <a:t>Es werden später immer 25 Antwortmöglichkeiten präsentiert! </a:t>
            </a:r>
            <a:endParaRPr b="0" lang="en-US" sz="1400" spc="-1" strike="noStrike">
              <a:latin typeface="Arial"/>
            </a:endParaRPr>
          </a:p>
          <a:p>
            <a:pPr>
              <a:lnSpc>
                <a:spcPct val="100000"/>
              </a:lnSpc>
              <a:tabLst>
                <a:tab algn="l" pos="0"/>
              </a:tabLst>
            </a:pPr>
            <a:endParaRPr b="0" lang="en-US" sz="1400" spc="-1" strike="noStrike">
              <a:latin typeface="Arial"/>
            </a:endParaRPr>
          </a:p>
        </p:txBody>
      </p:sp>
      <p:sp>
        <p:nvSpPr>
          <p:cNvPr id="371" name="CustomShape 2"/>
          <p:cNvSpPr/>
          <p:nvPr/>
        </p:nvSpPr>
        <p:spPr>
          <a:xfrm>
            <a:off x="10487160" y="5986440"/>
            <a:ext cx="1542600" cy="713880"/>
          </a:xfrm>
          <a:prstGeom prst="rightArrow">
            <a:avLst>
              <a:gd name="adj1" fmla="val 50000"/>
              <a:gd name="adj2" fmla="val 50000"/>
            </a:avLst>
          </a:prstGeom>
          <a:solidFill>
            <a:srgbClr val="c1002a"/>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r>
              <a:rPr b="0" lang="de-DE" sz="1800" spc="-1" strike="noStrike">
                <a:solidFill>
                  <a:srgbClr val="ffffff"/>
                </a:solidFill>
                <a:latin typeface="Calibri"/>
              </a:rPr>
              <a:t>Weiter</a:t>
            </a:r>
            <a:endParaRPr b="0" lang="en-US" sz="1800" spc="-1" strike="noStrike">
              <a:latin typeface="Arial"/>
            </a:endParaRPr>
          </a:p>
        </p:txBody>
      </p:sp>
      <p:sp>
        <p:nvSpPr>
          <p:cNvPr id="372" name="CustomShape 3"/>
          <p:cNvSpPr/>
          <p:nvPr/>
        </p:nvSpPr>
        <p:spPr>
          <a:xfrm>
            <a:off x="182880" y="5986440"/>
            <a:ext cx="1547640" cy="719640"/>
          </a:xfrm>
          <a:prstGeom prst="leftArrow">
            <a:avLst>
              <a:gd name="adj1" fmla="val 50000"/>
              <a:gd name="adj2" fmla="val 50000"/>
            </a:avLst>
          </a:prstGeom>
          <a:solidFill>
            <a:srgbClr val="c1002a"/>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r>
              <a:rPr b="0" lang="de-DE" sz="1800" spc="-1" strike="noStrike">
                <a:solidFill>
                  <a:srgbClr val="ffffff"/>
                </a:solidFill>
                <a:latin typeface="Calibri"/>
              </a:rPr>
              <a:t>Zurück</a:t>
            </a:r>
            <a:endParaRPr b="0" lang="en-US" sz="1800" spc="-1" strike="noStrike">
              <a:latin typeface="Arial"/>
            </a:endParaRPr>
          </a:p>
        </p:txBody>
      </p:sp>
      <p:sp>
        <p:nvSpPr>
          <p:cNvPr id="373" name="CustomShape 4"/>
          <p:cNvSpPr/>
          <p:nvPr/>
        </p:nvSpPr>
        <p:spPr>
          <a:xfrm>
            <a:off x="3169080" y="362880"/>
            <a:ext cx="5853240" cy="577800"/>
          </a:xfrm>
          <a:prstGeom prst="rect">
            <a:avLst/>
          </a:prstGeom>
          <a:noFill/>
          <a:ln w="0">
            <a:noFill/>
          </a:ln>
        </p:spPr>
        <p:style>
          <a:lnRef idx="0"/>
          <a:fillRef idx="0"/>
          <a:effectRef idx="0"/>
          <a:fontRef idx="minor"/>
        </p:style>
        <p:txBody>
          <a:bodyPr wrap="none" lIns="90000" rIns="90000" tIns="45000" bIns="45000">
            <a:spAutoFit/>
          </a:bodyPr>
          <a:p>
            <a:pPr algn="ctr">
              <a:lnSpc>
                <a:spcPct val="100000"/>
              </a:lnSpc>
              <a:tabLst>
                <a:tab algn="l" pos="0"/>
              </a:tabLst>
            </a:pPr>
            <a:r>
              <a:rPr b="1" lang="de-DE" sz="3200" spc="-1" strike="noStrike">
                <a:solidFill>
                  <a:srgbClr val="ffffff"/>
                </a:solidFill>
                <a:latin typeface="Arial"/>
              </a:rPr>
              <a:t>Cued Complex Span Aufgabe</a:t>
            </a:r>
            <a:endParaRPr b="0" lang="en-US" sz="3200" spc="-1" strike="noStrike">
              <a:latin typeface="Arial"/>
            </a:endParaRPr>
          </a:p>
        </p:txBody>
      </p:sp>
      <p:sp>
        <p:nvSpPr>
          <p:cNvPr id="374" name="CustomShape 5"/>
          <p:cNvSpPr/>
          <p:nvPr/>
        </p:nvSpPr>
        <p:spPr>
          <a:xfrm>
            <a:off x="2446200" y="5293080"/>
            <a:ext cx="974880" cy="3034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400" spc="-1" strike="noStrike">
                <a:solidFill>
                  <a:srgbClr val="01b0f1"/>
                </a:solidFill>
                <a:latin typeface="Arial"/>
              </a:rPr>
              <a:t>Stempel</a:t>
            </a:r>
            <a:endParaRPr b="0" lang="en-US" sz="1400" spc="-1" strike="noStrike">
              <a:latin typeface="Arial"/>
            </a:endParaRPr>
          </a:p>
        </p:txBody>
      </p:sp>
      <p:sp>
        <p:nvSpPr>
          <p:cNvPr id="375" name="CustomShape 6"/>
          <p:cNvSpPr/>
          <p:nvPr/>
        </p:nvSpPr>
        <p:spPr>
          <a:xfrm>
            <a:off x="657000" y="1995840"/>
            <a:ext cx="1056240" cy="3034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400" spc="-1" strike="noStrike">
                <a:solidFill>
                  <a:srgbClr val="ff0000"/>
                </a:solidFill>
                <a:latin typeface="Arial"/>
              </a:rPr>
              <a:t>Kalender</a:t>
            </a:r>
            <a:endParaRPr b="0" lang="en-US" sz="1400" spc="-1" strike="noStrike">
              <a:latin typeface="Arial"/>
            </a:endParaRPr>
          </a:p>
        </p:txBody>
      </p:sp>
      <p:sp>
        <p:nvSpPr>
          <p:cNvPr id="376" name="CustomShape 7"/>
          <p:cNvSpPr/>
          <p:nvPr/>
        </p:nvSpPr>
        <p:spPr>
          <a:xfrm>
            <a:off x="512280" y="3210480"/>
            <a:ext cx="697320" cy="30348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1" lang="en-US" sz="1400" spc="-1" strike="noStrike">
                <a:solidFill>
                  <a:srgbClr val="92d14f"/>
                </a:solidFill>
                <a:latin typeface="Arial"/>
              </a:rPr>
              <a:t>Haus</a:t>
            </a:r>
            <a:endParaRPr b="0" lang="en-US" sz="1400" spc="-1" strike="noStrike">
              <a:latin typeface="Arial"/>
            </a:endParaRPr>
          </a:p>
        </p:txBody>
      </p:sp>
      <p:sp>
        <p:nvSpPr>
          <p:cNvPr id="377" name="CustomShape 8"/>
          <p:cNvSpPr/>
          <p:nvPr/>
        </p:nvSpPr>
        <p:spPr>
          <a:xfrm>
            <a:off x="681120" y="4551480"/>
            <a:ext cx="900360" cy="3034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400" spc="-1" strike="noStrike">
                <a:solidFill>
                  <a:srgbClr val="01b0f1"/>
                </a:solidFill>
                <a:latin typeface="Arial"/>
              </a:rPr>
              <a:t>Flasche</a:t>
            </a:r>
            <a:endParaRPr b="0" lang="en-US" sz="1400" spc="-1" strike="noStrike">
              <a:latin typeface="Arial"/>
            </a:endParaRPr>
          </a:p>
        </p:txBody>
      </p:sp>
      <p:sp>
        <p:nvSpPr>
          <p:cNvPr id="378" name="CustomShape 9"/>
          <p:cNvSpPr/>
          <p:nvPr/>
        </p:nvSpPr>
        <p:spPr>
          <a:xfrm>
            <a:off x="3957480" y="4982760"/>
            <a:ext cx="670320" cy="3034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400" spc="-1" strike="noStrike">
                <a:solidFill>
                  <a:srgbClr val="ff0000"/>
                </a:solidFill>
                <a:latin typeface="Arial"/>
              </a:rPr>
              <a:t>Ofen</a:t>
            </a:r>
            <a:endParaRPr b="0" lang="en-US" sz="1400" spc="-1" strike="noStrike">
              <a:latin typeface="Arial"/>
            </a:endParaRPr>
          </a:p>
        </p:txBody>
      </p:sp>
      <p:sp>
        <p:nvSpPr>
          <p:cNvPr id="379" name="CustomShape 10"/>
          <p:cNvSpPr/>
          <p:nvPr/>
        </p:nvSpPr>
        <p:spPr>
          <a:xfrm>
            <a:off x="2585880" y="1400400"/>
            <a:ext cx="690480" cy="3034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400" spc="-1" strike="noStrike">
                <a:solidFill>
                  <a:srgbClr val="ff0000"/>
                </a:solidFill>
                <a:latin typeface="Arial"/>
              </a:rPr>
              <a:t>Buch</a:t>
            </a:r>
            <a:endParaRPr b="0" lang="en-US" sz="1400" spc="-1" strike="noStrike">
              <a:latin typeface="Arial"/>
            </a:endParaRPr>
          </a:p>
        </p:txBody>
      </p:sp>
      <p:sp>
        <p:nvSpPr>
          <p:cNvPr id="380" name="CustomShape 11"/>
          <p:cNvSpPr/>
          <p:nvPr/>
        </p:nvSpPr>
        <p:spPr>
          <a:xfrm>
            <a:off x="1733400" y="1569600"/>
            <a:ext cx="690480" cy="3034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400" spc="-1" strike="noStrike">
                <a:solidFill>
                  <a:srgbClr val="ff0000"/>
                </a:solidFill>
                <a:latin typeface="Arial"/>
              </a:rPr>
              <a:t>Glas</a:t>
            </a:r>
            <a:endParaRPr b="0" lang="en-US" sz="1400" spc="-1" strike="noStrike">
              <a:latin typeface="Arial"/>
            </a:endParaRPr>
          </a:p>
        </p:txBody>
      </p:sp>
      <p:sp>
        <p:nvSpPr>
          <p:cNvPr id="381" name="CustomShape 12"/>
          <p:cNvSpPr/>
          <p:nvPr/>
        </p:nvSpPr>
        <p:spPr>
          <a:xfrm>
            <a:off x="1503720" y="5008680"/>
            <a:ext cx="690480" cy="3034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400" spc="-1" strike="noStrike">
                <a:solidFill>
                  <a:srgbClr val="92d14f"/>
                </a:solidFill>
                <a:latin typeface="Arial"/>
              </a:rPr>
              <a:t>Stift</a:t>
            </a:r>
            <a:endParaRPr b="0" lang="en-US" sz="1400" spc="-1" strike="noStrike">
              <a:latin typeface="Arial"/>
            </a:endParaRPr>
          </a:p>
        </p:txBody>
      </p:sp>
      <p:sp>
        <p:nvSpPr>
          <p:cNvPr id="382" name="CustomShape 13"/>
          <p:cNvSpPr/>
          <p:nvPr/>
        </p:nvSpPr>
        <p:spPr>
          <a:xfrm>
            <a:off x="4473720" y="4537080"/>
            <a:ext cx="670320" cy="3034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400" spc="-1" strike="noStrike">
                <a:solidFill>
                  <a:srgbClr val="ff0000"/>
                </a:solidFill>
                <a:latin typeface="Arial"/>
              </a:rPr>
              <a:t>St</a:t>
            </a:r>
            <a:r>
              <a:rPr b="1" lang="en-US" sz="1200" spc="-1" strike="noStrike">
                <a:solidFill>
                  <a:srgbClr val="ff0000"/>
                </a:solidFill>
                <a:latin typeface="Arial"/>
              </a:rPr>
              <a:t>u</a:t>
            </a:r>
            <a:r>
              <a:rPr b="1" lang="en-US" sz="1400" spc="-1" strike="noStrike">
                <a:solidFill>
                  <a:srgbClr val="ff0000"/>
                </a:solidFill>
                <a:latin typeface="Arial"/>
              </a:rPr>
              <a:t>hl</a:t>
            </a:r>
            <a:endParaRPr b="0" lang="en-US" sz="1400" spc="-1" strike="noStrike">
              <a:latin typeface="Arial"/>
            </a:endParaRPr>
          </a:p>
        </p:txBody>
      </p:sp>
      <p:sp>
        <p:nvSpPr>
          <p:cNvPr id="383" name="CustomShape 14"/>
          <p:cNvSpPr/>
          <p:nvPr/>
        </p:nvSpPr>
        <p:spPr>
          <a:xfrm>
            <a:off x="268200" y="3960360"/>
            <a:ext cx="941040" cy="3034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400" spc="-1" strike="noStrike">
                <a:solidFill>
                  <a:srgbClr val="ff0000"/>
                </a:solidFill>
                <a:latin typeface="Arial"/>
              </a:rPr>
              <a:t>Kamera</a:t>
            </a:r>
            <a:endParaRPr b="0" lang="en-US" sz="1400" spc="-1" strike="noStrike">
              <a:latin typeface="Arial"/>
            </a:endParaRPr>
          </a:p>
        </p:txBody>
      </p:sp>
      <p:sp>
        <p:nvSpPr>
          <p:cNvPr id="384" name="CustomShape 15"/>
          <p:cNvSpPr/>
          <p:nvPr/>
        </p:nvSpPr>
        <p:spPr>
          <a:xfrm>
            <a:off x="4757040" y="3187080"/>
            <a:ext cx="832680" cy="3034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400" spc="-1" strike="noStrike">
                <a:solidFill>
                  <a:srgbClr val="01b0f1"/>
                </a:solidFill>
                <a:latin typeface="Arial"/>
              </a:rPr>
              <a:t>Münze</a:t>
            </a:r>
            <a:endParaRPr b="0" lang="en-US" sz="1400" spc="-1" strike="noStrike">
              <a:latin typeface="Arial"/>
            </a:endParaRPr>
          </a:p>
        </p:txBody>
      </p:sp>
      <p:sp>
        <p:nvSpPr>
          <p:cNvPr id="385" name="CustomShape 16"/>
          <p:cNvSpPr/>
          <p:nvPr/>
        </p:nvSpPr>
        <p:spPr>
          <a:xfrm>
            <a:off x="4627800" y="2566440"/>
            <a:ext cx="1232280" cy="3034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400" spc="-1" strike="noStrike">
                <a:solidFill>
                  <a:srgbClr val="ff0000"/>
                </a:solidFill>
                <a:latin typeface="Arial"/>
              </a:rPr>
              <a:t>Fernseher</a:t>
            </a:r>
            <a:endParaRPr b="0" lang="en-US" sz="1400" spc="-1" strike="noStrike">
              <a:latin typeface="Arial"/>
            </a:endParaRPr>
          </a:p>
        </p:txBody>
      </p:sp>
      <p:sp>
        <p:nvSpPr>
          <p:cNvPr id="386" name="CustomShape 17"/>
          <p:cNvSpPr/>
          <p:nvPr/>
        </p:nvSpPr>
        <p:spPr>
          <a:xfrm>
            <a:off x="375840" y="2489400"/>
            <a:ext cx="891720" cy="3034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400" spc="-1" strike="noStrike">
                <a:solidFill>
                  <a:srgbClr val="ff0000"/>
                </a:solidFill>
                <a:latin typeface="Arial"/>
              </a:rPr>
              <a:t>Gabel</a:t>
            </a:r>
            <a:endParaRPr b="0" lang="en-US" sz="1400" spc="-1" strike="noStrike">
              <a:latin typeface="Arial"/>
            </a:endParaRPr>
          </a:p>
        </p:txBody>
      </p:sp>
      <p:sp>
        <p:nvSpPr>
          <p:cNvPr id="387" name="CustomShape 18"/>
          <p:cNvSpPr/>
          <p:nvPr/>
        </p:nvSpPr>
        <p:spPr>
          <a:xfrm>
            <a:off x="4257720" y="1999440"/>
            <a:ext cx="1002240" cy="3034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400" spc="-1" strike="noStrike">
                <a:solidFill>
                  <a:srgbClr val="ff0000"/>
                </a:solidFill>
                <a:latin typeface="Arial"/>
              </a:rPr>
              <a:t>Flasche</a:t>
            </a:r>
            <a:endParaRPr b="0" lang="en-US" sz="1400" spc="-1" strike="noStrike">
              <a:latin typeface="Arial"/>
            </a:endParaRPr>
          </a:p>
        </p:txBody>
      </p:sp>
      <p:sp>
        <p:nvSpPr>
          <p:cNvPr id="388" name="CustomShape 19"/>
          <p:cNvSpPr/>
          <p:nvPr/>
        </p:nvSpPr>
        <p:spPr>
          <a:xfrm>
            <a:off x="4705920" y="3960360"/>
            <a:ext cx="829080" cy="3034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400" spc="-1" strike="noStrike">
                <a:solidFill>
                  <a:srgbClr val="ff0000"/>
                </a:solidFill>
                <a:latin typeface="Arial"/>
              </a:rPr>
              <a:t>Uhr</a:t>
            </a:r>
            <a:endParaRPr b="0" lang="en-US" sz="1400" spc="-1" strike="noStrike">
              <a:latin typeface="Arial"/>
            </a:endParaRPr>
          </a:p>
        </p:txBody>
      </p:sp>
      <p:sp>
        <p:nvSpPr>
          <p:cNvPr id="389" name="CustomShape 20"/>
          <p:cNvSpPr/>
          <p:nvPr/>
        </p:nvSpPr>
        <p:spPr>
          <a:xfrm>
            <a:off x="3531960" y="1574640"/>
            <a:ext cx="941040" cy="3034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400" spc="-1" strike="noStrike">
                <a:solidFill>
                  <a:srgbClr val="92d14f"/>
                </a:solidFill>
                <a:latin typeface="Arial"/>
              </a:rPr>
              <a:t>Teller</a:t>
            </a:r>
            <a:endParaRPr b="0" lang="en-US" sz="1400" spc="-1" strike="noStrike">
              <a:latin typeface="Arial"/>
            </a:endParaRPr>
          </a:p>
        </p:txBody>
      </p:sp>
      <p:sp>
        <p:nvSpPr>
          <p:cNvPr id="390" name="CustomShape 21"/>
          <p:cNvSpPr/>
          <p:nvPr/>
        </p:nvSpPr>
        <p:spPr>
          <a:xfrm>
            <a:off x="2412720" y="5310360"/>
            <a:ext cx="974880" cy="294480"/>
          </a:xfrm>
          <a:prstGeom prst="rect">
            <a:avLst/>
          </a:prstGeom>
          <a:noFill/>
          <a:ln w="19050">
            <a:solidFill>
              <a:srgbClr val="01b0f1"/>
            </a:solidFill>
          </a:ln>
        </p:spPr>
        <p:style>
          <a:lnRef idx="2">
            <a:schemeClr val="accent1">
              <a:shade val="50000"/>
            </a:schemeClr>
          </a:lnRef>
          <a:fillRef idx="1">
            <a:schemeClr val="accent1"/>
          </a:fillRef>
          <a:effectRef idx="0">
            <a:schemeClr val="accent1"/>
          </a:effectRef>
          <a:fontRef idx="minor"/>
        </p:style>
      </p:sp>
      <p:sp>
        <p:nvSpPr>
          <p:cNvPr id="391" name="CustomShape 22"/>
          <p:cNvSpPr/>
          <p:nvPr/>
        </p:nvSpPr>
        <p:spPr>
          <a:xfrm>
            <a:off x="4734360" y="3226320"/>
            <a:ext cx="819000" cy="294480"/>
          </a:xfrm>
          <a:prstGeom prst="rect">
            <a:avLst/>
          </a:prstGeom>
          <a:noFill/>
          <a:ln w="19050">
            <a:solidFill>
              <a:srgbClr val="01b0f1"/>
            </a:solidFill>
          </a:ln>
        </p:spPr>
        <p:style>
          <a:lnRef idx="2">
            <a:schemeClr val="accent1">
              <a:shade val="50000"/>
            </a:schemeClr>
          </a:lnRef>
          <a:fillRef idx="1">
            <a:schemeClr val="accent1"/>
          </a:fillRef>
          <a:effectRef idx="0">
            <a:schemeClr val="accent1"/>
          </a:effectRef>
          <a:fontRef idx="minor"/>
        </p:style>
      </p:sp>
      <p:sp>
        <p:nvSpPr>
          <p:cNvPr id="392" name="CustomShape 23"/>
          <p:cNvSpPr/>
          <p:nvPr/>
        </p:nvSpPr>
        <p:spPr>
          <a:xfrm>
            <a:off x="689040" y="4545000"/>
            <a:ext cx="784440" cy="348480"/>
          </a:xfrm>
          <a:prstGeom prst="rect">
            <a:avLst/>
          </a:prstGeom>
          <a:noFill/>
          <a:ln w="19050">
            <a:solidFill>
              <a:srgbClr val="01b0f1"/>
            </a:solidFill>
          </a:ln>
        </p:spPr>
        <p:style>
          <a:lnRef idx="2">
            <a:schemeClr val="accent1">
              <a:shade val="50000"/>
            </a:schemeClr>
          </a:lnRef>
          <a:fillRef idx="1">
            <a:schemeClr val="accent1"/>
          </a:fillRef>
          <a:effectRef idx="0">
            <a:schemeClr val="accent1"/>
          </a:effectRef>
          <a:fontRef idx="minor"/>
        </p:style>
      </p:sp>
      <p:sp>
        <p:nvSpPr>
          <p:cNvPr id="393" name="CustomShape 24"/>
          <p:cNvSpPr/>
          <p:nvPr/>
        </p:nvSpPr>
        <p:spPr>
          <a:xfrm>
            <a:off x="2136960" y="5305320"/>
            <a:ext cx="361800" cy="3034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de-DE" sz="1400" spc="-1" strike="noStrike">
                <a:solidFill>
                  <a:srgbClr val="ffffff"/>
                </a:solidFill>
                <a:latin typeface="Arial"/>
              </a:rPr>
              <a:t>1.</a:t>
            </a:r>
            <a:endParaRPr b="0" lang="en-US" sz="1400" spc="-1" strike="noStrike">
              <a:latin typeface="Arial"/>
            </a:endParaRPr>
          </a:p>
        </p:txBody>
      </p:sp>
      <p:sp>
        <p:nvSpPr>
          <p:cNvPr id="394" name="CustomShape 25"/>
          <p:cNvSpPr/>
          <p:nvPr/>
        </p:nvSpPr>
        <p:spPr>
          <a:xfrm>
            <a:off x="391320" y="4569480"/>
            <a:ext cx="361800" cy="3034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de-DE" sz="1400" spc="-1" strike="noStrike">
                <a:solidFill>
                  <a:srgbClr val="ffffff"/>
                </a:solidFill>
                <a:latin typeface="Arial"/>
              </a:rPr>
              <a:t>3.</a:t>
            </a:r>
            <a:endParaRPr b="0" lang="en-US" sz="1400" spc="-1" strike="noStrike">
              <a:latin typeface="Arial"/>
            </a:endParaRPr>
          </a:p>
        </p:txBody>
      </p:sp>
      <p:sp>
        <p:nvSpPr>
          <p:cNvPr id="395" name="CustomShape 26"/>
          <p:cNvSpPr/>
          <p:nvPr/>
        </p:nvSpPr>
        <p:spPr>
          <a:xfrm>
            <a:off x="5569560" y="3230640"/>
            <a:ext cx="361800" cy="3034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de-DE" sz="1400" spc="-1" strike="noStrike">
                <a:solidFill>
                  <a:srgbClr val="ffffff"/>
                </a:solidFill>
                <a:latin typeface="Arial"/>
              </a:rPr>
              <a:t>2.</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595959"/>
        </a:solidFill>
      </p:bgPr>
    </p:bg>
    <p:spTree>
      <p:nvGrpSpPr>
        <p:cNvPr id="1" name=""/>
        <p:cNvGrpSpPr/>
        <p:nvPr/>
      </p:nvGrpSpPr>
      <p:grpSpPr>
        <a:xfrm>
          <a:off x="0" y="0"/>
          <a:ext cx="0" cy="0"/>
          <a:chOff x="0" y="0"/>
          <a:chExt cx="0" cy="0"/>
        </a:xfrm>
      </p:grpSpPr>
      <p:sp>
        <p:nvSpPr>
          <p:cNvPr id="396" name="CustomShape 1"/>
          <p:cNvSpPr/>
          <p:nvPr/>
        </p:nvSpPr>
        <p:spPr>
          <a:xfrm>
            <a:off x="6752880" y="1938960"/>
            <a:ext cx="4781520" cy="39265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de-DE" sz="1400" spc="-1" strike="noStrike">
                <a:solidFill>
                  <a:srgbClr val="ffffff"/>
                </a:solidFill>
                <a:latin typeface="Arial"/>
              </a:rPr>
              <a:t>Nun sollen Sie </a:t>
            </a:r>
            <a:r>
              <a:rPr b="1" i="1" lang="de-DE" sz="1400" spc="-1" strike="noStrike">
                <a:solidFill>
                  <a:srgbClr val="ffffff"/>
                </a:solidFill>
                <a:latin typeface="Arial"/>
              </a:rPr>
              <a:t>in der </a:t>
            </a:r>
            <a:r>
              <a:rPr b="1" i="1" lang="de-DE" sz="1400" spc="-1" strike="noStrike">
                <a:solidFill>
                  <a:srgbClr val="ffc000"/>
                </a:solidFill>
                <a:latin typeface="Arial"/>
              </a:rPr>
              <a:t>Reihenfolge, wie diese zuvor präsentiert wurden</a:t>
            </a:r>
            <a:r>
              <a:rPr b="0" lang="de-DE" sz="1400" spc="-1" strike="noStrike">
                <a:solidFill>
                  <a:srgbClr val="ffffff"/>
                </a:solidFill>
                <a:latin typeface="Arial"/>
              </a:rPr>
              <a:t>, </a:t>
            </a:r>
            <a:r>
              <a:rPr b="1" i="1" lang="de-DE" sz="1400" spc="-1" strike="noStrike">
                <a:solidFill>
                  <a:srgbClr val="01b0f1"/>
                </a:solidFill>
                <a:latin typeface="Arial"/>
              </a:rPr>
              <a:t>alle</a:t>
            </a:r>
            <a:r>
              <a:rPr b="0" lang="de-DE" sz="1400" spc="-1" strike="noStrike">
                <a:solidFill>
                  <a:srgbClr val="01b0f1"/>
                </a:solidFill>
                <a:latin typeface="Arial"/>
              </a:rPr>
              <a:t> </a:t>
            </a:r>
            <a:r>
              <a:rPr b="1" i="1" lang="de-DE" sz="1400" spc="-1" strike="noStrike">
                <a:solidFill>
                  <a:srgbClr val="01b0f1"/>
                </a:solidFill>
                <a:latin typeface="Arial"/>
              </a:rPr>
              <a:t>Worte die Sie sich merken sollten</a:t>
            </a:r>
            <a:r>
              <a:rPr b="1" i="1" lang="de-DE" sz="1400" spc="-1" strike="noStrike">
                <a:solidFill>
                  <a:srgbClr val="0070c0"/>
                </a:solidFill>
                <a:latin typeface="Arial"/>
              </a:rPr>
              <a:t> </a:t>
            </a:r>
            <a:r>
              <a:rPr b="0" lang="de-DE" sz="1400" spc="-1" strike="noStrike">
                <a:solidFill>
                  <a:srgbClr val="ffffff"/>
                </a:solidFill>
                <a:latin typeface="Arial"/>
              </a:rPr>
              <a:t>auswählen in dem Sie auf diese klicken! </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de-DE" sz="1400" spc="-1" strike="noStrike">
                <a:solidFill>
                  <a:srgbClr val="ffffff"/>
                </a:solidFill>
                <a:latin typeface="Arial"/>
              </a:rPr>
              <a:t>Die </a:t>
            </a:r>
            <a:r>
              <a:rPr b="1" i="1" lang="de-DE" sz="1400" spc="-1" strike="noStrike">
                <a:solidFill>
                  <a:srgbClr val="ffc000"/>
                </a:solidFill>
                <a:latin typeface="Arial"/>
              </a:rPr>
              <a:t>korrekte Reihenfolge für die Beispielaufgabe wurde in der Abbildung links bereits markiert. </a:t>
            </a:r>
            <a:r>
              <a:rPr b="0" lang="de-DE" sz="1400" spc="-1" strike="noStrike">
                <a:solidFill>
                  <a:srgbClr val="ffffff"/>
                </a:solidFill>
                <a:latin typeface="Arial"/>
              </a:rPr>
              <a:t>Das erste Wort das Sie sich merken sollten, war </a:t>
            </a:r>
            <a:r>
              <a:rPr b="1" i="1" lang="de-DE" sz="1400" spc="-1" strike="noStrike">
                <a:solidFill>
                  <a:srgbClr val="01b0f1"/>
                </a:solidFill>
                <a:latin typeface="Arial"/>
              </a:rPr>
              <a:t>Stempel</a:t>
            </a:r>
            <a:r>
              <a:rPr b="1" i="1" lang="de-DE" sz="1400" spc="-1" strike="noStrike">
                <a:solidFill>
                  <a:srgbClr val="00b0f0"/>
                </a:solidFill>
                <a:latin typeface="Arial"/>
              </a:rPr>
              <a:t>, </a:t>
            </a:r>
            <a:r>
              <a:rPr b="0" lang="de-DE" sz="1400" spc="-1" strike="noStrike">
                <a:solidFill>
                  <a:srgbClr val="ffffff"/>
                </a:solidFill>
                <a:latin typeface="Arial"/>
              </a:rPr>
              <a:t>das zweite </a:t>
            </a:r>
            <a:r>
              <a:rPr b="1" i="1" lang="de-DE" sz="1400" spc="-1" strike="noStrike">
                <a:solidFill>
                  <a:srgbClr val="00b0f0"/>
                </a:solidFill>
                <a:latin typeface="Arial"/>
              </a:rPr>
              <a:t>Münze</a:t>
            </a:r>
            <a:r>
              <a:rPr b="0" lang="de-DE" sz="1400" spc="-1" strike="noStrike">
                <a:solidFill>
                  <a:srgbClr val="00b0f0"/>
                </a:solidFill>
                <a:latin typeface="Arial"/>
              </a:rPr>
              <a:t> </a:t>
            </a:r>
            <a:r>
              <a:rPr b="0" lang="de-DE" sz="1400" spc="-1" strike="noStrike">
                <a:solidFill>
                  <a:srgbClr val="ffffff"/>
                </a:solidFill>
                <a:latin typeface="Arial"/>
              </a:rPr>
              <a:t>und das dritte </a:t>
            </a:r>
            <a:r>
              <a:rPr b="1" i="1" lang="de-DE" sz="1400" spc="-1" strike="noStrike">
                <a:solidFill>
                  <a:srgbClr val="00b0f0"/>
                </a:solidFill>
                <a:latin typeface="Arial"/>
              </a:rPr>
              <a:t>Flasche</a:t>
            </a:r>
            <a:r>
              <a:rPr b="1" i="1" lang="de-DE" sz="1400" spc="-1" strike="noStrike">
                <a:solidFill>
                  <a:srgbClr val="ffffff"/>
                </a:solidFill>
                <a:latin typeface="Arial"/>
              </a:rPr>
              <a:t>.</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de-DE" sz="1400" spc="-1" strike="noStrike">
                <a:solidFill>
                  <a:srgbClr val="ffffff"/>
                </a:solidFill>
                <a:latin typeface="Arial"/>
              </a:rPr>
              <a:t>Alle anderen Worte sind entweder Worte, </a:t>
            </a:r>
            <a:r>
              <a:rPr b="1" i="1" lang="de-DE" sz="1400" spc="-1" strike="noStrike">
                <a:solidFill>
                  <a:srgbClr val="70ad47"/>
                </a:solidFill>
                <a:latin typeface="Arial"/>
              </a:rPr>
              <a:t>die nicht relevant waren</a:t>
            </a:r>
            <a:r>
              <a:rPr b="0" lang="de-DE" sz="1400" spc="-1" strike="noStrike">
                <a:solidFill>
                  <a:srgbClr val="ffffff"/>
                </a:solidFill>
                <a:latin typeface="Arial"/>
              </a:rPr>
              <a:t>, oder Worte, welche </a:t>
            </a:r>
            <a:r>
              <a:rPr b="1" i="1" lang="de-DE" sz="1400" spc="-1" strike="noStrike">
                <a:solidFill>
                  <a:srgbClr val="ffc000"/>
                </a:solidFill>
                <a:latin typeface="Arial"/>
              </a:rPr>
              <a:t>gar nicht präsentiert wurden! Diese Worte sind keine korrekten Antworten ! </a:t>
            </a:r>
            <a:endParaRPr b="0" lang="en-US" sz="1400" spc="-1" strike="noStrike">
              <a:latin typeface="Arial"/>
            </a:endParaRPr>
          </a:p>
          <a:p>
            <a:pPr>
              <a:lnSpc>
                <a:spcPct val="100000"/>
              </a:lnSpc>
            </a:pPr>
            <a:endParaRPr b="0" lang="en-US" sz="1400" spc="-1" strike="noStrike">
              <a:latin typeface="Arial"/>
            </a:endParaRPr>
          </a:p>
          <a:p>
            <a:pPr>
              <a:lnSpc>
                <a:spcPct val="100000"/>
              </a:lnSpc>
            </a:pPr>
            <a:r>
              <a:rPr b="1" i="1" lang="de-DE" sz="1400" spc="-1" strike="noStrike">
                <a:solidFill>
                  <a:srgbClr val="ffffff"/>
                </a:solidFill>
                <a:latin typeface="Arial"/>
              </a:rPr>
              <a:t>Merken Sie sich daher die Worte mit </a:t>
            </a:r>
            <a:r>
              <a:rPr b="1" i="1" lang="de-DE" sz="1400" spc="-1" strike="noStrike">
                <a:solidFill>
                  <a:srgbClr val="00b0f0"/>
                </a:solidFill>
                <a:latin typeface="Arial"/>
              </a:rPr>
              <a:t>den blauen </a:t>
            </a:r>
            <a:r>
              <a:rPr b="1" i="1" lang="de-DE" sz="1400" spc="-1" strike="noStrike">
                <a:solidFill>
                  <a:srgbClr val="01b0f1"/>
                </a:solidFill>
                <a:latin typeface="Arial"/>
              </a:rPr>
              <a:t>Hinweisen</a:t>
            </a:r>
            <a:r>
              <a:rPr b="1" i="1" lang="de-DE" sz="1400" spc="-1" strike="noStrike">
                <a:solidFill>
                  <a:srgbClr val="ffffff"/>
                </a:solidFill>
                <a:latin typeface="Arial"/>
              </a:rPr>
              <a:t> in der präsentierten Reihenfolge genau! </a:t>
            </a:r>
            <a:r>
              <a:rPr b="0" lang="de-DE" sz="1400" spc="-1" strike="noStrike">
                <a:solidFill>
                  <a:srgbClr val="ffffff"/>
                </a:solidFill>
                <a:latin typeface="Arial"/>
              </a:rPr>
              <a:t>Es werden später immer 25 Antwortmöglichkeiten präsentiert! </a:t>
            </a:r>
            <a:endParaRPr b="0" lang="en-US" sz="1400" spc="-1" strike="noStrike">
              <a:latin typeface="Arial"/>
            </a:endParaRPr>
          </a:p>
          <a:p>
            <a:pPr>
              <a:lnSpc>
                <a:spcPct val="100000"/>
              </a:lnSpc>
              <a:tabLst>
                <a:tab algn="l" pos="0"/>
              </a:tabLst>
            </a:pPr>
            <a:endParaRPr b="0" lang="en-US" sz="1400" spc="-1" strike="noStrike">
              <a:latin typeface="Arial"/>
            </a:endParaRPr>
          </a:p>
        </p:txBody>
      </p:sp>
      <p:sp>
        <p:nvSpPr>
          <p:cNvPr id="397" name="CustomShape 2"/>
          <p:cNvSpPr/>
          <p:nvPr/>
        </p:nvSpPr>
        <p:spPr>
          <a:xfrm>
            <a:off x="10487160" y="5986440"/>
            <a:ext cx="1542600" cy="713880"/>
          </a:xfrm>
          <a:prstGeom prst="rightArrow">
            <a:avLst>
              <a:gd name="adj1" fmla="val 50000"/>
              <a:gd name="adj2" fmla="val 50000"/>
            </a:avLst>
          </a:prstGeom>
          <a:solidFill>
            <a:srgbClr val="c1002a"/>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r>
              <a:rPr b="0" lang="de-DE" sz="1800" spc="-1" strike="noStrike">
                <a:solidFill>
                  <a:srgbClr val="ffffff"/>
                </a:solidFill>
                <a:latin typeface="Calibri"/>
              </a:rPr>
              <a:t>Weiter</a:t>
            </a:r>
            <a:endParaRPr b="0" lang="en-US" sz="1800" spc="-1" strike="noStrike">
              <a:latin typeface="Arial"/>
            </a:endParaRPr>
          </a:p>
        </p:txBody>
      </p:sp>
      <p:sp>
        <p:nvSpPr>
          <p:cNvPr id="398" name="CustomShape 3"/>
          <p:cNvSpPr/>
          <p:nvPr/>
        </p:nvSpPr>
        <p:spPr>
          <a:xfrm>
            <a:off x="182880" y="5986440"/>
            <a:ext cx="1547640" cy="719640"/>
          </a:xfrm>
          <a:prstGeom prst="leftArrow">
            <a:avLst>
              <a:gd name="adj1" fmla="val 50000"/>
              <a:gd name="adj2" fmla="val 50000"/>
            </a:avLst>
          </a:prstGeom>
          <a:solidFill>
            <a:srgbClr val="c1002a"/>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r>
              <a:rPr b="0" lang="de-DE" sz="1800" spc="-1" strike="noStrike">
                <a:solidFill>
                  <a:srgbClr val="ffffff"/>
                </a:solidFill>
                <a:latin typeface="Calibri"/>
              </a:rPr>
              <a:t>Zurück</a:t>
            </a:r>
            <a:endParaRPr b="0" lang="en-US" sz="1800" spc="-1" strike="noStrike">
              <a:latin typeface="Arial"/>
            </a:endParaRPr>
          </a:p>
        </p:txBody>
      </p:sp>
      <p:sp>
        <p:nvSpPr>
          <p:cNvPr id="399" name="CustomShape 4"/>
          <p:cNvSpPr/>
          <p:nvPr/>
        </p:nvSpPr>
        <p:spPr>
          <a:xfrm>
            <a:off x="2994480" y="362880"/>
            <a:ext cx="6202440" cy="699840"/>
          </a:xfrm>
          <a:prstGeom prst="rect">
            <a:avLst/>
          </a:prstGeom>
          <a:noFill/>
          <a:ln w="0">
            <a:noFill/>
          </a:ln>
        </p:spPr>
        <p:style>
          <a:lnRef idx="0"/>
          <a:fillRef idx="0"/>
          <a:effectRef idx="0"/>
          <a:fontRef idx="minor"/>
        </p:style>
        <p:txBody>
          <a:bodyPr wrap="none" lIns="90000" rIns="90000" tIns="45000" bIns="45000">
            <a:spAutoFit/>
          </a:bodyPr>
          <a:p>
            <a:pPr algn="ctr">
              <a:lnSpc>
                <a:spcPct val="100000"/>
              </a:lnSpc>
              <a:tabLst>
                <a:tab algn="l" pos="0"/>
              </a:tabLst>
            </a:pPr>
            <a:r>
              <a:rPr b="1" lang="de-DE" sz="4000" spc="-1" strike="noStrike">
                <a:solidFill>
                  <a:srgbClr val="ffffff"/>
                </a:solidFill>
                <a:latin typeface="Calibri"/>
              </a:rPr>
              <a:t>Cued Complex Span Aufgabe</a:t>
            </a:r>
            <a:endParaRPr b="0" lang="en-US" sz="4000" spc="-1" strike="noStrike">
              <a:latin typeface="Arial"/>
            </a:endParaRPr>
          </a:p>
        </p:txBody>
      </p:sp>
      <p:sp>
        <p:nvSpPr>
          <p:cNvPr id="400" name="CustomShape 5"/>
          <p:cNvSpPr/>
          <p:nvPr/>
        </p:nvSpPr>
        <p:spPr>
          <a:xfrm>
            <a:off x="2596320" y="5319360"/>
            <a:ext cx="424080" cy="294480"/>
          </a:xfrm>
          <a:prstGeom prst="rect">
            <a:avLst/>
          </a:prstGeom>
          <a:noFill/>
          <a:ln w="19050">
            <a:solidFill>
              <a:srgbClr val="01b0f1"/>
            </a:solidFill>
          </a:ln>
        </p:spPr>
        <p:style>
          <a:lnRef idx="2">
            <a:schemeClr val="accent1">
              <a:shade val="50000"/>
            </a:schemeClr>
          </a:lnRef>
          <a:fillRef idx="1">
            <a:schemeClr val="accent1"/>
          </a:fillRef>
          <a:effectRef idx="0">
            <a:schemeClr val="accent1"/>
          </a:effectRef>
          <a:fontRef idx="minor"/>
        </p:style>
      </p:sp>
      <p:sp>
        <p:nvSpPr>
          <p:cNvPr id="401" name="CustomShape 6"/>
          <p:cNvSpPr/>
          <p:nvPr/>
        </p:nvSpPr>
        <p:spPr>
          <a:xfrm>
            <a:off x="2243160" y="5315040"/>
            <a:ext cx="361800" cy="3337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de-DE" sz="1600" spc="-1" strike="noStrike">
                <a:solidFill>
                  <a:srgbClr val="ffffff"/>
                </a:solidFill>
                <a:latin typeface="Arial"/>
              </a:rPr>
              <a:t>1.</a:t>
            </a:r>
            <a:endParaRPr b="0" lang="en-US" sz="1600" spc="-1" strike="noStrike">
              <a:latin typeface="Arial"/>
            </a:endParaRPr>
          </a:p>
        </p:txBody>
      </p:sp>
      <p:sp>
        <p:nvSpPr>
          <p:cNvPr id="402" name="CustomShape 7"/>
          <p:cNvSpPr/>
          <p:nvPr/>
        </p:nvSpPr>
        <p:spPr>
          <a:xfrm>
            <a:off x="592560" y="4580280"/>
            <a:ext cx="361800" cy="3337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de-DE" sz="1600" spc="-1" strike="noStrike">
                <a:solidFill>
                  <a:srgbClr val="ffffff"/>
                </a:solidFill>
                <a:latin typeface="Arial"/>
              </a:rPr>
              <a:t>3.</a:t>
            </a:r>
            <a:endParaRPr b="0" lang="en-US" sz="1600" spc="-1" strike="noStrike">
              <a:latin typeface="Arial"/>
            </a:endParaRPr>
          </a:p>
        </p:txBody>
      </p:sp>
      <p:sp>
        <p:nvSpPr>
          <p:cNvPr id="403" name="CustomShape 8"/>
          <p:cNvSpPr/>
          <p:nvPr/>
        </p:nvSpPr>
        <p:spPr>
          <a:xfrm>
            <a:off x="4245480" y="3203640"/>
            <a:ext cx="361800" cy="3337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de-DE" sz="1600" spc="-1" strike="noStrike">
                <a:solidFill>
                  <a:srgbClr val="ffffff"/>
                </a:solidFill>
                <a:latin typeface="Arial"/>
              </a:rPr>
              <a:t>2.</a:t>
            </a:r>
            <a:endParaRPr b="0" lang="en-US" sz="1600" spc="-1" strike="noStrike">
              <a:latin typeface="Arial"/>
            </a:endParaRPr>
          </a:p>
        </p:txBody>
      </p:sp>
      <p:sp>
        <p:nvSpPr>
          <p:cNvPr id="404" name="CustomShape 9"/>
          <p:cNvSpPr/>
          <p:nvPr/>
        </p:nvSpPr>
        <p:spPr>
          <a:xfrm>
            <a:off x="2287080" y="5300640"/>
            <a:ext cx="1045080" cy="33372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1" lang="en-US" sz="1600" spc="-1" strike="noStrike">
                <a:solidFill>
                  <a:srgbClr val="01b0f1"/>
                </a:solidFill>
                <a:latin typeface="Arial"/>
              </a:rPr>
              <a:t>22</a:t>
            </a:r>
            <a:endParaRPr b="0" lang="en-US" sz="1600" spc="-1" strike="noStrike">
              <a:latin typeface="Arial"/>
            </a:endParaRPr>
          </a:p>
        </p:txBody>
      </p:sp>
      <p:sp>
        <p:nvSpPr>
          <p:cNvPr id="405" name="CustomShape 10"/>
          <p:cNvSpPr/>
          <p:nvPr/>
        </p:nvSpPr>
        <p:spPr>
          <a:xfrm>
            <a:off x="657000" y="1995840"/>
            <a:ext cx="1056240" cy="33372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1" lang="en-US" sz="1600" spc="-1" strike="noStrike">
                <a:solidFill>
                  <a:srgbClr val="ff0000"/>
                </a:solidFill>
                <a:latin typeface="Arial"/>
              </a:rPr>
              <a:t>65</a:t>
            </a:r>
            <a:endParaRPr b="0" lang="en-US" sz="1600" spc="-1" strike="noStrike">
              <a:latin typeface="Arial"/>
            </a:endParaRPr>
          </a:p>
        </p:txBody>
      </p:sp>
      <p:sp>
        <p:nvSpPr>
          <p:cNvPr id="406" name="CustomShape 11"/>
          <p:cNvSpPr/>
          <p:nvPr/>
        </p:nvSpPr>
        <p:spPr>
          <a:xfrm>
            <a:off x="308160" y="3210840"/>
            <a:ext cx="697320" cy="33372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1" lang="en-US" sz="1600" spc="-1" strike="noStrike">
                <a:solidFill>
                  <a:srgbClr val="92d14f"/>
                </a:solidFill>
                <a:latin typeface="Arial"/>
              </a:rPr>
              <a:t>56</a:t>
            </a:r>
            <a:endParaRPr b="0" lang="en-US" sz="1600" spc="-1" strike="noStrike">
              <a:latin typeface="Arial"/>
            </a:endParaRPr>
          </a:p>
        </p:txBody>
      </p:sp>
      <p:sp>
        <p:nvSpPr>
          <p:cNvPr id="407" name="CustomShape 12"/>
          <p:cNvSpPr/>
          <p:nvPr/>
        </p:nvSpPr>
        <p:spPr>
          <a:xfrm>
            <a:off x="681840" y="4564800"/>
            <a:ext cx="900360" cy="33372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1" lang="en-US" sz="1600" spc="-1" strike="noStrike">
                <a:solidFill>
                  <a:srgbClr val="01b0f1"/>
                </a:solidFill>
                <a:latin typeface="Arial"/>
              </a:rPr>
              <a:t>87</a:t>
            </a:r>
            <a:endParaRPr b="0" lang="en-US" sz="1600" spc="-1" strike="noStrike">
              <a:latin typeface="Arial"/>
            </a:endParaRPr>
          </a:p>
        </p:txBody>
      </p:sp>
      <p:sp>
        <p:nvSpPr>
          <p:cNvPr id="408" name="CustomShape 13"/>
          <p:cNvSpPr/>
          <p:nvPr/>
        </p:nvSpPr>
        <p:spPr>
          <a:xfrm>
            <a:off x="3535560" y="4977720"/>
            <a:ext cx="670320" cy="33372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1" lang="en-US" sz="1600" spc="-1" strike="noStrike">
                <a:solidFill>
                  <a:srgbClr val="ff0000"/>
                </a:solidFill>
                <a:latin typeface="Arial"/>
              </a:rPr>
              <a:t>58</a:t>
            </a:r>
            <a:endParaRPr b="0" lang="en-US" sz="1600" spc="-1" strike="noStrike">
              <a:latin typeface="Arial"/>
            </a:endParaRPr>
          </a:p>
        </p:txBody>
      </p:sp>
      <p:sp>
        <p:nvSpPr>
          <p:cNvPr id="409" name="CustomShape 14"/>
          <p:cNvSpPr/>
          <p:nvPr/>
        </p:nvSpPr>
        <p:spPr>
          <a:xfrm>
            <a:off x="2491560" y="1468080"/>
            <a:ext cx="690480" cy="33372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1" lang="en-US" sz="1600" spc="-1" strike="noStrike">
                <a:solidFill>
                  <a:srgbClr val="ff0000"/>
                </a:solidFill>
                <a:latin typeface="Arial"/>
              </a:rPr>
              <a:t>44</a:t>
            </a:r>
            <a:endParaRPr b="0" lang="en-US" sz="1600" spc="-1" strike="noStrike">
              <a:latin typeface="Arial"/>
            </a:endParaRPr>
          </a:p>
        </p:txBody>
      </p:sp>
      <p:sp>
        <p:nvSpPr>
          <p:cNvPr id="410" name="CustomShape 15"/>
          <p:cNvSpPr/>
          <p:nvPr/>
        </p:nvSpPr>
        <p:spPr>
          <a:xfrm>
            <a:off x="1733400" y="1569600"/>
            <a:ext cx="690480" cy="33372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1" lang="en-US" sz="1600" spc="-1" strike="noStrike">
                <a:solidFill>
                  <a:srgbClr val="ff0000"/>
                </a:solidFill>
                <a:latin typeface="Arial"/>
              </a:rPr>
              <a:t>82</a:t>
            </a:r>
            <a:endParaRPr b="0" lang="en-US" sz="1600" spc="-1" strike="noStrike">
              <a:latin typeface="Arial"/>
            </a:endParaRPr>
          </a:p>
        </p:txBody>
      </p:sp>
      <p:sp>
        <p:nvSpPr>
          <p:cNvPr id="411" name="CustomShape 16"/>
          <p:cNvSpPr/>
          <p:nvPr/>
        </p:nvSpPr>
        <p:spPr>
          <a:xfrm>
            <a:off x="1503720" y="5008680"/>
            <a:ext cx="690480" cy="33372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1" lang="en-US" sz="1600" spc="-1" strike="noStrike">
                <a:solidFill>
                  <a:srgbClr val="92d14f"/>
                </a:solidFill>
                <a:latin typeface="Arial"/>
              </a:rPr>
              <a:t>79</a:t>
            </a:r>
            <a:endParaRPr b="0" lang="en-US" sz="1600" spc="-1" strike="noStrike">
              <a:latin typeface="Arial"/>
            </a:endParaRPr>
          </a:p>
        </p:txBody>
      </p:sp>
      <p:sp>
        <p:nvSpPr>
          <p:cNvPr id="412" name="CustomShape 17"/>
          <p:cNvSpPr/>
          <p:nvPr/>
        </p:nvSpPr>
        <p:spPr>
          <a:xfrm>
            <a:off x="4051800" y="4532040"/>
            <a:ext cx="670320" cy="33372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1" lang="en-US" sz="1600" spc="-1" strike="noStrike">
                <a:solidFill>
                  <a:srgbClr val="ff0000"/>
                </a:solidFill>
                <a:latin typeface="Arial"/>
              </a:rPr>
              <a:t>31</a:t>
            </a:r>
            <a:endParaRPr b="0" lang="en-US" sz="1600" spc="-1" strike="noStrike">
              <a:latin typeface="Arial"/>
            </a:endParaRPr>
          </a:p>
        </p:txBody>
      </p:sp>
      <p:sp>
        <p:nvSpPr>
          <p:cNvPr id="413" name="CustomShape 18"/>
          <p:cNvSpPr/>
          <p:nvPr/>
        </p:nvSpPr>
        <p:spPr>
          <a:xfrm>
            <a:off x="268200" y="3960360"/>
            <a:ext cx="941040" cy="33372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1" lang="en-US" sz="1600" spc="-1" strike="noStrike">
                <a:solidFill>
                  <a:srgbClr val="ff0000"/>
                </a:solidFill>
                <a:latin typeface="Arial"/>
              </a:rPr>
              <a:t>93</a:t>
            </a:r>
            <a:endParaRPr b="0" lang="en-US" sz="1600" spc="-1" strike="noStrike">
              <a:latin typeface="Arial"/>
            </a:endParaRPr>
          </a:p>
        </p:txBody>
      </p:sp>
      <p:sp>
        <p:nvSpPr>
          <p:cNvPr id="414" name="CustomShape 19"/>
          <p:cNvSpPr/>
          <p:nvPr/>
        </p:nvSpPr>
        <p:spPr>
          <a:xfrm>
            <a:off x="4339440" y="3203640"/>
            <a:ext cx="832680" cy="33372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1" lang="en-US" sz="1600" spc="-1" strike="noStrike">
                <a:solidFill>
                  <a:srgbClr val="01b0f1"/>
                </a:solidFill>
                <a:latin typeface="Arial"/>
              </a:rPr>
              <a:t>12</a:t>
            </a:r>
            <a:endParaRPr b="0" lang="en-US" sz="1600" spc="-1" strike="noStrike">
              <a:latin typeface="Arial"/>
            </a:endParaRPr>
          </a:p>
        </p:txBody>
      </p:sp>
      <p:sp>
        <p:nvSpPr>
          <p:cNvPr id="415" name="CustomShape 20"/>
          <p:cNvSpPr/>
          <p:nvPr/>
        </p:nvSpPr>
        <p:spPr>
          <a:xfrm>
            <a:off x="4206240" y="2561040"/>
            <a:ext cx="1232280" cy="33372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1" lang="en-US" sz="1600" spc="-1" strike="noStrike">
                <a:solidFill>
                  <a:srgbClr val="ff0000"/>
                </a:solidFill>
                <a:latin typeface="Arial"/>
              </a:rPr>
              <a:t>54</a:t>
            </a:r>
            <a:endParaRPr b="0" lang="en-US" sz="1600" spc="-1" strike="noStrike">
              <a:latin typeface="Arial"/>
            </a:endParaRPr>
          </a:p>
        </p:txBody>
      </p:sp>
      <p:sp>
        <p:nvSpPr>
          <p:cNvPr id="416" name="CustomShape 21"/>
          <p:cNvSpPr/>
          <p:nvPr/>
        </p:nvSpPr>
        <p:spPr>
          <a:xfrm>
            <a:off x="375840" y="2489400"/>
            <a:ext cx="891720" cy="33372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1" lang="en-US" sz="1600" spc="-1" strike="noStrike">
                <a:solidFill>
                  <a:srgbClr val="ff0000"/>
                </a:solidFill>
                <a:latin typeface="Arial"/>
              </a:rPr>
              <a:t>15</a:t>
            </a:r>
            <a:endParaRPr b="0" lang="en-US" sz="1600" spc="-1" strike="noStrike">
              <a:latin typeface="Arial"/>
            </a:endParaRPr>
          </a:p>
        </p:txBody>
      </p:sp>
      <p:sp>
        <p:nvSpPr>
          <p:cNvPr id="417" name="CustomShape 22"/>
          <p:cNvSpPr/>
          <p:nvPr/>
        </p:nvSpPr>
        <p:spPr>
          <a:xfrm>
            <a:off x="3836160" y="1994400"/>
            <a:ext cx="1002240" cy="33372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1" lang="en-US" sz="1600" spc="-1" strike="noStrike">
                <a:solidFill>
                  <a:srgbClr val="ff0000"/>
                </a:solidFill>
                <a:latin typeface="Arial"/>
              </a:rPr>
              <a:t>99</a:t>
            </a:r>
            <a:endParaRPr b="0" lang="en-US" sz="1600" spc="-1" strike="noStrike">
              <a:latin typeface="Arial"/>
            </a:endParaRPr>
          </a:p>
        </p:txBody>
      </p:sp>
      <p:sp>
        <p:nvSpPr>
          <p:cNvPr id="418" name="CustomShape 23"/>
          <p:cNvSpPr/>
          <p:nvPr/>
        </p:nvSpPr>
        <p:spPr>
          <a:xfrm>
            <a:off x="4284000" y="3954960"/>
            <a:ext cx="829080" cy="33372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1" lang="en-US" sz="1600" spc="-1" strike="noStrike">
                <a:solidFill>
                  <a:srgbClr val="ff0000"/>
                </a:solidFill>
                <a:latin typeface="Arial"/>
              </a:rPr>
              <a:t>17</a:t>
            </a:r>
            <a:endParaRPr b="0" lang="en-US" sz="1600" spc="-1" strike="noStrike">
              <a:latin typeface="Arial"/>
            </a:endParaRPr>
          </a:p>
        </p:txBody>
      </p:sp>
      <p:sp>
        <p:nvSpPr>
          <p:cNvPr id="419" name="CustomShape 24"/>
          <p:cNvSpPr/>
          <p:nvPr/>
        </p:nvSpPr>
        <p:spPr>
          <a:xfrm>
            <a:off x="3110400" y="1569600"/>
            <a:ext cx="941040" cy="33372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1" lang="en-US" sz="1600" spc="-1" strike="noStrike">
                <a:solidFill>
                  <a:srgbClr val="92d14f"/>
                </a:solidFill>
                <a:latin typeface="Arial"/>
              </a:rPr>
              <a:t>34</a:t>
            </a:r>
            <a:endParaRPr b="0" lang="en-US" sz="1600" spc="-1" strike="noStrike">
              <a:latin typeface="Arial"/>
            </a:endParaRPr>
          </a:p>
        </p:txBody>
      </p:sp>
      <p:sp>
        <p:nvSpPr>
          <p:cNvPr id="420" name="CustomShape 25"/>
          <p:cNvSpPr/>
          <p:nvPr/>
        </p:nvSpPr>
        <p:spPr>
          <a:xfrm>
            <a:off x="920160" y="4575240"/>
            <a:ext cx="424080" cy="294480"/>
          </a:xfrm>
          <a:prstGeom prst="rect">
            <a:avLst/>
          </a:prstGeom>
          <a:noFill/>
          <a:ln w="19050">
            <a:solidFill>
              <a:srgbClr val="01b0f1"/>
            </a:solidFill>
          </a:ln>
        </p:spPr>
        <p:style>
          <a:lnRef idx="2">
            <a:schemeClr val="accent1">
              <a:shade val="50000"/>
            </a:schemeClr>
          </a:lnRef>
          <a:fillRef idx="1">
            <a:schemeClr val="accent1"/>
          </a:fillRef>
          <a:effectRef idx="0">
            <a:schemeClr val="accent1"/>
          </a:effectRef>
          <a:fontRef idx="minor"/>
        </p:style>
      </p:sp>
      <p:sp>
        <p:nvSpPr>
          <p:cNvPr id="421" name="CustomShape 26"/>
          <p:cNvSpPr/>
          <p:nvPr/>
        </p:nvSpPr>
        <p:spPr>
          <a:xfrm>
            <a:off x="4543560" y="3219840"/>
            <a:ext cx="424080" cy="294480"/>
          </a:xfrm>
          <a:prstGeom prst="rect">
            <a:avLst/>
          </a:prstGeom>
          <a:noFill/>
          <a:ln w="19050">
            <a:solidFill>
              <a:srgbClr val="01b0f1"/>
            </a:solidFill>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595959"/>
        </a:solidFill>
      </p:bgPr>
    </p:bg>
    <p:spTree>
      <p:nvGrpSpPr>
        <p:cNvPr id="1" name=""/>
        <p:cNvGrpSpPr/>
        <p:nvPr/>
      </p:nvGrpSpPr>
      <p:grpSpPr>
        <a:xfrm>
          <a:off x="0" y="0"/>
          <a:ext cx="0" cy="0"/>
          <a:chOff x="0" y="0"/>
          <a:chExt cx="0" cy="0"/>
        </a:xfrm>
      </p:grpSpPr>
      <p:sp>
        <p:nvSpPr>
          <p:cNvPr id="422" name="CustomShape 1"/>
          <p:cNvSpPr/>
          <p:nvPr/>
        </p:nvSpPr>
        <p:spPr>
          <a:xfrm>
            <a:off x="10487160" y="5986440"/>
            <a:ext cx="1542600" cy="713880"/>
          </a:xfrm>
          <a:prstGeom prst="rightArrow">
            <a:avLst>
              <a:gd name="adj1" fmla="val 50000"/>
              <a:gd name="adj2" fmla="val 50000"/>
            </a:avLst>
          </a:prstGeom>
          <a:solidFill>
            <a:srgbClr val="c1002a"/>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r>
              <a:rPr b="0" lang="de-DE" sz="1800" spc="-1" strike="noStrike">
                <a:solidFill>
                  <a:srgbClr val="ffffff"/>
                </a:solidFill>
                <a:latin typeface="Calibri"/>
              </a:rPr>
              <a:t>Weiter</a:t>
            </a:r>
            <a:endParaRPr b="0" lang="en-US" sz="1800" spc="-1" strike="noStrike">
              <a:latin typeface="Arial"/>
            </a:endParaRPr>
          </a:p>
        </p:txBody>
      </p:sp>
      <p:sp>
        <p:nvSpPr>
          <p:cNvPr id="423" name="CustomShape 2"/>
          <p:cNvSpPr/>
          <p:nvPr/>
        </p:nvSpPr>
        <p:spPr>
          <a:xfrm>
            <a:off x="182880" y="5986440"/>
            <a:ext cx="1547640" cy="719640"/>
          </a:xfrm>
          <a:prstGeom prst="leftArrow">
            <a:avLst>
              <a:gd name="adj1" fmla="val 50000"/>
              <a:gd name="adj2" fmla="val 50000"/>
            </a:avLst>
          </a:prstGeom>
          <a:solidFill>
            <a:srgbClr val="c1002a"/>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r>
              <a:rPr b="0" lang="de-DE" sz="1800" spc="-1" strike="noStrike">
                <a:solidFill>
                  <a:srgbClr val="ffffff"/>
                </a:solidFill>
                <a:latin typeface="Calibri"/>
              </a:rPr>
              <a:t>Zurück</a:t>
            </a:r>
            <a:endParaRPr b="0" lang="en-US" sz="1800" spc="-1" strike="noStrike">
              <a:latin typeface="Arial"/>
            </a:endParaRPr>
          </a:p>
        </p:txBody>
      </p:sp>
      <p:sp>
        <p:nvSpPr>
          <p:cNvPr id="424" name="CustomShape 3"/>
          <p:cNvSpPr/>
          <p:nvPr/>
        </p:nvSpPr>
        <p:spPr>
          <a:xfrm>
            <a:off x="8876160" y="1966320"/>
            <a:ext cx="3027960" cy="4169880"/>
          </a:xfrm>
          <a:prstGeom prst="rect">
            <a:avLst/>
          </a:prstGeom>
          <a:noFill/>
          <a:ln w="0">
            <a:noFill/>
          </a:ln>
        </p:spPr>
        <p:style>
          <a:lnRef idx="0"/>
          <a:fillRef idx="0"/>
          <a:effectRef idx="0"/>
          <a:fontRef idx="minor"/>
        </p:style>
        <p:txBody>
          <a:bodyPr lIns="90000" rIns="90000" tIns="45000" bIns="45000">
            <a:spAutoFit/>
          </a:bodyPr>
          <a:p>
            <a:pPr>
              <a:lnSpc>
                <a:spcPct val="100000"/>
              </a:lnSpc>
              <a:tabLst>
                <a:tab algn="l" pos="0"/>
              </a:tabLst>
            </a:pPr>
            <a:r>
              <a:rPr b="0" lang="en-US" sz="1400" spc="-1" strike="noStrike">
                <a:solidFill>
                  <a:srgbClr val="ffffff"/>
                </a:solidFill>
                <a:latin typeface="Arial"/>
              </a:rPr>
              <a:t>Hier sehen Sie den Ablauf eines Versuches, nur mit drei Worten, die Sie sich merken müssen. </a:t>
            </a:r>
            <a:r>
              <a:rPr b="1" i="1" lang="en-US" sz="1400" spc="-1" strike="noStrike">
                <a:solidFill>
                  <a:srgbClr val="ffc000"/>
                </a:solidFill>
                <a:latin typeface="Arial"/>
              </a:rPr>
              <a:t>Achtung: später werden es 5 Worte sein !</a:t>
            </a:r>
            <a:endParaRPr b="0" lang="en-US" sz="1400" spc="-1" strike="noStrike">
              <a:latin typeface="Arial"/>
            </a:endParaRPr>
          </a:p>
          <a:p>
            <a:pPr>
              <a:lnSpc>
                <a:spcPct val="100000"/>
              </a:lnSpc>
              <a:tabLst>
                <a:tab algn="l" pos="0"/>
              </a:tabLst>
            </a:pPr>
            <a:endParaRPr b="0" lang="en-US" sz="1400" spc="-1" strike="noStrike">
              <a:latin typeface="Arial"/>
            </a:endParaRPr>
          </a:p>
          <a:p>
            <a:pPr>
              <a:lnSpc>
                <a:spcPct val="100000"/>
              </a:lnSpc>
              <a:tabLst>
                <a:tab algn="l" pos="0"/>
              </a:tabLst>
            </a:pPr>
            <a:r>
              <a:rPr b="1" i="1" lang="en-US" sz="1400" spc="-1" strike="noStrike">
                <a:solidFill>
                  <a:srgbClr val="01b0f1"/>
                </a:solidFill>
                <a:latin typeface="Arial"/>
              </a:rPr>
              <a:t>Merken</a:t>
            </a:r>
            <a:r>
              <a:rPr b="0" lang="en-US" sz="1400" spc="-1" strike="noStrike">
                <a:solidFill>
                  <a:srgbClr val="ffffff"/>
                </a:solidFill>
                <a:latin typeface="Arial"/>
              </a:rPr>
              <a:t> Sie sich alle Worte mit einem </a:t>
            </a:r>
            <a:r>
              <a:rPr b="1" i="1" lang="en-US" sz="1400" spc="-1" strike="noStrike">
                <a:solidFill>
                  <a:srgbClr val="01b0f1"/>
                </a:solidFill>
                <a:latin typeface="Arial"/>
              </a:rPr>
              <a:t>blauen</a:t>
            </a:r>
            <a:r>
              <a:rPr b="0" lang="en-US" sz="1400" spc="-1" strike="noStrike">
                <a:solidFill>
                  <a:srgbClr val="ffffff"/>
                </a:solidFill>
                <a:latin typeface="Arial"/>
              </a:rPr>
              <a:t> Hinweis! Die Worte mit einem </a:t>
            </a:r>
            <a:r>
              <a:rPr b="1" i="1" lang="en-US" sz="1400" spc="-1" strike="noStrike">
                <a:solidFill>
                  <a:srgbClr val="92d14f"/>
                </a:solidFill>
                <a:latin typeface="Arial"/>
              </a:rPr>
              <a:t>grünen</a:t>
            </a:r>
            <a:r>
              <a:rPr b="0" lang="en-US" sz="1400" spc="-1" strike="noStrike">
                <a:solidFill>
                  <a:srgbClr val="ffffff"/>
                </a:solidFill>
                <a:latin typeface="Arial"/>
              </a:rPr>
              <a:t> Hinweis sind </a:t>
            </a:r>
            <a:r>
              <a:rPr b="1" i="1" lang="en-US" sz="1400" spc="-1" strike="noStrike">
                <a:solidFill>
                  <a:srgbClr val="92d050"/>
                </a:solidFill>
                <a:latin typeface="Arial"/>
              </a:rPr>
              <a:t>nicht relevant</a:t>
            </a:r>
            <a:r>
              <a:rPr b="0" lang="en-US" sz="1400" spc="-1" strike="noStrike">
                <a:solidFill>
                  <a:srgbClr val="ffffff"/>
                </a:solidFill>
                <a:latin typeface="Arial"/>
              </a:rPr>
              <a:t>. Zu Beginn eines Versuches und zwischen einem Hinweis und einem Wort, wird jeweils ein Fixationskreuz gezeigt.</a:t>
            </a:r>
            <a:endParaRPr b="0" lang="en-US" sz="1400" spc="-1" strike="noStrike">
              <a:latin typeface="Arial"/>
            </a:endParaRPr>
          </a:p>
          <a:p>
            <a:pPr>
              <a:lnSpc>
                <a:spcPct val="100000"/>
              </a:lnSpc>
              <a:tabLst>
                <a:tab algn="l" pos="0"/>
              </a:tabLst>
            </a:pPr>
            <a:endParaRPr b="0" lang="en-US" sz="1400" spc="-1" strike="noStrike">
              <a:latin typeface="Arial"/>
            </a:endParaRPr>
          </a:p>
          <a:p>
            <a:pPr>
              <a:lnSpc>
                <a:spcPct val="100000"/>
              </a:lnSpc>
              <a:tabLst>
                <a:tab algn="l" pos="0"/>
              </a:tabLst>
            </a:pPr>
            <a:r>
              <a:rPr b="1" i="1" lang="en-US" sz="1400" spc="-1" strike="noStrike">
                <a:solidFill>
                  <a:srgbClr val="ffc000"/>
                </a:solidFill>
                <a:latin typeface="Arial"/>
              </a:rPr>
              <a:t>Bewerten Sie die Größe aller Worte ! </a:t>
            </a:r>
            <a:r>
              <a:rPr b="0" lang="de-DE" sz="1400" spc="-1" strike="noStrike">
                <a:solidFill>
                  <a:srgbClr val="ffffff"/>
                </a:solidFill>
                <a:latin typeface="Arial"/>
              </a:rPr>
              <a:t>Drücken Sie die </a:t>
            </a:r>
            <a:r>
              <a:rPr b="1" i="1" lang="de-DE" sz="1400" spc="-1" strike="noStrike">
                <a:solidFill>
                  <a:srgbClr val="ffc000"/>
                </a:solidFill>
                <a:latin typeface="Arial"/>
              </a:rPr>
              <a:t>Taste „L“</a:t>
            </a:r>
            <a:r>
              <a:rPr b="0" lang="de-DE" sz="1400" spc="-1" strike="noStrike">
                <a:solidFill>
                  <a:srgbClr val="ffffff"/>
                </a:solidFill>
                <a:latin typeface="Arial"/>
              </a:rPr>
              <a:t>, </a:t>
            </a:r>
            <a:r>
              <a:rPr b="1" i="1" lang="de-DE" sz="1400" spc="-1" strike="noStrike">
                <a:solidFill>
                  <a:srgbClr val="ffc000"/>
                </a:solidFill>
                <a:latin typeface="Arial"/>
              </a:rPr>
              <a:t>wenn das Objekt größer</a:t>
            </a:r>
            <a:r>
              <a:rPr b="0" lang="de-DE" sz="1400" spc="-1" strike="noStrike">
                <a:solidFill>
                  <a:srgbClr val="ffc000"/>
                </a:solidFill>
                <a:latin typeface="Arial"/>
              </a:rPr>
              <a:t> </a:t>
            </a:r>
            <a:r>
              <a:rPr b="0" lang="de-DE" sz="1400" spc="-1" strike="noStrike">
                <a:solidFill>
                  <a:srgbClr val="ffffff"/>
                </a:solidFill>
                <a:latin typeface="Arial"/>
              </a:rPr>
              <a:t>ist als ein Fussball und die </a:t>
            </a:r>
            <a:r>
              <a:rPr b="1" i="1" lang="de-DE" sz="1400" spc="-1" strike="noStrike">
                <a:solidFill>
                  <a:srgbClr val="ffc000"/>
                </a:solidFill>
                <a:latin typeface="Arial"/>
              </a:rPr>
              <a:t>Taste „D“, wenn es kleiner </a:t>
            </a:r>
            <a:r>
              <a:rPr b="0" lang="de-DE" sz="1400" spc="-1" strike="noStrike">
                <a:solidFill>
                  <a:srgbClr val="ffffff"/>
                </a:solidFill>
                <a:latin typeface="Arial"/>
              </a:rPr>
              <a:t>ist als ein Fussball.</a:t>
            </a:r>
            <a:endParaRPr b="0" lang="en-US" sz="1400" spc="-1" strike="noStrike">
              <a:latin typeface="Arial"/>
            </a:endParaRPr>
          </a:p>
          <a:p>
            <a:pPr>
              <a:lnSpc>
                <a:spcPct val="100000"/>
              </a:lnSpc>
              <a:tabLst>
                <a:tab algn="l" pos="0"/>
              </a:tabLst>
            </a:pPr>
            <a:endParaRPr b="0" lang="en-US" sz="1400" spc="-1" strike="noStrike">
              <a:latin typeface="Arial"/>
            </a:endParaRPr>
          </a:p>
        </p:txBody>
      </p:sp>
      <p:sp>
        <p:nvSpPr>
          <p:cNvPr id="425" name="CustomShape 4"/>
          <p:cNvSpPr/>
          <p:nvPr/>
        </p:nvSpPr>
        <p:spPr>
          <a:xfrm>
            <a:off x="3098520" y="91800"/>
            <a:ext cx="5133960" cy="943560"/>
          </a:xfrm>
          <a:prstGeom prst="rect">
            <a:avLst/>
          </a:prstGeom>
          <a:noFill/>
          <a:ln w="0">
            <a:noFill/>
          </a:ln>
        </p:spPr>
        <p:style>
          <a:lnRef idx="0"/>
          <a:fillRef idx="0"/>
          <a:effectRef idx="0"/>
          <a:fontRef idx="minor"/>
        </p:style>
        <p:txBody>
          <a:bodyPr wrap="none" lIns="90000" rIns="90000" tIns="45000" bIns="45000">
            <a:spAutoFit/>
          </a:bodyPr>
          <a:p>
            <a:pPr algn="ctr">
              <a:lnSpc>
                <a:spcPct val="100000"/>
              </a:lnSpc>
              <a:tabLst>
                <a:tab algn="l" pos="0"/>
              </a:tabLst>
            </a:pPr>
            <a:r>
              <a:rPr b="1" lang="de-DE" sz="2800" spc="-1" strike="noStrike">
                <a:solidFill>
                  <a:srgbClr val="ffffff"/>
                </a:solidFill>
                <a:latin typeface="Arial"/>
              </a:rPr>
              <a:t>Cued Complex Span Aufgabe</a:t>
            </a:r>
            <a:endParaRPr b="0" lang="en-US" sz="2800" spc="-1" strike="noStrike">
              <a:latin typeface="Arial"/>
            </a:endParaRPr>
          </a:p>
          <a:p>
            <a:pPr algn="ctr">
              <a:lnSpc>
                <a:spcPct val="100000"/>
              </a:lnSpc>
              <a:tabLst>
                <a:tab algn="l" pos="0"/>
              </a:tabLst>
            </a:pPr>
            <a:r>
              <a:rPr b="1" lang="de-DE" sz="2800" spc="-1" strike="noStrike">
                <a:solidFill>
                  <a:srgbClr val="ffffff"/>
                </a:solidFill>
                <a:latin typeface="Arial"/>
              </a:rPr>
              <a:t>Hinweis nach dem Wort</a:t>
            </a:r>
            <a:endParaRPr b="0" lang="en-US" sz="2800" spc="-1" strike="noStrike">
              <a:latin typeface="Arial"/>
            </a:endParaRPr>
          </a:p>
        </p:txBody>
      </p:sp>
      <p:sp>
        <p:nvSpPr>
          <p:cNvPr id="426" name="CustomShape 5"/>
          <p:cNvSpPr/>
          <p:nvPr/>
        </p:nvSpPr>
        <p:spPr>
          <a:xfrm>
            <a:off x="668520" y="1737000"/>
            <a:ext cx="840600" cy="30348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ffffff"/>
                </a:solidFill>
                <a:latin typeface="Arial"/>
              </a:rPr>
              <a:t>Stempel</a:t>
            </a:r>
            <a:endParaRPr b="0" lang="en-US" sz="1400" spc="-1" strike="noStrike">
              <a:latin typeface="Arial"/>
            </a:endParaRPr>
          </a:p>
        </p:txBody>
      </p:sp>
      <p:sp>
        <p:nvSpPr>
          <p:cNvPr id="427" name="CustomShape 6"/>
          <p:cNvSpPr/>
          <p:nvPr/>
        </p:nvSpPr>
        <p:spPr>
          <a:xfrm>
            <a:off x="1896840" y="3571200"/>
            <a:ext cx="750600" cy="30348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ffffff"/>
                </a:solidFill>
                <a:latin typeface="Arial"/>
              </a:rPr>
              <a:t>Haus</a:t>
            </a:r>
            <a:endParaRPr b="0" lang="en-US" sz="1400" spc="-1" strike="noStrike">
              <a:latin typeface="Arial"/>
            </a:endParaRPr>
          </a:p>
        </p:txBody>
      </p:sp>
      <p:sp>
        <p:nvSpPr>
          <p:cNvPr id="428" name="CustomShape 7"/>
          <p:cNvSpPr/>
          <p:nvPr/>
        </p:nvSpPr>
        <p:spPr>
          <a:xfrm>
            <a:off x="2896920" y="5486040"/>
            <a:ext cx="750600" cy="30348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ffffff"/>
                </a:solidFill>
                <a:latin typeface="Arial"/>
              </a:rPr>
              <a:t>Stift</a:t>
            </a:r>
            <a:endParaRPr b="0" lang="en-US" sz="1400" spc="-1" strike="noStrike">
              <a:latin typeface="Arial"/>
            </a:endParaRPr>
          </a:p>
        </p:txBody>
      </p:sp>
      <p:sp>
        <p:nvSpPr>
          <p:cNvPr id="429" name="CustomShape 8"/>
          <p:cNvSpPr/>
          <p:nvPr/>
        </p:nvSpPr>
        <p:spPr>
          <a:xfrm>
            <a:off x="117360" y="1323360"/>
            <a:ext cx="3239640" cy="5442120"/>
          </a:xfrm>
          <a:custGeom>
            <a:avLst/>
            <a:gdLst/>
            <a:ahLst/>
            <a:rect l="l" t="t" r="r" b="b"/>
            <a:pathLst>
              <a:path w="21600" h="21600">
                <a:moveTo>
                  <a:pt x="0" y="0"/>
                </a:moveTo>
                <a:lnTo>
                  <a:pt x="21600" y="21600"/>
                </a:lnTo>
              </a:path>
            </a:pathLst>
          </a:custGeom>
          <a:noFill/>
          <a:ln w="12700">
            <a:solidFill>
              <a:schemeClr val="bg1"/>
            </a:solidFill>
            <a:tailEnd len="med" type="triangle" w="med"/>
          </a:ln>
        </p:spPr>
        <p:style>
          <a:lnRef idx="1">
            <a:schemeClr val="accent1"/>
          </a:lnRef>
          <a:fillRef idx="0">
            <a:schemeClr val="accent1"/>
          </a:fillRef>
          <a:effectRef idx="0">
            <a:schemeClr val="accent1"/>
          </a:effectRef>
          <a:fontRef idx="minor"/>
        </p:style>
      </p:sp>
      <p:sp>
        <p:nvSpPr>
          <p:cNvPr id="430" name="CustomShape 9"/>
          <p:cNvSpPr/>
          <p:nvPr/>
        </p:nvSpPr>
        <p:spPr>
          <a:xfrm rot="3532800">
            <a:off x="788040" y="3962160"/>
            <a:ext cx="1144440" cy="33372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1600" spc="-1" strike="noStrike">
                <a:solidFill>
                  <a:srgbClr val="ffffff"/>
                </a:solidFill>
                <a:latin typeface="Calibri"/>
              </a:rPr>
              <a:t>Zeit</a:t>
            </a:r>
            <a:endParaRPr b="0" lang="en-US" sz="1600" spc="-1" strike="noStrike">
              <a:latin typeface="Arial"/>
            </a:endParaRPr>
          </a:p>
        </p:txBody>
      </p:sp>
      <p:sp>
        <p:nvSpPr>
          <p:cNvPr id="431" name="CustomShape 10"/>
          <p:cNvSpPr/>
          <p:nvPr/>
        </p:nvSpPr>
        <p:spPr>
          <a:xfrm>
            <a:off x="1634040" y="1755720"/>
            <a:ext cx="344160" cy="342720"/>
          </a:xfrm>
          <a:prstGeom prst="rightBrace">
            <a:avLst>
              <a:gd name="adj1" fmla="val 8333"/>
              <a:gd name="adj2" fmla="val 50000"/>
            </a:avLst>
          </a:prstGeom>
          <a:noFill/>
          <a:ln>
            <a:solidFill>
              <a:schemeClr val="bg1"/>
            </a:solidFill>
          </a:ln>
        </p:spPr>
        <p:style>
          <a:lnRef idx="1">
            <a:schemeClr val="accent1"/>
          </a:lnRef>
          <a:fillRef idx="0">
            <a:schemeClr val="accent1"/>
          </a:fillRef>
          <a:effectRef idx="0">
            <a:schemeClr val="accent1"/>
          </a:effectRef>
          <a:fontRef idx="minor"/>
        </p:style>
      </p:sp>
      <p:sp>
        <p:nvSpPr>
          <p:cNvPr id="432" name="CustomShape 11"/>
          <p:cNvSpPr/>
          <p:nvPr/>
        </p:nvSpPr>
        <p:spPr>
          <a:xfrm>
            <a:off x="1958400" y="1693440"/>
            <a:ext cx="1530000" cy="51660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01b0f1"/>
                </a:solidFill>
                <a:latin typeface="Arial"/>
              </a:rPr>
              <a:t>Merken &amp; Größe Bewerten</a:t>
            </a:r>
            <a:endParaRPr b="0" lang="en-US" sz="1400" spc="-1" strike="noStrike">
              <a:latin typeface="Arial"/>
            </a:endParaRPr>
          </a:p>
        </p:txBody>
      </p:sp>
      <p:sp>
        <p:nvSpPr>
          <p:cNvPr id="433" name="CustomShape 12"/>
          <p:cNvSpPr/>
          <p:nvPr/>
        </p:nvSpPr>
        <p:spPr>
          <a:xfrm>
            <a:off x="2906640" y="3429000"/>
            <a:ext cx="1273680" cy="51660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92d14f"/>
                </a:solidFill>
                <a:latin typeface="Arial"/>
              </a:rPr>
              <a:t>Nur Größe Bewerten</a:t>
            </a:r>
            <a:endParaRPr b="0" lang="en-US" sz="1400" spc="-1" strike="noStrike">
              <a:latin typeface="Arial"/>
            </a:endParaRPr>
          </a:p>
        </p:txBody>
      </p:sp>
      <p:sp>
        <p:nvSpPr>
          <p:cNvPr id="434" name="CustomShape 13"/>
          <p:cNvSpPr/>
          <p:nvPr/>
        </p:nvSpPr>
        <p:spPr>
          <a:xfrm>
            <a:off x="3974400" y="5378040"/>
            <a:ext cx="1348200" cy="51660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92d14f"/>
                </a:solidFill>
                <a:latin typeface="Arial"/>
              </a:rPr>
              <a:t>Nur Größe Bewerten</a:t>
            </a:r>
            <a:endParaRPr b="0" lang="en-US" sz="1400" spc="-1" strike="noStrike">
              <a:latin typeface="Arial"/>
            </a:endParaRPr>
          </a:p>
        </p:txBody>
      </p:sp>
      <p:sp>
        <p:nvSpPr>
          <p:cNvPr id="435" name="CustomShape 14"/>
          <p:cNvSpPr/>
          <p:nvPr/>
        </p:nvSpPr>
        <p:spPr>
          <a:xfrm>
            <a:off x="506160" y="1229400"/>
            <a:ext cx="294840" cy="3952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de-DE" sz="2000" spc="-1" strike="noStrike">
                <a:solidFill>
                  <a:srgbClr val="ffffff"/>
                </a:solidFill>
                <a:latin typeface="Calibri"/>
              </a:rPr>
              <a:t>+</a:t>
            </a:r>
            <a:endParaRPr b="0" lang="en-US" sz="2000" spc="-1" strike="noStrike">
              <a:latin typeface="Arial"/>
            </a:endParaRPr>
          </a:p>
        </p:txBody>
      </p:sp>
      <p:sp>
        <p:nvSpPr>
          <p:cNvPr id="436" name="CustomShape 15"/>
          <p:cNvSpPr/>
          <p:nvPr/>
        </p:nvSpPr>
        <p:spPr>
          <a:xfrm>
            <a:off x="2647800" y="3551760"/>
            <a:ext cx="344160" cy="342720"/>
          </a:xfrm>
          <a:prstGeom prst="rightBrace">
            <a:avLst>
              <a:gd name="adj1" fmla="val 8333"/>
              <a:gd name="adj2" fmla="val 50000"/>
            </a:avLst>
          </a:prstGeom>
          <a:noFill/>
          <a:ln>
            <a:solidFill>
              <a:schemeClr val="bg1"/>
            </a:solidFill>
          </a:ln>
        </p:spPr>
        <p:style>
          <a:lnRef idx="1">
            <a:schemeClr val="accent1"/>
          </a:lnRef>
          <a:fillRef idx="0">
            <a:schemeClr val="accent1"/>
          </a:fillRef>
          <a:effectRef idx="0">
            <a:schemeClr val="accent1"/>
          </a:effectRef>
          <a:fontRef idx="minor"/>
        </p:style>
      </p:sp>
      <p:sp>
        <p:nvSpPr>
          <p:cNvPr id="437" name="CustomShape 16"/>
          <p:cNvSpPr/>
          <p:nvPr/>
        </p:nvSpPr>
        <p:spPr>
          <a:xfrm>
            <a:off x="3674160" y="5483880"/>
            <a:ext cx="344160" cy="342720"/>
          </a:xfrm>
          <a:prstGeom prst="rightBrace">
            <a:avLst>
              <a:gd name="adj1" fmla="val 8333"/>
              <a:gd name="adj2" fmla="val 50000"/>
            </a:avLst>
          </a:prstGeom>
          <a:noFill/>
          <a:ln>
            <a:solidFill>
              <a:schemeClr val="bg1"/>
            </a:solidFill>
          </a:ln>
        </p:spPr>
        <p:style>
          <a:lnRef idx="1">
            <a:schemeClr val="accent1"/>
          </a:lnRef>
          <a:fillRef idx="0">
            <a:schemeClr val="accent1"/>
          </a:fillRef>
          <a:effectRef idx="0">
            <a:schemeClr val="accent1"/>
          </a:effectRef>
          <a:fontRef idx="minor"/>
        </p:style>
      </p:sp>
      <p:sp>
        <p:nvSpPr>
          <p:cNvPr id="438" name="CustomShape 17"/>
          <p:cNvSpPr/>
          <p:nvPr/>
        </p:nvSpPr>
        <p:spPr>
          <a:xfrm>
            <a:off x="1471320" y="2792880"/>
            <a:ext cx="234000" cy="2408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p:style>
      </p:sp>
      <p:sp>
        <p:nvSpPr>
          <p:cNvPr id="439" name="CustomShape 18"/>
          <p:cNvSpPr/>
          <p:nvPr/>
        </p:nvSpPr>
        <p:spPr>
          <a:xfrm>
            <a:off x="1158480" y="2308680"/>
            <a:ext cx="294840" cy="3952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de-DE" sz="2000" spc="-1" strike="noStrike">
                <a:solidFill>
                  <a:srgbClr val="ffffff"/>
                </a:solidFill>
                <a:latin typeface="Calibri"/>
              </a:rPr>
              <a:t>+</a:t>
            </a:r>
            <a:endParaRPr b="0" lang="en-US" sz="2000" spc="-1" strike="noStrike">
              <a:latin typeface="Arial"/>
            </a:endParaRPr>
          </a:p>
        </p:txBody>
      </p:sp>
      <p:sp>
        <p:nvSpPr>
          <p:cNvPr id="440" name="CustomShape 19"/>
          <p:cNvSpPr/>
          <p:nvPr/>
        </p:nvSpPr>
        <p:spPr>
          <a:xfrm>
            <a:off x="1707120" y="3177000"/>
            <a:ext cx="294840" cy="3952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de-DE" sz="2000" spc="-1" strike="noStrike">
                <a:solidFill>
                  <a:srgbClr val="ffffff"/>
                </a:solidFill>
                <a:latin typeface="Calibri"/>
              </a:rPr>
              <a:t>+</a:t>
            </a:r>
            <a:endParaRPr b="0" lang="en-US" sz="2000" spc="-1" strike="noStrike">
              <a:latin typeface="Arial"/>
            </a:endParaRPr>
          </a:p>
        </p:txBody>
      </p:sp>
      <p:sp>
        <p:nvSpPr>
          <p:cNvPr id="441" name="CustomShape 20"/>
          <p:cNvSpPr/>
          <p:nvPr/>
        </p:nvSpPr>
        <p:spPr>
          <a:xfrm>
            <a:off x="2563560" y="4708080"/>
            <a:ext cx="234000" cy="2408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p:style>
      </p:sp>
      <p:sp>
        <p:nvSpPr>
          <p:cNvPr id="442" name="CustomShape 21"/>
          <p:cNvSpPr/>
          <p:nvPr/>
        </p:nvSpPr>
        <p:spPr>
          <a:xfrm>
            <a:off x="2249640" y="4172400"/>
            <a:ext cx="294840" cy="3952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de-DE" sz="2000" spc="-1" strike="noStrike">
                <a:solidFill>
                  <a:srgbClr val="ffffff"/>
                </a:solidFill>
                <a:latin typeface="Calibri"/>
              </a:rPr>
              <a:t>+</a:t>
            </a:r>
            <a:endParaRPr b="0" lang="en-US" sz="2000" spc="-1" strike="noStrike">
              <a:latin typeface="Arial"/>
            </a:endParaRPr>
          </a:p>
        </p:txBody>
      </p:sp>
      <p:sp>
        <p:nvSpPr>
          <p:cNvPr id="443" name="CustomShape 22"/>
          <p:cNvSpPr/>
          <p:nvPr/>
        </p:nvSpPr>
        <p:spPr>
          <a:xfrm>
            <a:off x="2798280" y="5040720"/>
            <a:ext cx="294840" cy="3952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de-DE" sz="2000" spc="-1" strike="noStrike">
                <a:solidFill>
                  <a:srgbClr val="ffffff"/>
                </a:solidFill>
                <a:latin typeface="Calibri"/>
              </a:rPr>
              <a:t>+</a:t>
            </a:r>
            <a:endParaRPr b="0" lang="en-US" sz="2000" spc="-1" strike="noStrike">
              <a:latin typeface="Arial"/>
            </a:endParaRPr>
          </a:p>
        </p:txBody>
      </p:sp>
      <p:sp>
        <p:nvSpPr>
          <p:cNvPr id="444" name="CustomShape 23"/>
          <p:cNvSpPr/>
          <p:nvPr/>
        </p:nvSpPr>
        <p:spPr>
          <a:xfrm>
            <a:off x="3629160" y="6329160"/>
            <a:ext cx="234000" cy="2408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p:style>
      </p:sp>
      <p:sp>
        <p:nvSpPr>
          <p:cNvPr id="445" name="CustomShape 24"/>
          <p:cNvSpPr/>
          <p:nvPr/>
        </p:nvSpPr>
        <p:spPr>
          <a:xfrm>
            <a:off x="3316320" y="5844960"/>
            <a:ext cx="294840" cy="3952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de-DE" sz="2000" spc="-1" strike="noStrike">
                <a:solidFill>
                  <a:srgbClr val="ffffff"/>
                </a:solidFill>
                <a:latin typeface="Calibri"/>
              </a:rPr>
              <a:t>+</a:t>
            </a:r>
            <a:endParaRPr b="0" lang="en-US" sz="2000" spc="-1" strike="noStrike">
              <a:latin typeface="Arial"/>
            </a:endParaRPr>
          </a:p>
        </p:txBody>
      </p:sp>
      <p:sp>
        <p:nvSpPr>
          <p:cNvPr id="446" name="CustomShape 25"/>
          <p:cNvSpPr/>
          <p:nvPr/>
        </p:nvSpPr>
        <p:spPr>
          <a:xfrm>
            <a:off x="4397760" y="1737000"/>
            <a:ext cx="840600" cy="30348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ffffff"/>
                </a:solidFill>
                <a:latin typeface="Arial"/>
              </a:rPr>
              <a:t>Münze</a:t>
            </a:r>
            <a:endParaRPr b="0" lang="en-US" sz="1400" spc="-1" strike="noStrike">
              <a:latin typeface="Arial"/>
            </a:endParaRPr>
          </a:p>
        </p:txBody>
      </p:sp>
      <p:sp>
        <p:nvSpPr>
          <p:cNvPr id="447" name="CustomShape 26"/>
          <p:cNvSpPr/>
          <p:nvPr/>
        </p:nvSpPr>
        <p:spPr>
          <a:xfrm>
            <a:off x="5553720" y="3571200"/>
            <a:ext cx="823320" cy="30348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ffffff"/>
                </a:solidFill>
                <a:latin typeface="Arial"/>
              </a:rPr>
              <a:t>Flasche</a:t>
            </a:r>
            <a:endParaRPr b="0" lang="en-US" sz="1400" spc="-1" strike="noStrike">
              <a:latin typeface="Arial"/>
            </a:endParaRPr>
          </a:p>
        </p:txBody>
      </p:sp>
      <p:sp>
        <p:nvSpPr>
          <p:cNvPr id="448" name="CustomShape 27"/>
          <p:cNvSpPr/>
          <p:nvPr/>
        </p:nvSpPr>
        <p:spPr>
          <a:xfrm>
            <a:off x="6626520" y="5486040"/>
            <a:ext cx="750600" cy="30348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ffffff"/>
                </a:solidFill>
                <a:latin typeface="Arial"/>
              </a:rPr>
              <a:t>Teller</a:t>
            </a:r>
            <a:endParaRPr b="0" lang="en-US" sz="1400" spc="-1" strike="noStrike">
              <a:latin typeface="Arial"/>
            </a:endParaRPr>
          </a:p>
        </p:txBody>
      </p:sp>
      <p:sp>
        <p:nvSpPr>
          <p:cNvPr id="449" name="CustomShape 28"/>
          <p:cNvSpPr/>
          <p:nvPr/>
        </p:nvSpPr>
        <p:spPr>
          <a:xfrm>
            <a:off x="3846600" y="1323360"/>
            <a:ext cx="3239640" cy="5442120"/>
          </a:xfrm>
          <a:custGeom>
            <a:avLst/>
            <a:gdLst/>
            <a:ahLst/>
            <a:rect l="l" t="t" r="r" b="b"/>
            <a:pathLst>
              <a:path w="21600" h="21600">
                <a:moveTo>
                  <a:pt x="0" y="0"/>
                </a:moveTo>
                <a:lnTo>
                  <a:pt x="21600" y="21600"/>
                </a:lnTo>
              </a:path>
            </a:pathLst>
          </a:custGeom>
          <a:noFill/>
          <a:ln w="12700">
            <a:solidFill>
              <a:schemeClr val="bg1"/>
            </a:solidFill>
            <a:tailEnd len="med" type="triangle" w="med"/>
          </a:ln>
        </p:spPr>
        <p:style>
          <a:lnRef idx="1">
            <a:schemeClr val="accent1"/>
          </a:lnRef>
          <a:fillRef idx="0">
            <a:schemeClr val="accent1"/>
          </a:fillRef>
          <a:effectRef idx="0">
            <a:schemeClr val="accent1"/>
          </a:effectRef>
          <a:fontRef idx="minor"/>
        </p:style>
      </p:sp>
      <p:sp>
        <p:nvSpPr>
          <p:cNvPr id="450" name="CustomShape 29"/>
          <p:cNvSpPr/>
          <p:nvPr/>
        </p:nvSpPr>
        <p:spPr>
          <a:xfrm rot="3532800">
            <a:off x="4517280" y="3962160"/>
            <a:ext cx="1144440" cy="33372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1600" spc="-1" strike="noStrike">
                <a:solidFill>
                  <a:srgbClr val="ffffff"/>
                </a:solidFill>
                <a:latin typeface="Calibri"/>
              </a:rPr>
              <a:t>Zeit</a:t>
            </a:r>
            <a:endParaRPr b="0" lang="en-US" sz="1600" spc="-1" strike="noStrike">
              <a:latin typeface="Arial"/>
            </a:endParaRPr>
          </a:p>
        </p:txBody>
      </p:sp>
      <p:sp>
        <p:nvSpPr>
          <p:cNvPr id="451" name="CustomShape 30"/>
          <p:cNvSpPr/>
          <p:nvPr/>
        </p:nvSpPr>
        <p:spPr>
          <a:xfrm>
            <a:off x="5363280" y="1755720"/>
            <a:ext cx="344160" cy="342720"/>
          </a:xfrm>
          <a:prstGeom prst="rightBrace">
            <a:avLst>
              <a:gd name="adj1" fmla="val 8333"/>
              <a:gd name="adj2" fmla="val 50000"/>
            </a:avLst>
          </a:prstGeom>
          <a:noFill/>
          <a:ln>
            <a:solidFill>
              <a:schemeClr val="bg1"/>
            </a:solidFill>
          </a:ln>
        </p:spPr>
        <p:style>
          <a:lnRef idx="1">
            <a:schemeClr val="accent1"/>
          </a:lnRef>
          <a:fillRef idx="0">
            <a:schemeClr val="accent1"/>
          </a:fillRef>
          <a:effectRef idx="0">
            <a:schemeClr val="accent1"/>
          </a:effectRef>
          <a:fontRef idx="minor"/>
        </p:style>
      </p:sp>
      <p:sp>
        <p:nvSpPr>
          <p:cNvPr id="452" name="CustomShape 31"/>
          <p:cNvSpPr/>
          <p:nvPr/>
        </p:nvSpPr>
        <p:spPr>
          <a:xfrm>
            <a:off x="5688000" y="1693440"/>
            <a:ext cx="1530000" cy="51660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01b0f1"/>
                </a:solidFill>
                <a:latin typeface="Arial"/>
              </a:rPr>
              <a:t>Merken &amp; Größe Bewerten</a:t>
            </a:r>
            <a:endParaRPr b="0" lang="en-US" sz="1400" spc="-1" strike="noStrike">
              <a:latin typeface="Arial"/>
            </a:endParaRPr>
          </a:p>
        </p:txBody>
      </p:sp>
      <p:sp>
        <p:nvSpPr>
          <p:cNvPr id="453" name="CustomShape 32"/>
          <p:cNvSpPr/>
          <p:nvPr/>
        </p:nvSpPr>
        <p:spPr>
          <a:xfrm>
            <a:off x="7704000" y="5378040"/>
            <a:ext cx="1348200" cy="51660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92d14f"/>
                </a:solidFill>
                <a:latin typeface="Arial"/>
              </a:rPr>
              <a:t>Nur Größe Bewerten</a:t>
            </a:r>
            <a:endParaRPr b="0" lang="en-US" sz="1400" spc="-1" strike="noStrike">
              <a:latin typeface="Arial"/>
            </a:endParaRPr>
          </a:p>
        </p:txBody>
      </p:sp>
      <p:sp>
        <p:nvSpPr>
          <p:cNvPr id="454" name="CustomShape 33"/>
          <p:cNvSpPr/>
          <p:nvPr/>
        </p:nvSpPr>
        <p:spPr>
          <a:xfrm>
            <a:off x="4235400" y="1229400"/>
            <a:ext cx="294840" cy="3952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de-DE" sz="2000" spc="-1" strike="noStrike">
                <a:solidFill>
                  <a:srgbClr val="ffffff"/>
                </a:solidFill>
                <a:latin typeface="Calibri"/>
              </a:rPr>
              <a:t>+</a:t>
            </a:r>
            <a:endParaRPr b="0" lang="en-US" sz="2000" spc="-1" strike="noStrike">
              <a:latin typeface="Arial"/>
            </a:endParaRPr>
          </a:p>
        </p:txBody>
      </p:sp>
      <p:sp>
        <p:nvSpPr>
          <p:cNvPr id="455" name="CustomShape 34"/>
          <p:cNvSpPr/>
          <p:nvPr/>
        </p:nvSpPr>
        <p:spPr>
          <a:xfrm>
            <a:off x="6377400" y="3551760"/>
            <a:ext cx="344160" cy="342720"/>
          </a:xfrm>
          <a:prstGeom prst="rightBrace">
            <a:avLst>
              <a:gd name="adj1" fmla="val 8333"/>
              <a:gd name="adj2" fmla="val 50000"/>
            </a:avLst>
          </a:prstGeom>
          <a:noFill/>
          <a:ln>
            <a:solidFill>
              <a:schemeClr val="bg1"/>
            </a:solidFill>
          </a:ln>
        </p:spPr>
        <p:style>
          <a:lnRef idx="1">
            <a:schemeClr val="accent1"/>
          </a:lnRef>
          <a:fillRef idx="0">
            <a:schemeClr val="accent1"/>
          </a:fillRef>
          <a:effectRef idx="0">
            <a:schemeClr val="accent1"/>
          </a:effectRef>
          <a:fontRef idx="minor"/>
        </p:style>
      </p:sp>
      <p:sp>
        <p:nvSpPr>
          <p:cNvPr id="456" name="CustomShape 35"/>
          <p:cNvSpPr/>
          <p:nvPr/>
        </p:nvSpPr>
        <p:spPr>
          <a:xfrm>
            <a:off x="7403400" y="5483880"/>
            <a:ext cx="344160" cy="342720"/>
          </a:xfrm>
          <a:prstGeom prst="rightBrace">
            <a:avLst>
              <a:gd name="adj1" fmla="val 8333"/>
              <a:gd name="adj2" fmla="val 50000"/>
            </a:avLst>
          </a:prstGeom>
          <a:noFill/>
          <a:ln>
            <a:solidFill>
              <a:schemeClr val="bg1"/>
            </a:solidFill>
          </a:ln>
        </p:spPr>
        <p:style>
          <a:lnRef idx="1">
            <a:schemeClr val="accent1"/>
          </a:lnRef>
          <a:fillRef idx="0">
            <a:schemeClr val="accent1"/>
          </a:fillRef>
          <a:effectRef idx="0">
            <a:schemeClr val="accent1"/>
          </a:effectRef>
          <a:fontRef idx="minor"/>
        </p:style>
      </p:sp>
      <p:sp>
        <p:nvSpPr>
          <p:cNvPr id="457" name="CustomShape 36"/>
          <p:cNvSpPr/>
          <p:nvPr/>
        </p:nvSpPr>
        <p:spPr>
          <a:xfrm>
            <a:off x="5200920" y="2792880"/>
            <a:ext cx="234000" cy="2408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p:style>
      </p:sp>
      <p:sp>
        <p:nvSpPr>
          <p:cNvPr id="458" name="CustomShape 37"/>
          <p:cNvSpPr/>
          <p:nvPr/>
        </p:nvSpPr>
        <p:spPr>
          <a:xfrm>
            <a:off x="4887720" y="2308680"/>
            <a:ext cx="294840" cy="3952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de-DE" sz="2000" spc="-1" strike="noStrike">
                <a:solidFill>
                  <a:srgbClr val="ffffff"/>
                </a:solidFill>
                <a:latin typeface="Calibri"/>
              </a:rPr>
              <a:t>+</a:t>
            </a:r>
            <a:endParaRPr b="0" lang="en-US" sz="2000" spc="-1" strike="noStrike">
              <a:latin typeface="Arial"/>
            </a:endParaRPr>
          </a:p>
        </p:txBody>
      </p:sp>
      <p:sp>
        <p:nvSpPr>
          <p:cNvPr id="459" name="CustomShape 38"/>
          <p:cNvSpPr/>
          <p:nvPr/>
        </p:nvSpPr>
        <p:spPr>
          <a:xfrm>
            <a:off x="5436720" y="3177000"/>
            <a:ext cx="294840" cy="3952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de-DE" sz="2000" spc="-1" strike="noStrike">
                <a:solidFill>
                  <a:srgbClr val="ffffff"/>
                </a:solidFill>
                <a:latin typeface="Calibri"/>
              </a:rPr>
              <a:t>+</a:t>
            </a:r>
            <a:endParaRPr b="0" lang="en-US" sz="2000" spc="-1" strike="noStrike">
              <a:latin typeface="Arial"/>
            </a:endParaRPr>
          </a:p>
        </p:txBody>
      </p:sp>
      <p:sp>
        <p:nvSpPr>
          <p:cNvPr id="460" name="CustomShape 39"/>
          <p:cNvSpPr/>
          <p:nvPr/>
        </p:nvSpPr>
        <p:spPr>
          <a:xfrm>
            <a:off x="6293160" y="4708080"/>
            <a:ext cx="234000" cy="2408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p:style>
      </p:sp>
      <p:sp>
        <p:nvSpPr>
          <p:cNvPr id="461" name="CustomShape 40"/>
          <p:cNvSpPr/>
          <p:nvPr/>
        </p:nvSpPr>
        <p:spPr>
          <a:xfrm>
            <a:off x="5978880" y="4172400"/>
            <a:ext cx="294840" cy="3952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de-DE" sz="2000" spc="-1" strike="noStrike">
                <a:solidFill>
                  <a:srgbClr val="ffffff"/>
                </a:solidFill>
                <a:latin typeface="Calibri"/>
              </a:rPr>
              <a:t>+</a:t>
            </a:r>
            <a:endParaRPr b="0" lang="en-US" sz="2000" spc="-1" strike="noStrike">
              <a:latin typeface="Arial"/>
            </a:endParaRPr>
          </a:p>
        </p:txBody>
      </p:sp>
      <p:sp>
        <p:nvSpPr>
          <p:cNvPr id="462" name="CustomShape 41"/>
          <p:cNvSpPr/>
          <p:nvPr/>
        </p:nvSpPr>
        <p:spPr>
          <a:xfrm>
            <a:off x="6527520" y="5040720"/>
            <a:ext cx="294840" cy="3952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de-DE" sz="2000" spc="-1" strike="noStrike">
                <a:solidFill>
                  <a:srgbClr val="ffffff"/>
                </a:solidFill>
                <a:latin typeface="Calibri"/>
              </a:rPr>
              <a:t>+</a:t>
            </a:r>
            <a:endParaRPr b="0" lang="en-US" sz="2000" spc="-1" strike="noStrike">
              <a:latin typeface="Arial"/>
            </a:endParaRPr>
          </a:p>
        </p:txBody>
      </p:sp>
      <p:sp>
        <p:nvSpPr>
          <p:cNvPr id="463" name="CustomShape 42"/>
          <p:cNvSpPr/>
          <p:nvPr/>
        </p:nvSpPr>
        <p:spPr>
          <a:xfrm>
            <a:off x="7358760" y="6329160"/>
            <a:ext cx="234000" cy="2408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p:style>
      </p:sp>
      <p:sp>
        <p:nvSpPr>
          <p:cNvPr id="464" name="CustomShape 43"/>
          <p:cNvSpPr/>
          <p:nvPr/>
        </p:nvSpPr>
        <p:spPr>
          <a:xfrm>
            <a:off x="7045560" y="5844960"/>
            <a:ext cx="294840" cy="3952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de-DE" sz="2000" spc="-1" strike="noStrike">
                <a:solidFill>
                  <a:srgbClr val="ffffff"/>
                </a:solidFill>
                <a:latin typeface="Calibri"/>
              </a:rPr>
              <a:t>+</a:t>
            </a:r>
            <a:endParaRPr b="0" lang="en-US" sz="2000" spc="-1" strike="noStrike">
              <a:latin typeface="Arial"/>
            </a:endParaRPr>
          </a:p>
        </p:txBody>
      </p:sp>
      <p:sp>
        <p:nvSpPr>
          <p:cNvPr id="465" name="CustomShape 44"/>
          <p:cNvSpPr/>
          <p:nvPr/>
        </p:nvSpPr>
        <p:spPr>
          <a:xfrm>
            <a:off x="6675120" y="3461760"/>
            <a:ext cx="1530000" cy="51660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01b0f1"/>
                </a:solidFill>
                <a:latin typeface="Arial"/>
              </a:rPr>
              <a:t>Merken &amp; Größe Bewerten</a:t>
            </a:r>
            <a:endParaRPr b="0" lang="en-US" sz="1400" spc="-1" strike="noStrike">
              <a:latin typeface="Arial"/>
            </a:endParaRPr>
          </a:p>
        </p:txBody>
      </p:sp>
      <p:sp>
        <p:nvSpPr>
          <p:cNvPr id="466" name="CustomShape 45"/>
          <p:cNvSpPr/>
          <p:nvPr/>
        </p:nvSpPr>
        <p:spPr>
          <a:xfrm flipV="1">
            <a:off x="1706040" y="2215800"/>
            <a:ext cx="1017360" cy="696600"/>
          </a:xfrm>
          <a:prstGeom prst="bentConnector2">
            <a:avLst/>
          </a:prstGeom>
          <a:noFill/>
          <a:ln w="19050">
            <a:solidFill>
              <a:srgbClr val="00b0f0"/>
            </a:solidFill>
            <a:tailEnd len="med" type="triangle" w="med"/>
          </a:ln>
        </p:spPr>
        <p:style>
          <a:lnRef idx="1">
            <a:schemeClr val="accent1"/>
          </a:lnRef>
          <a:fillRef idx="0">
            <a:schemeClr val="accent1"/>
          </a:fillRef>
          <a:effectRef idx="0">
            <a:schemeClr val="accent1"/>
          </a:effectRef>
          <a:fontRef idx="minor"/>
        </p:style>
      </p:sp>
      <p:sp>
        <p:nvSpPr>
          <p:cNvPr id="467" name="CustomShape 46"/>
          <p:cNvSpPr/>
          <p:nvPr/>
        </p:nvSpPr>
        <p:spPr>
          <a:xfrm flipV="1">
            <a:off x="5435280" y="2204640"/>
            <a:ext cx="1099440" cy="707400"/>
          </a:xfrm>
          <a:prstGeom prst="bentConnector3">
            <a:avLst>
              <a:gd name="adj1" fmla="val 100498"/>
            </a:avLst>
          </a:prstGeom>
          <a:noFill/>
          <a:ln w="19050">
            <a:solidFill>
              <a:srgbClr val="00b0f0"/>
            </a:solidFill>
            <a:tailEnd len="med" type="triangle" w="med"/>
          </a:ln>
        </p:spPr>
        <p:style>
          <a:lnRef idx="1">
            <a:schemeClr val="accent1"/>
          </a:lnRef>
          <a:fillRef idx="0">
            <a:schemeClr val="accent1"/>
          </a:fillRef>
          <a:effectRef idx="0">
            <a:schemeClr val="accent1"/>
          </a:effectRef>
          <a:fontRef idx="minor"/>
        </p:style>
      </p:sp>
      <p:sp>
        <p:nvSpPr>
          <p:cNvPr id="468" name="CustomShape 47"/>
          <p:cNvSpPr/>
          <p:nvPr/>
        </p:nvSpPr>
        <p:spPr>
          <a:xfrm flipV="1">
            <a:off x="6527520" y="3984120"/>
            <a:ext cx="912240" cy="843480"/>
          </a:xfrm>
          <a:prstGeom prst="bentConnector2">
            <a:avLst/>
          </a:prstGeom>
          <a:noFill/>
          <a:ln w="19050">
            <a:solidFill>
              <a:srgbClr val="00b0f0"/>
            </a:solidFill>
            <a:tailEnd len="med" type="triangle" w="med"/>
          </a:ln>
        </p:spPr>
        <p:style>
          <a:lnRef idx="1">
            <a:schemeClr val="accent1"/>
          </a:lnRef>
          <a:fillRef idx="0">
            <a:schemeClr val="accent1"/>
          </a:fillRef>
          <a:effectRef idx="0">
            <a:schemeClr val="accent1"/>
          </a:effectRef>
          <a:fontRef idx="minor"/>
        </p:style>
      </p:sp>
      <p:sp>
        <p:nvSpPr>
          <p:cNvPr id="469" name="CustomShape 48"/>
          <p:cNvSpPr/>
          <p:nvPr/>
        </p:nvSpPr>
        <p:spPr>
          <a:xfrm flipV="1">
            <a:off x="2798280" y="3951360"/>
            <a:ext cx="745200" cy="875880"/>
          </a:xfrm>
          <a:prstGeom prst="bentConnector2">
            <a:avLst/>
          </a:prstGeom>
          <a:noFill/>
          <a:ln w="19050">
            <a:solidFill>
              <a:srgbClr val="92d050"/>
            </a:solidFill>
            <a:tailEnd len="med" type="triangle" w="med"/>
          </a:ln>
        </p:spPr>
        <p:style>
          <a:lnRef idx="1">
            <a:schemeClr val="accent1"/>
          </a:lnRef>
          <a:fillRef idx="0">
            <a:schemeClr val="accent1"/>
          </a:fillRef>
          <a:effectRef idx="0">
            <a:schemeClr val="accent1"/>
          </a:effectRef>
          <a:fontRef idx="minor"/>
        </p:style>
      </p:sp>
      <p:sp>
        <p:nvSpPr>
          <p:cNvPr id="470" name="CustomShape 49"/>
          <p:cNvSpPr/>
          <p:nvPr/>
        </p:nvSpPr>
        <p:spPr>
          <a:xfrm flipV="1">
            <a:off x="3863520" y="5901480"/>
            <a:ext cx="784800" cy="547920"/>
          </a:xfrm>
          <a:prstGeom prst="bentConnector2">
            <a:avLst/>
          </a:prstGeom>
          <a:noFill/>
          <a:ln w="19050">
            <a:solidFill>
              <a:srgbClr val="92d050"/>
            </a:solidFill>
            <a:tailEnd len="med" type="triangle" w="med"/>
          </a:ln>
        </p:spPr>
        <p:style>
          <a:lnRef idx="1">
            <a:schemeClr val="accent1"/>
          </a:lnRef>
          <a:fillRef idx="0">
            <a:schemeClr val="accent1"/>
          </a:fillRef>
          <a:effectRef idx="0">
            <a:schemeClr val="accent1"/>
          </a:effectRef>
          <a:fontRef idx="minor"/>
        </p:style>
      </p:sp>
      <p:sp>
        <p:nvSpPr>
          <p:cNvPr id="471" name="CustomShape 50"/>
          <p:cNvSpPr/>
          <p:nvPr/>
        </p:nvSpPr>
        <p:spPr>
          <a:xfrm flipV="1">
            <a:off x="7593120" y="5901480"/>
            <a:ext cx="784800" cy="547920"/>
          </a:xfrm>
          <a:prstGeom prst="bentConnector2">
            <a:avLst/>
          </a:prstGeom>
          <a:noFill/>
          <a:ln w="19050">
            <a:solidFill>
              <a:srgbClr val="92d050"/>
            </a:solidFill>
            <a:tailEnd len="med" type="triangle" w="me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595959"/>
        </a:solidFill>
      </p:bgPr>
    </p:bg>
    <p:spTree>
      <p:nvGrpSpPr>
        <p:cNvPr id="1" name=""/>
        <p:cNvGrpSpPr/>
        <p:nvPr/>
      </p:nvGrpSpPr>
      <p:grpSpPr>
        <a:xfrm>
          <a:off x="0" y="0"/>
          <a:ext cx="0" cy="0"/>
          <a:chOff x="0" y="0"/>
          <a:chExt cx="0" cy="0"/>
        </a:xfrm>
      </p:grpSpPr>
      <p:sp>
        <p:nvSpPr>
          <p:cNvPr id="128" name="CustomShape 1"/>
          <p:cNvSpPr/>
          <p:nvPr/>
        </p:nvSpPr>
        <p:spPr>
          <a:xfrm>
            <a:off x="723960" y="1428840"/>
            <a:ext cx="10743840" cy="4754160"/>
          </a:xfrm>
          <a:prstGeom prst="rect">
            <a:avLst/>
          </a:prstGeom>
          <a:noFill/>
          <a:ln w="0">
            <a:noFill/>
          </a:ln>
        </p:spPr>
        <p:style>
          <a:lnRef idx="0"/>
          <a:fillRef idx="0"/>
          <a:effectRef idx="0"/>
          <a:fontRef idx="minor"/>
        </p:style>
        <p:txBody>
          <a:bodyPr lIns="90000" rIns="90000" tIns="45000" bIns="45000" anchor="ctr">
            <a:spAutoFit/>
          </a:bodyPr>
          <a:p>
            <a:pPr algn="ctr">
              <a:lnSpc>
                <a:spcPct val="100000"/>
              </a:lnSpc>
            </a:pPr>
            <a:r>
              <a:rPr b="0" lang="de-DE" sz="1800" spc="-1" strike="noStrike">
                <a:solidFill>
                  <a:srgbClr val="ffffff"/>
                </a:solidFill>
                <a:latin typeface="Calibri"/>
              </a:rPr>
              <a:t>In der folgenden Aufgabe werden Sie eine Gedächtnisaufgabe bearbeiten. Hierbei sollen Sie sich Worte merken, die in der Mitte des Bildschirmes nacheinander gezeigt werden. </a:t>
            </a: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r>
              <a:rPr b="0" lang="de-DE" sz="1800" spc="-1" strike="noStrike">
                <a:solidFill>
                  <a:srgbClr val="ffffff"/>
                </a:solidFill>
                <a:latin typeface="Calibri"/>
              </a:rPr>
              <a:t>Dabei erhalten Sie </a:t>
            </a:r>
            <a:r>
              <a:rPr b="1" i="1" lang="de-DE" sz="1800" spc="-1" strike="noStrike">
                <a:solidFill>
                  <a:srgbClr val="ffc000"/>
                </a:solidFill>
                <a:latin typeface="Calibri"/>
              </a:rPr>
              <a:t>vor</a:t>
            </a:r>
            <a:r>
              <a:rPr b="1" i="1" lang="de-DE" sz="1800" spc="-1" strike="noStrike">
                <a:solidFill>
                  <a:srgbClr val="ffffff"/>
                </a:solidFill>
                <a:latin typeface="Calibri"/>
              </a:rPr>
              <a:t> </a:t>
            </a:r>
            <a:r>
              <a:rPr b="0" lang="de-DE" sz="1800" spc="-1" strike="noStrike">
                <a:solidFill>
                  <a:srgbClr val="ffffff"/>
                </a:solidFill>
                <a:latin typeface="Calibri"/>
              </a:rPr>
              <a:t>jedem gezeigten Wort </a:t>
            </a:r>
            <a:r>
              <a:rPr b="1" i="1" lang="de-DE" sz="1800" spc="-1" strike="noStrike">
                <a:solidFill>
                  <a:srgbClr val="ffc000"/>
                </a:solidFill>
                <a:latin typeface="Calibri"/>
              </a:rPr>
              <a:t>einen Hinweis</a:t>
            </a:r>
            <a:r>
              <a:rPr b="0" lang="de-DE" sz="1800" spc="-1" strike="noStrike">
                <a:solidFill>
                  <a:srgbClr val="ffc000"/>
                </a:solidFill>
                <a:latin typeface="Calibri"/>
              </a:rPr>
              <a:t>, </a:t>
            </a:r>
            <a:r>
              <a:rPr b="0" lang="de-DE" sz="1800" spc="-1" strike="noStrike">
                <a:solidFill>
                  <a:srgbClr val="ffffff"/>
                </a:solidFill>
                <a:latin typeface="Calibri"/>
              </a:rPr>
              <a:t>ob Sie sich das nachfolgende Wort merken sollen, oder nicht. Bei Worten die Sie sich merken sollen, müssen Sie sich die genaue Reihenfolge in der diese präsentiert wurden einprägen.</a:t>
            </a: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r>
              <a:rPr b="0" lang="de-DE" sz="1800" spc="-1" strike="noStrike">
                <a:solidFill>
                  <a:srgbClr val="ffffff"/>
                </a:solidFill>
                <a:latin typeface="Calibri"/>
              </a:rPr>
              <a:t> </a:t>
            </a:r>
            <a:r>
              <a:rPr b="0" lang="de-DE" sz="1800" spc="-1" strike="noStrike">
                <a:solidFill>
                  <a:srgbClr val="ffffff"/>
                </a:solidFill>
                <a:latin typeface="Calibri"/>
              </a:rPr>
              <a:t>Zusätzlich müssen Sie bei </a:t>
            </a:r>
            <a:r>
              <a:rPr b="1" i="1" lang="de-DE" sz="1800" spc="-1" strike="noStrike">
                <a:solidFill>
                  <a:srgbClr val="ffc000"/>
                </a:solidFill>
                <a:latin typeface="Calibri"/>
              </a:rPr>
              <a:t>jedem Wort </a:t>
            </a:r>
            <a:r>
              <a:rPr b="0" lang="de-DE" sz="1800" spc="-1" strike="noStrike">
                <a:solidFill>
                  <a:srgbClr val="ffffff"/>
                </a:solidFill>
                <a:latin typeface="Calibri"/>
              </a:rPr>
              <a:t>so schnell und korrekt wie möglich entscheiden, ob das jeweilig gezeigte Objekt</a:t>
            </a:r>
            <a:r>
              <a:rPr b="1" i="1" lang="de-DE" sz="1800" spc="-1" strike="noStrike">
                <a:solidFill>
                  <a:srgbClr val="ff0000"/>
                </a:solidFill>
                <a:latin typeface="Calibri"/>
              </a:rPr>
              <a:t> </a:t>
            </a:r>
            <a:r>
              <a:rPr b="1" i="1" lang="de-DE" sz="1800" spc="-1" strike="noStrike">
                <a:solidFill>
                  <a:srgbClr val="ffc000"/>
                </a:solidFill>
                <a:latin typeface="Calibri"/>
              </a:rPr>
              <a:t>größer oder kleiner ist als ein Fußball</a:t>
            </a:r>
            <a:r>
              <a:rPr b="0" lang="de-DE" sz="1800" spc="-1" strike="noStrike">
                <a:solidFill>
                  <a:srgbClr val="ffffff"/>
                </a:solidFill>
                <a:latin typeface="Calibri"/>
              </a:rPr>
              <a:t>. </a:t>
            </a: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r>
              <a:rPr b="0" lang="de-DE" sz="1800" spc="-1" strike="noStrike">
                <a:solidFill>
                  <a:srgbClr val="ffffff"/>
                </a:solidFill>
                <a:latin typeface="Calibri"/>
              </a:rPr>
              <a:t>Nachdem alle Worte gezeigt wurden, erscheint ein </a:t>
            </a:r>
            <a:r>
              <a:rPr b="1" i="1" lang="de-DE" sz="1800" spc="-1" strike="noStrike">
                <a:solidFill>
                  <a:srgbClr val="ffc000"/>
                </a:solidFill>
                <a:latin typeface="Calibri"/>
              </a:rPr>
              <a:t>Kreis mit insgesamt 20 Worten</a:t>
            </a:r>
            <a:r>
              <a:rPr b="0" lang="de-DE" sz="1800" spc="-1" strike="noStrike">
                <a:solidFill>
                  <a:srgbClr val="ffffff"/>
                </a:solidFill>
                <a:latin typeface="Calibri"/>
              </a:rPr>
              <a:t>, aus dem Sie</a:t>
            </a:r>
            <a:r>
              <a:rPr b="1" lang="de-DE" sz="1800" spc="-1" strike="noStrike">
                <a:solidFill>
                  <a:srgbClr val="ffffff"/>
                </a:solidFill>
                <a:latin typeface="Calibri"/>
              </a:rPr>
              <a:t> </a:t>
            </a:r>
            <a:r>
              <a:rPr b="1" i="1" lang="de-DE" sz="1800" spc="-1" strike="noStrike">
                <a:solidFill>
                  <a:srgbClr val="ffc000"/>
                </a:solidFill>
                <a:latin typeface="Calibri"/>
              </a:rPr>
              <a:t>die sich zu</a:t>
            </a:r>
            <a:r>
              <a:rPr b="1" i="1" lang="de-DE" sz="1800" spc="-1" strike="noStrike">
                <a:solidFill>
                  <a:srgbClr val="c00000"/>
                </a:solidFill>
                <a:latin typeface="Calibri"/>
              </a:rPr>
              <a:t> </a:t>
            </a:r>
            <a:r>
              <a:rPr b="1" i="1" lang="de-DE" sz="1800" spc="-1" strike="noStrike">
                <a:solidFill>
                  <a:srgbClr val="ffc000"/>
                </a:solidFill>
                <a:latin typeface="Calibri"/>
              </a:rPr>
              <a:t>merkenden Worte in der korrekten Reihenfolge </a:t>
            </a:r>
            <a:r>
              <a:rPr b="0" lang="de-DE" sz="1800" spc="-1" strike="noStrike">
                <a:solidFill>
                  <a:srgbClr val="ffffff"/>
                </a:solidFill>
                <a:latin typeface="Calibri"/>
              </a:rPr>
              <a:t>mit einem Mausklick auswählen müssen.</a:t>
            </a: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r>
              <a:rPr b="0" lang="de-DE" sz="1800" spc="-1" strike="noStrike">
                <a:solidFill>
                  <a:srgbClr val="ffffff"/>
                </a:solidFill>
                <a:latin typeface="Calibri"/>
              </a:rPr>
              <a:t>Nachfolgend wird Ihnen nun der Ablauf eines Versuches genau erklärt. Bitte lesen Sie die Instruktion sehr sorgfältig. Sollten Sie Fragen haben, wenden Sie sich bitte direkt an die Versuchsleitung.</a:t>
            </a: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p:txBody>
      </p:sp>
      <p:sp>
        <p:nvSpPr>
          <p:cNvPr id="129" name="CustomShape 2"/>
          <p:cNvSpPr/>
          <p:nvPr/>
        </p:nvSpPr>
        <p:spPr>
          <a:xfrm>
            <a:off x="2994480" y="179640"/>
            <a:ext cx="6202440" cy="699840"/>
          </a:xfrm>
          <a:prstGeom prst="rect">
            <a:avLst/>
          </a:prstGeom>
          <a:noFill/>
          <a:ln w="0">
            <a:noFill/>
          </a:ln>
        </p:spPr>
        <p:style>
          <a:lnRef idx="0"/>
          <a:fillRef idx="0"/>
          <a:effectRef idx="0"/>
          <a:fontRef idx="minor"/>
        </p:style>
        <p:txBody>
          <a:bodyPr wrap="none" lIns="90000" rIns="90000" tIns="45000" bIns="45000">
            <a:spAutoFit/>
          </a:bodyPr>
          <a:p>
            <a:pPr algn="ctr">
              <a:lnSpc>
                <a:spcPct val="100000"/>
              </a:lnSpc>
            </a:pPr>
            <a:r>
              <a:rPr b="1" lang="de-DE" sz="4000" spc="-1" strike="noStrike">
                <a:solidFill>
                  <a:srgbClr val="ffffff"/>
                </a:solidFill>
                <a:latin typeface="Calibri"/>
              </a:rPr>
              <a:t>Cued Complex Span Aufgabe</a:t>
            </a:r>
            <a:endParaRPr b="0" lang="en-US" sz="4000" spc="-1" strike="noStrike">
              <a:latin typeface="Arial"/>
            </a:endParaRPr>
          </a:p>
        </p:txBody>
      </p:sp>
      <p:sp>
        <p:nvSpPr>
          <p:cNvPr id="130" name="CustomShape 3"/>
          <p:cNvSpPr/>
          <p:nvPr/>
        </p:nvSpPr>
        <p:spPr>
          <a:xfrm>
            <a:off x="10487160" y="5986440"/>
            <a:ext cx="1542600" cy="713880"/>
          </a:xfrm>
          <a:prstGeom prst="rightArrow">
            <a:avLst>
              <a:gd name="adj1" fmla="val 50000"/>
              <a:gd name="adj2" fmla="val 50000"/>
            </a:avLst>
          </a:prstGeom>
          <a:solidFill>
            <a:srgbClr val="c1002a"/>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r>
              <a:rPr b="0" lang="de-DE" sz="1800" spc="-1" strike="noStrike">
                <a:solidFill>
                  <a:srgbClr val="ffffff"/>
                </a:solidFill>
                <a:latin typeface="Calibri"/>
              </a:rPr>
              <a:t>Weiter</a:t>
            </a:r>
            <a:endParaRPr b="0" lang="en-US" sz="1800" spc="-1" strike="noStrike">
              <a:latin typeface="Arial"/>
            </a:endParaRPr>
          </a:p>
        </p:txBody>
      </p:sp>
      <p:sp>
        <p:nvSpPr>
          <p:cNvPr id="131" name="CustomShape 4"/>
          <p:cNvSpPr/>
          <p:nvPr/>
        </p:nvSpPr>
        <p:spPr>
          <a:xfrm>
            <a:off x="182880" y="5986440"/>
            <a:ext cx="1547640" cy="719640"/>
          </a:xfrm>
          <a:prstGeom prst="leftArrow">
            <a:avLst>
              <a:gd name="adj1" fmla="val 50000"/>
              <a:gd name="adj2" fmla="val 50000"/>
            </a:avLst>
          </a:prstGeom>
          <a:solidFill>
            <a:srgbClr val="c1002a"/>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de-DE" sz="1800" spc="-1" strike="noStrike">
                <a:solidFill>
                  <a:srgbClr val="ffffff"/>
                </a:solidFill>
                <a:latin typeface="Calibri"/>
              </a:rPr>
              <a:t>Zurück</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595959"/>
        </a:solidFill>
      </p:bgPr>
    </p:bg>
    <p:spTree>
      <p:nvGrpSpPr>
        <p:cNvPr id="1" name=""/>
        <p:cNvGrpSpPr/>
        <p:nvPr/>
      </p:nvGrpSpPr>
      <p:grpSpPr>
        <a:xfrm>
          <a:off x="0" y="0"/>
          <a:ext cx="0" cy="0"/>
          <a:chOff x="0" y="0"/>
          <a:chExt cx="0" cy="0"/>
        </a:xfrm>
      </p:grpSpPr>
      <p:sp>
        <p:nvSpPr>
          <p:cNvPr id="472" name="CustomShape 1"/>
          <p:cNvSpPr/>
          <p:nvPr/>
        </p:nvSpPr>
        <p:spPr>
          <a:xfrm>
            <a:off x="703440" y="1111680"/>
            <a:ext cx="10743840" cy="1188000"/>
          </a:xfrm>
          <a:prstGeom prst="rect">
            <a:avLst/>
          </a:prstGeom>
          <a:noFill/>
          <a:ln w="0">
            <a:noFill/>
          </a:ln>
        </p:spPr>
        <p:style>
          <a:lnRef idx="0"/>
          <a:fillRef idx="0"/>
          <a:effectRef idx="0"/>
          <a:fontRef idx="minor"/>
        </p:style>
        <p:txBody>
          <a:bodyPr lIns="90000" rIns="90000" tIns="45000" bIns="45000" anchor="ctr">
            <a:spAutoFit/>
          </a:bodyPr>
          <a:p>
            <a:pPr algn="ctr">
              <a:lnSpc>
                <a:spcPct val="100000"/>
              </a:lnSpc>
              <a:tabLst>
                <a:tab algn="l" pos="0"/>
              </a:tabLst>
            </a:pPr>
            <a:endParaRPr b="0" lang="en-US" sz="1800" spc="-1" strike="noStrike">
              <a:latin typeface="Arial"/>
            </a:endParaRPr>
          </a:p>
          <a:p>
            <a:pPr algn="ctr">
              <a:lnSpc>
                <a:spcPct val="100000"/>
              </a:lnSpc>
              <a:tabLst>
                <a:tab algn="l" pos="0"/>
              </a:tabLst>
            </a:pPr>
            <a:endParaRPr b="0" lang="en-US" sz="1800" spc="-1" strike="noStrike">
              <a:latin typeface="Arial"/>
            </a:endParaRPr>
          </a:p>
          <a:p>
            <a:pPr algn="ctr">
              <a:lnSpc>
                <a:spcPct val="100000"/>
              </a:lnSpc>
              <a:tabLst>
                <a:tab algn="l" pos="0"/>
              </a:tabLst>
            </a:pPr>
            <a:endParaRPr b="0" lang="en-US" sz="1800" spc="-1" strike="noStrike">
              <a:latin typeface="Arial"/>
            </a:endParaRPr>
          </a:p>
          <a:p>
            <a:pPr algn="ctr">
              <a:lnSpc>
                <a:spcPct val="100000"/>
              </a:lnSpc>
              <a:tabLst>
                <a:tab algn="l" pos="0"/>
              </a:tabLst>
            </a:pPr>
            <a:endParaRPr b="0" lang="en-US" sz="1800" spc="-1" strike="noStrike">
              <a:latin typeface="Arial"/>
            </a:endParaRPr>
          </a:p>
        </p:txBody>
      </p:sp>
      <p:sp>
        <p:nvSpPr>
          <p:cNvPr id="473" name="CustomShape 2"/>
          <p:cNvSpPr/>
          <p:nvPr/>
        </p:nvSpPr>
        <p:spPr>
          <a:xfrm>
            <a:off x="826200" y="2849040"/>
            <a:ext cx="10743840" cy="1462320"/>
          </a:xfrm>
          <a:prstGeom prst="rect">
            <a:avLst/>
          </a:prstGeom>
          <a:noFill/>
          <a:ln w="0">
            <a:noFill/>
          </a:ln>
        </p:spPr>
        <p:style>
          <a:lnRef idx="0"/>
          <a:fillRef idx="0"/>
          <a:effectRef idx="0"/>
          <a:fontRef idx="minor"/>
        </p:style>
        <p:txBody>
          <a:bodyPr lIns="90000" rIns="90000" tIns="45000" bIns="45000" anchor="ctr">
            <a:spAutoFit/>
          </a:bodyPr>
          <a:p>
            <a:pPr algn="ctr">
              <a:lnSpc>
                <a:spcPct val="100000"/>
              </a:lnSpc>
              <a:tabLst>
                <a:tab algn="l" pos="0"/>
              </a:tabLst>
            </a:pPr>
            <a:endParaRPr b="0" lang="en-US" sz="1800" spc="-1" strike="noStrike">
              <a:latin typeface="Arial"/>
            </a:endParaRPr>
          </a:p>
          <a:p>
            <a:pPr algn="ctr">
              <a:lnSpc>
                <a:spcPct val="100000"/>
              </a:lnSpc>
              <a:tabLst>
                <a:tab algn="l" pos="0"/>
              </a:tabLst>
            </a:pPr>
            <a:endParaRPr b="0" lang="en-US" sz="1800" spc="-1" strike="noStrike">
              <a:latin typeface="Arial"/>
            </a:endParaRPr>
          </a:p>
          <a:p>
            <a:pPr algn="ctr">
              <a:lnSpc>
                <a:spcPct val="100000"/>
              </a:lnSpc>
              <a:tabLst>
                <a:tab algn="l" pos="0"/>
              </a:tabLst>
            </a:pPr>
            <a:endParaRPr b="0" lang="en-US" sz="1800" spc="-1" strike="noStrike">
              <a:latin typeface="Arial"/>
            </a:endParaRPr>
          </a:p>
          <a:p>
            <a:pPr algn="ctr">
              <a:lnSpc>
                <a:spcPct val="100000"/>
              </a:lnSpc>
              <a:tabLst>
                <a:tab algn="l" pos="0"/>
              </a:tabLst>
            </a:pPr>
            <a:endParaRPr b="0" lang="en-US" sz="1800" spc="-1" strike="noStrike">
              <a:latin typeface="Arial"/>
            </a:endParaRPr>
          </a:p>
          <a:p>
            <a:pPr algn="ctr">
              <a:lnSpc>
                <a:spcPct val="100000"/>
              </a:lnSpc>
              <a:tabLst>
                <a:tab algn="l" pos="0"/>
              </a:tabLst>
            </a:pPr>
            <a:endParaRPr b="0" lang="en-US" sz="1800" spc="-1" strike="noStrike">
              <a:latin typeface="Arial"/>
            </a:endParaRPr>
          </a:p>
        </p:txBody>
      </p:sp>
      <p:sp>
        <p:nvSpPr>
          <p:cNvPr id="474" name="CustomShape 3"/>
          <p:cNvSpPr/>
          <p:nvPr/>
        </p:nvSpPr>
        <p:spPr>
          <a:xfrm>
            <a:off x="3047400" y="6224040"/>
            <a:ext cx="6096600" cy="395280"/>
          </a:xfrm>
          <a:prstGeom prst="rect">
            <a:avLst/>
          </a:prstGeom>
          <a:noFill/>
          <a:ln w="0">
            <a:noFill/>
          </a:ln>
        </p:spPr>
        <p:style>
          <a:lnRef idx="0"/>
          <a:fillRef idx="0"/>
          <a:effectRef idx="0"/>
          <a:fontRef idx="minor"/>
        </p:style>
        <p:txBody>
          <a:bodyPr lIns="90000" rIns="90000" tIns="45000" bIns="45000">
            <a:spAutoFit/>
          </a:bodyPr>
          <a:p>
            <a:pPr algn="ctr">
              <a:lnSpc>
                <a:spcPct val="100000"/>
              </a:lnSpc>
              <a:tabLst>
                <a:tab algn="l" pos="0"/>
              </a:tabLst>
            </a:pPr>
            <a:r>
              <a:rPr b="1" i="1" lang="de-DE" sz="2000" spc="-1" strike="noStrike">
                <a:solidFill>
                  <a:srgbClr val="ffc000"/>
                </a:solidFill>
                <a:latin typeface="Arial"/>
              </a:rPr>
              <a:t>Bereit? Weiter mit beliebiger Taste!</a:t>
            </a:r>
            <a:endParaRPr b="0" lang="en-US" sz="2000" spc="-1" strike="noStrike">
              <a:latin typeface="Arial"/>
            </a:endParaRPr>
          </a:p>
        </p:txBody>
      </p:sp>
      <p:sp>
        <p:nvSpPr>
          <p:cNvPr id="475" name="CustomShape 4"/>
          <p:cNvSpPr/>
          <p:nvPr/>
        </p:nvSpPr>
        <p:spPr>
          <a:xfrm>
            <a:off x="538560" y="1365480"/>
            <a:ext cx="10743840" cy="3382560"/>
          </a:xfrm>
          <a:prstGeom prst="rect">
            <a:avLst/>
          </a:prstGeom>
          <a:noFill/>
          <a:ln w="0">
            <a:noFill/>
          </a:ln>
        </p:spPr>
        <p:style>
          <a:lnRef idx="0"/>
          <a:fillRef idx="0"/>
          <a:effectRef idx="0"/>
          <a:fontRef idx="minor"/>
        </p:style>
        <p:txBody>
          <a:bodyPr lIns="90000" rIns="90000" tIns="45000" bIns="45000" anchor="ctr">
            <a:spAutoFit/>
          </a:bodyPr>
          <a:p>
            <a:pPr algn="ctr">
              <a:lnSpc>
                <a:spcPct val="100000"/>
              </a:lnSpc>
            </a:pPr>
            <a:r>
              <a:rPr b="0" lang="de-DE" sz="1800" spc="-1" strike="noStrike">
                <a:solidFill>
                  <a:srgbClr val="ffffff"/>
                </a:solidFill>
                <a:latin typeface="Arial"/>
              </a:rPr>
              <a:t>Nun starten einige </a:t>
            </a:r>
            <a:r>
              <a:rPr b="1" i="1" lang="de-DE" sz="1800" spc="-1" strike="noStrike">
                <a:solidFill>
                  <a:srgbClr val="ffc000"/>
                </a:solidFill>
                <a:latin typeface="Arial"/>
              </a:rPr>
              <a:t>Übungsdurchläufe</a:t>
            </a:r>
            <a:r>
              <a:rPr b="0" lang="de-DE" sz="1800" spc="-1" strike="noStrike">
                <a:solidFill>
                  <a:srgbClr val="ffffff"/>
                </a:solidFill>
                <a:latin typeface="Arial"/>
              </a:rPr>
              <a:t>, bei denen Sie die Aufgabe mit Feedback üben können. </a:t>
            </a: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r>
              <a:rPr b="0" lang="de-DE" sz="1800" spc="-1" strike="noStrike">
                <a:solidFill>
                  <a:srgbClr val="ffffff"/>
                </a:solidFill>
                <a:latin typeface="Arial"/>
              </a:rPr>
              <a:t>Bei Worten die Sie sich merken müssen, erscheint </a:t>
            </a:r>
            <a:r>
              <a:rPr b="1" i="1" lang="de-DE" sz="1800" spc="-1" strike="noStrike">
                <a:solidFill>
                  <a:srgbClr val="ffc000"/>
                </a:solidFill>
                <a:latin typeface="Arial"/>
              </a:rPr>
              <a:t>vor dem Wort </a:t>
            </a:r>
            <a:r>
              <a:rPr b="0" lang="de-DE" sz="1800" spc="-1" strike="noStrike">
                <a:solidFill>
                  <a:srgbClr val="ffffff"/>
                </a:solidFill>
                <a:latin typeface="Arial"/>
              </a:rPr>
              <a:t>ein </a:t>
            </a:r>
            <a:r>
              <a:rPr b="1" i="1" lang="de-DE" sz="1800" spc="-1" strike="noStrike">
                <a:solidFill>
                  <a:srgbClr val="00b0f0"/>
                </a:solidFill>
                <a:latin typeface="Arial"/>
              </a:rPr>
              <a:t>blauer Kreis</a:t>
            </a:r>
            <a:r>
              <a:rPr b="0" lang="de-DE" sz="1800" spc="-1" strike="noStrike">
                <a:solidFill>
                  <a:srgbClr val="ffffff"/>
                </a:solidFill>
                <a:latin typeface="Arial"/>
              </a:rPr>
              <a:t>, bei Worten bei denen Sie nur bewerten sollen ob sie größer oder kleiner sind als ein Fussball, erscheint </a:t>
            </a:r>
            <a:r>
              <a:rPr b="1" i="1" lang="de-DE" sz="1800" spc="-1" strike="noStrike">
                <a:solidFill>
                  <a:srgbClr val="ffc000"/>
                </a:solidFill>
                <a:latin typeface="Arial"/>
              </a:rPr>
              <a:t>vor dem Wort</a:t>
            </a:r>
            <a:r>
              <a:rPr b="0" lang="de-DE" sz="1800" spc="-1" strike="noStrike">
                <a:solidFill>
                  <a:srgbClr val="ffffff"/>
                </a:solidFill>
                <a:latin typeface="Arial"/>
              </a:rPr>
              <a:t> ein </a:t>
            </a:r>
            <a:r>
              <a:rPr b="1" i="1" lang="de-DE" sz="1800" spc="-1" strike="noStrike">
                <a:solidFill>
                  <a:srgbClr val="92d14f"/>
                </a:solidFill>
                <a:latin typeface="Arial"/>
              </a:rPr>
              <a:t>grüner Kreis</a:t>
            </a:r>
            <a:r>
              <a:rPr b="0" lang="de-DE" sz="1800" spc="-1" strike="noStrike">
                <a:solidFill>
                  <a:srgbClr val="ffffff"/>
                </a:solidFill>
                <a:latin typeface="Arial"/>
              </a:rPr>
              <a:t>. </a:t>
            </a:r>
            <a:r>
              <a:rPr b="1" i="1" lang="de-DE" sz="1800" spc="-1" strike="noStrike">
                <a:solidFill>
                  <a:srgbClr val="ffc000"/>
                </a:solidFill>
                <a:latin typeface="Arial"/>
              </a:rPr>
              <a:t>Sie müssen jedoch jedes mal entscheiden, </a:t>
            </a:r>
            <a:r>
              <a:rPr b="1" i="1" lang="en-US" sz="1800" spc="-1" strike="noStrike">
                <a:solidFill>
                  <a:srgbClr val="ffc000"/>
                </a:solidFill>
                <a:latin typeface="Arial"/>
              </a:rPr>
              <a:t>ob das Objekt größer oder kleiner ist als ein Fußball, egal ob das Wort relevant ist, oder nicht! </a:t>
            </a:r>
            <a:r>
              <a:rPr b="0" lang="en-US" sz="1800" spc="-1" strike="noStrike">
                <a:solidFill>
                  <a:srgbClr val="ffffff"/>
                </a:solidFill>
                <a:latin typeface="Arial"/>
              </a:rPr>
              <a:t>Anschließend </a:t>
            </a:r>
            <a:r>
              <a:rPr b="1" i="1" lang="en-US" sz="1800" spc="-1" strike="noStrike">
                <a:solidFill>
                  <a:srgbClr val="ffffff"/>
                </a:solidFill>
                <a:latin typeface="Arial"/>
              </a:rPr>
              <a:t>müssen Sie die Worte </a:t>
            </a:r>
            <a:r>
              <a:rPr b="1" i="1" lang="en-US" sz="1800" spc="-1" strike="noStrike">
                <a:solidFill>
                  <a:srgbClr val="ffc000"/>
                </a:solidFill>
                <a:latin typeface="Arial"/>
              </a:rPr>
              <a:t>in korrekter Reihenfolge </a:t>
            </a:r>
            <a:r>
              <a:rPr b="1" i="1" lang="en-US" sz="1800" spc="-1" strike="noStrike">
                <a:solidFill>
                  <a:srgbClr val="ffffff"/>
                </a:solidFill>
                <a:latin typeface="Arial"/>
              </a:rPr>
              <a:t>aus einem Kreis mit ingesamt 20 Worten auswählen</a:t>
            </a:r>
            <a:r>
              <a:rPr b="0" lang="en-US" sz="1800" spc="-1" strike="noStrike">
                <a:solidFill>
                  <a:srgbClr val="ffffff"/>
                </a:solidFill>
                <a:latin typeface="Arial"/>
              </a:rPr>
              <a:t>!</a:t>
            </a:r>
            <a:endParaRPr b="0" lang="en-US" sz="1800" spc="-1" strike="noStrike">
              <a:latin typeface="Arial"/>
            </a:endParaRPr>
          </a:p>
          <a:p>
            <a:pPr algn="ctr">
              <a:lnSpc>
                <a:spcPct val="100000"/>
              </a:lnSpc>
              <a:tabLst>
                <a:tab algn="l" pos="0"/>
              </a:tabLst>
            </a:pPr>
            <a:endParaRPr b="0" lang="en-US" sz="1800" spc="-1" strike="noStrike">
              <a:latin typeface="Arial"/>
            </a:endParaRPr>
          </a:p>
          <a:p>
            <a:pPr algn="ctr">
              <a:lnSpc>
                <a:spcPct val="100000"/>
              </a:lnSpc>
              <a:tabLst>
                <a:tab algn="l" pos="0"/>
              </a:tabLst>
            </a:pPr>
            <a:r>
              <a:rPr b="0" lang="de-DE" sz="1800" spc="-1" strike="noStrike">
                <a:solidFill>
                  <a:srgbClr val="ffffff"/>
                </a:solidFill>
                <a:latin typeface="Arial"/>
              </a:rPr>
              <a:t>Drücken Sie die </a:t>
            </a:r>
            <a:r>
              <a:rPr b="1" i="1" lang="de-DE" sz="1800" spc="-1" strike="noStrike">
                <a:solidFill>
                  <a:srgbClr val="ffc000"/>
                </a:solidFill>
                <a:latin typeface="Arial"/>
              </a:rPr>
              <a:t>Taste „L“</a:t>
            </a:r>
            <a:r>
              <a:rPr b="0" lang="de-DE" sz="1800" spc="-1" strike="noStrike">
                <a:solidFill>
                  <a:srgbClr val="ffc000"/>
                </a:solidFill>
                <a:latin typeface="Arial"/>
              </a:rPr>
              <a:t>, </a:t>
            </a:r>
            <a:r>
              <a:rPr b="1" i="1" lang="de-DE" sz="1800" spc="-1" strike="noStrike">
                <a:solidFill>
                  <a:srgbClr val="ffc000"/>
                </a:solidFill>
                <a:latin typeface="Arial"/>
              </a:rPr>
              <a:t>wenn das Objekt größer</a:t>
            </a:r>
            <a:r>
              <a:rPr b="0" lang="de-DE" sz="1800" spc="-1" strike="noStrike">
                <a:solidFill>
                  <a:srgbClr val="c00000"/>
                </a:solidFill>
                <a:latin typeface="Arial"/>
              </a:rPr>
              <a:t> </a:t>
            </a:r>
            <a:r>
              <a:rPr b="0" lang="de-DE" sz="1800" spc="-1" strike="noStrike">
                <a:solidFill>
                  <a:srgbClr val="ffffff"/>
                </a:solidFill>
                <a:latin typeface="Arial"/>
              </a:rPr>
              <a:t>ist als ein Fussball und die </a:t>
            </a:r>
            <a:r>
              <a:rPr b="1" i="1" lang="de-DE" sz="1800" spc="-1" strike="noStrike">
                <a:solidFill>
                  <a:srgbClr val="ffc000"/>
                </a:solidFill>
                <a:latin typeface="Arial"/>
              </a:rPr>
              <a:t>Taste „D“, wenn es kleiner</a:t>
            </a:r>
            <a:r>
              <a:rPr b="1" i="1" lang="de-DE" sz="1800" spc="-1" strike="noStrike">
                <a:solidFill>
                  <a:srgbClr val="ff0000"/>
                </a:solidFill>
                <a:latin typeface="Arial"/>
              </a:rPr>
              <a:t> </a:t>
            </a:r>
            <a:r>
              <a:rPr b="0" lang="de-DE" sz="1800" spc="-1" strike="noStrike">
                <a:solidFill>
                  <a:srgbClr val="ffffff"/>
                </a:solidFill>
                <a:latin typeface="Arial"/>
              </a:rPr>
              <a:t>ist als ein Fußball.</a:t>
            </a:r>
            <a:endParaRPr b="0" lang="en-US" sz="1800" spc="-1" strike="noStrike">
              <a:latin typeface="Arial"/>
            </a:endParaRPr>
          </a:p>
          <a:p>
            <a:pPr algn="ctr">
              <a:lnSpc>
                <a:spcPct val="100000"/>
              </a:lnSpc>
              <a:tabLst>
                <a:tab algn="l" pos="0"/>
              </a:tabLst>
            </a:pPr>
            <a:endParaRPr b="0" lang="en-US" sz="1800" spc="-1" strike="noStrike">
              <a:latin typeface="Arial"/>
            </a:endParaRPr>
          </a:p>
          <a:p>
            <a:pPr algn="ctr">
              <a:lnSpc>
                <a:spcPct val="100000"/>
              </a:lnSpc>
              <a:tabLst>
                <a:tab algn="l" pos="0"/>
              </a:tabLst>
            </a:pPr>
            <a:endParaRPr b="0" lang="en-US" sz="1800" spc="-1" strike="noStrike">
              <a:latin typeface="Arial"/>
            </a:endParaRPr>
          </a:p>
        </p:txBody>
      </p:sp>
      <p:sp>
        <p:nvSpPr>
          <p:cNvPr id="476" name="CustomShape 5"/>
          <p:cNvSpPr/>
          <p:nvPr/>
        </p:nvSpPr>
        <p:spPr>
          <a:xfrm>
            <a:off x="1499040" y="4342680"/>
            <a:ext cx="887040" cy="849960"/>
          </a:xfrm>
          <a:prstGeom prst="ellipse">
            <a:avLst/>
          </a:prstGeom>
          <a:solidFill>
            <a:srgbClr val="01b0f1"/>
          </a:solidFill>
          <a:ln>
            <a:noFill/>
          </a:ln>
        </p:spPr>
        <p:style>
          <a:lnRef idx="2">
            <a:schemeClr val="accent1">
              <a:shade val="50000"/>
            </a:schemeClr>
          </a:lnRef>
          <a:fillRef idx="1">
            <a:schemeClr val="accent1"/>
          </a:fillRef>
          <a:effectRef idx="0">
            <a:schemeClr val="accent1"/>
          </a:effectRef>
          <a:fontRef idx="minor"/>
        </p:style>
      </p:sp>
      <p:sp>
        <p:nvSpPr>
          <p:cNvPr id="477" name="CustomShape 6"/>
          <p:cNvSpPr/>
          <p:nvPr/>
        </p:nvSpPr>
        <p:spPr>
          <a:xfrm>
            <a:off x="9413280" y="4367880"/>
            <a:ext cx="887040" cy="849960"/>
          </a:xfrm>
          <a:prstGeom prst="ellipse">
            <a:avLst/>
          </a:prstGeom>
          <a:solidFill>
            <a:srgbClr val="92d14f"/>
          </a:solidFill>
          <a:ln>
            <a:noFill/>
          </a:ln>
        </p:spPr>
        <p:style>
          <a:lnRef idx="2">
            <a:schemeClr val="accent1">
              <a:shade val="50000"/>
            </a:schemeClr>
          </a:lnRef>
          <a:fillRef idx="1">
            <a:schemeClr val="accent1"/>
          </a:fillRef>
          <a:effectRef idx="0">
            <a:schemeClr val="accent1"/>
          </a:effectRef>
          <a:fontRef idx="minor"/>
        </p:style>
      </p:sp>
      <p:sp>
        <p:nvSpPr>
          <p:cNvPr id="478" name="CustomShape 7"/>
          <p:cNvSpPr/>
          <p:nvPr/>
        </p:nvSpPr>
        <p:spPr>
          <a:xfrm>
            <a:off x="212040" y="5355360"/>
            <a:ext cx="3372840" cy="577080"/>
          </a:xfrm>
          <a:prstGeom prst="rect">
            <a:avLst/>
          </a:prstGeom>
          <a:noFill/>
          <a:ln w="0">
            <a:noFill/>
          </a:ln>
        </p:spPr>
        <p:style>
          <a:lnRef idx="0"/>
          <a:fillRef idx="0"/>
          <a:effectRef idx="0"/>
          <a:fontRef idx="minor"/>
        </p:style>
        <p:txBody>
          <a:bodyPr lIns="90000" rIns="90000" tIns="45000" bIns="45000">
            <a:spAutoFit/>
          </a:bodyPr>
          <a:p>
            <a:pPr algn="ctr">
              <a:lnSpc>
                <a:spcPct val="100000"/>
              </a:lnSpc>
              <a:tabLst>
                <a:tab algn="l" pos="0"/>
              </a:tabLst>
            </a:pPr>
            <a:r>
              <a:rPr b="0" lang="en-US" sz="1600" spc="-1" strike="noStrike">
                <a:solidFill>
                  <a:srgbClr val="ffffff"/>
                </a:solidFill>
                <a:latin typeface="Arial"/>
              </a:rPr>
              <a:t>Worte die Sie sich </a:t>
            </a:r>
            <a:endParaRPr b="0" lang="en-US" sz="1600" spc="-1" strike="noStrike">
              <a:latin typeface="Arial"/>
            </a:endParaRPr>
          </a:p>
          <a:p>
            <a:pPr algn="ctr">
              <a:lnSpc>
                <a:spcPct val="100000"/>
              </a:lnSpc>
              <a:tabLst>
                <a:tab algn="l" pos="0"/>
              </a:tabLst>
            </a:pPr>
            <a:r>
              <a:rPr b="0" lang="en-US" sz="1600" spc="-1" strike="noStrike">
                <a:solidFill>
                  <a:srgbClr val="ffffff"/>
                </a:solidFill>
                <a:latin typeface="Arial"/>
              </a:rPr>
              <a:t>genau merken müssen</a:t>
            </a:r>
            <a:endParaRPr b="0" lang="en-US" sz="1600" spc="-1" strike="noStrike">
              <a:latin typeface="Arial"/>
            </a:endParaRPr>
          </a:p>
        </p:txBody>
      </p:sp>
      <p:sp>
        <p:nvSpPr>
          <p:cNvPr id="479" name="CustomShape 8"/>
          <p:cNvSpPr/>
          <p:nvPr/>
        </p:nvSpPr>
        <p:spPr>
          <a:xfrm>
            <a:off x="8170200" y="5380560"/>
            <a:ext cx="3372840" cy="577080"/>
          </a:xfrm>
          <a:prstGeom prst="rect">
            <a:avLst/>
          </a:prstGeom>
          <a:noFill/>
          <a:ln w="0">
            <a:noFill/>
          </a:ln>
        </p:spPr>
        <p:style>
          <a:lnRef idx="0"/>
          <a:fillRef idx="0"/>
          <a:effectRef idx="0"/>
          <a:fontRef idx="minor"/>
        </p:style>
        <p:txBody>
          <a:bodyPr lIns="90000" rIns="90000" tIns="45000" bIns="45000">
            <a:spAutoFit/>
          </a:bodyPr>
          <a:p>
            <a:pPr algn="ctr">
              <a:lnSpc>
                <a:spcPct val="100000"/>
              </a:lnSpc>
              <a:tabLst>
                <a:tab algn="l" pos="0"/>
              </a:tabLst>
            </a:pPr>
            <a:r>
              <a:rPr b="0" lang="en-US" sz="1600" spc="-1" strike="noStrike">
                <a:solidFill>
                  <a:srgbClr val="ffffff"/>
                </a:solidFill>
                <a:latin typeface="Arial"/>
              </a:rPr>
              <a:t>Worte die nicht </a:t>
            </a:r>
            <a:endParaRPr b="0" lang="en-US" sz="1600" spc="-1" strike="noStrike">
              <a:latin typeface="Arial"/>
            </a:endParaRPr>
          </a:p>
          <a:p>
            <a:pPr algn="ctr">
              <a:lnSpc>
                <a:spcPct val="100000"/>
              </a:lnSpc>
              <a:tabLst>
                <a:tab algn="l" pos="0"/>
              </a:tabLst>
            </a:pPr>
            <a:r>
              <a:rPr b="0" lang="en-US" sz="1600" spc="-1" strike="noStrike">
                <a:solidFill>
                  <a:srgbClr val="ffffff"/>
                </a:solidFill>
                <a:latin typeface="Arial"/>
              </a:rPr>
              <a:t>relevant sind</a:t>
            </a:r>
            <a:endParaRPr b="0" lang="en-US" sz="1600" spc="-1" strike="noStrike">
              <a:latin typeface="Arial"/>
            </a:endParaRPr>
          </a:p>
        </p:txBody>
      </p:sp>
      <p:sp>
        <p:nvSpPr>
          <p:cNvPr id="480" name="CustomShape 9"/>
          <p:cNvSpPr/>
          <p:nvPr/>
        </p:nvSpPr>
        <p:spPr>
          <a:xfrm>
            <a:off x="2817000" y="179640"/>
            <a:ext cx="6557400" cy="639000"/>
          </a:xfrm>
          <a:prstGeom prst="rect">
            <a:avLst/>
          </a:prstGeom>
          <a:noFill/>
          <a:ln w="0">
            <a:noFill/>
          </a:ln>
        </p:spPr>
        <p:style>
          <a:lnRef idx="0"/>
          <a:fillRef idx="0"/>
          <a:effectRef idx="0"/>
          <a:fontRef idx="minor"/>
        </p:style>
        <p:txBody>
          <a:bodyPr wrap="none" lIns="90000" rIns="90000" tIns="45000" bIns="45000">
            <a:spAutoFit/>
          </a:bodyPr>
          <a:p>
            <a:pPr algn="ctr">
              <a:lnSpc>
                <a:spcPct val="100000"/>
              </a:lnSpc>
              <a:tabLst>
                <a:tab algn="l" pos="0"/>
              </a:tabLst>
            </a:pPr>
            <a:r>
              <a:rPr b="1" lang="de-DE" sz="3600" spc="-1" strike="noStrike">
                <a:solidFill>
                  <a:srgbClr val="ffffff"/>
                </a:solidFill>
                <a:latin typeface="Arial"/>
              </a:rPr>
              <a:t>Cued Complex Span Aufgabe</a:t>
            </a: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595959"/>
        </a:solidFill>
      </p:bgPr>
    </p:bg>
    <p:spTree>
      <p:nvGrpSpPr>
        <p:cNvPr id="1" name=""/>
        <p:cNvGrpSpPr/>
        <p:nvPr/>
      </p:nvGrpSpPr>
      <p:grpSpPr>
        <a:xfrm>
          <a:off x="0" y="0"/>
          <a:ext cx="0" cy="0"/>
          <a:chOff x="0" y="0"/>
          <a:chExt cx="0" cy="0"/>
        </a:xfrm>
      </p:grpSpPr>
      <p:sp>
        <p:nvSpPr>
          <p:cNvPr id="481" name="CustomShape 1"/>
          <p:cNvSpPr/>
          <p:nvPr/>
        </p:nvSpPr>
        <p:spPr>
          <a:xfrm>
            <a:off x="703440" y="1111680"/>
            <a:ext cx="10743840" cy="1188000"/>
          </a:xfrm>
          <a:prstGeom prst="rect">
            <a:avLst/>
          </a:prstGeom>
          <a:noFill/>
          <a:ln w="0">
            <a:noFill/>
          </a:ln>
        </p:spPr>
        <p:style>
          <a:lnRef idx="0"/>
          <a:fillRef idx="0"/>
          <a:effectRef idx="0"/>
          <a:fontRef idx="minor"/>
        </p:style>
        <p:txBody>
          <a:bodyPr lIns="90000" rIns="90000" tIns="45000" bIns="45000" anchor="ctr">
            <a:spAutoFit/>
          </a:bodyPr>
          <a:p>
            <a:pPr algn="ctr">
              <a:lnSpc>
                <a:spcPct val="100000"/>
              </a:lnSpc>
              <a:tabLst>
                <a:tab algn="l" pos="0"/>
              </a:tabLst>
            </a:pPr>
            <a:endParaRPr b="0" lang="en-US" sz="1800" spc="-1" strike="noStrike">
              <a:latin typeface="Arial"/>
            </a:endParaRPr>
          </a:p>
          <a:p>
            <a:pPr algn="ctr">
              <a:lnSpc>
                <a:spcPct val="100000"/>
              </a:lnSpc>
              <a:tabLst>
                <a:tab algn="l" pos="0"/>
              </a:tabLst>
            </a:pPr>
            <a:endParaRPr b="0" lang="en-US" sz="1800" spc="-1" strike="noStrike">
              <a:latin typeface="Arial"/>
            </a:endParaRPr>
          </a:p>
          <a:p>
            <a:pPr algn="ctr">
              <a:lnSpc>
                <a:spcPct val="100000"/>
              </a:lnSpc>
              <a:tabLst>
                <a:tab algn="l" pos="0"/>
              </a:tabLst>
            </a:pPr>
            <a:endParaRPr b="0" lang="en-US" sz="1800" spc="-1" strike="noStrike">
              <a:latin typeface="Arial"/>
            </a:endParaRPr>
          </a:p>
          <a:p>
            <a:pPr algn="ctr">
              <a:lnSpc>
                <a:spcPct val="100000"/>
              </a:lnSpc>
              <a:tabLst>
                <a:tab algn="l" pos="0"/>
              </a:tabLst>
            </a:pPr>
            <a:endParaRPr b="0" lang="en-US" sz="1800" spc="-1" strike="noStrike">
              <a:latin typeface="Arial"/>
            </a:endParaRPr>
          </a:p>
        </p:txBody>
      </p:sp>
      <p:sp>
        <p:nvSpPr>
          <p:cNvPr id="482" name="CustomShape 2"/>
          <p:cNvSpPr/>
          <p:nvPr/>
        </p:nvSpPr>
        <p:spPr>
          <a:xfrm>
            <a:off x="826200" y="2849040"/>
            <a:ext cx="10743840" cy="1462320"/>
          </a:xfrm>
          <a:prstGeom prst="rect">
            <a:avLst/>
          </a:prstGeom>
          <a:noFill/>
          <a:ln w="0">
            <a:noFill/>
          </a:ln>
        </p:spPr>
        <p:style>
          <a:lnRef idx="0"/>
          <a:fillRef idx="0"/>
          <a:effectRef idx="0"/>
          <a:fontRef idx="minor"/>
        </p:style>
        <p:txBody>
          <a:bodyPr lIns="90000" rIns="90000" tIns="45000" bIns="45000" anchor="ctr">
            <a:spAutoFit/>
          </a:bodyPr>
          <a:p>
            <a:pPr algn="ctr">
              <a:lnSpc>
                <a:spcPct val="100000"/>
              </a:lnSpc>
              <a:tabLst>
                <a:tab algn="l" pos="0"/>
              </a:tabLst>
            </a:pPr>
            <a:endParaRPr b="0" lang="en-US" sz="1800" spc="-1" strike="noStrike">
              <a:latin typeface="Arial"/>
            </a:endParaRPr>
          </a:p>
          <a:p>
            <a:pPr algn="ctr">
              <a:lnSpc>
                <a:spcPct val="100000"/>
              </a:lnSpc>
              <a:tabLst>
                <a:tab algn="l" pos="0"/>
              </a:tabLst>
            </a:pPr>
            <a:endParaRPr b="0" lang="en-US" sz="1800" spc="-1" strike="noStrike">
              <a:latin typeface="Arial"/>
            </a:endParaRPr>
          </a:p>
          <a:p>
            <a:pPr algn="ctr">
              <a:lnSpc>
                <a:spcPct val="100000"/>
              </a:lnSpc>
              <a:tabLst>
                <a:tab algn="l" pos="0"/>
              </a:tabLst>
            </a:pPr>
            <a:endParaRPr b="0" lang="en-US" sz="1800" spc="-1" strike="noStrike">
              <a:latin typeface="Arial"/>
            </a:endParaRPr>
          </a:p>
          <a:p>
            <a:pPr algn="ctr">
              <a:lnSpc>
                <a:spcPct val="100000"/>
              </a:lnSpc>
              <a:tabLst>
                <a:tab algn="l" pos="0"/>
              </a:tabLst>
            </a:pPr>
            <a:endParaRPr b="0" lang="en-US" sz="1800" spc="-1" strike="noStrike">
              <a:latin typeface="Arial"/>
            </a:endParaRPr>
          </a:p>
          <a:p>
            <a:pPr algn="ctr">
              <a:lnSpc>
                <a:spcPct val="100000"/>
              </a:lnSpc>
              <a:tabLst>
                <a:tab algn="l" pos="0"/>
              </a:tabLst>
            </a:pPr>
            <a:endParaRPr b="0" lang="en-US" sz="1800" spc="-1" strike="noStrike">
              <a:latin typeface="Arial"/>
            </a:endParaRPr>
          </a:p>
        </p:txBody>
      </p:sp>
      <p:sp>
        <p:nvSpPr>
          <p:cNvPr id="483" name="CustomShape 3"/>
          <p:cNvSpPr/>
          <p:nvPr/>
        </p:nvSpPr>
        <p:spPr>
          <a:xfrm>
            <a:off x="3047400" y="6224040"/>
            <a:ext cx="6096600" cy="395280"/>
          </a:xfrm>
          <a:prstGeom prst="rect">
            <a:avLst/>
          </a:prstGeom>
          <a:noFill/>
          <a:ln w="0">
            <a:noFill/>
          </a:ln>
        </p:spPr>
        <p:style>
          <a:lnRef idx="0"/>
          <a:fillRef idx="0"/>
          <a:effectRef idx="0"/>
          <a:fontRef idx="minor"/>
        </p:style>
        <p:txBody>
          <a:bodyPr lIns="90000" rIns="90000" tIns="45000" bIns="45000">
            <a:spAutoFit/>
          </a:bodyPr>
          <a:p>
            <a:pPr algn="ctr">
              <a:lnSpc>
                <a:spcPct val="100000"/>
              </a:lnSpc>
              <a:tabLst>
                <a:tab algn="l" pos="0"/>
              </a:tabLst>
            </a:pPr>
            <a:r>
              <a:rPr b="1" i="1" lang="de-DE" sz="2000" spc="-1" strike="noStrike">
                <a:solidFill>
                  <a:srgbClr val="ffc000"/>
                </a:solidFill>
                <a:latin typeface="Arial"/>
              </a:rPr>
              <a:t>Bereit? Weiter mit beliebiger Taste!</a:t>
            </a:r>
            <a:endParaRPr b="0" lang="en-US" sz="2000" spc="-1" strike="noStrike">
              <a:latin typeface="Arial"/>
            </a:endParaRPr>
          </a:p>
        </p:txBody>
      </p:sp>
      <p:sp>
        <p:nvSpPr>
          <p:cNvPr id="484" name="CustomShape 4"/>
          <p:cNvSpPr/>
          <p:nvPr/>
        </p:nvSpPr>
        <p:spPr>
          <a:xfrm>
            <a:off x="538560" y="1365480"/>
            <a:ext cx="10743840" cy="3382560"/>
          </a:xfrm>
          <a:prstGeom prst="rect">
            <a:avLst/>
          </a:prstGeom>
          <a:noFill/>
          <a:ln w="0">
            <a:noFill/>
          </a:ln>
        </p:spPr>
        <p:style>
          <a:lnRef idx="0"/>
          <a:fillRef idx="0"/>
          <a:effectRef idx="0"/>
          <a:fontRef idx="minor"/>
        </p:style>
        <p:txBody>
          <a:bodyPr lIns="90000" rIns="90000" tIns="45000" bIns="45000" anchor="ctr">
            <a:spAutoFit/>
          </a:bodyPr>
          <a:p>
            <a:pPr algn="ctr">
              <a:lnSpc>
                <a:spcPct val="100000"/>
              </a:lnSpc>
            </a:pPr>
            <a:r>
              <a:rPr b="0" lang="de-DE" sz="1800" spc="-1" strike="noStrike">
                <a:solidFill>
                  <a:srgbClr val="ffffff"/>
                </a:solidFill>
                <a:latin typeface="Arial"/>
              </a:rPr>
              <a:t>Nun starten einige </a:t>
            </a:r>
            <a:r>
              <a:rPr b="1" i="1" lang="de-DE" sz="1800" spc="-1" strike="noStrike">
                <a:solidFill>
                  <a:srgbClr val="ffc000"/>
                </a:solidFill>
                <a:latin typeface="Arial"/>
              </a:rPr>
              <a:t>Übungsdurchläufe</a:t>
            </a:r>
            <a:r>
              <a:rPr b="0" lang="de-DE" sz="1800" spc="-1" strike="noStrike">
                <a:solidFill>
                  <a:srgbClr val="ffffff"/>
                </a:solidFill>
                <a:latin typeface="Arial"/>
              </a:rPr>
              <a:t>, bei denen Sie die Aufgabe mit Feedback üben können. </a:t>
            </a: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r>
              <a:rPr b="0" lang="de-DE" sz="1800" spc="-1" strike="noStrike">
                <a:solidFill>
                  <a:srgbClr val="ffffff"/>
                </a:solidFill>
                <a:latin typeface="Arial"/>
              </a:rPr>
              <a:t>Bei Zahlen die Sie sich merken müssen, erscheint </a:t>
            </a:r>
            <a:r>
              <a:rPr b="1" i="1" lang="de-DE" sz="1800" spc="-1" strike="noStrike">
                <a:solidFill>
                  <a:srgbClr val="ffc000"/>
                </a:solidFill>
                <a:latin typeface="Arial"/>
              </a:rPr>
              <a:t>vor der Zahl </a:t>
            </a:r>
            <a:r>
              <a:rPr b="0" lang="de-DE" sz="1800" spc="-1" strike="noStrike">
                <a:solidFill>
                  <a:srgbClr val="ffffff"/>
                </a:solidFill>
                <a:latin typeface="Arial"/>
              </a:rPr>
              <a:t>ein </a:t>
            </a:r>
            <a:r>
              <a:rPr b="1" i="1" lang="de-DE" sz="1800" spc="-1" strike="noStrike">
                <a:solidFill>
                  <a:srgbClr val="00b0f0"/>
                </a:solidFill>
                <a:latin typeface="Arial"/>
              </a:rPr>
              <a:t>blauer Kreis</a:t>
            </a:r>
            <a:r>
              <a:rPr b="0" lang="de-DE" sz="1800" spc="-1" strike="noStrike">
                <a:solidFill>
                  <a:srgbClr val="ffffff"/>
                </a:solidFill>
                <a:latin typeface="Arial"/>
              </a:rPr>
              <a:t>,  bei Zahlen bei denen Sie nur bewerten sollen ob sie größer oder kleiner sind als 50, erscheint </a:t>
            </a:r>
            <a:r>
              <a:rPr b="1" i="1" lang="de-DE" sz="1800" spc="-1" strike="noStrike">
                <a:solidFill>
                  <a:srgbClr val="ffc000"/>
                </a:solidFill>
                <a:latin typeface="Arial"/>
              </a:rPr>
              <a:t>vor der Zahl</a:t>
            </a:r>
            <a:r>
              <a:rPr b="0" lang="de-DE" sz="1800" spc="-1" strike="noStrike">
                <a:solidFill>
                  <a:srgbClr val="ffffff"/>
                </a:solidFill>
                <a:latin typeface="Arial"/>
              </a:rPr>
              <a:t> ein </a:t>
            </a:r>
            <a:r>
              <a:rPr b="1" i="1" lang="de-DE" sz="1800" spc="-1" strike="noStrike">
                <a:solidFill>
                  <a:srgbClr val="92d14f"/>
                </a:solidFill>
                <a:latin typeface="Arial"/>
              </a:rPr>
              <a:t>grüner Kreis</a:t>
            </a:r>
            <a:r>
              <a:rPr b="0" lang="de-DE" sz="1800" spc="-1" strike="noStrike">
                <a:solidFill>
                  <a:srgbClr val="ffffff"/>
                </a:solidFill>
                <a:latin typeface="Arial"/>
              </a:rPr>
              <a:t>. </a:t>
            </a:r>
            <a:r>
              <a:rPr b="1" i="1" lang="de-DE" sz="1800" spc="-1" strike="noStrike">
                <a:solidFill>
                  <a:srgbClr val="ffc000"/>
                </a:solidFill>
                <a:latin typeface="Arial"/>
              </a:rPr>
              <a:t>Sie müssen jedoch jedes mal entscheiden, </a:t>
            </a:r>
            <a:r>
              <a:rPr b="1" i="1" lang="en-US" sz="1800" spc="-1" strike="noStrike">
                <a:solidFill>
                  <a:srgbClr val="ffc000"/>
                </a:solidFill>
                <a:latin typeface="Arial"/>
              </a:rPr>
              <a:t>ob die Zahl größer oder kleiner ist als 50, egal ob die Zahl relevant ist, oder nicht! </a:t>
            </a:r>
            <a:r>
              <a:rPr b="0" lang="en-US" sz="1800" spc="-1" strike="noStrike">
                <a:solidFill>
                  <a:srgbClr val="ffffff"/>
                </a:solidFill>
                <a:latin typeface="Arial"/>
              </a:rPr>
              <a:t>Anschließend </a:t>
            </a:r>
            <a:r>
              <a:rPr b="1" i="1" lang="en-US" sz="1800" spc="-1" strike="noStrike">
                <a:solidFill>
                  <a:srgbClr val="ffffff"/>
                </a:solidFill>
                <a:latin typeface="Arial"/>
              </a:rPr>
              <a:t>müssen Sie die Zahlen </a:t>
            </a:r>
            <a:r>
              <a:rPr b="1" i="1" lang="en-US" sz="1800" spc="-1" strike="noStrike">
                <a:solidFill>
                  <a:srgbClr val="ffc000"/>
                </a:solidFill>
                <a:latin typeface="Arial"/>
              </a:rPr>
              <a:t>in korrekter Reihenfolge </a:t>
            </a:r>
            <a:r>
              <a:rPr b="1" i="1" lang="en-US" sz="1800" spc="-1" strike="noStrike">
                <a:solidFill>
                  <a:srgbClr val="ffffff"/>
                </a:solidFill>
                <a:latin typeface="Arial"/>
              </a:rPr>
              <a:t>aus einem Kreis mit ingesamt 20 Zahlen auswählen</a:t>
            </a:r>
            <a:r>
              <a:rPr b="0" lang="en-US" sz="1800" spc="-1" strike="noStrike">
                <a:solidFill>
                  <a:srgbClr val="ffffff"/>
                </a:solidFill>
                <a:latin typeface="Arial"/>
              </a:rPr>
              <a:t>!</a:t>
            </a:r>
            <a:endParaRPr b="0" lang="en-US" sz="1800" spc="-1" strike="noStrike">
              <a:latin typeface="Arial"/>
            </a:endParaRPr>
          </a:p>
          <a:p>
            <a:pPr algn="ctr">
              <a:lnSpc>
                <a:spcPct val="100000"/>
              </a:lnSpc>
              <a:tabLst>
                <a:tab algn="l" pos="0"/>
              </a:tabLst>
            </a:pPr>
            <a:endParaRPr b="0" lang="en-US" sz="1800" spc="-1" strike="noStrike">
              <a:latin typeface="Arial"/>
            </a:endParaRPr>
          </a:p>
          <a:p>
            <a:pPr algn="ctr">
              <a:lnSpc>
                <a:spcPct val="100000"/>
              </a:lnSpc>
              <a:tabLst>
                <a:tab algn="l" pos="0"/>
              </a:tabLst>
            </a:pPr>
            <a:r>
              <a:rPr b="0" lang="de-DE" sz="1800" spc="-1" strike="noStrike">
                <a:solidFill>
                  <a:srgbClr val="ffffff"/>
                </a:solidFill>
                <a:latin typeface="Arial"/>
              </a:rPr>
              <a:t>Drücken Sie die </a:t>
            </a:r>
            <a:r>
              <a:rPr b="1" i="1" lang="de-DE" sz="1800" spc="-1" strike="noStrike">
                <a:solidFill>
                  <a:srgbClr val="ffc000"/>
                </a:solidFill>
                <a:latin typeface="Arial"/>
              </a:rPr>
              <a:t>Taste „L“</a:t>
            </a:r>
            <a:r>
              <a:rPr b="0" lang="de-DE" sz="1800" spc="-1" strike="noStrike">
                <a:solidFill>
                  <a:srgbClr val="ffc000"/>
                </a:solidFill>
                <a:latin typeface="Arial"/>
              </a:rPr>
              <a:t>, </a:t>
            </a:r>
            <a:r>
              <a:rPr b="1" i="1" lang="de-DE" sz="1800" spc="-1" strike="noStrike">
                <a:solidFill>
                  <a:srgbClr val="ffc000"/>
                </a:solidFill>
                <a:latin typeface="Arial"/>
              </a:rPr>
              <a:t>wenn die Zahl größer</a:t>
            </a:r>
            <a:r>
              <a:rPr b="0" lang="de-DE" sz="1800" spc="-1" strike="noStrike">
                <a:solidFill>
                  <a:srgbClr val="c00000"/>
                </a:solidFill>
                <a:latin typeface="Arial"/>
              </a:rPr>
              <a:t> </a:t>
            </a:r>
            <a:r>
              <a:rPr b="0" lang="de-DE" sz="1800" spc="-1" strike="noStrike">
                <a:solidFill>
                  <a:srgbClr val="ffffff"/>
                </a:solidFill>
                <a:latin typeface="Arial"/>
              </a:rPr>
              <a:t>ist als 50 und die </a:t>
            </a:r>
            <a:r>
              <a:rPr b="1" i="1" lang="de-DE" sz="1800" spc="-1" strike="noStrike">
                <a:solidFill>
                  <a:srgbClr val="ffc000"/>
                </a:solidFill>
                <a:latin typeface="Arial"/>
              </a:rPr>
              <a:t>Taste „D“, wenn sie kleiner</a:t>
            </a:r>
            <a:r>
              <a:rPr b="1" i="1" lang="de-DE" sz="1800" spc="-1" strike="noStrike">
                <a:solidFill>
                  <a:srgbClr val="ff0000"/>
                </a:solidFill>
                <a:latin typeface="Arial"/>
              </a:rPr>
              <a:t> </a:t>
            </a:r>
            <a:r>
              <a:rPr b="0" lang="de-DE" sz="1800" spc="-1" strike="noStrike">
                <a:solidFill>
                  <a:srgbClr val="ffffff"/>
                </a:solidFill>
                <a:latin typeface="Arial"/>
              </a:rPr>
              <a:t>ist als 50.</a:t>
            </a:r>
            <a:endParaRPr b="0" lang="en-US" sz="1800" spc="-1" strike="noStrike">
              <a:latin typeface="Arial"/>
            </a:endParaRPr>
          </a:p>
          <a:p>
            <a:pPr algn="ctr">
              <a:lnSpc>
                <a:spcPct val="100000"/>
              </a:lnSpc>
              <a:tabLst>
                <a:tab algn="l" pos="0"/>
              </a:tabLst>
            </a:pPr>
            <a:endParaRPr b="0" lang="en-US" sz="1800" spc="-1" strike="noStrike">
              <a:latin typeface="Arial"/>
            </a:endParaRPr>
          </a:p>
          <a:p>
            <a:pPr algn="ctr">
              <a:lnSpc>
                <a:spcPct val="100000"/>
              </a:lnSpc>
              <a:tabLst>
                <a:tab algn="l" pos="0"/>
              </a:tabLst>
            </a:pPr>
            <a:endParaRPr b="0" lang="en-US" sz="1800" spc="-1" strike="noStrike">
              <a:latin typeface="Arial"/>
            </a:endParaRPr>
          </a:p>
        </p:txBody>
      </p:sp>
      <p:sp>
        <p:nvSpPr>
          <p:cNvPr id="485" name="CustomShape 5"/>
          <p:cNvSpPr/>
          <p:nvPr/>
        </p:nvSpPr>
        <p:spPr>
          <a:xfrm>
            <a:off x="1499040" y="4342680"/>
            <a:ext cx="887040" cy="849960"/>
          </a:xfrm>
          <a:prstGeom prst="ellipse">
            <a:avLst/>
          </a:prstGeom>
          <a:solidFill>
            <a:srgbClr val="01b0f1"/>
          </a:solidFill>
          <a:ln>
            <a:noFill/>
          </a:ln>
        </p:spPr>
        <p:style>
          <a:lnRef idx="2">
            <a:schemeClr val="accent1">
              <a:shade val="50000"/>
            </a:schemeClr>
          </a:lnRef>
          <a:fillRef idx="1">
            <a:schemeClr val="accent1"/>
          </a:fillRef>
          <a:effectRef idx="0">
            <a:schemeClr val="accent1"/>
          </a:effectRef>
          <a:fontRef idx="minor"/>
        </p:style>
      </p:sp>
      <p:sp>
        <p:nvSpPr>
          <p:cNvPr id="486" name="CustomShape 6"/>
          <p:cNvSpPr/>
          <p:nvPr/>
        </p:nvSpPr>
        <p:spPr>
          <a:xfrm>
            <a:off x="9413280" y="4367880"/>
            <a:ext cx="887040" cy="849960"/>
          </a:xfrm>
          <a:prstGeom prst="ellipse">
            <a:avLst/>
          </a:prstGeom>
          <a:solidFill>
            <a:srgbClr val="92d14f"/>
          </a:solidFill>
          <a:ln>
            <a:noFill/>
          </a:ln>
        </p:spPr>
        <p:style>
          <a:lnRef idx="2">
            <a:schemeClr val="accent1">
              <a:shade val="50000"/>
            </a:schemeClr>
          </a:lnRef>
          <a:fillRef idx="1">
            <a:schemeClr val="accent1"/>
          </a:fillRef>
          <a:effectRef idx="0">
            <a:schemeClr val="accent1"/>
          </a:effectRef>
          <a:fontRef idx="minor"/>
        </p:style>
      </p:sp>
      <p:sp>
        <p:nvSpPr>
          <p:cNvPr id="487" name="CustomShape 7"/>
          <p:cNvSpPr/>
          <p:nvPr/>
        </p:nvSpPr>
        <p:spPr>
          <a:xfrm>
            <a:off x="212040" y="5355360"/>
            <a:ext cx="3372840" cy="577080"/>
          </a:xfrm>
          <a:prstGeom prst="rect">
            <a:avLst/>
          </a:prstGeom>
          <a:noFill/>
          <a:ln w="0">
            <a:noFill/>
          </a:ln>
        </p:spPr>
        <p:style>
          <a:lnRef idx="0"/>
          <a:fillRef idx="0"/>
          <a:effectRef idx="0"/>
          <a:fontRef idx="minor"/>
        </p:style>
        <p:txBody>
          <a:bodyPr lIns="90000" rIns="90000" tIns="45000" bIns="45000">
            <a:spAutoFit/>
          </a:bodyPr>
          <a:p>
            <a:pPr algn="ctr">
              <a:lnSpc>
                <a:spcPct val="100000"/>
              </a:lnSpc>
              <a:tabLst>
                <a:tab algn="l" pos="0"/>
              </a:tabLst>
            </a:pPr>
            <a:r>
              <a:rPr b="0" lang="en-US" sz="1600" spc="-1" strike="noStrike">
                <a:solidFill>
                  <a:srgbClr val="ffffff"/>
                </a:solidFill>
                <a:latin typeface="Arial"/>
              </a:rPr>
              <a:t>Zahlen die Sie sich </a:t>
            </a:r>
            <a:endParaRPr b="0" lang="en-US" sz="1600" spc="-1" strike="noStrike">
              <a:latin typeface="Arial"/>
            </a:endParaRPr>
          </a:p>
          <a:p>
            <a:pPr algn="ctr">
              <a:lnSpc>
                <a:spcPct val="100000"/>
              </a:lnSpc>
              <a:tabLst>
                <a:tab algn="l" pos="0"/>
              </a:tabLst>
            </a:pPr>
            <a:r>
              <a:rPr b="0" lang="en-US" sz="1600" spc="-1" strike="noStrike">
                <a:solidFill>
                  <a:srgbClr val="ffffff"/>
                </a:solidFill>
                <a:latin typeface="Arial"/>
              </a:rPr>
              <a:t>genau merken müssen</a:t>
            </a:r>
            <a:endParaRPr b="0" lang="en-US" sz="1600" spc="-1" strike="noStrike">
              <a:latin typeface="Arial"/>
            </a:endParaRPr>
          </a:p>
        </p:txBody>
      </p:sp>
      <p:sp>
        <p:nvSpPr>
          <p:cNvPr id="488" name="CustomShape 8"/>
          <p:cNvSpPr/>
          <p:nvPr/>
        </p:nvSpPr>
        <p:spPr>
          <a:xfrm>
            <a:off x="8170200" y="5380560"/>
            <a:ext cx="3372840" cy="577080"/>
          </a:xfrm>
          <a:prstGeom prst="rect">
            <a:avLst/>
          </a:prstGeom>
          <a:noFill/>
          <a:ln w="0">
            <a:noFill/>
          </a:ln>
        </p:spPr>
        <p:style>
          <a:lnRef idx="0"/>
          <a:fillRef idx="0"/>
          <a:effectRef idx="0"/>
          <a:fontRef idx="minor"/>
        </p:style>
        <p:txBody>
          <a:bodyPr lIns="90000" rIns="90000" tIns="45000" bIns="45000">
            <a:spAutoFit/>
          </a:bodyPr>
          <a:p>
            <a:pPr algn="ctr">
              <a:lnSpc>
                <a:spcPct val="100000"/>
              </a:lnSpc>
              <a:tabLst>
                <a:tab algn="l" pos="0"/>
              </a:tabLst>
            </a:pPr>
            <a:r>
              <a:rPr b="0" lang="en-US" sz="1600" spc="-1" strike="noStrike">
                <a:solidFill>
                  <a:srgbClr val="ffffff"/>
                </a:solidFill>
                <a:latin typeface="Arial"/>
              </a:rPr>
              <a:t>Zahlen die nicht </a:t>
            </a:r>
            <a:endParaRPr b="0" lang="en-US" sz="1600" spc="-1" strike="noStrike">
              <a:latin typeface="Arial"/>
            </a:endParaRPr>
          </a:p>
          <a:p>
            <a:pPr algn="ctr">
              <a:lnSpc>
                <a:spcPct val="100000"/>
              </a:lnSpc>
              <a:tabLst>
                <a:tab algn="l" pos="0"/>
              </a:tabLst>
            </a:pPr>
            <a:r>
              <a:rPr b="0" lang="en-US" sz="1600" spc="-1" strike="noStrike">
                <a:solidFill>
                  <a:srgbClr val="ffffff"/>
                </a:solidFill>
                <a:latin typeface="Arial"/>
              </a:rPr>
              <a:t>relevant sind</a:t>
            </a:r>
            <a:endParaRPr b="0" lang="en-US" sz="1600" spc="-1" strike="noStrike">
              <a:latin typeface="Arial"/>
            </a:endParaRPr>
          </a:p>
        </p:txBody>
      </p:sp>
      <p:sp>
        <p:nvSpPr>
          <p:cNvPr id="489" name="CustomShape 9"/>
          <p:cNvSpPr/>
          <p:nvPr/>
        </p:nvSpPr>
        <p:spPr>
          <a:xfrm>
            <a:off x="2817000" y="179640"/>
            <a:ext cx="6557400" cy="639000"/>
          </a:xfrm>
          <a:prstGeom prst="rect">
            <a:avLst/>
          </a:prstGeom>
          <a:noFill/>
          <a:ln w="0">
            <a:noFill/>
          </a:ln>
        </p:spPr>
        <p:style>
          <a:lnRef idx="0"/>
          <a:fillRef idx="0"/>
          <a:effectRef idx="0"/>
          <a:fontRef idx="minor"/>
        </p:style>
        <p:txBody>
          <a:bodyPr wrap="none" lIns="90000" rIns="90000" tIns="45000" bIns="45000">
            <a:spAutoFit/>
          </a:bodyPr>
          <a:p>
            <a:pPr algn="ctr">
              <a:lnSpc>
                <a:spcPct val="100000"/>
              </a:lnSpc>
              <a:tabLst>
                <a:tab algn="l" pos="0"/>
              </a:tabLst>
            </a:pPr>
            <a:r>
              <a:rPr b="1" lang="de-DE" sz="3600" spc="-1" strike="noStrike">
                <a:solidFill>
                  <a:srgbClr val="ffffff"/>
                </a:solidFill>
                <a:latin typeface="Arial"/>
              </a:rPr>
              <a:t>Cued Complex Span Aufgabe</a:t>
            </a: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595959"/>
        </a:solidFill>
      </p:bgPr>
    </p:bg>
    <p:spTree>
      <p:nvGrpSpPr>
        <p:cNvPr id="1" name=""/>
        <p:cNvGrpSpPr/>
        <p:nvPr/>
      </p:nvGrpSpPr>
      <p:grpSpPr>
        <a:xfrm>
          <a:off x="0" y="0"/>
          <a:ext cx="0" cy="0"/>
          <a:chOff x="0" y="0"/>
          <a:chExt cx="0" cy="0"/>
        </a:xfrm>
      </p:grpSpPr>
      <p:sp>
        <p:nvSpPr>
          <p:cNvPr id="490" name="CustomShape 1"/>
          <p:cNvSpPr/>
          <p:nvPr/>
        </p:nvSpPr>
        <p:spPr>
          <a:xfrm>
            <a:off x="703440" y="1111680"/>
            <a:ext cx="10743840" cy="1188000"/>
          </a:xfrm>
          <a:prstGeom prst="rect">
            <a:avLst/>
          </a:prstGeom>
          <a:noFill/>
          <a:ln w="0">
            <a:noFill/>
          </a:ln>
        </p:spPr>
        <p:style>
          <a:lnRef idx="0"/>
          <a:fillRef idx="0"/>
          <a:effectRef idx="0"/>
          <a:fontRef idx="minor"/>
        </p:style>
        <p:txBody>
          <a:bodyPr lIns="90000" rIns="90000" tIns="45000" bIns="45000" anchor="ctr">
            <a:spAutoFit/>
          </a:bodyPr>
          <a:p>
            <a:pPr algn="ctr">
              <a:lnSpc>
                <a:spcPct val="100000"/>
              </a:lnSpc>
              <a:tabLst>
                <a:tab algn="l" pos="0"/>
              </a:tabLst>
            </a:pPr>
            <a:endParaRPr b="0" lang="en-US" sz="1800" spc="-1" strike="noStrike">
              <a:latin typeface="Arial"/>
            </a:endParaRPr>
          </a:p>
          <a:p>
            <a:pPr algn="ctr">
              <a:lnSpc>
                <a:spcPct val="100000"/>
              </a:lnSpc>
              <a:tabLst>
                <a:tab algn="l" pos="0"/>
              </a:tabLst>
            </a:pPr>
            <a:endParaRPr b="0" lang="en-US" sz="1800" spc="-1" strike="noStrike">
              <a:latin typeface="Arial"/>
            </a:endParaRPr>
          </a:p>
          <a:p>
            <a:pPr algn="ctr">
              <a:lnSpc>
                <a:spcPct val="100000"/>
              </a:lnSpc>
              <a:tabLst>
                <a:tab algn="l" pos="0"/>
              </a:tabLst>
            </a:pPr>
            <a:endParaRPr b="0" lang="en-US" sz="1800" spc="-1" strike="noStrike">
              <a:latin typeface="Arial"/>
            </a:endParaRPr>
          </a:p>
          <a:p>
            <a:pPr algn="ctr">
              <a:lnSpc>
                <a:spcPct val="100000"/>
              </a:lnSpc>
              <a:tabLst>
                <a:tab algn="l" pos="0"/>
              </a:tabLst>
            </a:pPr>
            <a:endParaRPr b="0" lang="en-US" sz="1800" spc="-1" strike="noStrike">
              <a:latin typeface="Arial"/>
            </a:endParaRPr>
          </a:p>
        </p:txBody>
      </p:sp>
      <p:sp>
        <p:nvSpPr>
          <p:cNvPr id="491" name="CustomShape 2"/>
          <p:cNvSpPr/>
          <p:nvPr/>
        </p:nvSpPr>
        <p:spPr>
          <a:xfrm>
            <a:off x="826200" y="2849040"/>
            <a:ext cx="10743840" cy="1462320"/>
          </a:xfrm>
          <a:prstGeom prst="rect">
            <a:avLst/>
          </a:prstGeom>
          <a:noFill/>
          <a:ln w="0">
            <a:noFill/>
          </a:ln>
        </p:spPr>
        <p:style>
          <a:lnRef idx="0"/>
          <a:fillRef idx="0"/>
          <a:effectRef idx="0"/>
          <a:fontRef idx="minor"/>
        </p:style>
        <p:txBody>
          <a:bodyPr lIns="90000" rIns="90000" tIns="45000" bIns="45000" anchor="ctr">
            <a:spAutoFit/>
          </a:bodyPr>
          <a:p>
            <a:pPr algn="ctr">
              <a:lnSpc>
                <a:spcPct val="100000"/>
              </a:lnSpc>
              <a:tabLst>
                <a:tab algn="l" pos="0"/>
              </a:tabLst>
            </a:pPr>
            <a:endParaRPr b="0" lang="en-US" sz="1800" spc="-1" strike="noStrike">
              <a:latin typeface="Arial"/>
            </a:endParaRPr>
          </a:p>
          <a:p>
            <a:pPr algn="ctr">
              <a:lnSpc>
                <a:spcPct val="100000"/>
              </a:lnSpc>
              <a:tabLst>
                <a:tab algn="l" pos="0"/>
              </a:tabLst>
            </a:pPr>
            <a:endParaRPr b="0" lang="en-US" sz="1800" spc="-1" strike="noStrike">
              <a:latin typeface="Arial"/>
            </a:endParaRPr>
          </a:p>
          <a:p>
            <a:pPr algn="ctr">
              <a:lnSpc>
                <a:spcPct val="100000"/>
              </a:lnSpc>
              <a:tabLst>
                <a:tab algn="l" pos="0"/>
              </a:tabLst>
            </a:pPr>
            <a:endParaRPr b="0" lang="en-US" sz="1800" spc="-1" strike="noStrike">
              <a:latin typeface="Arial"/>
            </a:endParaRPr>
          </a:p>
          <a:p>
            <a:pPr algn="ctr">
              <a:lnSpc>
                <a:spcPct val="100000"/>
              </a:lnSpc>
              <a:tabLst>
                <a:tab algn="l" pos="0"/>
              </a:tabLst>
            </a:pPr>
            <a:endParaRPr b="0" lang="en-US" sz="1800" spc="-1" strike="noStrike">
              <a:latin typeface="Arial"/>
            </a:endParaRPr>
          </a:p>
          <a:p>
            <a:pPr algn="ctr">
              <a:lnSpc>
                <a:spcPct val="100000"/>
              </a:lnSpc>
              <a:tabLst>
                <a:tab algn="l" pos="0"/>
              </a:tabLst>
            </a:pPr>
            <a:endParaRPr b="0" lang="en-US" sz="1800" spc="-1" strike="noStrike">
              <a:latin typeface="Arial"/>
            </a:endParaRPr>
          </a:p>
        </p:txBody>
      </p:sp>
      <p:sp>
        <p:nvSpPr>
          <p:cNvPr id="492" name="CustomShape 3"/>
          <p:cNvSpPr/>
          <p:nvPr/>
        </p:nvSpPr>
        <p:spPr>
          <a:xfrm>
            <a:off x="3047400" y="6224040"/>
            <a:ext cx="6096600" cy="395280"/>
          </a:xfrm>
          <a:prstGeom prst="rect">
            <a:avLst/>
          </a:prstGeom>
          <a:noFill/>
          <a:ln w="0">
            <a:noFill/>
          </a:ln>
        </p:spPr>
        <p:style>
          <a:lnRef idx="0"/>
          <a:fillRef idx="0"/>
          <a:effectRef idx="0"/>
          <a:fontRef idx="minor"/>
        </p:style>
        <p:txBody>
          <a:bodyPr lIns="90000" rIns="90000" tIns="45000" bIns="45000">
            <a:spAutoFit/>
          </a:bodyPr>
          <a:p>
            <a:pPr algn="ctr">
              <a:lnSpc>
                <a:spcPct val="100000"/>
              </a:lnSpc>
              <a:tabLst>
                <a:tab algn="l" pos="0"/>
              </a:tabLst>
            </a:pPr>
            <a:r>
              <a:rPr b="1" i="1" lang="de-DE" sz="2000" spc="-1" strike="noStrike">
                <a:solidFill>
                  <a:srgbClr val="ffc000"/>
                </a:solidFill>
                <a:latin typeface="Arial"/>
              </a:rPr>
              <a:t>Bereit? Weiter mit beliebiger Taste!</a:t>
            </a:r>
            <a:endParaRPr b="0" lang="en-US" sz="2000" spc="-1" strike="noStrike">
              <a:latin typeface="Arial"/>
            </a:endParaRPr>
          </a:p>
        </p:txBody>
      </p:sp>
      <p:sp>
        <p:nvSpPr>
          <p:cNvPr id="493" name="CustomShape 4"/>
          <p:cNvSpPr/>
          <p:nvPr/>
        </p:nvSpPr>
        <p:spPr>
          <a:xfrm>
            <a:off x="538560" y="1365480"/>
            <a:ext cx="10743840" cy="3382560"/>
          </a:xfrm>
          <a:prstGeom prst="rect">
            <a:avLst/>
          </a:prstGeom>
          <a:noFill/>
          <a:ln w="0">
            <a:noFill/>
          </a:ln>
        </p:spPr>
        <p:style>
          <a:lnRef idx="0"/>
          <a:fillRef idx="0"/>
          <a:effectRef idx="0"/>
          <a:fontRef idx="minor"/>
        </p:style>
        <p:txBody>
          <a:bodyPr lIns="90000" rIns="90000" tIns="45000" bIns="45000" anchor="ctr">
            <a:spAutoFit/>
          </a:bodyPr>
          <a:p>
            <a:pPr algn="ctr">
              <a:lnSpc>
                <a:spcPct val="100000"/>
              </a:lnSpc>
            </a:pPr>
            <a:r>
              <a:rPr b="0" lang="de-DE" sz="1800" spc="-1" strike="noStrike">
                <a:solidFill>
                  <a:srgbClr val="ffffff"/>
                </a:solidFill>
                <a:latin typeface="Arial"/>
              </a:rPr>
              <a:t>Nun starten einige </a:t>
            </a:r>
            <a:r>
              <a:rPr b="1" i="1" lang="de-DE" sz="1800" spc="-1" strike="noStrike">
                <a:solidFill>
                  <a:srgbClr val="ffc000"/>
                </a:solidFill>
                <a:latin typeface="Arial"/>
              </a:rPr>
              <a:t>Übungsdurchläufe</a:t>
            </a:r>
            <a:r>
              <a:rPr b="0" lang="de-DE" sz="1800" spc="-1" strike="noStrike">
                <a:solidFill>
                  <a:srgbClr val="ffffff"/>
                </a:solidFill>
                <a:latin typeface="Arial"/>
              </a:rPr>
              <a:t>, bei denen Sie die Aufgabe mit Feedback üben können. </a:t>
            </a: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r>
              <a:rPr b="0" lang="de-DE" sz="1800" spc="-1" strike="noStrike">
                <a:solidFill>
                  <a:srgbClr val="ffffff"/>
                </a:solidFill>
                <a:latin typeface="Arial"/>
              </a:rPr>
              <a:t>Bei Worten die Sie sich merken müssen, erscheint </a:t>
            </a:r>
            <a:r>
              <a:rPr b="1" i="1" lang="de-DE" sz="1800" spc="-1" strike="noStrike">
                <a:solidFill>
                  <a:srgbClr val="ffc000"/>
                </a:solidFill>
                <a:latin typeface="Arial"/>
              </a:rPr>
              <a:t>nach dem Wort </a:t>
            </a:r>
            <a:r>
              <a:rPr b="0" lang="de-DE" sz="1800" spc="-1" strike="noStrike">
                <a:solidFill>
                  <a:srgbClr val="ffffff"/>
                </a:solidFill>
                <a:latin typeface="Arial"/>
              </a:rPr>
              <a:t>ein </a:t>
            </a:r>
            <a:r>
              <a:rPr b="1" i="1" lang="de-DE" sz="1800" spc="-1" strike="noStrike">
                <a:solidFill>
                  <a:srgbClr val="00b0f0"/>
                </a:solidFill>
                <a:latin typeface="Arial"/>
              </a:rPr>
              <a:t>blauer Kreis</a:t>
            </a:r>
            <a:r>
              <a:rPr b="0" lang="de-DE" sz="1800" spc="-1" strike="noStrike">
                <a:solidFill>
                  <a:srgbClr val="ffffff"/>
                </a:solidFill>
                <a:latin typeface="Arial"/>
              </a:rPr>
              <a:t>, bei Worten bei denen Sie nur bewerten sollen ob sie größer oder kleiner sind als ein Fussball, erscheint </a:t>
            </a:r>
            <a:r>
              <a:rPr b="1" i="1" lang="de-DE" sz="1800" spc="-1" strike="noStrike">
                <a:solidFill>
                  <a:srgbClr val="ffc000"/>
                </a:solidFill>
                <a:latin typeface="Arial"/>
              </a:rPr>
              <a:t>nach dem Wort</a:t>
            </a:r>
            <a:r>
              <a:rPr b="0" lang="de-DE" sz="1800" spc="-1" strike="noStrike">
                <a:solidFill>
                  <a:srgbClr val="ffffff"/>
                </a:solidFill>
                <a:latin typeface="Arial"/>
              </a:rPr>
              <a:t> ein </a:t>
            </a:r>
            <a:r>
              <a:rPr b="1" i="1" lang="de-DE" sz="1800" spc="-1" strike="noStrike">
                <a:solidFill>
                  <a:srgbClr val="92d14f"/>
                </a:solidFill>
                <a:latin typeface="Arial"/>
              </a:rPr>
              <a:t>grüner Kreis</a:t>
            </a:r>
            <a:r>
              <a:rPr b="0" lang="de-DE" sz="1800" spc="-1" strike="noStrike">
                <a:solidFill>
                  <a:srgbClr val="ffffff"/>
                </a:solidFill>
                <a:latin typeface="Arial"/>
              </a:rPr>
              <a:t>. </a:t>
            </a:r>
            <a:r>
              <a:rPr b="1" i="1" lang="de-DE" sz="1800" spc="-1" strike="noStrike">
                <a:solidFill>
                  <a:srgbClr val="ffc000"/>
                </a:solidFill>
                <a:latin typeface="Arial"/>
              </a:rPr>
              <a:t>Sie müssen jedoch jedes mal entscheiden, </a:t>
            </a:r>
            <a:r>
              <a:rPr b="1" i="1" lang="en-US" sz="1800" spc="-1" strike="noStrike">
                <a:solidFill>
                  <a:srgbClr val="ffc000"/>
                </a:solidFill>
                <a:latin typeface="Arial"/>
              </a:rPr>
              <a:t>ob das Objekt größer oder kleiner ist als ein Fußball, egal ob das Wort relevant ist, oder nicht! </a:t>
            </a:r>
            <a:r>
              <a:rPr b="0" lang="en-US" sz="1800" spc="-1" strike="noStrike">
                <a:solidFill>
                  <a:srgbClr val="ffffff"/>
                </a:solidFill>
                <a:latin typeface="Arial"/>
              </a:rPr>
              <a:t>Anschließend </a:t>
            </a:r>
            <a:r>
              <a:rPr b="1" i="1" lang="en-US" sz="1800" spc="-1" strike="noStrike">
                <a:solidFill>
                  <a:srgbClr val="ffffff"/>
                </a:solidFill>
                <a:latin typeface="Arial"/>
              </a:rPr>
              <a:t>müssen Sie die Worte </a:t>
            </a:r>
            <a:r>
              <a:rPr b="1" i="1" lang="en-US" sz="1800" spc="-1" strike="noStrike">
                <a:solidFill>
                  <a:srgbClr val="ffc000"/>
                </a:solidFill>
                <a:latin typeface="Arial"/>
              </a:rPr>
              <a:t>in korrekter Reihenfolge </a:t>
            </a:r>
            <a:r>
              <a:rPr b="1" i="1" lang="en-US" sz="1800" spc="-1" strike="noStrike">
                <a:solidFill>
                  <a:srgbClr val="ffffff"/>
                </a:solidFill>
                <a:latin typeface="Arial"/>
              </a:rPr>
              <a:t>aus einem Kreis mit ingesamt 20 Worten auswählen</a:t>
            </a:r>
            <a:r>
              <a:rPr b="0" lang="en-US" sz="1800" spc="-1" strike="noStrike">
                <a:solidFill>
                  <a:srgbClr val="ffffff"/>
                </a:solidFill>
                <a:latin typeface="Arial"/>
              </a:rPr>
              <a:t>!</a:t>
            </a:r>
            <a:endParaRPr b="0" lang="en-US" sz="1800" spc="-1" strike="noStrike">
              <a:latin typeface="Arial"/>
            </a:endParaRPr>
          </a:p>
          <a:p>
            <a:pPr algn="ctr">
              <a:lnSpc>
                <a:spcPct val="100000"/>
              </a:lnSpc>
              <a:tabLst>
                <a:tab algn="l" pos="0"/>
              </a:tabLst>
            </a:pPr>
            <a:endParaRPr b="0" lang="en-US" sz="1800" spc="-1" strike="noStrike">
              <a:latin typeface="Arial"/>
            </a:endParaRPr>
          </a:p>
          <a:p>
            <a:pPr algn="ctr">
              <a:lnSpc>
                <a:spcPct val="100000"/>
              </a:lnSpc>
              <a:tabLst>
                <a:tab algn="l" pos="0"/>
              </a:tabLst>
            </a:pPr>
            <a:r>
              <a:rPr b="0" lang="de-DE" sz="1800" spc="-1" strike="noStrike">
                <a:solidFill>
                  <a:srgbClr val="ffffff"/>
                </a:solidFill>
                <a:latin typeface="Arial"/>
              </a:rPr>
              <a:t>Drücken Sie die </a:t>
            </a:r>
            <a:r>
              <a:rPr b="1" i="1" lang="de-DE" sz="1800" spc="-1" strike="noStrike">
                <a:solidFill>
                  <a:srgbClr val="ffc000"/>
                </a:solidFill>
                <a:latin typeface="Arial"/>
              </a:rPr>
              <a:t>Taste „L“</a:t>
            </a:r>
            <a:r>
              <a:rPr b="0" lang="de-DE" sz="1800" spc="-1" strike="noStrike">
                <a:solidFill>
                  <a:srgbClr val="ffc000"/>
                </a:solidFill>
                <a:latin typeface="Arial"/>
              </a:rPr>
              <a:t>, </a:t>
            </a:r>
            <a:r>
              <a:rPr b="1" i="1" lang="de-DE" sz="1800" spc="-1" strike="noStrike">
                <a:solidFill>
                  <a:srgbClr val="ffc000"/>
                </a:solidFill>
                <a:latin typeface="Arial"/>
              </a:rPr>
              <a:t>wenn das Objekt größer</a:t>
            </a:r>
            <a:r>
              <a:rPr b="0" lang="de-DE" sz="1800" spc="-1" strike="noStrike">
                <a:solidFill>
                  <a:srgbClr val="c00000"/>
                </a:solidFill>
                <a:latin typeface="Arial"/>
              </a:rPr>
              <a:t> </a:t>
            </a:r>
            <a:r>
              <a:rPr b="0" lang="de-DE" sz="1800" spc="-1" strike="noStrike">
                <a:solidFill>
                  <a:srgbClr val="ffffff"/>
                </a:solidFill>
                <a:latin typeface="Arial"/>
              </a:rPr>
              <a:t>ist als ein Fussball und die </a:t>
            </a:r>
            <a:r>
              <a:rPr b="1" i="1" lang="de-DE" sz="1800" spc="-1" strike="noStrike">
                <a:solidFill>
                  <a:srgbClr val="ffc000"/>
                </a:solidFill>
                <a:latin typeface="Arial"/>
              </a:rPr>
              <a:t>Taste „D“, wenn es kleiner</a:t>
            </a:r>
            <a:r>
              <a:rPr b="1" i="1" lang="de-DE" sz="1800" spc="-1" strike="noStrike">
                <a:solidFill>
                  <a:srgbClr val="ff0000"/>
                </a:solidFill>
                <a:latin typeface="Arial"/>
              </a:rPr>
              <a:t> </a:t>
            </a:r>
            <a:r>
              <a:rPr b="0" lang="de-DE" sz="1800" spc="-1" strike="noStrike">
                <a:solidFill>
                  <a:srgbClr val="ffffff"/>
                </a:solidFill>
                <a:latin typeface="Arial"/>
              </a:rPr>
              <a:t>ist als ein Fußball.</a:t>
            </a:r>
            <a:endParaRPr b="0" lang="en-US" sz="1800" spc="-1" strike="noStrike">
              <a:latin typeface="Arial"/>
            </a:endParaRPr>
          </a:p>
          <a:p>
            <a:pPr algn="ctr">
              <a:lnSpc>
                <a:spcPct val="100000"/>
              </a:lnSpc>
              <a:tabLst>
                <a:tab algn="l" pos="0"/>
              </a:tabLst>
            </a:pPr>
            <a:endParaRPr b="0" lang="en-US" sz="1800" spc="-1" strike="noStrike">
              <a:latin typeface="Arial"/>
            </a:endParaRPr>
          </a:p>
          <a:p>
            <a:pPr algn="ctr">
              <a:lnSpc>
                <a:spcPct val="100000"/>
              </a:lnSpc>
              <a:tabLst>
                <a:tab algn="l" pos="0"/>
              </a:tabLst>
            </a:pPr>
            <a:endParaRPr b="0" lang="en-US" sz="1800" spc="-1" strike="noStrike">
              <a:latin typeface="Arial"/>
            </a:endParaRPr>
          </a:p>
        </p:txBody>
      </p:sp>
      <p:sp>
        <p:nvSpPr>
          <p:cNvPr id="494" name="CustomShape 5"/>
          <p:cNvSpPr/>
          <p:nvPr/>
        </p:nvSpPr>
        <p:spPr>
          <a:xfrm>
            <a:off x="1499040" y="4342680"/>
            <a:ext cx="887040" cy="849960"/>
          </a:xfrm>
          <a:prstGeom prst="ellipse">
            <a:avLst/>
          </a:prstGeom>
          <a:solidFill>
            <a:srgbClr val="01b0f1"/>
          </a:solidFill>
          <a:ln>
            <a:noFill/>
          </a:ln>
        </p:spPr>
        <p:style>
          <a:lnRef idx="2">
            <a:schemeClr val="accent1">
              <a:shade val="50000"/>
            </a:schemeClr>
          </a:lnRef>
          <a:fillRef idx="1">
            <a:schemeClr val="accent1"/>
          </a:fillRef>
          <a:effectRef idx="0">
            <a:schemeClr val="accent1"/>
          </a:effectRef>
          <a:fontRef idx="minor"/>
        </p:style>
      </p:sp>
      <p:sp>
        <p:nvSpPr>
          <p:cNvPr id="495" name="CustomShape 6"/>
          <p:cNvSpPr/>
          <p:nvPr/>
        </p:nvSpPr>
        <p:spPr>
          <a:xfrm>
            <a:off x="9413280" y="4367880"/>
            <a:ext cx="887040" cy="849960"/>
          </a:xfrm>
          <a:prstGeom prst="ellipse">
            <a:avLst/>
          </a:prstGeom>
          <a:solidFill>
            <a:srgbClr val="92d14f"/>
          </a:solidFill>
          <a:ln>
            <a:noFill/>
          </a:ln>
        </p:spPr>
        <p:style>
          <a:lnRef idx="2">
            <a:schemeClr val="accent1">
              <a:shade val="50000"/>
            </a:schemeClr>
          </a:lnRef>
          <a:fillRef idx="1">
            <a:schemeClr val="accent1"/>
          </a:fillRef>
          <a:effectRef idx="0">
            <a:schemeClr val="accent1"/>
          </a:effectRef>
          <a:fontRef idx="minor"/>
        </p:style>
      </p:sp>
      <p:sp>
        <p:nvSpPr>
          <p:cNvPr id="496" name="CustomShape 7"/>
          <p:cNvSpPr/>
          <p:nvPr/>
        </p:nvSpPr>
        <p:spPr>
          <a:xfrm>
            <a:off x="212040" y="5355360"/>
            <a:ext cx="3372840" cy="577080"/>
          </a:xfrm>
          <a:prstGeom prst="rect">
            <a:avLst/>
          </a:prstGeom>
          <a:noFill/>
          <a:ln w="0">
            <a:noFill/>
          </a:ln>
        </p:spPr>
        <p:style>
          <a:lnRef idx="0"/>
          <a:fillRef idx="0"/>
          <a:effectRef idx="0"/>
          <a:fontRef idx="minor"/>
        </p:style>
        <p:txBody>
          <a:bodyPr lIns="90000" rIns="90000" tIns="45000" bIns="45000">
            <a:spAutoFit/>
          </a:bodyPr>
          <a:p>
            <a:pPr algn="ctr">
              <a:lnSpc>
                <a:spcPct val="100000"/>
              </a:lnSpc>
              <a:tabLst>
                <a:tab algn="l" pos="0"/>
              </a:tabLst>
            </a:pPr>
            <a:r>
              <a:rPr b="0" lang="en-US" sz="1600" spc="-1" strike="noStrike">
                <a:solidFill>
                  <a:srgbClr val="ffffff"/>
                </a:solidFill>
                <a:latin typeface="Arial"/>
              </a:rPr>
              <a:t>Worte die Sie sich </a:t>
            </a:r>
            <a:endParaRPr b="0" lang="en-US" sz="1600" spc="-1" strike="noStrike">
              <a:latin typeface="Arial"/>
            </a:endParaRPr>
          </a:p>
          <a:p>
            <a:pPr algn="ctr">
              <a:lnSpc>
                <a:spcPct val="100000"/>
              </a:lnSpc>
              <a:tabLst>
                <a:tab algn="l" pos="0"/>
              </a:tabLst>
            </a:pPr>
            <a:r>
              <a:rPr b="0" lang="en-US" sz="1600" spc="-1" strike="noStrike">
                <a:solidFill>
                  <a:srgbClr val="ffffff"/>
                </a:solidFill>
                <a:latin typeface="Arial"/>
              </a:rPr>
              <a:t>genau merken müssen</a:t>
            </a:r>
            <a:endParaRPr b="0" lang="en-US" sz="1600" spc="-1" strike="noStrike">
              <a:latin typeface="Arial"/>
            </a:endParaRPr>
          </a:p>
        </p:txBody>
      </p:sp>
      <p:sp>
        <p:nvSpPr>
          <p:cNvPr id="497" name="CustomShape 8"/>
          <p:cNvSpPr/>
          <p:nvPr/>
        </p:nvSpPr>
        <p:spPr>
          <a:xfrm>
            <a:off x="8170200" y="5380560"/>
            <a:ext cx="3372840" cy="577080"/>
          </a:xfrm>
          <a:prstGeom prst="rect">
            <a:avLst/>
          </a:prstGeom>
          <a:noFill/>
          <a:ln w="0">
            <a:noFill/>
          </a:ln>
        </p:spPr>
        <p:style>
          <a:lnRef idx="0"/>
          <a:fillRef idx="0"/>
          <a:effectRef idx="0"/>
          <a:fontRef idx="minor"/>
        </p:style>
        <p:txBody>
          <a:bodyPr lIns="90000" rIns="90000" tIns="45000" bIns="45000">
            <a:spAutoFit/>
          </a:bodyPr>
          <a:p>
            <a:pPr algn="ctr">
              <a:lnSpc>
                <a:spcPct val="100000"/>
              </a:lnSpc>
              <a:tabLst>
                <a:tab algn="l" pos="0"/>
              </a:tabLst>
            </a:pPr>
            <a:r>
              <a:rPr b="0" lang="en-US" sz="1600" spc="-1" strike="noStrike">
                <a:solidFill>
                  <a:srgbClr val="ffffff"/>
                </a:solidFill>
                <a:latin typeface="Arial"/>
              </a:rPr>
              <a:t>Worte die nicht </a:t>
            </a:r>
            <a:endParaRPr b="0" lang="en-US" sz="1600" spc="-1" strike="noStrike">
              <a:latin typeface="Arial"/>
            </a:endParaRPr>
          </a:p>
          <a:p>
            <a:pPr algn="ctr">
              <a:lnSpc>
                <a:spcPct val="100000"/>
              </a:lnSpc>
              <a:tabLst>
                <a:tab algn="l" pos="0"/>
              </a:tabLst>
            </a:pPr>
            <a:r>
              <a:rPr b="0" lang="en-US" sz="1600" spc="-1" strike="noStrike">
                <a:solidFill>
                  <a:srgbClr val="ffffff"/>
                </a:solidFill>
                <a:latin typeface="Arial"/>
              </a:rPr>
              <a:t>relevant sind</a:t>
            </a:r>
            <a:endParaRPr b="0" lang="en-US" sz="1600" spc="-1" strike="noStrike">
              <a:latin typeface="Arial"/>
            </a:endParaRPr>
          </a:p>
        </p:txBody>
      </p:sp>
      <p:sp>
        <p:nvSpPr>
          <p:cNvPr id="498" name="CustomShape 9"/>
          <p:cNvSpPr/>
          <p:nvPr/>
        </p:nvSpPr>
        <p:spPr>
          <a:xfrm>
            <a:off x="2817000" y="179640"/>
            <a:ext cx="6557400" cy="639000"/>
          </a:xfrm>
          <a:prstGeom prst="rect">
            <a:avLst/>
          </a:prstGeom>
          <a:noFill/>
          <a:ln w="0">
            <a:noFill/>
          </a:ln>
        </p:spPr>
        <p:style>
          <a:lnRef idx="0"/>
          <a:fillRef idx="0"/>
          <a:effectRef idx="0"/>
          <a:fontRef idx="minor"/>
        </p:style>
        <p:txBody>
          <a:bodyPr wrap="none" lIns="90000" rIns="90000" tIns="45000" bIns="45000">
            <a:spAutoFit/>
          </a:bodyPr>
          <a:p>
            <a:pPr algn="ctr">
              <a:lnSpc>
                <a:spcPct val="100000"/>
              </a:lnSpc>
              <a:tabLst>
                <a:tab algn="l" pos="0"/>
              </a:tabLst>
            </a:pPr>
            <a:r>
              <a:rPr b="1" lang="de-DE" sz="3600" spc="-1" strike="noStrike">
                <a:solidFill>
                  <a:srgbClr val="ffffff"/>
                </a:solidFill>
                <a:latin typeface="Arial"/>
              </a:rPr>
              <a:t>Cued Complex Span Aufgabe</a:t>
            </a: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595959"/>
        </a:solidFill>
      </p:bgPr>
    </p:bg>
    <p:spTree>
      <p:nvGrpSpPr>
        <p:cNvPr id="1" name=""/>
        <p:cNvGrpSpPr/>
        <p:nvPr/>
      </p:nvGrpSpPr>
      <p:grpSpPr>
        <a:xfrm>
          <a:off x="0" y="0"/>
          <a:ext cx="0" cy="0"/>
          <a:chOff x="0" y="0"/>
          <a:chExt cx="0" cy="0"/>
        </a:xfrm>
      </p:grpSpPr>
      <p:sp>
        <p:nvSpPr>
          <p:cNvPr id="499" name="CustomShape 1"/>
          <p:cNvSpPr/>
          <p:nvPr/>
        </p:nvSpPr>
        <p:spPr>
          <a:xfrm>
            <a:off x="703440" y="1111680"/>
            <a:ext cx="10743840" cy="1188000"/>
          </a:xfrm>
          <a:prstGeom prst="rect">
            <a:avLst/>
          </a:prstGeom>
          <a:noFill/>
          <a:ln w="0">
            <a:noFill/>
          </a:ln>
        </p:spPr>
        <p:style>
          <a:lnRef idx="0"/>
          <a:fillRef idx="0"/>
          <a:effectRef idx="0"/>
          <a:fontRef idx="minor"/>
        </p:style>
        <p:txBody>
          <a:bodyPr lIns="90000" rIns="90000" tIns="45000" bIns="45000" anchor="ctr">
            <a:spAutoFit/>
          </a:bodyPr>
          <a:p>
            <a:pPr algn="ctr">
              <a:lnSpc>
                <a:spcPct val="100000"/>
              </a:lnSpc>
              <a:tabLst>
                <a:tab algn="l" pos="0"/>
              </a:tabLst>
            </a:pPr>
            <a:endParaRPr b="0" lang="en-US" sz="1800" spc="-1" strike="noStrike">
              <a:latin typeface="Arial"/>
            </a:endParaRPr>
          </a:p>
          <a:p>
            <a:pPr algn="ctr">
              <a:lnSpc>
                <a:spcPct val="100000"/>
              </a:lnSpc>
              <a:tabLst>
                <a:tab algn="l" pos="0"/>
              </a:tabLst>
            </a:pPr>
            <a:endParaRPr b="0" lang="en-US" sz="1800" spc="-1" strike="noStrike">
              <a:latin typeface="Arial"/>
            </a:endParaRPr>
          </a:p>
          <a:p>
            <a:pPr algn="ctr">
              <a:lnSpc>
                <a:spcPct val="100000"/>
              </a:lnSpc>
              <a:tabLst>
                <a:tab algn="l" pos="0"/>
              </a:tabLst>
            </a:pPr>
            <a:endParaRPr b="0" lang="en-US" sz="1800" spc="-1" strike="noStrike">
              <a:latin typeface="Arial"/>
            </a:endParaRPr>
          </a:p>
          <a:p>
            <a:pPr algn="ctr">
              <a:lnSpc>
                <a:spcPct val="100000"/>
              </a:lnSpc>
              <a:tabLst>
                <a:tab algn="l" pos="0"/>
              </a:tabLst>
            </a:pPr>
            <a:endParaRPr b="0" lang="en-US" sz="1800" spc="-1" strike="noStrike">
              <a:latin typeface="Arial"/>
            </a:endParaRPr>
          </a:p>
        </p:txBody>
      </p:sp>
      <p:sp>
        <p:nvSpPr>
          <p:cNvPr id="500" name="CustomShape 2"/>
          <p:cNvSpPr/>
          <p:nvPr/>
        </p:nvSpPr>
        <p:spPr>
          <a:xfrm>
            <a:off x="826200" y="2849040"/>
            <a:ext cx="10743840" cy="1462320"/>
          </a:xfrm>
          <a:prstGeom prst="rect">
            <a:avLst/>
          </a:prstGeom>
          <a:noFill/>
          <a:ln w="0">
            <a:noFill/>
          </a:ln>
        </p:spPr>
        <p:style>
          <a:lnRef idx="0"/>
          <a:fillRef idx="0"/>
          <a:effectRef idx="0"/>
          <a:fontRef idx="minor"/>
        </p:style>
        <p:txBody>
          <a:bodyPr lIns="90000" rIns="90000" tIns="45000" bIns="45000" anchor="ctr">
            <a:spAutoFit/>
          </a:bodyPr>
          <a:p>
            <a:pPr algn="ctr">
              <a:lnSpc>
                <a:spcPct val="100000"/>
              </a:lnSpc>
              <a:tabLst>
                <a:tab algn="l" pos="0"/>
              </a:tabLst>
            </a:pPr>
            <a:endParaRPr b="0" lang="en-US" sz="1800" spc="-1" strike="noStrike">
              <a:latin typeface="Arial"/>
            </a:endParaRPr>
          </a:p>
          <a:p>
            <a:pPr algn="ctr">
              <a:lnSpc>
                <a:spcPct val="100000"/>
              </a:lnSpc>
              <a:tabLst>
                <a:tab algn="l" pos="0"/>
              </a:tabLst>
            </a:pPr>
            <a:endParaRPr b="0" lang="en-US" sz="1800" spc="-1" strike="noStrike">
              <a:latin typeface="Arial"/>
            </a:endParaRPr>
          </a:p>
          <a:p>
            <a:pPr algn="ctr">
              <a:lnSpc>
                <a:spcPct val="100000"/>
              </a:lnSpc>
              <a:tabLst>
                <a:tab algn="l" pos="0"/>
              </a:tabLst>
            </a:pPr>
            <a:endParaRPr b="0" lang="en-US" sz="1800" spc="-1" strike="noStrike">
              <a:latin typeface="Arial"/>
            </a:endParaRPr>
          </a:p>
          <a:p>
            <a:pPr algn="ctr">
              <a:lnSpc>
                <a:spcPct val="100000"/>
              </a:lnSpc>
              <a:tabLst>
                <a:tab algn="l" pos="0"/>
              </a:tabLst>
            </a:pPr>
            <a:endParaRPr b="0" lang="en-US" sz="1800" spc="-1" strike="noStrike">
              <a:latin typeface="Arial"/>
            </a:endParaRPr>
          </a:p>
          <a:p>
            <a:pPr algn="ctr">
              <a:lnSpc>
                <a:spcPct val="100000"/>
              </a:lnSpc>
              <a:tabLst>
                <a:tab algn="l" pos="0"/>
              </a:tabLst>
            </a:pPr>
            <a:endParaRPr b="0" lang="en-US" sz="1800" spc="-1" strike="noStrike">
              <a:latin typeface="Arial"/>
            </a:endParaRPr>
          </a:p>
        </p:txBody>
      </p:sp>
      <p:sp>
        <p:nvSpPr>
          <p:cNvPr id="501" name="CustomShape 3"/>
          <p:cNvSpPr/>
          <p:nvPr/>
        </p:nvSpPr>
        <p:spPr>
          <a:xfrm>
            <a:off x="3047400" y="6224040"/>
            <a:ext cx="6096600" cy="395280"/>
          </a:xfrm>
          <a:prstGeom prst="rect">
            <a:avLst/>
          </a:prstGeom>
          <a:noFill/>
          <a:ln w="0">
            <a:noFill/>
          </a:ln>
        </p:spPr>
        <p:style>
          <a:lnRef idx="0"/>
          <a:fillRef idx="0"/>
          <a:effectRef idx="0"/>
          <a:fontRef idx="minor"/>
        </p:style>
        <p:txBody>
          <a:bodyPr lIns="90000" rIns="90000" tIns="45000" bIns="45000">
            <a:spAutoFit/>
          </a:bodyPr>
          <a:p>
            <a:pPr algn="ctr">
              <a:lnSpc>
                <a:spcPct val="100000"/>
              </a:lnSpc>
              <a:tabLst>
                <a:tab algn="l" pos="0"/>
              </a:tabLst>
            </a:pPr>
            <a:r>
              <a:rPr b="1" i="1" lang="de-DE" sz="2000" spc="-1" strike="noStrike">
                <a:solidFill>
                  <a:srgbClr val="ffc000"/>
                </a:solidFill>
                <a:latin typeface="Arial"/>
              </a:rPr>
              <a:t>Bereit? Weiter mit beliebiger Taste!</a:t>
            </a:r>
            <a:endParaRPr b="0" lang="en-US" sz="2000" spc="-1" strike="noStrike">
              <a:latin typeface="Arial"/>
            </a:endParaRPr>
          </a:p>
        </p:txBody>
      </p:sp>
      <p:sp>
        <p:nvSpPr>
          <p:cNvPr id="502" name="CustomShape 4"/>
          <p:cNvSpPr/>
          <p:nvPr/>
        </p:nvSpPr>
        <p:spPr>
          <a:xfrm>
            <a:off x="538560" y="1365480"/>
            <a:ext cx="10743840" cy="3382560"/>
          </a:xfrm>
          <a:prstGeom prst="rect">
            <a:avLst/>
          </a:prstGeom>
          <a:noFill/>
          <a:ln w="0">
            <a:noFill/>
          </a:ln>
        </p:spPr>
        <p:style>
          <a:lnRef idx="0"/>
          <a:fillRef idx="0"/>
          <a:effectRef idx="0"/>
          <a:fontRef idx="minor"/>
        </p:style>
        <p:txBody>
          <a:bodyPr lIns="90000" rIns="90000" tIns="45000" bIns="45000" anchor="ctr">
            <a:spAutoFit/>
          </a:bodyPr>
          <a:p>
            <a:pPr algn="ctr">
              <a:lnSpc>
                <a:spcPct val="100000"/>
              </a:lnSpc>
            </a:pPr>
            <a:r>
              <a:rPr b="0" lang="de-DE" sz="1800" spc="-1" strike="noStrike">
                <a:solidFill>
                  <a:srgbClr val="ffffff"/>
                </a:solidFill>
                <a:latin typeface="Arial"/>
              </a:rPr>
              <a:t>Nun starten einige </a:t>
            </a:r>
            <a:r>
              <a:rPr b="1" i="1" lang="de-DE" sz="1800" spc="-1" strike="noStrike">
                <a:solidFill>
                  <a:srgbClr val="ffc000"/>
                </a:solidFill>
                <a:latin typeface="Arial"/>
              </a:rPr>
              <a:t>Übungsdurchläufe</a:t>
            </a:r>
            <a:r>
              <a:rPr b="0" lang="de-DE" sz="1800" spc="-1" strike="noStrike">
                <a:solidFill>
                  <a:srgbClr val="ffffff"/>
                </a:solidFill>
                <a:latin typeface="Arial"/>
              </a:rPr>
              <a:t>, bei denen Sie die Aufgabe mit Feedback üben können. </a:t>
            </a: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r>
              <a:rPr b="0" lang="de-DE" sz="1800" spc="-1" strike="noStrike">
                <a:solidFill>
                  <a:srgbClr val="ffffff"/>
                </a:solidFill>
                <a:latin typeface="Arial"/>
              </a:rPr>
              <a:t>Bei Zahlen die Sie sich merken müssen, erscheint </a:t>
            </a:r>
            <a:r>
              <a:rPr b="1" i="1" lang="de-DE" sz="1800" spc="-1" strike="noStrike">
                <a:solidFill>
                  <a:srgbClr val="ffc000"/>
                </a:solidFill>
                <a:latin typeface="Arial"/>
              </a:rPr>
              <a:t>nach der Zahl </a:t>
            </a:r>
            <a:r>
              <a:rPr b="0" lang="de-DE" sz="1800" spc="-1" strike="noStrike">
                <a:solidFill>
                  <a:srgbClr val="ffffff"/>
                </a:solidFill>
                <a:latin typeface="Arial"/>
              </a:rPr>
              <a:t>ein </a:t>
            </a:r>
            <a:r>
              <a:rPr b="1" i="1" lang="de-DE" sz="1800" spc="-1" strike="noStrike">
                <a:solidFill>
                  <a:srgbClr val="00b0f0"/>
                </a:solidFill>
                <a:latin typeface="Arial"/>
              </a:rPr>
              <a:t>blauer Kreis</a:t>
            </a:r>
            <a:r>
              <a:rPr b="0" lang="de-DE" sz="1800" spc="-1" strike="noStrike">
                <a:solidFill>
                  <a:srgbClr val="ffffff"/>
                </a:solidFill>
                <a:latin typeface="Arial"/>
              </a:rPr>
              <a:t>,  bei Zahlen bei denen Sie nur bewerten sollen ob sie größer oder kleiner sind als 50, erscheint </a:t>
            </a:r>
            <a:r>
              <a:rPr b="1" i="1" lang="de-DE" sz="1800" spc="-1" strike="noStrike">
                <a:solidFill>
                  <a:srgbClr val="ffc000"/>
                </a:solidFill>
                <a:latin typeface="Arial"/>
              </a:rPr>
              <a:t>nach der Zahl </a:t>
            </a:r>
            <a:r>
              <a:rPr b="0" lang="de-DE" sz="1800" spc="-1" strike="noStrike">
                <a:solidFill>
                  <a:srgbClr val="ffffff"/>
                </a:solidFill>
                <a:latin typeface="Arial"/>
              </a:rPr>
              <a:t>ein </a:t>
            </a:r>
            <a:r>
              <a:rPr b="1" i="1" lang="de-DE" sz="1800" spc="-1" strike="noStrike">
                <a:solidFill>
                  <a:srgbClr val="92d14f"/>
                </a:solidFill>
                <a:latin typeface="Arial"/>
              </a:rPr>
              <a:t>grüner Kreis</a:t>
            </a:r>
            <a:r>
              <a:rPr b="0" lang="de-DE" sz="1800" spc="-1" strike="noStrike">
                <a:solidFill>
                  <a:srgbClr val="ffffff"/>
                </a:solidFill>
                <a:latin typeface="Arial"/>
              </a:rPr>
              <a:t>. </a:t>
            </a:r>
            <a:r>
              <a:rPr b="1" i="1" lang="de-DE" sz="1800" spc="-1" strike="noStrike">
                <a:solidFill>
                  <a:srgbClr val="ffc000"/>
                </a:solidFill>
                <a:latin typeface="Arial"/>
              </a:rPr>
              <a:t>Sie müssen jedoch jedes mal entscheiden, </a:t>
            </a:r>
            <a:r>
              <a:rPr b="1" i="1" lang="en-US" sz="1800" spc="-1" strike="noStrike">
                <a:solidFill>
                  <a:srgbClr val="ffc000"/>
                </a:solidFill>
                <a:latin typeface="Arial"/>
              </a:rPr>
              <a:t>ob die Zahl größer oder kleiner ist als 50, egal ob die Zahl relevant ist, oder nicht! </a:t>
            </a:r>
            <a:r>
              <a:rPr b="0" lang="en-US" sz="1800" spc="-1" strike="noStrike">
                <a:solidFill>
                  <a:srgbClr val="ffffff"/>
                </a:solidFill>
                <a:latin typeface="Arial"/>
              </a:rPr>
              <a:t>Anschließend </a:t>
            </a:r>
            <a:r>
              <a:rPr b="1" i="1" lang="en-US" sz="1800" spc="-1" strike="noStrike">
                <a:solidFill>
                  <a:srgbClr val="ffffff"/>
                </a:solidFill>
                <a:latin typeface="Arial"/>
              </a:rPr>
              <a:t>müssen Sie die Zahlen </a:t>
            </a:r>
            <a:r>
              <a:rPr b="1" i="1" lang="en-US" sz="1800" spc="-1" strike="noStrike">
                <a:solidFill>
                  <a:srgbClr val="ffc000"/>
                </a:solidFill>
                <a:latin typeface="Arial"/>
              </a:rPr>
              <a:t>in korrekter Reihenfolge </a:t>
            </a:r>
            <a:r>
              <a:rPr b="1" i="1" lang="en-US" sz="1800" spc="-1" strike="noStrike">
                <a:solidFill>
                  <a:srgbClr val="ffffff"/>
                </a:solidFill>
                <a:latin typeface="Arial"/>
              </a:rPr>
              <a:t>aus einem Kreis mit ingesamt 20 Zahlen auswählen</a:t>
            </a:r>
            <a:r>
              <a:rPr b="0" lang="en-US" sz="1800" spc="-1" strike="noStrike">
                <a:solidFill>
                  <a:srgbClr val="ffffff"/>
                </a:solidFill>
                <a:latin typeface="Arial"/>
              </a:rPr>
              <a:t>!</a:t>
            </a:r>
            <a:endParaRPr b="0" lang="en-US" sz="1800" spc="-1" strike="noStrike">
              <a:latin typeface="Arial"/>
            </a:endParaRPr>
          </a:p>
          <a:p>
            <a:pPr algn="ctr">
              <a:lnSpc>
                <a:spcPct val="100000"/>
              </a:lnSpc>
              <a:tabLst>
                <a:tab algn="l" pos="0"/>
              </a:tabLst>
            </a:pPr>
            <a:endParaRPr b="0" lang="en-US" sz="1800" spc="-1" strike="noStrike">
              <a:latin typeface="Arial"/>
            </a:endParaRPr>
          </a:p>
          <a:p>
            <a:pPr algn="ctr">
              <a:lnSpc>
                <a:spcPct val="100000"/>
              </a:lnSpc>
              <a:tabLst>
                <a:tab algn="l" pos="0"/>
              </a:tabLst>
            </a:pPr>
            <a:r>
              <a:rPr b="0" lang="de-DE" sz="1800" spc="-1" strike="noStrike">
                <a:solidFill>
                  <a:srgbClr val="ffffff"/>
                </a:solidFill>
                <a:latin typeface="Arial"/>
              </a:rPr>
              <a:t>Drücken Sie die </a:t>
            </a:r>
            <a:r>
              <a:rPr b="1" i="1" lang="de-DE" sz="1800" spc="-1" strike="noStrike">
                <a:solidFill>
                  <a:srgbClr val="ffc000"/>
                </a:solidFill>
                <a:latin typeface="Arial"/>
              </a:rPr>
              <a:t>Taste „L“</a:t>
            </a:r>
            <a:r>
              <a:rPr b="0" lang="de-DE" sz="1800" spc="-1" strike="noStrike">
                <a:solidFill>
                  <a:srgbClr val="ffc000"/>
                </a:solidFill>
                <a:latin typeface="Arial"/>
              </a:rPr>
              <a:t>, </a:t>
            </a:r>
            <a:r>
              <a:rPr b="1" i="1" lang="de-DE" sz="1800" spc="-1" strike="noStrike">
                <a:solidFill>
                  <a:srgbClr val="ffc000"/>
                </a:solidFill>
                <a:latin typeface="Arial"/>
              </a:rPr>
              <a:t>wenn die Zahl größer</a:t>
            </a:r>
            <a:r>
              <a:rPr b="0" lang="de-DE" sz="1800" spc="-1" strike="noStrike">
                <a:solidFill>
                  <a:srgbClr val="c00000"/>
                </a:solidFill>
                <a:latin typeface="Arial"/>
              </a:rPr>
              <a:t> </a:t>
            </a:r>
            <a:r>
              <a:rPr b="0" lang="de-DE" sz="1800" spc="-1" strike="noStrike">
                <a:solidFill>
                  <a:srgbClr val="ffffff"/>
                </a:solidFill>
                <a:latin typeface="Arial"/>
              </a:rPr>
              <a:t>ist als 50 und die </a:t>
            </a:r>
            <a:r>
              <a:rPr b="1" i="1" lang="de-DE" sz="1800" spc="-1" strike="noStrike">
                <a:solidFill>
                  <a:srgbClr val="ffc000"/>
                </a:solidFill>
                <a:latin typeface="Arial"/>
              </a:rPr>
              <a:t>Taste „D“, wenn sie kleiner</a:t>
            </a:r>
            <a:r>
              <a:rPr b="1" i="1" lang="de-DE" sz="1800" spc="-1" strike="noStrike">
                <a:solidFill>
                  <a:srgbClr val="ff0000"/>
                </a:solidFill>
                <a:latin typeface="Arial"/>
              </a:rPr>
              <a:t> </a:t>
            </a:r>
            <a:r>
              <a:rPr b="0" lang="de-DE" sz="1800" spc="-1" strike="noStrike">
                <a:solidFill>
                  <a:srgbClr val="ffffff"/>
                </a:solidFill>
                <a:latin typeface="Arial"/>
              </a:rPr>
              <a:t>ist als 50.</a:t>
            </a:r>
            <a:endParaRPr b="0" lang="en-US" sz="1800" spc="-1" strike="noStrike">
              <a:latin typeface="Arial"/>
            </a:endParaRPr>
          </a:p>
          <a:p>
            <a:pPr algn="ctr">
              <a:lnSpc>
                <a:spcPct val="100000"/>
              </a:lnSpc>
              <a:tabLst>
                <a:tab algn="l" pos="0"/>
              </a:tabLst>
            </a:pPr>
            <a:endParaRPr b="0" lang="en-US" sz="1800" spc="-1" strike="noStrike">
              <a:latin typeface="Arial"/>
            </a:endParaRPr>
          </a:p>
          <a:p>
            <a:pPr algn="ctr">
              <a:lnSpc>
                <a:spcPct val="100000"/>
              </a:lnSpc>
              <a:tabLst>
                <a:tab algn="l" pos="0"/>
              </a:tabLst>
            </a:pPr>
            <a:endParaRPr b="0" lang="en-US" sz="1800" spc="-1" strike="noStrike">
              <a:latin typeface="Arial"/>
            </a:endParaRPr>
          </a:p>
        </p:txBody>
      </p:sp>
      <p:sp>
        <p:nvSpPr>
          <p:cNvPr id="503" name="CustomShape 5"/>
          <p:cNvSpPr/>
          <p:nvPr/>
        </p:nvSpPr>
        <p:spPr>
          <a:xfrm>
            <a:off x="1499040" y="4342680"/>
            <a:ext cx="887040" cy="849960"/>
          </a:xfrm>
          <a:prstGeom prst="ellipse">
            <a:avLst/>
          </a:prstGeom>
          <a:solidFill>
            <a:srgbClr val="01b0f1"/>
          </a:solidFill>
          <a:ln>
            <a:noFill/>
          </a:ln>
        </p:spPr>
        <p:style>
          <a:lnRef idx="2">
            <a:schemeClr val="accent1">
              <a:shade val="50000"/>
            </a:schemeClr>
          </a:lnRef>
          <a:fillRef idx="1">
            <a:schemeClr val="accent1"/>
          </a:fillRef>
          <a:effectRef idx="0">
            <a:schemeClr val="accent1"/>
          </a:effectRef>
          <a:fontRef idx="minor"/>
        </p:style>
      </p:sp>
      <p:sp>
        <p:nvSpPr>
          <p:cNvPr id="504" name="CustomShape 6"/>
          <p:cNvSpPr/>
          <p:nvPr/>
        </p:nvSpPr>
        <p:spPr>
          <a:xfrm>
            <a:off x="9413280" y="4367880"/>
            <a:ext cx="887040" cy="849960"/>
          </a:xfrm>
          <a:prstGeom prst="ellipse">
            <a:avLst/>
          </a:prstGeom>
          <a:solidFill>
            <a:srgbClr val="92d14f"/>
          </a:solidFill>
          <a:ln>
            <a:noFill/>
          </a:ln>
        </p:spPr>
        <p:style>
          <a:lnRef idx="2">
            <a:schemeClr val="accent1">
              <a:shade val="50000"/>
            </a:schemeClr>
          </a:lnRef>
          <a:fillRef idx="1">
            <a:schemeClr val="accent1"/>
          </a:fillRef>
          <a:effectRef idx="0">
            <a:schemeClr val="accent1"/>
          </a:effectRef>
          <a:fontRef idx="minor"/>
        </p:style>
      </p:sp>
      <p:sp>
        <p:nvSpPr>
          <p:cNvPr id="505" name="CustomShape 7"/>
          <p:cNvSpPr/>
          <p:nvPr/>
        </p:nvSpPr>
        <p:spPr>
          <a:xfrm>
            <a:off x="212040" y="5355360"/>
            <a:ext cx="3372840" cy="577080"/>
          </a:xfrm>
          <a:prstGeom prst="rect">
            <a:avLst/>
          </a:prstGeom>
          <a:noFill/>
          <a:ln w="0">
            <a:noFill/>
          </a:ln>
        </p:spPr>
        <p:style>
          <a:lnRef idx="0"/>
          <a:fillRef idx="0"/>
          <a:effectRef idx="0"/>
          <a:fontRef idx="minor"/>
        </p:style>
        <p:txBody>
          <a:bodyPr lIns="90000" rIns="90000" tIns="45000" bIns="45000">
            <a:spAutoFit/>
          </a:bodyPr>
          <a:p>
            <a:pPr algn="ctr">
              <a:lnSpc>
                <a:spcPct val="100000"/>
              </a:lnSpc>
              <a:tabLst>
                <a:tab algn="l" pos="0"/>
              </a:tabLst>
            </a:pPr>
            <a:r>
              <a:rPr b="0" lang="en-US" sz="1600" spc="-1" strike="noStrike">
                <a:solidFill>
                  <a:srgbClr val="ffffff"/>
                </a:solidFill>
                <a:latin typeface="Arial"/>
              </a:rPr>
              <a:t>Zahlen die Sie sich </a:t>
            </a:r>
            <a:endParaRPr b="0" lang="en-US" sz="1600" spc="-1" strike="noStrike">
              <a:latin typeface="Arial"/>
            </a:endParaRPr>
          </a:p>
          <a:p>
            <a:pPr algn="ctr">
              <a:lnSpc>
                <a:spcPct val="100000"/>
              </a:lnSpc>
              <a:tabLst>
                <a:tab algn="l" pos="0"/>
              </a:tabLst>
            </a:pPr>
            <a:r>
              <a:rPr b="0" lang="en-US" sz="1600" spc="-1" strike="noStrike">
                <a:solidFill>
                  <a:srgbClr val="ffffff"/>
                </a:solidFill>
                <a:latin typeface="Arial"/>
              </a:rPr>
              <a:t>genau merken müssen</a:t>
            </a:r>
            <a:endParaRPr b="0" lang="en-US" sz="1600" spc="-1" strike="noStrike">
              <a:latin typeface="Arial"/>
            </a:endParaRPr>
          </a:p>
        </p:txBody>
      </p:sp>
      <p:sp>
        <p:nvSpPr>
          <p:cNvPr id="506" name="CustomShape 8"/>
          <p:cNvSpPr/>
          <p:nvPr/>
        </p:nvSpPr>
        <p:spPr>
          <a:xfrm>
            <a:off x="8170200" y="5380560"/>
            <a:ext cx="3372840" cy="577080"/>
          </a:xfrm>
          <a:prstGeom prst="rect">
            <a:avLst/>
          </a:prstGeom>
          <a:noFill/>
          <a:ln w="0">
            <a:noFill/>
          </a:ln>
        </p:spPr>
        <p:style>
          <a:lnRef idx="0"/>
          <a:fillRef idx="0"/>
          <a:effectRef idx="0"/>
          <a:fontRef idx="minor"/>
        </p:style>
        <p:txBody>
          <a:bodyPr lIns="90000" rIns="90000" tIns="45000" bIns="45000">
            <a:spAutoFit/>
          </a:bodyPr>
          <a:p>
            <a:pPr algn="ctr">
              <a:lnSpc>
                <a:spcPct val="100000"/>
              </a:lnSpc>
              <a:tabLst>
                <a:tab algn="l" pos="0"/>
              </a:tabLst>
            </a:pPr>
            <a:r>
              <a:rPr b="0" lang="en-US" sz="1600" spc="-1" strike="noStrike">
                <a:solidFill>
                  <a:srgbClr val="ffffff"/>
                </a:solidFill>
                <a:latin typeface="Arial"/>
              </a:rPr>
              <a:t>Zahlen die nicht </a:t>
            </a:r>
            <a:endParaRPr b="0" lang="en-US" sz="1600" spc="-1" strike="noStrike">
              <a:latin typeface="Arial"/>
            </a:endParaRPr>
          </a:p>
          <a:p>
            <a:pPr algn="ctr">
              <a:lnSpc>
                <a:spcPct val="100000"/>
              </a:lnSpc>
              <a:tabLst>
                <a:tab algn="l" pos="0"/>
              </a:tabLst>
            </a:pPr>
            <a:r>
              <a:rPr b="0" lang="en-US" sz="1600" spc="-1" strike="noStrike">
                <a:solidFill>
                  <a:srgbClr val="ffffff"/>
                </a:solidFill>
                <a:latin typeface="Arial"/>
              </a:rPr>
              <a:t>relevant sind</a:t>
            </a:r>
            <a:endParaRPr b="0" lang="en-US" sz="1600" spc="-1" strike="noStrike">
              <a:latin typeface="Arial"/>
            </a:endParaRPr>
          </a:p>
        </p:txBody>
      </p:sp>
      <p:sp>
        <p:nvSpPr>
          <p:cNvPr id="507" name="CustomShape 9"/>
          <p:cNvSpPr/>
          <p:nvPr/>
        </p:nvSpPr>
        <p:spPr>
          <a:xfrm>
            <a:off x="2817000" y="179640"/>
            <a:ext cx="6557400" cy="639000"/>
          </a:xfrm>
          <a:prstGeom prst="rect">
            <a:avLst/>
          </a:prstGeom>
          <a:noFill/>
          <a:ln w="0">
            <a:noFill/>
          </a:ln>
        </p:spPr>
        <p:style>
          <a:lnRef idx="0"/>
          <a:fillRef idx="0"/>
          <a:effectRef idx="0"/>
          <a:fontRef idx="minor"/>
        </p:style>
        <p:txBody>
          <a:bodyPr wrap="none" lIns="90000" rIns="90000" tIns="45000" bIns="45000">
            <a:spAutoFit/>
          </a:bodyPr>
          <a:p>
            <a:pPr algn="ctr">
              <a:lnSpc>
                <a:spcPct val="100000"/>
              </a:lnSpc>
              <a:tabLst>
                <a:tab algn="l" pos="0"/>
              </a:tabLst>
            </a:pPr>
            <a:r>
              <a:rPr b="1" lang="de-DE" sz="3600" spc="-1" strike="noStrike">
                <a:solidFill>
                  <a:srgbClr val="ffffff"/>
                </a:solidFill>
                <a:latin typeface="Arial"/>
              </a:rPr>
              <a:t>Cued Complex Span Aufgabe</a:t>
            </a: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595959"/>
        </a:solidFill>
      </p:bgPr>
    </p:bg>
    <p:spTree>
      <p:nvGrpSpPr>
        <p:cNvPr id="1" name=""/>
        <p:cNvGrpSpPr/>
        <p:nvPr/>
      </p:nvGrpSpPr>
      <p:grpSpPr>
        <a:xfrm>
          <a:off x="0" y="0"/>
          <a:ext cx="0" cy="0"/>
          <a:chOff x="0" y="0"/>
          <a:chExt cx="0" cy="0"/>
        </a:xfrm>
      </p:grpSpPr>
      <p:sp>
        <p:nvSpPr>
          <p:cNvPr id="508" name="CustomShape 1"/>
          <p:cNvSpPr/>
          <p:nvPr/>
        </p:nvSpPr>
        <p:spPr>
          <a:xfrm>
            <a:off x="743040" y="1054080"/>
            <a:ext cx="10743840" cy="4022640"/>
          </a:xfrm>
          <a:prstGeom prst="rect">
            <a:avLst/>
          </a:prstGeom>
          <a:noFill/>
          <a:ln w="0">
            <a:noFill/>
          </a:ln>
        </p:spPr>
        <p:style>
          <a:lnRef idx="0"/>
          <a:fillRef idx="0"/>
          <a:effectRef idx="0"/>
          <a:fontRef idx="minor"/>
        </p:style>
        <p:txBody>
          <a:bodyPr lIns="90000" rIns="90000" tIns="45000" bIns="45000" anchor="ctr">
            <a:spAutoFit/>
          </a:bodyPr>
          <a:p>
            <a:pPr algn="ctr">
              <a:lnSpc>
                <a:spcPct val="100000"/>
              </a:lnSpc>
            </a:pPr>
            <a:r>
              <a:rPr b="1" i="1" lang="de-DE" sz="2400" spc="-1" strike="noStrike">
                <a:solidFill>
                  <a:srgbClr val="ffc000"/>
                </a:solidFill>
                <a:latin typeface="Arial"/>
              </a:rPr>
              <a:t>Jetzt startet das richtige Experiment! </a:t>
            </a:r>
            <a:endParaRPr b="0" lang="en-US" sz="2400" spc="-1" strike="noStrike">
              <a:latin typeface="Arial"/>
            </a:endParaRPr>
          </a:p>
          <a:p>
            <a:pPr algn="ctr">
              <a:lnSpc>
                <a:spcPct val="100000"/>
              </a:lnSpc>
              <a:tabLst>
                <a:tab algn="l" pos="0"/>
              </a:tabLst>
            </a:pPr>
            <a:endParaRPr b="0" lang="en-US" sz="2400" spc="-1" strike="noStrike">
              <a:latin typeface="Arial"/>
            </a:endParaRPr>
          </a:p>
          <a:p>
            <a:pPr algn="ctr">
              <a:lnSpc>
                <a:spcPct val="100000"/>
              </a:lnSpc>
              <a:tabLst>
                <a:tab algn="l" pos="0"/>
              </a:tabLst>
            </a:pPr>
            <a:r>
              <a:rPr b="0" lang="de-DE" sz="1800" spc="-1" strike="noStrike">
                <a:solidFill>
                  <a:srgbClr val="ffffff"/>
                </a:solidFill>
                <a:latin typeface="Arial"/>
              </a:rPr>
              <a:t>Zur Erinnerung:</a:t>
            </a:r>
            <a:endParaRPr b="0" lang="en-US" sz="1800" spc="-1" strike="noStrike">
              <a:latin typeface="Arial"/>
            </a:endParaRPr>
          </a:p>
          <a:p>
            <a:pPr algn="ctr">
              <a:lnSpc>
                <a:spcPct val="100000"/>
              </a:lnSpc>
              <a:tabLst>
                <a:tab algn="l" pos="0"/>
              </a:tabLst>
            </a:pPr>
            <a:endParaRPr b="0" lang="en-US" sz="1800" spc="-1" strike="noStrike">
              <a:latin typeface="Arial"/>
            </a:endParaRPr>
          </a:p>
          <a:p>
            <a:pPr algn="ctr">
              <a:lnSpc>
                <a:spcPct val="100000"/>
              </a:lnSpc>
              <a:tabLst>
                <a:tab algn="l" pos="0"/>
              </a:tabLst>
            </a:pPr>
            <a:r>
              <a:rPr b="0" lang="de-DE" sz="1800" spc="-1" strike="noStrike">
                <a:solidFill>
                  <a:srgbClr val="ffffff"/>
                </a:solidFill>
                <a:latin typeface="Arial"/>
              </a:rPr>
              <a:t>Bei Worten die Sie sich merken müssen, erscheint </a:t>
            </a:r>
            <a:r>
              <a:rPr b="1" i="1" lang="de-DE" sz="1800" spc="-1" strike="noStrike">
                <a:solidFill>
                  <a:srgbClr val="ffc000"/>
                </a:solidFill>
                <a:latin typeface="Arial"/>
              </a:rPr>
              <a:t>vor dem Wort </a:t>
            </a:r>
            <a:r>
              <a:rPr b="1" i="1" lang="de-DE" sz="1800" spc="-1" strike="noStrike">
                <a:solidFill>
                  <a:srgbClr val="00b0f0"/>
                </a:solidFill>
                <a:latin typeface="Arial"/>
              </a:rPr>
              <a:t>blauer Kreis</a:t>
            </a:r>
            <a:r>
              <a:rPr b="0" lang="de-DE" sz="1800" spc="-1" strike="noStrike">
                <a:solidFill>
                  <a:srgbClr val="ffffff"/>
                </a:solidFill>
                <a:latin typeface="Arial"/>
              </a:rPr>
              <a:t>, bei Worten die Sie sich nicht merken müssen, ein </a:t>
            </a:r>
            <a:r>
              <a:rPr b="1" i="1" lang="de-DE" sz="1800" spc="-1" strike="noStrike">
                <a:solidFill>
                  <a:srgbClr val="92d14f"/>
                </a:solidFill>
                <a:latin typeface="Arial"/>
              </a:rPr>
              <a:t>grüner Kreis</a:t>
            </a:r>
            <a:r>
              <a:rPr b="0" lang="de-DE" sz="1800" spc="-1" strike="noStrike">
                <a:solidFill>
                  <a:srgbClr val="ffffff"/>
                </a:solidFill>
                <a:latin typeface="Arial"/>
              </a:rPr>
              <a:t>. </a:t>
            </a:r>
            <a:r>
              <a:rPr b="1" i="1" lang="de-DE" sz="1800" spc="-1" strike="noStrike">
                <a:solidFill>
                  <a:srgbClr val="ffc000"/>
                </a:solidFill>
                <a:latin typeface="Arial"/>
              </a:rPr>
              <a:t>Sie müssen jedoch für jedes Wort entscheiden, </a:t>
            </a:r>
            <a:r>
              <a:rPr b="1" i="1" lang="en-US" sz="1800" spc="-1" strike="noStrike">
                <a:solidFill>
                  <a:srgbClr val="ffc000"/>
                </a:solidFill>
                <a:latin typeface="Arial"/>
              </a:rPr>
              <a:t>ob das Objekt größer oder kleiner ist als ein Fussball, egal ob das Wort relevant ist, oder nicht! </a:t>
            </a:r>
            <a:br/>
            <a:r>
              <a:rPr b="0" lang="en-US" sz="1800" spc="-1" strike="noStrike">
                <a:solidFill>
                  <a:srgbClr val="ffffff"/>
                </a:solidFill>
                <a:latin typeface="Arial"/>
              </a:rPr>
              <a:t>Anschließend </a:t>
            </a:r>
            <a:r>
              <a:rPr b="1" i="1" lang="en-US" sz="1800" spc="-1" strike="noStrike">
                <a:solidFill>
                  <a:srgbClr val="ffffff"/>
                </a:solidFill>
                <a:latin typeface="Arial"/>
              </a:rPr>
              <a:t>müssen Sie die Worte </a:t>
            </a:r>
            <a:r>
              <a:rPr b="1" i="1" lang="en-US" sz="1800" spc="-1" strike="noStrike">
                <a:solidFill>
                  <a:srgbClr val="ffc000"/>
                </a:solidFill>
                <a:latin typeface="Arial"/>
              </a:rPr>
              <a:t>in korrekter Reihenfolge</a:t>
            </a:r>
            <a:r>
              <a:rPr b="1" i="1" lang="en-US" sz="1800" spc="-1" strike="noStrike">
                <a:solidFill>
                  <a:srgbClr val="ffffff"/>
                </a:solidFill>
                <a:latin typeface="Arial"/>
              </a:rPr>
              <a:t> aus einem Kreis mit ingesamt 20 Worten auswählen</a:t>
            </a:r>
            <a:r>
              <a:rPr b="0" lang="en-US" sz="1800" spc="-1" strike="noStrike">
                <a:solidFill>
                  <a:srgbClr val="ffffff"/>
                </a:solidFill>
                <a:latin typeface="Arial"/>
              </a:rPr>
              <a:t>!</a:t>
            </a:r>
            <a:endParaRPr b="0" lang="en-US" sz="1800" spc="-1" strike="noStrike">
              <a:latin typeface="Arial"/>
            </a:endParaRPr>
          </a:p>
          <a:p>
            <a:pPr algn="ctr">
              <a:lnSpc>
                <a:spcPct val="100000"/>
              </a:lnSpc>
              <a:tabLst>
                <a:tab algn="l" pos="0"/>
              </a:tabLst>
            </a:pPr>
            <a:endParaRPr b="0" lang="en-US" sz="1800" spc="-1" strike="noStrike">
              <a:latin typeface="Arial"/>
            </a:endParaRPr>
          </a:p>
          <a:p>
            <a:pPr algn="ctr">
              <a:lnSpc>
                <a:spcPct val="100000"/>
              </a:lnSpc>
              <a:tabLst>
                <a:tab algn="l" pos="0"/>
              </a:tabLst>
            </a:pPr>
            <a:r>
              <a:rPr b="0" lang="de-DE" sz="1800" spc="-1" strike="noStrike">
                <a:solidFill>
                  <a:srgbClr val="ffffff"/>
                </a:solidFill>
                <a:latin typeface="Arial"/>
              </a:rPr>
              <a:t>Drücken Sie die </a:t>
            </a:r>
            <a:r>
              <a:rPr b="1" i="1" lang="de-DE" sz="1800" spc="-1" strike="noStrike">
                <a:solidFill>
                  <a:srgbClr val="ffc000"/>
                </a:solidFill>
                <a:latin typeface="Arial"/>
              </a:rPr>
              <a:t>Taste „L“</a:t>
            </a:r>
            <a:r>
              <a:rPr b="0" lang="de-DE" sz="1800" spc="-1" strike="noStrike">
                <a:solidFill>
                  <a:srgbClr val="ffc000"/>
                </a:solidFill>
                <a:latin typeface="Arial"/>
              </a:rPr>
              <a:t>, </a:t>
            </a:r>
            <a:r>
              <a:rPr b="1" i="1" lang="de-DE" sz="1800" spc="-1" strike="noStrike">
                <a:solidFill>
                  <a:srgbClr val="ffc000"/>
                </a:solidFill>
                <a:latin typeface="Arial"/>
              </a:rPr>
              <a:t>wenn das Objekt größer</a:t>
            </a:r>
            <a:r>
              <a:rPr b="0" lang="de-DE" sz="1800" spc="-1" strike="noStrike">
                <a:solidFill>
                  <a:srgbClr val="ffc000"/>
                </a:solidFill>
                <a:latin typeface="Arial"/>
              </a:rPr>
              <a:t> </a:t>
            </a:r>
            <a:r>
              <a:rPr b="0" lang="de-DE" sz="1800" spc="-1" strike="noStrike">
                <a:solidFill>
                  <a:srgbClr val="ffffff"/>
                </a:solidFill>
                <a:latin typeface="Arial"/>
              </a:rPr>
              <a:t>ist als ein Fussball und die </a:t>
            </a:r>
            <a:r>
              <a:rPr b="1" i="1" lang="de-DE" sz="1800" spc="-1" strike="noStrike">
                <a:solidFill>
                  <a:srgbClr val="ffc000"/>
                </a:solidFill>
                <a:latin typeface="Arial"/>
              </a:rPr>
              <a:t>Taste „D“, wenn es kleiner </a:t>
            </a:r>
            <a:r>
              <a:rPr b="0" lang="de-DE" sz="1800" spc="-1" strike="noStrike">
                <a:solidFill>
                  <a:srgbClr val="ffffff"/>
                </a:solidFill>
                <a:latin typeface="Arial"/>
              </a:rPr>
              <a:t>ist als ein Fussball.</a:t>
            </a:r>
            <a:endParaRPr b="0" lang="en-US" sz="1800" spc="-1" strike="noStrike">
              <a:latin typeface="Arial"/>
            </a:endParaRPr>
          </a:p>
          <a:p>
            <a:pPr algn="ctr">
              <a:lnSpc>
                <a:spcPct val="100000"/>
              </a:lnSpc>
              <a:tabLst>
                <a:tab algn="l" pos="0"/>
              </a:tabLst>
            </a:pPr>
            <a:endParaRPr b="0" lang="en-US" sz="1800" spc="-1" strike="noStrike">
              <a:latin typeface="Arial"/>
            </a:endParaRPr>
          </a:p>
          <a:p>
            <a:pPr algn="ctr">
              <a:lnSpc>
                <a:spcPct val="100000"/>
              </a:lnSpc>
              <a:tabLst>
                <a:tab algn="l" pos="0"/>
              </a:tabLst>
            </a:pPr>
            <a:endParaRPr b="0" lang="en-US" sz="1800" spc="-1" strike="noStrike">
              <a:latin typeface="Arial"/>
            </a:endParaRPr>
          </a:p>
        </p:txBody>
      </p:sp>
      <p:sp>
        <p:nvSpPr>
          <p:cNvPr id="509" name="CustomShape 2"/>
          <p:cNvSpPr/>
          <p:nvPr/>
        </p:nvSpPr>
        <p:spPr>
          <a:xfrm>
            <a:off x="3047400" y="6216840"/>
            <a:ext cx="6096600" cy="395280"/>
          </a:xfrm>
          <a:prstGeom prst="rect">
            <a:avLst/>
          </a:prstGeom>
          <a:noFill/>
          <a:ln w="0">
            <a:noFill/>
          </a:ln>
        </p:spPr>
        <p:style>
          <a:lnRef idx="0"/>
          <a:fillRef idx="0"/>
          <a:effectRef idx="0"/>
          <a:fontRef idx="minor"/>
        </p:style>
        <p:txBody>
          <a:bodyPr lIns="90000" rIns="90000" tIns="45000" bIns="45000">
            <a:spAutoFit/>
          </a:bodyPr>
          <a:p>
            <a:pPr algn="ctr">
              <a:lnSpc>
                <a:spcPct val="100000"/>
              </a:lnSpc>
              <a:tabLst>
                <a:tab algn="l" pos="0"/>
              </a:tabLst>
            </a:pPr>
            <a:r>
              <a:rPr b="1" i="1" lang="de-DE" sz="2000" spc="-1" strike="noStrike">
                <a:solidFill>
                  <a:srgbClr val="ffc000"/>
                </a:solidFill>
                <a:latin typeface="Arial"/>
              </a:rPr>
              <a:t>Bereit? Weiter mit beliebiger Taste!</a:t>
            </a:r>
            <a:endParaRPr b="0" lang="en-US" sz="2000" spc="-1" strike="noStrike">
              <a:latin typeface="Arial"/>
            </a:endParaRPr>
          </a:p>
        </p:txBody>
      </p:sp>
      <p:sp>
        <p:nvSpPr>
          <p:cNvPr id="510" name="CustomShape 3"/>
          <p:cNvSpPr/>
          <p:nvPr/>
        </p:nvSpPr>
        <p:spPr>
          <a:xfrm>
            <a:off x="1497600" y="4626360"/>
            <a:ext cx="887040" cy="849960"/>
          </a:xfrm>
          <a:prstGeom prst="ellipse">
            <a:avLst/>
          </a:prstGeom>
          <a:solidFill>
            <a:srgbClr val="01b0f1"/>
          </a:solidFill>
          <a:ln>
            <a:noFill/>
          </a:ln>
        </p:spPr>
        <p:style>
          <a:lnRef idx="2">
            <a:schemeClr val="accent1">
              <a:shade val="50000"/>
            </a:schemeClr>
          </a:lnRef>
          <a:fillRef idx="1">
            <a:schemeClr val="accent1"/>
          </a:fillRef>
          <a:effectRef idx="0">
            <a:schemeClr val="accent1"/>
          </a:effectRef>
          <a:fontRef idx="minor"/>
        </p:style>
      </p:sp>
      <p:sp>
        <p:nvSpPr>
          <p:cNvPr id="511" name="CustomShape 4"/>
          <p:cNvSpPr/>
          <p:nvPr/>
        </p:nvSpPr>
        <p:spPr>
          <a:xfrm>
            <a:off x="9438840" y="4626360"/>
            <a:ext cx="887040" cy="849960"/>
          </a:xfrm>
          <a:prstGeom prst="ellipse">
            <a:avLst/>
          </a:prstGeom>
          <a:solidFill>
            <a:srgbClr val="92d14f"/>
          </a:solidFill>
          <a:ln>
            <a:noFill/>
          </a:ln>
        </p:spPr>
        <p:style>
          <a:lnRef idx="2">
            <a:schemeClr val="accent1">
              <a:shade val="50000"/>
            </a:schemeClr>
          </a:lnRef>
          <a:fillRef idx="1">
            <a:schemeClr val="accent1"/>
          </a:fillRef>
          <a:effectRef idx="0">
            <a:schemeClr val="accent1"/>
          </a:effectRef>
          <a:fontRef idx="minor"/>
        </p:style>
      </p:sp>
      <p:sp>
        <p:nvSpPr>
          <p:cNvPr id="512" name="CustomShape 5"/>
          <p:cNvSpPr/>
          <p:nvPr/>
        </p:nvSpPr>
        <p:spPr>
          <a:xfrm>
            <a:off x="237600" y="5613480"/>
            <a:ext cx="3372840" cy="577080"/>
          </a:xfrm>
          <a:prstGeom prst="rect">
            <a:avLst/>
          </a:prstGeom>
          <a:noFill/>
          <a:ln w="0">
            <a:noFill/>
          </a:ln>
        </p:spPr>
        <p:style>
          <a:lnRef idx="0"/>
          <a:fillRef idx="0"/>
          <a:effectRef idx="0"/>
          <a:fontRef idx="minor"/>
        </p:style>
        <p:txBody>
          <a:bodyPr lIns="90000" rIns="90000" tIns="45000" bIns="45000">
            <a:spAutoFit/>
          </a:bodyPr>
          <a:p>
            <a:pPr algn="ctr">
              <a:lnSpc>
                <a:spcPct val="100000"/>
              </a:lnSpc>
              <a:tabLst>
                <a:tab algn="l" pos="0"/>
              </a:tabLst>
            </a:pPr>
            <a:r>
              <a:rPr b="0" lang="en-US" sz="1600" spc="-1" strike="noStrike">
                <a:solidFill>
                  <a:srgbClr val="ffffff"/>
                </a:solidFill>
                <a:latin typeface="Arial"/>
              </a:rPr>
              <a:t>Worte die Sie sich </a:t>
            </a:r>
            <a:endParaRPr b="0" lang="en-US" sz="1600" spc="-1" strike="noStrike">
              <a:latin typeface="Arial"/>
            </a:endParaRPr>
          </a:p>
          <a:p>
            <a:pPr algn="ctr">
              <a:lnSpc>
                <a:spcPct val="100000"/>
              </a:lnSpc>
              <a:tabLst>
                <a:tab algn="l" pos="0"/>
              </a:tabLst>
            </a:pPr>
            <a:r>
              <a:rPr b="0" lang="en-US" sz="1600" spc="-1" strike="noStrike">
                <a:solidFill>
                  <a:srgbClr val="ffffff"/>
                </a:solidFill>
                <a:latin typeface="Arial"/>
              </a:rPr>
              <a:t>genau merken müssen</a:t>
            </a:r>
            <a:endParaRPr b="0" lang="en-US" sz="1600" spc="-1" strike="noStrike">
              <a:latin typeface="Arial"/>
            </a:endParaRPr>
          </a:p>
        </p:txBody>
      </p:sp>
      <p:sp>
        <p:nvSpPr>
          <p:cNvPr id="513" name="CustomShape 6"/>
          <p:cNvSpPr/>
          <p:nvPr/>
        </p:nvSpPr>
        <p:spPr>
          <a:xfrm>
            <a:off x="8195760" y="5638680"/>
            <a:ext cx="3372840" cy="577080"/>
          </a:xfrm>
          <a:prstGeom prst="rect">
            <a:avLst/>
          </a:prstGeom>
          <a:noFill/>
          <a:ln w="0">
            <a:noFill/>
          </a:ln>
        </p:spPr>
        <p:style>
          <a:lnRef idx="0"/>
          <a:fillRef idx="0"/>
          <a:effectRef idx="0"/>
          <a:fontRef idx="minor"/>
        </p:style>
        <p:txBody>
          <a:bodyPr lIns="90000" rIns="90000" tIns="45000" bIns="45000">
            <a:spAutoFit/>
          </a:bodyPr>
          <a:p>
            <a:pPr algn="ctr">
              <a:lnSpc>
                <a:spcPct val="100000"/>
              </a:lnSpc>
              <a:tabLst>
                <a:tab algn="l" pos="0"/>
              </a:tabLst>
            </a:pPr>
            <a:r>
              <a:rPr b="0" lang="en-US" sz="1600" spc="-1" strike="noStrike">
                <a:solidFill>
                  <a:srgbClr val="ffffff"/>
                </a:solidFill>
                <a:latin typeface="Arial"/>
              </a:rPr>
              <a:t>Worte die nicht </a:t>
            </a:r>
            <a:endParaRPr b="0" lang="en-US" sz="1600" spc="-1" strike="noStrike">
              <a:latin typeface="Arial"/>
            </a:endParaRPr>
          </a:p>
          <a:p>
            <a:pPr algn="ctr">
              <a:lnSpc>
                <a:spcPct val="100000"/>
              </a:lnSpc>
              <a:tabLst>
                <a:tab algn="l" pos="0"/>
              </a:tabLst>
            </a:pPr>
            <a:r>
              <a:rPr b="0" lang="en-US" sz="1600" spc="-1" strike="noStrike">
                <a:solidFill>
                  <a:srgbClr val="ffffff"/>
                </a:solidFill>
                <a:latin typeface="Arial"/>
              </a:rPr>
              <a:t>relevant sind</a:t>
            </a:r>
            <a:endParaRPr b="0" lang="en-US" sz="1600" spc="-1" strike="noStrike">
              <a:latin typeface="Arial"/>
            </a:endParaRPr>
          </a:p>
        </p:txBody>
      </p:sp>
      <p:sp>
        <p:nvSpPr>
          <p:cNvPr id="514" name="CustomShape 7"/>
          <p:cNvSpPr/>
          <p:nvPr/>
        </p:nvSpPr>
        <p:spPr>
          <a:xfrm>
            <a:off x="2817000" y="179640"/>
            <a:ext cx="6557400" cy="639000"/>
          </a:xfrm>
          <a:prstGeom prst="rect">
            <a:avLst/>
          </a:prstGeom>
          <a:noFill/>
          <a:ln w="0">
            <a:noFill/>
          </a:ln>
        </p:spPr>
        <p:style>
          <a:lnRef idx="0"/>
          <a:fillRef idx="0"/>
          <a:effectRef idx="0"/>
          <a:fontRef idx="minor"/>
        </p:style>
        <p:txBody>
          <a:bodyPr wrap="none" lIns="90000" rIns="90000" tIns="45000" bIns="45000">
            <a:spAutoFit/>
          </a:bodyPr>
          <a:p>
            <a:pPr algn="ctr">
              <a:lnSpc>
                <a:spcPct val="100000"/>
              </a:lnSpc>
              <a:tabLst>
                <a:tab algn="l" pos="0"/>
              </a:tabLst>
            </a:pPr>
            <a:r>
              <a:rPr b="1" lang="de-DE" sz="3600" spc="-1" strike="noStrike">
                <a:solidFill>
                  <a:srgbClr val="ffffff"/>
                </a:solidFill>
                <a:latin typeface="Arial"/>
              </a:rPr>
              <a:t>Cued Complex Span Aufgabe</a:t>
            </a: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595959"/>
        </a:solidFill>
      </p:bgPr>
    </p:bg>
    <p:spTree>
      <p:nvGrpSpPr>
        <p:cNvPr id="1" name=""/>
        <p:cNvGrpSpPr/>
        <p:nvPr/>
      </p:nvGrpSpPr>
      <p:grpSpPr>
        <a:xfrm>
          <a:off x="0" y="0"/>
          <a:ext cx="0" cy="0"/>
          <a:chOff x="0" y="0"/>
          <a:chExt cx="0" cy="0"/>
        </a:xfrm>
      </p:grpSpPr>
      <p:sp>
        <p:nvSpPr>
          <p:cNvPr id="515" name="CustomShape 1"/>
          <p:cNvSpPr/>
          <p:nvPr/>
        </p:nvSpPr>
        <p:spPr>
          <a:xfrm>
            <a:off x="743040" y="1054080"/>
            <a:ext cx="10743840" cy="4022640"/>
          </a:xfrm>
          <a:prstGeom prst="rect">
            <a:avLst/>
          </a:prstGeom>
          <a:noFill/>
          <a:ln w="0">
            <a:noFill/>
          </a:ln>
        </p:spPr>
        <p:style>
          <a:lnRef idx="0"/>
          <a:fillRef idx="0"/>
          <a:effectRef idx="0"/>
          <a:fontRef idx="minor"/>
        </p:style>
        <p:txBody>
          <a:bodyPr lIns="90000" rIns="90000" tIns="45000" bIns="45000" anchor="ctr">
            <a:spAutoFit/>
          </a:bodyPr>
          <a:p>
            <a:pPr algn="ctr">
              <a:lnSpc>
                <a:spcPct val="100000"/>
              </a:lnSpc>
            </a:pPr>
            <a:r>
              <a:rPr b="1" i="1" lang="de-DE" sz="2400" spc="-1" strike="noStrike">
                <a:solidFill>
                  <a:srgbClr val="ffc000"/>
                </a:solidFill>
                <a:latin typeface="Arial"/>
              </a:rPr>
              <a:t>Jetzt startet das richtige Experiment! </a:t>
            </a:r>
            <a:endParaRPr b="0" lang="en-US" sz="2400" spc="-1" strike="noStrike">
              <a:latin typeface="Arial"/>
            </a:endParaRPr>
          </a:p>
          <a:p>
            <a:pPr algn="ctr">
              <a:lnSpc>
                <a:spcPct val="100000"/>
              </a:lnSpc>
              <a:tabLst>
                <a:tab algn="l" pos="0"/>
              </a:tabLst>
            </a:pPr>
            <a:endParaRPr b="0" lang="en-US" sz="2400" spc="-1" strike="noStrike">
              <a:latin typeface="Arial"/>
            </a:endParaRPr>
          </a:p>
          <a:p>
            <a:pPr algn="ctr">
              <a:lnSpc>
                <a:spcPct val="100000"/>
              </a:lnSpc>
              <a:tabLst>
                <a:tab algn="l" pos="0"/>
              </a:tabLst>
            </a:pPr>
            <a:r>
              <a:rPr b="0" lang="de-DE" sz="1800" spc="-1" strike="noStrike">
                <a:solidFill>
                  <a:srgbClr val="ffffff"/>
                </a:solidFill>
                <a:latin typeface="Arial"/>
              </a:rPr>
              <a:t>Zur Erinnerung:</a:t>
            </a:r>
            <a:endParaRPr b="0" lang="en-US" sz="1800" spc="-1" strike="noStrike">
              <a:latin typeface="Arial"/>
            </a:endParaRPr>
          </a:p>
          <a:p>
            <a:pPr algn="ctr">
              <a:lnSpc>
                <a:spcPct val="100000"/>
              </a:lnSpc>
              <a:tabLst>
                <a:tab algn="l" pos="0"/>
              </a:tabLst>
            </a:pPr>
            <a:endParaRPr b="0" lang="en-US" sz="1800" spc="-1" strike="noStrike">
              <a:latin typeface="Arial"/>
            </a:endParaRPr>
          </a:p>
          <a:p>
            <a:pPr algn="ctr">
              <a:lnSpc>
                <a:spcPct val="100000"/>
              </a:lnSpc>
              <a:tabLst>
                <a:tab algn="l" pos="0"/>
              </a:tabLst>
            </a:pPr>
            <a:r>
              <a:rPr b="0" lang="de-DE" sz="1800" spc="-1" strike="noStrike">
                <a:solidFill>
                  <a:srgbClr val="ffffff"/>
                </a:solidFill>
                <a:latin typeface="Arial"/>
              </a:rPr>
              <a:t>Bei Worten die Sie sich merken müssen, erscheint </a:t>
            </a:r>
            <a:r>
              <a:rPr b="1" i="1" lang="de-DE" sz="1800" spc="-1" strike="noStrike">
                <a:solidFill>
                  <a:srgbClr val="ffc000"/>
                </a:solidFill>
                <a:latin typeface="Arial"/>
              </a:rPr>
              <a:t>nach dem Wort </a:t>
            </a:r>
            <a:r>
              <a:rPr b="1" i="1" lang="de-DE" sz="1800" spc="-1" strike="noStrike">
                <a:solidFill>
                  <a:srgbClr val="00b0f0"/>
                </a:solidFill>
                <a:latin typeface="Arial"/>
              </a:rPr>
              <a:t>blauer Kreis</a:t>
            </a:r>
            <a:r>
              <a:rPr b="0" lang="de-DE" sz="1800" spc="-1" strike="noStrike">
                <a:solidFill>
                  <a:srgbClr val="ffffff"/>
                </a:solidFill>
                <a:latin typeface="Arial"/>
              </a:rPr>
              <a:t>, bei Worten die Sie sich nicht merken müssen, ein </a:t>
            </a:r>
            <a:r>
              <a:rPr b="1" i="1" lang="de-DE" sz="1800" spc="-1" strike="noStrike">
                <a:solidFill>
                  <a:srgbClr val="92d14f"/>
                </a:solidFill>
                <a:latin typeface="Arial"/>
              </a:rPr>
              <a:t>grüner Kreis</a:t>
            </a:r>
            <a:r>
              <a:rPr b="0" lang="de-DE" sz="1800" spc="-1" strike="noStrike">
                <a:solidFill>
                  <a:srgbClr val="ffffff"/>
                </a:solidFill>
                <a:latin typeface="Arial"/>
              </a:rPr>
              <a:t>. </a:t>
            </a:r>
            <a:r>
              <a:rPr b="1" i="1" lang="de-DE" sz="1800" spc="-1" strike="noStrike">
                <a:solidFill>
                  <a:srgbClr val="ffc000"/>
                </a:solidFill>
                <a:latin typeface="Arial"/>
              </a:rPr>
              <a:t>Sie müssen jedoch für jedes Wort entscheiden, </a:t>
            </a:r>
            <a:r>
              <a:rPr b="1" i="1" lang="en-US" sz="1800" spc="-1" strike="noStrike">
                <a:solidFill>
                  <a:srgbClr val="ffc000"/>
                </a:solidFill>
                <a:latin typeface="Arial"/>
              </a:rPr>
              <a:t>ob das Objekt größer oder kleiner ist als ein Fussball, egal ob das Wort relevant ist, oder nicht! </a:t>
            </a:r>
            <a:br/>
            <a:r>
              <a:rPr b="0" lang="en-US" sz="1800" spc="-1" strike="noStrike">
                <a:solidFill>
                  <a:srgbClr val="ffffff"/>
                </a:solidFill>
                <a:latin typeface="Arial"/>
              </a:rPr>
              <a:t>Anschließend </a:t>
            </a:r>
            <a:r>
              <a:rPr b="1" i="1" lang="en-US" sz="1800" spc="-1" strike="noStrike">
                <a:solidFill>
                  <a:srgbClr val="ffffff"/>
                </a:solidFill>
                <a:latin typeface="Arial"/>
              </a:rPr>
              <a:t>müssen Sie die Worte </a:t>
            </a:r>
            <a:r>
              <a:rPr b="1" i="1" lang="en-US" sz="1800" spc="-1" strike="noStrike">
                <a:solidFill>
                  <a:srgbClr val="ffc000"/>
                </a:solidFill>
                <a:latin typeface="Arial"/>
              </a:rPr>
              <a:t>in korrekter Reihenfolge</a:t>
            </a:r>
            <a:r>
              <a:rPr b="1" i="1" lang="en-US" sz="1800" spc="-1" strike="noStrike">
                <a:solidFill>
                  <a:srgbClr val="ffffff"/>
                </a:solidFill>
                <a:latin typeface="Arial"/>
              </a:rPr>
              <a:t> aus einem Kreis mit ingesamt 20 Worten auswählen</a:t>
            </a:r>
            <a:r>
              <a:rPr b="0" lang="en-US" sz="1800" spc="-1" strike="noStrike">
                <a:solidFill>
                  <a:srgbClr val="ffffff"/>
                </a:solidFill>
                <a:latin typeface="Arial"/>
              </a:rPr>
              <a:t>!</a:t>
            </a:r>
            <a:endParaRPr b="0" lang="en-US" sz="1800" spc="-1" strike="noStrike">
              <a:latin typeface="Arial"/>
            </a:endParaRPr>
          </a:p>
          <a:p>
            <a:pPr algn="ctr">
              <a:lnSpc>
                <a:spcPct val="100000"/>
              </a:lnSpc>
              <a:tabLst>
                <a:tab algn="l" pos="0"/>
              </a:tabLst>
            </a:pPr>
            <a:endParaRPr b="0" lang="en-US" sz="1800" spc="-1" strike="noStrike">
              <a:latin typeface="Arial"/>
            </a:endParaRPr>
          </a:p>
          <a:p>
            <a:pPr algn="ctr">
              <a:lnSpc>
                <a:spcPct val="100000"/>
              </a:lnSpc>
              <a:tabLst>
                <a:tab algn="l" pos="0"/>
              </a:tabLst>
            </a:pPr>
            <a:r>
              <a:rPr b="0" lang="de-DE" sz="1800" spc="-1" strike="noStrike">
                <a:solidFill>
                  <a:srgbClr val="ffffff"/>
                </a:solidFill>
                <a:latin typeface="Arial"/>
              </a:rPr>
              <a:t>Drücken Sie die </a:t>
            </a:r>
            <a:r>
              <a:rPr b="1" i="1" lang="de-DE" sz="1800" spc="-1" strike="noStrike">
                <a:solidFill>
                  <a:srgbClr val="ffc000"/>
                </a:solidFill>
                <a:latin typeface="Arial"/>
              </a:rPr>
              <a:t>Taste „L“</a:t>
            </a:r>
            <a:r>
              <a:rPr b="0" lang="de-DE" sz="1800" spc="-1" strike="noStrike">
                <a:solidFill>
                  <a:srgbClr val="ffc000"/>
                </a:solidFill>
                <a:latin typeface="Arial"/>
              </a:rPr>
              <a:t>, </a:t>
            </a:r>
            <a:r>
              <a:rPr b="1" i="1" lang="de-DE" sz="1800" spc="-1" strike="noStrike">
                <a:solidFill>
                  <a:srgbClr val="ffc000"/>
                </a:solidFill>
                <a:latin typeface="Arial"/>
              </a:rPr>
              <a:t>wenn das Objekt größer</a:t>
            </a:r>
            <a:r>
              <a:rPr b="0" lang="de-DE" sz="1800" spc="-1" strike="noStrike">
                <a:solidFill>
                  <a:srgbClr val="ffc000"/>
                </a:solidFill>
                <a:latin typeface="Arial"/>
              </a:rPr>
              <a:t> </a:t>
            </a:r>
            <a:r>
              <a:rPr b="0" lang="de-DE" sz="1800" spc="-1" strike="noStrike">
                <a:solidFill>
                  <a:srgbClr val="ffffff"/>
                </a:solidFill>
                <a:latin typeface="Arial"/>
              </a:rPr>
              <a:t>ist als ein Fussball und die </a:t>
            </a:r>
            <a:r>
              <a:rPr b="1" i="1" lang="de-DE" sz="1800" spc="-1" strike="noStrike">
                <a:solidFill>
                  <a:srgbClr val="ffc000"/>
                </a:solidFill>
                <a:latin typeface="Arial"/>
              </a:rPr>
              <a:t>Taste „D“, wenn es kleiner </a:t>
            </a:r>
            <a:r>
              <a:rPr b="0" lang="de-DE" sz="1800" spc="-1" strike="noStrike">
                <a:solidFill>
                  <a:srgbClr val="ffffff"/>
                </a:solidFill>
                <a:latin typeface="Arial"/>
              </a:rPr>
              <a:t>ist als ein Fussball.</a:t>
            </a:r>
            <a:endParaRPr b="0" lang="en-US" sz="1800" spc="-1" strike="noStrike">
              <a:latin typeface="Arial"/>
            </a:endParaRPr>
          </a:p>
          <a:p>
            <a:pPr algn="ctr">
              <a:lnSpc>
                <a:spcPct val="100000"/>
              </a:lnSpc>
              <a:tabLst>
                <a:tab algn="l" pos="0"/>
              </a:tabLst>
            </a:pPr>
            <a:endParaRPr b="0" lang="en-US" sz="1800" spc="-1" strike="noStrike">
              <a:latin typeface="Arial"/>
            </a:endParaRPr>
          </a:p>
          <a:p>
            <a:pPr algn="ctr">
              <a:lnSpc>
                <a:spcPct val="100000"/>
              </a:lnSpc>
              <a:tabLst>
                <a:tab algn="l" pos="0"/>
              </a:tabLst>
            </a:pPr>
            <a:endParaRPr b="0" lang="en-US" sz="1800" spc="-1" strike="noStrike">
              <a:latin typeface="Arial"/>
            </a:endParaRPr>
          </a:p>
        </p:txBody>
      </p:sp>
      <p:sp>
        <p:nvSpPr>
          <p:cNvPr id="516" name="CustomShape 2"/>
          <p:cNvSpPr/>
          <p:nvPr/>
        </p:nvSpPr>
        <p:spPr>
          <a:xfrm>
            <a:off x="3047400" y="6216840"/>
            <a:ext cx="6096600" cy="395280"/>
          </a:xfrm>
          <a:prstGeom prst="rect">
            <a:avLst/>
          </a:prstGeom>
          <a:noFill/>
          <a:ln w="0">
            <a:noFill/>
          </a:ln>
        </p:spPr>
        <p:style>
          <a:lnRef idx="0"/>
          <a:fillRef idx="0"/>
          <a:effectRef idx="0"/>
          <a:fontRef idx="minor"/>
        </p:style>
        <p:txBody>
          <a:bodyPr lIns="90000" rIns="90000" tIns="45000" bIns="45000">
            <a:spAutoFit/>
          </a:bodyPr>
          <a:p>
            <a:pPr algn="ctr">
              <a:lnSpc>
                <a:spcPct val="100000"/>
              </a:lnSpc>
              <a:tabLst>
                <a:tab algn="l" pos="0"/>
              </a:tabLst>
            </a:pPr>
            <a:r>
              <a:rPr b="1" i="1" lang="de-DE" sz="2000" spc="-1" strike="noStrike">
                <a:solidFill>
                  <a:srgbClr val="ffc000"/>
                </a:solidFill>
                <a:latin typeface="Arial"/>
              </a:rPr>
              <a:t>Bereit? Weiter mit beliebiger Taste!</a:t>
            </a:r>
            <a:endParaRPr b="0" lang="en-US" sz="2000" spc="-1" strike="noStrike">
              <a:latin typeface="Arial"/>
            </a:endParaRPr>
          </a:p>
        </p:txBody>
      </p:sp>
      <p:sp>
        <p:nvSpPr>
          <p:cNvPr id="517" name="CustomShape 3"/>
          <p:cNvSpPr/>
          <p:nvPr/>
        </p:nvSpPr>
        <p:spPr>
          <a:xfrm>
            <a:off x="1497600" y="4626360"/>
            <a:ext cx="887040" cy="849960"/>
          </a:xfrm>
          <a:prstGeom prst="ellipse">
            <a:avLst/>
          </a:prstGeom>
          <a:solidFill>
            <a:srgbClr val="01b0f1"/>
          </a:solidFill>
          <a:ln>
            <a:noFill/>
          </a:ln>
        </p:spPr>
        <p:style>
          <a:lnRef idx="2">
            <a:schemeClr val="accent1">
              <a:shade val="50000"/>
            </a:schemeClr>
          </a:lnRef>
          <a:fillRef idx="1">
            <a:schemeClr val="accent1"/>
          </a:fillRef>
          <a:effectRef idx="0">
            <a:schemeClr val="accent1"/>
          </a:effectRef>
          <a:fontRef idx="minor"/>
        </p:style>
      </p:sp>
      <p:sp>
        <p:nvSpPr>
          <p:cNvPr id="518" name="CustomShape 4"/>
          <p:cNvSpPr/>
          <p:nvPr/>
        </p:nvSpPr>
        <p:spPr>
          <a:xfrm>
            <a:off x="9438840" y="4626360"/>
            <a:ext cx="887040" cy="849960"/>
          </a:xfrm>
          <a:prstGeom prst="ellipse">
            <a:avLst/>
          </a:prstGeom>
          <a:solidFill>
            <a:srgbClr val="92d14f"/>
          </a:solidFill>
          <a:ln>
            <a:noFill/>
          </a:ln>
        </p:spPr>
        <p:style>
          <a:lnRef idx="2">
            <a:schemeClr val="accent1">
              <a:shade val="50000"/>
            </a:schemeClr>
          </a:lnRef>
          <a:fillRef idx="1">
            <a:schemeClr val="accent1"/>
          </a:fillRef>
          <a:effectRef idx="0">
            <a:schemeClr val="accent1"/>
          </a:effectRef>
          <a:fontRef idx="minor"/>
        </p:style>
      </p:sp>
      <p:sp>
        <p:nvSpPr>
          <p:cNvPr id="519" name="CustomShape 5"/>
          <p:cNvSpPr/>
          <p:nvPr/>
        </p:nvSpPr>
        <p:spPr>
          <a:xfrm>
            <a:off x="237600" y="5613480"/>
            <a:ext cx="3372840" cy="577080"/>
          </a:xfrm>
          <a:prstGeom prst="rect">
            <a:avLst/>
          </a:prstGeom>
          <a:noFill/>
          <a:ln w="0">
            <a:noFill/>
          </a:ln>
        </p:spPr>
        <p:style>
          <a:lnRef idx="0"/>
          <a:fillRef idx="0"/>
          <a:effectRef idx="0"/>
          <a:fontRef idx="minor"/>
        </p:style>
        <p:txBody>
          <a:bodyPr lIns="90000" rIns="90000" tIns="45000" bIns="45000">
            <a:spAutoFit/>
          </a:bodyPr>
          <a:p>
            <a:pPr algn="ctr">
              <a:lnSpc>
                <a:spcPct val="100000"/>
              </a:lnSpc>
              <a:tabLst>
                <a:tab algn="l" pos="0"/>
              </a:tabLst>
            </a:pPr>
            <a:r>
              <a:rPr b="0" lang="en-US" sz="1600" spc="-1" strike="noStrike">
                <a:solidFill>
                  <a:srgbClr val="ffffff"/>
                </a:solidFill>
                <a:latin typeface="Arial"/>
              </a:rPr>
              <a:t>Worte die Sie sich </a:t>
            </a:r>
            <a:endParaRPr b="0" lang="en-US" sz="1600" spc="-1" strike="noStrike">
              <a:latin typeface="Arial"/>
            </a:endParaRPr>
          </a:p>
          <a:p>
            <a:pPr algn="ctr">
              <a:lnSpc>
                <a:spcPct val="100000"/>
              </a:lnSpc>
              <a:tabLst>
                <a:tab algn="l" pos="0"/>
              </a:tabLst>
            </a:pPr>
            <a:r>
              <a:rPr b="0" lang="en-US" sz="1600" spc="-1" strike="noStrike">
                <a:solidFill>
                  <a:srgbClr val="ffffff"/>
                </a:solidFill>
                <a:latin typeface="Arial"/>
              </a:rPr>
              <a:t>genau merken müssen</a:t>
            </a:r>
            <a:endParaRPr b="0" lang="en-US" sz="1600" spc="-1" strike="noStrike">
              <a:latin typeface="Arial"/>
            </a:endParaRPr>
          </a:p>
        </p:txBody>
      </p:sp>
      <p:sp>
        <p:nvSpPr>
          <p:cNvPr id="520" name="CustomShape 6"/>
          <p:cNvSpPr/>
          <p:nvPr/>
        </p:nvSpPr>
        <p:spPr>
          <a:xfrm>
            <a:off x="8195760" y="5638680"/>
            <a:ext cx="3372840" cy="577080"/>
          </a:xfrm>
          <a:prstGeom prst="rect">
            <a:avLst/>
          </a:prstGeom>
          <a:noFill/>
          <a:ln w="0">
            <a:noFill/>
          </a:ln>
        </p:spPr>
        <p:style>
          <a:lnRef idx="0"/>
          <a:fillRef idx="0"/>
          <a:effectRef idx="0"/>
          <a:fontRef idx="minor"/>
        </p:style>
        <p:txBody>
          <a:bodyPr lIns="90000" rIns="90000" tIns="45000" bIns="45000">
            <a:spAutoFit/>
          </a:bodyPr>
          <a:p>
            <a:pPr algn="ctr">
              <a:lnSpc>
                <a:spcPct val="100000"/>
              </a:lnSpc>
              <a:tabLst>
                <a:tab algn="l" pos="0"/>
              </a:tabLst>
            </a:pPr>
            <a:r>
              <a:rPr b="0" lang="en-US" sz="1600" spc="-1" strike="noStrike">
                <a:solidFill>
                  <a:srgbClr val="ffffff"/>
                </a:solidFill>
                <a:latin typeface="Arial"/>
              </a:rPr>
              <a:t>Worte die nicht </a:t>
            </a:r>
            <a:endParaRPr b="0" lang="en-US" sz="1600" spc="-1" strike="noStrike">
              <a:latin typeface="Arial"/>
            </a:endParaRPr>
          </a:p>
          <a:p>
            <a:pPr algn="ctr">
              <a:lnSpc>
                <a:spcPct val="100000"/>
              </a:lnSpc>
              <a:tabLst>
                <a:tab algn="l" pos="0"/>
              </a:tabLst>
            </a:pPr>
            <a:r>
              <a:rPr b="0" lang="en-US" sz="1600" spc="-1" strike="noStrike">
                <a:solidFill>
                  <a:srgbClr val="ffffff"/>
                </a:solidFill>
                <a:latin typeface="Arial"/>
              </a:rPr>
              <a:t>relevant sind</a:t>
            </a:r>
            <a:endParaRPr b="0" lang="en-US" sz="1600" spc="-1" strike="noStrike">
              <a:latin typeface="Arial"/>
            </a:endParaRPr>
          </a:p>
        </p:txBody>
      </p:sp>
      <p:sp>
        <p:nvSpPr>
          <p:cNvPr id="521" name="CustomShape 7"/>
          <p:cNvSpPr/>
          <p:nvPr/>
        </p:nvSpPr>
        <p:spPr>
          <a:xfrm>
            <a:off x="2817000" y="179640"/>
            <a:ext cx="6557400" cy="639000"/>
          </a:xfrm>
          <a:prstGeom prst="rect">
            <a:avLst/>
          </a:prstGeom>
          <a:noFill/>
          <a:ln w="0">
            <a:noFill/>
          </a:ln>
        </p:spPr>
        <p:style>
          <a:lnRef idx="0"/>
          <a:fillRef idx="0"/>
          <a:effectRef idx="0"/>
          <a:fontRef idx="minor"/>
        </p:style>
        <p:txBody>
          <a:bodyPr wrap="none" lIns="90000" rIns="90000" tIns="45000" bIns="45000">
            <a:spAutoFit/>
          </a:bodyPr>
          <a:p>
            <a:pPr algn="ctr">
              <a:lnSpc>
                <a:spcPct val="100000"/>
              </a:lnSpc>
              <a:tabLst>
                <a:tab algn="l" pos="0"/>
              </a:tabLst>
            </a:pPr>
            <a:r>
              <a:rPr b="1" lang="de-DE" sz="3600" spc="-1" strike="noStrike">
                <a:solidFill>
                  <a:srgbClr val="ffffff"/>
                </a:solidFill>
                <a:latin typeface="Arial"/>
              </a:rPr>
              <a:t>Cued Complex Span Aufgabe</a:t>
            </a: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595959"/>
        </a:solidFill>
      </p:bgPr>
    </p:bg>
    <p:spTree>
      <p:nvGrpSpPr>
        <p:cNvPr id="1" name=""/>
        <p:cNvGrpSpPr/>
        <p:nvPr/>
      </p:nvGrpSpPr>
      <p:grpSpPr>
        <a:xfrm>
          <a:off x="0" y="0"/>
          <a:ext cx="0" cy="0"/>
          <a:chOff x="0" y="0"/>
          <a:chExt cx="0" cy="0"/>
        </a:xfrm>
      </p:grpSpPr>
      <p:sp>
        <p:nvSpPr>
          <p:cNvPr id="522" name="CustomShape 1"/>
          <p:cNvSpPr/>
          <p:nvPr/>
        </p:nvSpPr>
        <p:spPr>
          <a:xfrm>
            <a:off x="743040" y="1054080"/>
            <a:ext cx="10743840" cy="4022640"/>
          </a:xfrm>
          <a:prstGeom prst="rect">
            <a:avLst/>
          </a:prstGeom>
          <a:noFill/>
          <a:ln w="0">
            <a:noFill/>
          </a:ln>
        </p:spPr>
        <p:style>
          <a:lnRef idx="0"/>
          <a:fillRef idx="0"/>
          <a:effectRef idx="0"/>
          <a:fontRef idx="minor"/>
        </p:style>
        <p:txBody>
          <a:bodyPr lIns="90000" rIns="90000" tIns="45000" bIns="45000" anchor="ctr">
            <a:spAutoFit/>
          </a:bodyPr>
          <a:p>
            <a:pPr algn="ctr">
              <a:lnSpc>
                <a:spcPct val="100000"/>
              </a:lnSpc>
            </a:pPr>
            <a:r>
              <a:rPr b="1" i="1" lang="de-DE" sz="2400" spc="-1" strike="noStrike">
                <a:solidFill>
                  <a:srgbClr val="ffc000"/>
                </a:solidFill>
                <a:latin typeface="Arial"/>
              </a:rPr>
              <a:t>Jetzt startet das richtige Experiment! </a:t>
            </a:r>
            <a:endParaRPr b="0" lang="en-US" sz="2400" spc="-1" strike="noStrike">
              <a:latin typeface="Arial"/>
            </a:endParaRPr>
          </a:p>
          <a:p>
            <a:pPr algn="ctr">
              <a:lnSpc>
                <a:spcPct val="100000"/>
              </a:lnSpc>
              <a:tabLst>
                <a:tab algn="l" pos="0"/>
              </a:tabLst>
            </a:pPr>
            <a:endParaRPr b="0" lang="en-US" sz="2400" spc="-1" strike="noStrike">
              <a:latin typeface="Arial"/>
            </a:endParaRPr>
          </a:p>
          <a:p>
            <a:pPr algn="ctr">
              <a:lnSpc>
                <a:spcPct val="100000"/>
              </a:lnSpc>
              <a:tabLst>
                <a:tab algn="l" pos="0"/>
              </a:tabLst>
            </a:pPr>
            <a:r>
              <a:rPr b="0" lang="de-DE" sz="1800" spc="-1" strike="noStrike">
                <a:solidFill>
                  <a:srgbClr val="ffffff"/>
                </a:solidFill>
                <a:latin typeface="Arial"/>
              </a:rPr>
              <a:t>Zur Erinnerung:</a:t>
            </a:r>
            <a:endParaRPr b="0" lang="en-US" sz="1800" spc="-1" strike="noStrike">
              <a:latin typeface="Arial"/>
            </a:endParaRPr>
          </a:p>
          <a:p>
            <a:pPr algn="ctr">
              <a:lnSpc>
                <a:spcPct val="100000"/>
              </a:lnSpc>
              <a:tabLst>
                <a:tab algn="l" pos="0"/>
              </a:tabLst>
            </a:pPr>
            <a:endParaRPr b="0" lang="en-US" sz="1800" spc="-1" strike="noStrike">
              <a:latin typeface="Arial"/>
            </a:endParaRPr>
          </a:p>
          <a:p>
            <a:pPr algn="ctr">
              <a:lnSpc>
                <a:spcPct val="100000"/>
              </a:lnSpc>
              <a:tabLst>
                <a:tab algn="l" pos="0"/>
              </a:tabLst>
            </a:pPr>
            <a:r>
              <a:rPr b="0" lang="de-DE" sz="1800" spc="-1" strike="noStrike">
                <a:solidFill>
                  <a:srgbClr val="ffffff"/>
                </a:solidFill>
                <a:latin typeface="Arial"/>
              </a:rPr>
              <a:t>Bei Zahlen die Sie sich merken müssen, erscheint ein </a:t>
            </a:r>
            <a:r>
              <a:rPr b="1" i="1" lang="de-DE" sz="1800" spc="-1" strike="noStrike">
                <a:solidFill>
                  <a:srgbClr val="ffc000"/>
                </a:solidFill>
                <a:latin typeface="Arial"/>
              </a:rPr>
              <a:t>vor der Zahl ein </a:t>
            </a:r>
            <a:r>
              <a:rPr b="1" i="1" lang="de-DE" sz="1800" spc="-1" strike="noStrike">
                <a:solidFill>
                  <a:srgbClr val="00b0f0"/>
                </a:solidFill>
                <a:latin typeface="Arial"/>
              </a:rPr>
              <a:t>blauer Kreis</a:t>
            </a:r>
            <a:r>
              <a:rPr b="0" lang="de-DE" sz="1800" spc="-1" strike="noStrike">
                <a:solidFill>
                  <a:srgbClr val="ffffff"/>
                </a:solidFill>
                <a:latin typeface="Arial"/>
              </a:rPr>
              <a:t>, bei Zahlen die Sie sich nicht merken müssen, ein </a:t>
            </a:r>
            <a:r>
              <a:rPr b="1" i="1" lang="de-DE" sz="1800" spc="-1" strike="noStrike">
                <a:solidFill>
                  <a:srgbClr val="92d14f"/>
                </a:solidFill>
                <a:latin typeface="Arial"/>
              </a:rPr>
              <a:t>grüner Kreis</a:t>
            </a:r>
            <a:r>
              <a:rPr b="0" lang="de-DE" sz="1800" spc="-1" strike="noStrike">
                <a:solidFill>
                  <a:srgbClr val="ffffff"/>
                </a:solidFill>
                <a:latin typeface="Arial"/>
              </a:rPr>
              <a:t>. </a:t>
            </a:r>
            <a:r>
              <a:rPr b="1" i="1" lang="de-DE" sz="1800" spc="-1" strike="noStrike">
                <a:solidFill>
                  <a:srgbClr val="ffc000"/>
                </a:solidFill>
                <a:latin typeface="Arial"/>
              </a:rPr>
              <a:t>Sie müssen jedoch für jede Zahl entscheiden, </a:t>
            </a:r>
            <a:r>
              <a:rPr b="1" i="1" lang="en-US" sz="1800" spc="-1" strike="noStrike">
                <a:solidFill>
                  <a:srgbClr val="ffc000"/>
                </a:solidFill>
                <a:latin typeface="Arial"/>
              </a:rPr>
              <a:t>ob diese größer oder kleiner ist als 50, egal ob die Zahl relevant ist, oder nicht! </a:t>
            </a:r>
            <a:br/>
            <a:r>
              <a:rPr b="0" lang="en-US" sz="1800" spc="-1" strike="noStrike">
                <a:solidFill>
                  <a:srgbClr val="ffffff"/>
                </a:solidFill>
                <a:latin typeface="Arial"/>
              </a:rPr>
              <a:t>Anschließend </a:t>
            </a:r>
            <a:r>
              <a:rPr b="1" i="1" lang="en-US" sz="1800" spc="-1" strike="noStrike">
                <a:solidFill>
                  <a:srgbClr val="ffffff"/>
                </a:solidFill>
                <a:latin typeface="Arial"/>
              </a:rPr>
              <a:t>müssen Sie die Worte </a:t>
            </a:r>
            <a:r>
              <a:rPr b="1" i="1" lang="en-US" sz="1800" spc="-1" strike="noStrike">
                <a:solidFill>
                  <a:srgbClr val="ffc000"/>
                </a:solidFill>
                <a:latin typeface="Arial"/>
              </a:rPr>
              <a:t>in korrekter Reihenfolge</a:t>
            </a:r>
            <a:r>
              <a:rPr b="1" i="1" lang="en-US" sz="1800" spc="-1" strike="noStrike">
                <a:solidFill>
                  <a:srgbClr val="ffffff"/>
                </a:solidFill>
                <a:latin typeface="Arial"/>
              </a:rPr>
              <a:t> aus einem Kreis mit ingesamt 20 Zahlen auswählen</a:t>
            </a:r>
            <a:r>
              <a:rPr b="0" lang="en-US" sz="1800" spc="-1" strike="noStrike">
                <a:solidFill>
                  <a:srgbClr val="ffffff"/>
                </a:solidFill>
                <a:latin typeface="Arial"/>
              </a:rPr>
              <a:t>!</a:t>
            </a:r>
            <a:endParaRPr b="0" lang="en-US" sz="1800" spc="-1" strike="noStrike">
              <a:latin typeface="Arial"/>
            </a:endParaRPr>
          </a:p>
          <a:p>
            <a:pPr algn="ctr">
              <a:lnSpc>
                <a:spcPct val="100000"/>
              </a:lnSpc>
              <a:tabLst>
                <a:tab algn="l" pos="0"/>
              </a:tabLst>
            </a:pPr>
            <a:endParaRPr b="0" lang="en-US" sz="1800" spc="-1" strike="noStrike">
              <a:latin typeface="Arial"/>
            </a:endParaRPr>
          </a:p>
          <a:p>
            <a:pPr algn="ctr">
              <a:lnSpc>
                <a:spcPct val="100000"/>
              </a:lnSpc>
              <a:tabLst>
                <a:tab algn="l" pos="0"/>
              </a:tabLst>
            </a:pPr>
            <a:r>
              <a:rPr b="0" lang="de-DE" sz="1800" spc="-1" strike="noStrike">
                <a:solidFill>
                  <a:srgbClr val="ffffff"/>
                </a:solidFill>
                <a:latin typeface="Arial"/>
              </a:rPr>
              <a:t>Drücken Sie die </a:t>
            </a:r>
            <a:r>
              <a:rPr b="1" i="1" lang="de-DE" sz="1800" spc="-1" strike="noStrike">
                <a:solidFill>
                  <a:srgbClr val="ffc000"/>
                </a:solidFill>
                <a:latin typeface="Arial"/>
              </a:rPr>
              <a:t>Taste „L“</a:t>
            </a:r>
            <a:r>
              <a:rPr b="0" lang="de-DE" sz="1800" spc="-1" strike="noStrike">
                <a:solidFill>
                  <a:srgbClr val="ffc000"/>
                </a:solidFill>
                <a:latin typeface="Arial"/>
              </a:rPr>
              <a:t>, </a:t>
            </a:r>
            <a:r>
              <a:rPr b="1" i="1" lang="de-DE" sz="1800" spc="-1" strike="noStrike">
                <a:solidFill>
                  <a:srgbClr val="ffc000"/>
                </a:solidFill>
                <a:latin typeface="Arial"/>
              </a:rPr>
              <a:t>wenn die Zahl größer</a:t>
            </a:r>
            <a:r>
              <a:rPr b="0" lang="de-DE" sz="1800" spc="-1" strike="noStrike">
                <a:solidFill>
                  <a:srgbClr val="ffc000"/>
                </a:solidFill>
                <a:latin typeface="Arial"/>
              </a:rPr>
              <a:t> </a:t>
            </a:r>
            <a:r>
              <a:rPr b="0" lang="de-DE" sz="1800" spc="-1" strike="noStrike">
                <a:solidFill>
                  <a:srgbClr val="ffffff"/>
                </a:solidFill>
                <a:latin typeface="Arial"/>
              </a:rPr>
              <a:t>ist als 50 und die</a:t>
            </a:r>
            <a:endParaRPr b="0" lang="en-US" sz="1800" spc="-1" strike="noStrike">
              <a:latin typeface="Arial"/>
            </a:endParaRPr>
          </a:p>
          <a:p>
            <a:pPr algn="ctr">
              <a:lnSpc>
                <a:spcPct val="100000"/>
              </a:lnSpc>
              <a:tabLst>
                <a:tab algn="l" pos="0"/>
              </a:tabLst>
            </a:pPr>
            <a:r>
              <a:rPr b="0" lang="de-DE" sz="1800" spc="-1" strike="noStrike">
                <a:solidFill>
                  <a:srgbClr val="ffffff"/>
                </a:solidFill>
                <a:latin typeface="Arial"/>
              </a:rPr>
              <a:t> </a:t>
            </a:r>
            <a:r>
              <a:rPr b="1" i="1" lang="de-DE" sz="1800" spc="-1" strike="noStrike">
                <a:solidFill>
                  <a:srgbClr val="ffc000"/>
                </a:solidFill>
                <a:latin typeface="Arial"/>
              </a:rPr>
              <a:t>Taste „D“, wenn sie kleiner </a:t>
            </a:r>
            <a:r>
              <a:rPr b="0" lang="de-DE" sz="1800" spc="-1" strike="noStrike">
                <a:solidFill>
                  <a:srgbClr val="ffffff"/>
                </a:solidFill>
                <a:latin typeface="Arial"/>
              </a:rPr>
              <a:t>ist als 50.</a:t>
            </a:r>
            <a:endParaRPr b="0" lang="en-US" sz="1800" spc="-1" strike="noStrike">
              <a:latin typeface="Arial"/>
            </a:endParaRPr>
          </a:p>
          <a:p>
            <a:pPr algn="ctr">
              <a:lnSpc>
                <a:spcPct val="100000"/>
              </a:lnSpc>
              <a:tabLst>
                <a:tab algn="l" pos="0"/>
              </a:tabLst>
            </a:pPr>
            <a:endParaRPr b="0" lang="en-US" sz="1800" spc="-1" strike="noStrike">
              <a:latin typeface="Arial"/>
            </a:endParaRPr>
          </a:p>
          <a:p>
            <a:pPr algn="ctr">
              <a:lnSpc>
                <a:spcPct val="100000"/>
              </a:lnSpc>
              <a:tabLst>
                <a:tab algn="l" pos="0"/>
              </a:tabLst>
            </a:pPr>
            <a:endParaRPr b="0" lang="en-US" sz="1800" spc="-1" strike="noStrike">
              <a:latin typeface="Arial"/>
            </a:endParaRPr>
          </a:p>
        </p:txBody>
      </p:sp>
      <p:sp>
        <p:nvSpPr>
          <p:cNvPr id="523" name="CustomShape 2"/>
          <p:cNvSpPr/>
          <p:nvPr/>
        </p:nvSpPr>
        <p:spPr>
          <a:xfrm>
            <a:off x="3047400" y="6216840"/>
            <a:ext cx="6096600" cy="395280"/>
          </a:xfrm>
          <a:prstGeom prst="rect">
            <a:avLst/>
          </a:prstGeom>
          <a:noFill/>
          <a:ln w="0">
            <a:noFill/>
          </a:ln>
        </p:spPr>
        <p:style>
          <a:lnRef idx="0"/>
          <a:fillRef idx="0"/>
          <a:effectRef idx="0"/>
          <a:fontRef idx="minor"/>
        </p:style>
        <p:txBody>
          <a:bodyPr lIns="90000" rIns="90000" tIns="45000" bIns="45000">
            <a:spAutoFit/>
          </a:bodyPr>
          <a:p>
            <a:pPr algn="ctr">
              <a:lnSpc>
                <a:spcPct val="100000"/>
              </a:lnSpc>
              <a:tabLst>
                <a:tab algn="l" pos="0"/>
              </a:tabLst>
            </a:pPr>
            <a:r>
              <a:rPr b="1" i="1" lang="de-DE" sz="2000" spc="-1" strike="noStrike">
                <a:solidFill>
                  <a:srgbClr val="ffc000"/>
                </a:solidFill>
                <a:latin typeface="Arial"/>
              </a:rPr>
              <a:t>Bereit? Weiter mit beliebiger Taste!</a:t>
            </a:r>
            <a:endParaRPr b="0" lang="en-US" sz="2000" spc="-1" strike="noStrike">
              <a:latin typeface="Arial"/>
            </a:endParaRPr>
          </a:p>
        </p:txBody>
      </p:sp>
      <p:sp>
        <p:nvSpPr>
          <p:cNvPr id="524" name="CustomShape 3"/>
          <p:cNvSpPr/>
          <p:nvPr/>
        </p:nvSpPr>
        <p:spPr>
          <a:xfrm>
            <a:off x="1497600" y="4626360"/>
            <a:ext cx="887040" cy="849960"/>
          </a:xfrm>
          <a:prstGeom prst="ellipse">
            <a:avLst/>
          </a:prstGeom>
          <a:solidFill>
            <a:srgbClr val="01b0f1"/>
          </a:solidFill>
          <a:ln>
            <a:noFill/>
          </a:ln>
        </p:spPr>
        <p:style>
          <a:lnRef idx="2">
            <a:schemeClr val="accent1">
              <a:shade val="50000"/>
            </a:schemeClr>
          </a:lnRef>
          <a:fillRef idx="1">
            <a:schemeClr val="accent1"/>
          </a:fillRef>
          <a:effectRef idx="0">
            <a:schemeClr val="accent1"/>
          </a:effectRef>
          <a:fontRef idx="minor"/>
        </p:style>
      </p:sp>
      <p:sp>
        <p:nvSpPr>
          <p:cNvPr id="525" name="CustomShape 4"/>
          <p:cNvSpPr/>
          <p:nvPr/>
        </p:nvSpPr>
        <p:spPr>
          <a:xfrm>
            <a:off x="9438840" y="4626360"/>
            <a:ext cx="887040" cy="849960"/>
          </a:xfrm>
          <a:prstGeom prst="ellipse">
            <a:avLst/>
          </a:prstGeom>
          <a:solidFill>
            <a:srgbClr val="92d14f"/>
          </a:solidFill>
          <a:ln>
            <a:noFill/>
          </a:ln>
        </p:spPr>
        <p:style>
          <a:lnRef idx="2">
            <a:schemeClr val="accent1">
              <a:shade val="50000"/>
            </a:schemeClr>
          </a:lnRef>
          <a:fillRef idx="1">
            <a:schemeClr val="accent1"/>
          </a:fillRef>
          <a:effectRef idx="0">
            <a:schemeClr val="accent1"/>
          </a:effectRef>
          <a:fontRef idx="minor"/>
        </p:style>
      </p:sp>
      <p:sp>
        <p:nvSpPr>
          <p:cNvPr id="526" name="CustomShape 5"/>
          <p:cNvSpPr/>
          <p:nvPr/>
        </p:nvSpPr>
        <p:spPr>
          <a:xfrm>
            <a:off x="237600" y="5613480"/>
            <a:ext cx="3372840" cy="577080"/>
          </a:xfrm>
          <a:prstGeom prst="rect">
            <a:avLst/>
          </a:prstGeom>
          <a:noFill/>
          <a:ln w="0">
            <a:noFill/>
          </a:ln>
        </p:spPr>
        <p:style>
          <a:lnRef idx="0"/>
          <a:fillRef idx="0"/>
          <a:effectRef idx="0"/>
          <a:fontRef idx="minor"/>
        </p:style>
        <p:txBody>
          <a:bodyPr lIns="90000" rIns="90000" tIns="45000" bIns="45000">
            <a:spAutoFit/>
          </a:bodyPr>
          <a:p>
            <a:pPr algn="ctr">
              <a:lnSpc>
                <a:spcPct val="100000"/>
              </a:lnSpc>
              <a:tabLst>
                <a:tab algn="l" pos="0"/>
              </a:tabLst>
            </a:pPr>
            <a:r>
              <a:rPr b="0" lang="en-US" sz="1600" spc="-1" strike="noStrike">
                <a:solidFill>
                  <a:srgbClr val="ffffff"/>
                </a:solidFill>
                <a:latin typeface="Arial"/>
              </a:rPr>
              <a:t>Zahlen die Sie sich </a:t>
            </a:r>
            <a:endParaRPr b="0" lang="en-US" sz="1600" spc="-1" strike="noStrike">
              <a:latin typeface="Arial"/>
            </a:endParaRPr>
          </a:p>
          <a:p>
            <a:pPr algn="ctr">
              <a:lnSpc>
                <a:spcPct val="100000"/>
              </a:lnSpc>
              <a:tabLst>
                <a:tab algn="l" pos="0"/>
              </a:tabLst>
            </a:pPr>
            <a:r>
              <a:rPr b="0" lang="en-US" sz="1600" spc="-1" strike="noStrike">
                <a:solidFill>
                  <a:srgbClr val="ffffff"/>
                </a:solidFill>
                <a:latin typeface="Arial"/>
              </a:rPr>
              <a:t>genau merken müssen</a:t>
            </a:r>
            <a:endParaRPr b="0" lang="en-US" sz="1600" spc="-1" strike="noStrike">
              <a:latin typeface="Arial"/>
            </a:endParaRPr>
          </a:p>
        </p:txBody>
      </p:sp>
      <p:sp>
        <p:nvSpPr>
          <p:cNvPr id="527" name="CustomShape 6"/>
          <p:cNvSpPr/>
          <p:nvPr/>
        </p:nvSpPr>
        <p:spPr>
          <a:xfrm>
            <a:off x="8195760" y="5638680"/>
            <a:ext cx="3372840" cy="577080"/>
          </a:xfrm>
          <a:prstGeom prst="rect">
            <a:avLst/>
          </a:prstGeom>
          <a:noFill/>
          <a:ln w="0">
            <a:noFill/>
          </a:ln>
        </p:spPr>
        <p:style>
          <a:lnRef idx="0"/>
          <a:fillRef idx="0"/>
          <a:effectRef idx="0"/>
          <a:fontRef idx="minor"/>
        </p:style>
        <p:txBody>
          <a:bodyPr lIns="90000" rIns="90000" tIns="45000" bIns="45000">
            <a:spAutoFit/>
          </a:bodyPr>
          <a:p>
            <a:pPr algn="ctr">
              <a:lnSpc>
                <a:spcPct val="100000"/>
              </a:lnSpc>
              <a:tabLst>
                <a:tab algn="l" pos="0"/>
              </a:tabLst>
            </a:pPr>
            <a:r>
              <a:rPr b="0" lang="en-US" sz="1600" spc="-1" strike="noStrike">
                <a:solidFill>
                  <a:srgbClr val="ffffff"/>
                </a:solidFill>
                <a:latin typeface="Arial"/>
              </a:rPr>
              <a:t>Zahlen die nicht </a:t>
            </a:r>
            <a:endParaRPr b="0" lang="en-US" sz="1600" spc="-1" strike="noStrike">
              <a:latin typeface="Arial"/>
            </a:endParaRPr>
          </a:p>
          <a:p>
            <a:pPr algn="ctr">
              <a:lnSpc>
                <a:spcPct val="100000"/>
              </a:lnSpc>
              <a:tabLst>
                <a:tab algn="l" pos="0"/>
              </a:tabLst>
            </a:pPr>
            <a:r>
              <a:rPr b="0" lang="en-US" sz="1600" spc="-1" strike="noStrike">
                <a:solidFill>
                  <a:srgbClr val="ffffff"/>
                </a:solidFill>
                <a:latin typeface="Arial"/>
              </a:rPr>
              <a:t>relevant sind</a:t>
            </a:r>
            <a:endParaRPr b="0" lang="en-US" sz="1600" spc="-1" strike="noStrike">
              <a:latin typeface="Arial"/>
            </a:endParaRPr>
          </a:p>
        </p:txBody>
      </p:sp>
      <p:sp>
        <p:nvSpPr>
          <p:cNvPr id="528" name="CustomShape 7"/>
          <p:cNvSpPr/>
          <p:nvPr/>
        </p:nvSpPr>
        <p:spPr>
          <a:xfrm>
            <a:off x="2817000" y="179640"/>
            <a:ext cx="6557400" cy="639000"/>
          </a:xfrm>
          <a:prstGeom prst="rect">
            <a:avLst/>
          </a:prstGeom>
          <a:noFill/>
          <a:ln w="0">
            <a:noFill/>
          </a:ln>
        </p:spPr>
        <p:style>
          <a:lnRef idx="0"/>
          <a:fillRef idx="0"/>
          <a:effectRef idx="0"/>
          <a:fontRef idx="minor"/>
        </p:style>
        <p:txBody>
          <a:bodyPr wrap="none" lIns="90000" rIns="90000" tIns="45000" bIns="45000">
            <a:spAutoFit/>
          </a:bodyPr>
          <a:p>
            <a:pPr algn="ctr">
              <a:lnSpc>
                <a:spcPct val="100000"/>
              </a:lnSpc>
              <a:tabLst>
                <a:tab algn="l" pos="0"/>
              </a:tabLst>
            </a:pPr>
            <a:r>
              <a:rPr b="1" lang="de-DE" sz="3600" spc="-1" strike="noStrike">
                <a:solidFill>
                  <a:srgbClr val="ffffff"/>
                </a:solidFill>
                <a:latin typeface="Arial"/>
              </a:rPr>
              <a:t>Cued Complex Span Aufgabe</a:t>
            </a: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595959"/>
        </a:solidFill>
      </p:bgPr>
    </p:bg>
    <p:spTree>
      <p:nvGrpSpPr>
        <p:cNvPr id="1" name=""/>
        <p:cNvGrpSpPr/>
        <p:nvPr/>
      </p:nvGrpSpPr>
      <p:grpSpPr>
        <a:xfrm>
          <a:off x="0" y="0"/>
          <a:ext cx="0" cy="0"/>
          <a:chOff x="0" y="0"/>
          <a:chExt cx="0" cy="0"/>
        </a:xfrm>
      </p:grpSpPr>
      <p:sp>
        <p:nvSpPr>
          <p:cNvPr id="529" name="CustomShape 1"/>
          <p:cNvSpPr/>
          <p:nvPr/>
        </p:nvSpPr>
        <p:spPr>
          <a:xfrm>
            <a:off x="743040" y="1054080"/>
            <a:ext cx="10743840" cy="4022640"/>
          </a:xfrm>
          <a:prstGeom prst="rect">
            <a:avLst/>
          </a:prstGeom>
          <a:noFill/>
          <a:ln w="0">
            <a:noFill/>
          </a:ln>
        </p:spPr>
        <p:style>
          <a:lnRef idx="0"/>
          <a:fillRef idx="0"/>
          <a:effectRef idx="0"/>
          <a:fontRef idx="minor"/>
        </p:style>
        <p:txBody>
          <a:bodyPr lIns="90000" rIns="90000" tIns="45000" bIns="45000" anchor="ctr">
            <a:spAutoFit/>
          </a:bodyPr>
          <a:p>
            <a:pPr algn="ctr">
              <a:lnSpc>
                <a:spcPct val="100000"/>
              </a:lnSpc>
            </a:pPr>
            <a:r>
              <a:rPr b="1" i="1" lang="de-DE" sz="2400" spc="-1" strike="noStrike">
                <a:solidFill>
                  <a:srgbClr val="ffc000"/>
                </a:solidFill>
                <a:latin typeface="Arial"/>
              </a:rPr>
              <a:t>Jetzt startet das richtige Experiment! </a:t>
            </a:r>
            <a:endParaRPr b="0" lang="en-US" sz="2400" spc="-1" strike="noStrike">
              <a:latin typeface="Arial"/>
            </a:endParaRPr>
          </a:p>
          <a:p>
            <a:pPr algn="ctr">
              <a:lnSpc>
                <a:spcPct val="100000"/>
              </a:lnSpc>
              <a:tabLst>
                <a:tab algn="l" pos="0"/>
              </a:tabLst>
            </a:pPr>
            <a:endParaRPr b="0" lang="en-US" sz="2400" spc="-1" strike="noStrike">
              <a:latin typeface="Arial"/>
            </a:endParaRPr>
          </a:p>
          <a:p>
            <a:pPr algn="ctr">
              <a:lnSpc>
                <a:spcPct val="100000"/>
              </a:lnSpc>
              <a:tabLst>
                <a:tab algn="l" pos="0"/>
              </a:tabLst>
            </a:pPr>
            <a:r>
              <a:rPr b="0" lang="de-DE" sz="1800" spc="-1" strike="noStrike">
                <a:solidFill>
                  <a:srgbClr val="ffffff"/>
                </a:solidFill>
                <a:latin typeface="Arial"/>
              </a:rPr>
              <a:t>Zur Erinnerung:</a:t>
            </a:r>
            <a:endParaRPr b="0" lang="en-US" sz="1800" spc="-1" strike="noStrike">
              <a:latin typeface="Arial"/>
            </a:endParaRPr>
          </a:p>
          <a:p>
            <a:pPr algn="ctr">
              <a:lnSpc>
                <a:spcPct val="100000"/>
              </a:lnSpc>
              <a:tabLst>
                <a:tab algn="l" pos="0"/>
              </a:tabLst>
            </a:pPr>
            <a:endParaRPr b="0" lang="en-US" sz="1800" spc="-1" strike="noStrike">
              <a:latin typeface="Arial"/>
            </a:endParaRPr>
          </a:p>
          <a:p>
            <a:pPr algn="ctr">
              <a:lnSpc>
                <a:spcPct val="100000"/>
              </a:lnSpc>
              <a:tabLst>
                <a:tab algn="l" pos="0"/>
              </a:tabLst>
            </a:pPr>
            <a:r>
              <a:rPr b="0" lang="de-DE" sz="1800" spc="-1" strike="noStrike">
                <a:solidFill>
                  <a:srgbClr val="ffffff"/>
                </a:solidFill>
                <a:latin typeface="Arial"/>
              </a:rPr>
              <a:t>Bei Zahlen die Sie sich merken müssen, erscheint ein </a:t>
            </a:r>
            <a:r>
              <a:rPr b="1" i="1" lang="de-DE" sz="1800" spc="-1" strike="noStrike">
                <a:solidFill>
                  <a:srgbClr val="ffc000"/>
                </a:solidFill>
                <a:latin typeface="Arial"/>
              </a:rPr>
              <a:t>nach der Zahl ein </a:t>
            </a:r>
            <a:r>
              <a:rPr b="1" i="1" lang="de-DE" sz="1800" spc="-1" strike="noStrike">
                <a:solidFill>
                  <a:srgbClr val="00b0f0"/>
                </a:solidFill>
                <a:latin typeface="Arial"/>
              </a:rPr>
              <a:t>blauer Kreis</a:t>
            </a:r>
            <a:r>
              <a:rPr b="0" lang="de-DE" sz="1800" spc="-1" strike="noStrike">
                <a:solidFill>
                  <a:srgbClr val="ffffff"/>
                </a:solidFill>
                <a:latin typeface="Arial"/>
              </a:rPr>
              <a:t>, bei Zahlen die Sie sich nicht merken müssen, ein </a:t>
            </a:r>
            <a:r>
              <a:rPr b="1" i="1" lang="de-DE" sz="1800" spc="-1" strike="noStrike">
                <a:solidFill>
                  <a:srgbClr val="92d14f"/>
                </a:solidFill>
                <a:latin typeface="Arial"/>
              </a:rPr>
              <a:t>grüner Kreis</a:t>
            </a:r>
            <a:r>
              <a:rPr b="0" lang="de-DE" sz="1800" spc="-1" strike="noStrike">
                <a:solidFill>
                  <a:srgbClr val="ffffff"/>
                </a:solidFill>
                <a:latin typeface="Arial"/>
              </a:rPr>
              <a:t>. </a:t>
            </a:r>
            <a:r>
              <a:rPr b="1" i="1" lang="de-DE" sz="1800" spc="-1" strike="noStrike">
                <a:solidFill>
                  <a:srgbClr val="ffc000"/>
                </a:solidFill>
                <a:latin typeface="Arial"/>
              </a:rPr>
              <a:t>Sie müssen jedoch für jede Zahl entscheiden, </a:t>
            </a:r>
            <a:r>
              <a:rPr b="1" i="1" lang="en-US" sz="1800" spc="-1" strike="noStrike">
                <a:solidFill>
                  <a:srgbClr val="ffc000"/>
                </a:solidFill>
                <a:latin typeface="Arial"/>
              </a:rPr>
              <a:t>ob diese größer oder kleiner ist als 50, egal ob die Zahl relevant ist, oder nicht! </a:t>
            </a:r>
            <a:br/>
            <a:r>
              <a:rPr b="0" lang="en-US" sz="1800" spc="-1" strike="noStrike">
                <a:solidFill>
                  <a:srgbClr val="ffffff"/>
                </a:solidFill>
                <a:latin typeface="Arial"/>
              </a:rPr>
              <a:t>Anschließend </a:t>
            </a:r>
            <a:r>
              <a:rPr b="1" i="1" lang="en-US" sz="1800" spc="-1" strike="noStrike">
                <a:solidFill>
                  <a:srgbClr val="ffffff"/>
                </a:solidFill>
                <a:latin typeface="Arial"/>
              </a:rPr>
              <a:t>müssen Sie die Zahlen </a:t>
            </a:r>
            <a:r>
              <a:rPr b="1" i="1" lang="en-US" sz="1800" spc="-1" strike="noStrike">
                <a:solidFill>
                  <a:srgbClr val="ffc000"/>
                </a:solidFill>
                <a:latin typeface="Arial"/>
              </a:rPr>
              <a:t>in korrekter Reihenfolge</a:t>
            </a:r>
            <a:r>
              <a:rPr b="1" i="1" lang="en-US" sz="1800" spc="-1" strike="noStrike">
                <a:solidFill>
                  <a:srgbClr val="ffffff"/>
                </a:solidFill>
                <a:latin typeface="Arial"/>
              </a:rPr>
              <a:t> aus einem Kreis mit ingesamt 20 Zahlen auswählen</a:t>
            </a:r>
            <a:r>
              <a:rPr b="0" lang="en-US" sz="1800" spc="-1" strike="noStrike">
                <a:solidFill>
                  <a:srgbClr val="ffffff"/>
                </a:solidFill>
                <a:latin typeface="Arial"/>
              </a:rPr>
              <a:t>!</a:t>
            </a:r>
            <a:endParaRPr b="0" lang="en-US" sz="1800" spc="-1" strike="noStrike">
              <a:latin typeface="Arial"/>
            </a:endParaRPr>
          </a:p>
          <a:p>
            <a:pPr algn="ctr">
              <a:lnSpc>
                <a:spcPct val="100000"/>
              </a:lnSpc>
              <a:tabLst>
                <a:tab algn="l" pos="0"/>
              </a:tabLst>
            </a:pPr>
            <a:endParaRPr b="0" lang="en-US" sz="1800" spc="-1" strike="noStrike">
              <a:latin typeface="Arial"/>
            </a:endParaRPr>
          </a:p>
          <a:p>
            <a:pPr algn="ctr">
              <a:lnSpc>
                <a:spcPct val="100000"/>
              </a:lnSpc>
              <a:tabLst>
                <a:tab algn="l" pos="0"/>
              </a:tabLst>
            </a:pPr>
            <a:r>
              <a:rPr b="0" lang="de-DE" sz="1800" spc="-1" strike="noStrike">
                <a:solidFill>
                  <a:srgbClr val="ffffff"/>
                </a:solidFill>
                <a:latin typeface="Arial"/>
              </a:rPr>
              <a:t>Drücken Sie die </a:t>
            </a:r>
            <a:r>
              <a:rPr b="1" i="1" lang="de-DE" sz="1800" spc="-1" strike="noStrike">
                <a:solidFill>
                  <a:srgbClr val="ffc000"/>
                </a:solidFill>
                <a:latin typeface="Arial"/>
              </a:rPr>
              <a:t>Taste „L“</a:t>
            </a:r>
            <a:r>
              <a:rPr b="0" lang="de-DE" sz="1800" spc="-1" strike="noStrike">
                <a:solidFill>
                  <a:srgbClr val="ffc000"/>
                </a:solidFill>
                <a:latin typeface="Arial"/>
              </a:rPr>
              <a:t>, </a:t>
            </a:r>
            <a:r>
              <a:rPr b="1" i="1" lang="de-DE" sz="1800" spc="-1" strike="noStrike">
                <a:solidFill>
                  <a:srgbClr val="ffc000"/>
                </a:solidFill>
                <a:latin typeface="Arial"/>
              </a:rPr>
              <a:t>wenn die Zahl größer</a:t>
            </a:r>
            <a:r>
              <a:rPr b="0" lang="de-DE" sz="1800" spc="-1" strike="noStrike">
                <a:solidFill>
                  <a:srgbClr val="ffc000"/>
                </a:solidFill>
                <a:latin typeface="Arial"/>
              </a:rPr>
              <a:t> </a:t>
            </a:r>
            <a:r>
              <a:rPr b="0" lang="de-DE" sz="1800" spc="-1" strike="noStrike">
                <a:solidFill>
                  <a:srgbClr val="ffffff"/>
                </a:solidFill>
                <a:latin typeface="Arial"/>
              </a:rPr>
              <a:t>ist als 50 und die</a:t>
            </a:r>
            <a:endParaRPr b="0" lang="en-US" sz="1800" spc="-1" strike="noStrike">
              <a:latin typeface="Arial"/>
            </a:endParaRPr>
          </a:p>
          <a:p>
            <a:pPr algn="ctr">
              <a:lnSpc>
                <a:spcPct val="100000"/>
              </a:lnSpc>
              <a:tabLst>
                <a:tab algn="l" pos="0"/>
              </a:tabLst>
            </a:pPr>
            <a:r>
              <a:rPr b="0" lang="de-DE" sz="1800" spc="-1" strike="noStrike">
                <a:solidFill>
                  <a:srgbClr val="ffffff"/>
                </a:solidFill>
                <a:latin typeface="Arial"/>
              </a:rPr>
              <a:t> </a:t>
            </a:r>
            <a:r>
              <a:rPr b="1" i="1" lang="de-DE" sz="1800" spc="-1" strike="noStrike">
                <a:solidFill>
                  <a:srgbClr val="ffc000"/>
                </a:solidFill>
                <a:latin typeface="Arial"/>
              </a:rPr>
              <a:t>Taste „D“, wenn sie kleiner </a:t>
            </a:r>
            <a:r>
              <a:rPr b="0" lang="de-DE" sz="1800" spc="-1" strike="noStrike">
                <a:solidFill>
                  <a:srgbClr val="ffffff"/>
                </a:solidFill>
                <a:latin typeface="Arial"/>
              </a:rPr>
              <a:t>ist als 50.</a:t>
            </a:r>
            <a:endParaRPr b="0" lang="en-US" sz="1800" spc="-1" strike="noStrike">
              <a:latin typeface="Arial"/>
            </a:endParaRPr>
          </a:p>
          <a:p>
            <a:pPr algn="ctr">
              <a:lnSpc>
                <a:spcPct val="100000"/>
              </a:lnSpc>
              <a:tabLst>
                <a:tab algn="l" pos="0"/>
              </a:tabLst>
            </a:pPr>
            <a:endParaRPr b="0" lang="en-US" sz="1800" spc="-1" strike="noStrike">
              <a:latin typeface="Arial"/>
            </a:endParaRPr>
          </a:p>
          <a:p>
            <a:pPr algn="ctr">
              <a:lnSpc>
                <a:spcPct val="100000"/>
              </a:lnSpc>
              <a:tabLst>
                <a:tab algn="l" pos="0"/>
              </a:tabLst>
            </a:pPr>
            <a:endParaRPr b="0" lang="en-US" sz="1800" spc="-1" strike="noStrike">
              <a:latin typeface="Arial"/>
            </a:endParaRPr>
          </a:p>
        </p:txBody>
      </p:sp>
      <p:sp>
        <p:nvSpPr>
          <p:cNvPr id="530" name="CustomShape 2"/>
          <p:cNvSpPr/>
          <p:nvPr/>
        </p:nvSpPr>
        <p:spPr>
          <a:xfrm>
            <a:off x="3047400" y="6216840"/>
            <a:ext cx="6096600" cy="395280"/>
          </a:xfrm>
          <a:prstGeom prst="rect">
            <a:avLst/>
          </a:prstGeom>
          <a:noFill/>
          <a:ln w="0">
            <a:noFill/>
          </a:ln>
        </p:spPr>
        <p:style>
          <a:lnRef idx="0"/>
          <a:fillRef idx="0"/>
          <a:effectRef idx="0"/>
          <a:fontRef idx="minor"/>
        </p:style>
        <p:txBody>
          <a:bodyPr lIns="90000" rIns="90000" tIns="45000" bIns="45000">
            <a:spAutoFit/>
          </a:bodyPr>
          <a:p>
            <a:pPr algn="ctr">
              <a:lnSpc>
                <a:spcPct val="100000"/>
              </a:lnSpc>
              <a:tabLst>
                <a:tab algn="l" pos="0"/>
              </a:tabLst>
            </a:pPr>
            <a:r>
              <a:rPr b="1" i="1" lang="de-DE" sz="2000" spc="-1" strike="noStrike">
                <a:solidFill>
                  <a:srgbClr val="ffc000"/>
                </a:solidFill>
                <a:latin typeface="Calibri"/>
              </a:rPr>
              <a:t>Bereit? Weiter mit beliebiger Taste!</a:t>
            </a:r>
            <a:endParaRPr b="0" lang="en-US" sz="2000" spc="-1" strike="noStrike">
              <a:latin typeface="Arial"/>
            </a:endParaRPr>
          </a:p>
        </p:txBody>
      </p:sp>
      <p:sp>
        <p:nvSpPr>
          <p:cNvPr id="531" name="CustomShape 3"/>
          <p:cNvSpPr/>
          <p:nvPr/>
        </p:nvSpPr>
        <p:spPr>
          <a:xfrm>
            <a:off x="1497600" y="4626360"/>
            <a:ext cx="887040" cy="849960"/>
          </a:xfrm>
          <a:prstGeom prst="ellipse">
            <a:avLst/>
          </a:prstGeom>
          <a:solidFill>
            <a:srgbClr val="01b0f1"/>
          </a:solidFill>
          <a:ln>
            <a:noFill/>
          </a:ln>
        </p:spPr>
        <p:style>
          <a:lnRef idx="2">
            <a:schemeClr val="accent1">
              <a:shade val="50000"/>
            </a:schemeClr>
          </a:lnRef>
          <a:fillRef idx="1">
            <a:schemeClr val="accent1"/>
          </a:fillRef>
          <a:effectRef idx="0">
            <a:schemeClr val="accent1"/>
          </a:effectRef>
          <a:fontRef idx="minor"/>
        </p:style>
      </p:sp>
      <p:sp>
        <p:nvSpPr>
          <p:cNvPr id="532" name="CustomShape 4"/>
          <p:cNvSpPr/>
          <p:nvPr/>
        </p:nvSpPr>
        <p:spPr>
          <a:xfrm>
            <a:off x="9438840" y="4626360"/>
            <a:ext cx="887040" cy="849960"/>
          </a:xfrm>
          <a:prstGeom prst="ellipse">
            <a:avLst/>
          </a:prstGeom>
          <a:solidFill>
            <a:srgbClr val="92d14f"/>
          </a:solidFill>
          <a:ln>
            <a:noFill/>
          </a:ln>
        </p:spPr>
        <p:style>
          <a:lnRef idx="2">
            <a:schemeClr val="accent1">
              <a:shade val="50000"/>
            </a:schemeClr>
          </a:lnRef>
          <a:fillRef idx="1">
            <a:schemeClr val="accent1"/>
          </a:fillRef>
          <a:effectRef idx="0">
            <a:schemeClr val="accent1"/>
          </a:effectRef>
          <a:fontRef idx="minor"/>
        </p:style>
      </p:sp>
      <p:sp>
        <p:nvSpPr>
          <p:cNvPr id="533" name="CustomShape 5"/>
          <p:cNvSpPr/>
          <p:nvPr/>
        </p:nvSpPr>
        <p:spPr>
          <a:xfrm>
            <a:off x="237600" y="5613480"/>
            <a:ext cx="3372840" cy="577080"/>
          </a:xfrm>
          <a:prstGeom prst="rect">
            <a:avLst/>
          </a:prstGeom>
          <a:noFill/>
          <a:ln w="0">
            <a:noFill/>
          </a:ln>
        </p:spPr>
        <p:style>
          <a:lnRef idx="0"/>
          <a:fillRef idx="0"/>
          <a:effectRef idx="0"/>
          <a:fontRef idx="minor"/>
        </p:style>
        <p:txBody>
          <a:bodyPr lIns="90000" rIns="90000" tIns="45000" bIns="45000">
            <a:spAutoFit/>
          </a:bodyPr>
          <a:p>
            <a:pPr algn="ctr">
              <a:lnSpc>
                <a:spcPct val="100000"/>
              </a:lnSpc>
              <a:tabLst>
                <a:tab algn="l" pos="0"/>
              </a:tabLst>
            </a:pPr>
            <a:r>
              <a:rPr b="0" lang="en-US" sz="1600" spc="-1" strike="noStrike">
                <a:solidFill>
                  <a:srgbClr val="ffffff"/>
                </a:solidFill>
                <a:latin typeface="Calibri"/>
              </a:rPr>
              <a:t>Zahlen die Sie sich </a:t>
            </a:r>
            <a:endParaRPr b="0" lang="en-US" sz="1600" spc="-1" strike="noStrike">
              <a:latin typeface="Arial"/>
            </a:endParaRPr>
          </a:p>
          <a:p>
            <a:pPr algn="ctr">
              <a:lnSpc>
                <a:spcPct val="100000"/>
              </a:lnSpc>
              <a:tabLst>
                <a:tab algn="l" pos="0"/>
              </a:tabLst>
            </a:pPr>
            <a:r>
              <a:rPr b="0" lang="en-US" sz="1600" spc="-1" strike="noStrike">
                <a:solidFill>
                  <a:srgbClr val="ffffff"/>
                </a:solidFill>
                <a:latin typeface="Calibri"/>
              </a:rPr>
              <a:t>genau merken müssen</a:t>
            </a:r>
            <a:endParaRPr b="0" lang="en-US" sz="1600" spc="-1" strike="noStrike">
              <a:latin typeface="Arial"/>
            </a:endParaRPr>
          </a:p>
        </p:txBody>
      </p:sp>
      <p:sp>
        <p:nvSpPr>
          <p:cNvPr id="534" name="CustomShape 6"/>
          <p:cNvSpPr/>
          <p:nvPr/>
        </p:nvSpPr>
        <p:spPr>
          <a:xfrm>
            <a:off x="8195760" y="5638680"/>
            <a:ext cx="3372840" cy="577080"/>
          </a:xfrm>
          <a:prstGeom prst="rect">
            <a:avLst/>
          </a:prstGeom>
          <a:noFill/>
          <a:ln w="0">
            <a:noFill/>
          </a:ln>
        </p:spPr>
        <p:style>
          <a:lnRef idx="0"/>
          <a:fillRef idx="0"/>
          <a:effectRef idx="0"/>
          <a:fontRef idx="minor"/>
        </p:style>
        <p:txBody>
          <a:bodyPr lIns="90000" rIns="90000" tIns="45000" bIns="45000">
            <a:spAutoFit/>
          </a:bodyPr>
          <a:p>
            <a:pPr algn="ctr">
              <a:lnSpc>
                <a:spcPct val="100000"/>
              </a:lnSpc>
              <a:tabLst>
                <a:tab algn="l" pos="0"/>
              </a:tabLst>
            </a:pPr>
            <a:r>
              <a:rPr b="0" lang="en-US" sz="1600" spc="-1" strike="noStrike">
                <a:solidFill>
                  <a:srgbClr val="ffffff"/>
                </a:solidFill>
                <a:latin typeface="Calibri"/>
              </a:rPr>
              <a:t>Zahlen die nicht </a:t>
            </a:r>
            <a:endParaRPr b="0" lang="en-US" sz="1600" spc="-1" strike="noStrike">
              <a:latin typeface="Arial"/>
            </a:endParaRPr>
          </a:p>
          <a:p>
            <a:pPr algn="ctr">
              <a:lnSpc>
                <a:spcPct val="100000"/>
              </a:lnSpc>
              <a:tabLst>
                <a:tab algn="l" pos="0"/>
              </a:tabLst>
            </a:pPr>
            <a:r>
              <a:rPr b="0" lang="en-US" sz="1600" spc="-1" strike="noStrike">
                <a:solidFill>
                  <a:srgbClr val="ffffff"/>
                </a:solidFill>
                <a:latin typeface="Calibri"/>
              </a:rPr>
              <a:t>relevant sind</a:t>
            </a:r>
            <a:endParaRPr b="0" lang="en-US" sz="1600" spc="-1" strike="noStrike">
              <a:latin typeface="Arial"/>
            </a:endParaRPr>
          </a:p>
        </p:txBody>
      </p:sp>
      <p:sp>
        <p:nvSpPr>
          <p:cNvPr id="535" name="CustomShape 7"/>
          <p:cNvSpPr/>
          <p:nvPr/>
        </p:nvSpPr>
        <p:spPr>
          <a:xfrm>
            <a:off x="3292560" y="179640"/>
            <a:ext cx="5606640" cy="639000"/>
          </a:xfrm>
          <a:prstGeom prst="rect">
            <a:avLst/>
          </a:prstGeom>
          <a:noFill/>
          <a:ln w="0">
            <a:noFill/>
          </a:ln>
        </p:spPr>
        <p:style>
          <a:lnRef idx="0"/>
          <a:fillRef idx="0"/>
          <a:effectRef idx="0"/>
          <a:fontRef idx="minor"/>
        </p:style>
        <p:txBody>
          <a:bodyPr wrap="none" lIns="90000" rIns="90000" tIns="45000" bIns="45000">
            <a:spAutoFit/>
          </a:bodyPr>
          <a:p>
            <a:pPr algn="ctr">
              <a:lnSpc>
                <a:spcPct val="100000"/>
              </a:lnSpc>
              <a:tabLst>
                <a:tab algn="l" pos="0"/>
              </a:tabLst>
            </a:pPr>
            <a:r>
              <a:rPr b="1" lang="de-DE" sz="3600" spc="-1" strike="noStrike">
                <a:solidFill>
                  <a:srgbClr val="ffffff"/>
                </a:solidFill>
                <a:latin typeface="Calibri"/>
              </a:rPr>
              <a:t>Cued Complex Span Aufgabe</a:t>
            </a: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595959"/>
        </a:solidFill>
      </p:bgPr>
    </p:bg>
    <p:spTree>
      <p:nvGrpSpPr>
        <p:cNvPr id="1" name=""/>
        <p:cNvGrpSpPr/>
        <p:nvPr/>
      </p:nvGrpSpPr>
      <p:grpSpPr>
        <a:xfrm>
          <a:off x="0" y="0"/>
          <a:ext cx="0" cy="0"/>
          <a:chOff x="0" y="0"/>
          <a:chExt cx="0" cy="0"/>
        </a:xfrm>
      </p:grpSpPr>
      <p:sp>
        <p:nvSpPr>
          <p:cNvPr id="536" name="CustomShape 1"/>
          <p:cNvSpPr/>
          <p:nvPr/>
        </p:nvSpPr>
        <p:spPr>
          <a:xfrm>
            <a:off x="723960" y="1644840"/>
            <a:ext cx="10743840" cy="2559600"/>
          </a:xfrm>
          <a:prstGeom prst="rect">
            <a:avLst/>
          </a:prstGeom>
          <a:noFill/>
          <a:ln w="0">
            <a:noFill/>
          </a:ln>
        </p:spPr>
        <p:style>
          <a:lnRef idx="0"/>
          <a:fillRef idx="0"/>
          <a:effectRef idx="0"/>
          <a:fontRef idx="minor"/>
        </p:style>
        <p:txBody>
          <a:bodyPr lIns="90000" rIns="90000" tIns="45000" bIns="45000" anchor="ctr">
            <a:spAutoFit/>
          </a:bodyP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r>
              <a:rPr b="0" lang="de-DE" sz="1800" spc="-1" strike="noStrike">
                <a:solidFill>
                  <a:srgbClr val="ffffff"/>
                </a:solidFill>
                <a:latin typeface="Arial"/>
              </a:rPr>
              <a:t>Geschafft! Das Experiment ist zu Ende! Bitte Drücken Sie eine beliebige Taste und geben Sie auf dem Bildschirm ihre biografischen Daten ein. Anschließend wende Sie sich bitte an die Versuchsleitung !</a:t>
            </a: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r>
              <a:rPr b="0" lang="de-DE" sz="1800" spc="-1" strike="noStrike">
                <a:solidFill>
                  <a:srgbClr val="ffffff"/>
                </a:solidFill>
                <a:latin typeface="Arial"/>
              </a:rPr>
              <a:t>Vielen Dank für Ihre Teilnahme !</a:t>
            </a: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p:txBody>
      </p:sp>
      <p:sp>
        <p:nvSpPr>
          <p:cNvPr id="537" name="CustomShape 2"/>
          <p:cNvSpPr/>
          <p:nvPr/>
        </p:nvSpPr>
        <p:spPr>
          <a:xfrm>
            <a:off x="2817000" y="362880"/>
            <a:ext cx="6557400" cy="639000"/>
          </a:xfrm>
          <a:prstGeom prst="rect">
            <a:avLst/>
          </a:prstGeom>
          <a:noFill/>
          <a:ln w="0">
            <a:noFill/>
          </a:ln>
        </p:spPr>
        <p:style>
          <a:lnRef idx="0"/>
          <a:fillRef idx="0"/>
          <a:effectRef idx="0"/>
          <a:fontRef idx="minor"/>
        </p:style>
        <p:txBody>
          <a:bodyPr wrap="none" lIns="90000" rIns="90000" tIns="45000" bIns="45000">
            <a:spAutoFit/>
          </a:bodyPr>
          <a:p>
            <a:pPr algn="ctr">
              <a:lnSpc>
                <a:spcPct val="100000"/>
              </a:lnSpc>
              <a:tabLst>
                <a:tab algn="l" pos="0"/>
              </a:tabLst>
            </a:pPr>
            <a:r>
              <a:rPr b="1" lang="de-DE" sz="3600" spc="-1" strike="noStrike">
                <a:solidFill>
                  <a:srgbClr val="ffffff"/>
                </a:solidFill>
                <a:latin typeface="Arial"/>
              </a:rPr>
              <a:t>Cued Complex Span Aufgabe</a:t>
            </a:r>
            <a:endParaRPr b="0" lang="en-US" sz="3600" spc="-1" strike="noStrike">
              <a:latin typeface="Arial"/>
            </a:endParaRPr>
          </a:p>
        </p:txBody>
      </p:sp>
      <p:pic>
        <p:nvPicPr>
          <p:cNvPr id="538" name="Grafik 1" descr=""/>
          <p:cNvPicPr/>
          <p:nvPr/>
        </p:nvPicPr>
        <p:blipFill>
          <a:blip r:embed="rId1"/>
          <a:stretch/>
        </p:blipFill>
        <p:spPr>
          <a:xfrm>
            <a:off x="7528680" y="3436920"/>
            <a:ext cx="4211640" cy="2862000"/>
          </a:xfrm>
          <a:prstGeom prst="rect">
            <a:avLst/>
          </a:prstGeom>
          <a:ln w="0">
            <a:noFill/>
          </a:ln>
        </p:spPr>
      </p:pic>
      <p:pic>
        <p:nvPicPr>
          <p:cNvPr id="539" name="Grafik 3" descr="Ein Bild, das Text enthält.&#10;&#10;Automatisch generierte Beschreibung"/>
          <p:cNvPicPr/>
          <p:nvPr/>
        </p:nvPicPr>
        <p:blipFill>
          <a:blip r:embed="rId2"/>
          <a:stretch/>
        </p:blipFill>
        <p:spPr>
          <a:xfrm>
            <a:off x="1066320" y="4209120"/>
            <a:ext cx="2981520" cy="1564200"/>
          </a:xfrm>
          <a:prstGeom prst="rect">
            <a:avLst/>
          </a:prstGeom>
          <a:ln w="0">
            <a:noFill/>
          </a:ln>
        </p:spPr>
      </p:pic>
      <p:pic>
        <p:nvPicPr>
          <p:cNvPr id="540" name="Grafik 6" descr="Ein Bild, das Text enthält.&#10;&#10;Automatisch generierte Beschreibung"/>
          <p:cNvPicPr/>
          <p:nvPr/>
        </p:nvPicPr>
        <p:blipFill>
          <a:blip r:embed="rId3">
            <a:biLevel thresh="50000"/>
          </a:blip>
          <a:stretch/>
        </p:blipFill>
        <p:spPr>
          <a:xfrm>
            <a:off x="5207040" y="3966840"/>
            <a:ext cx="2048400" cy="2048400"/>
          </a:xfrm>
          <a:prstGeom prst="rect">
            <a:avLst/>
          </a:prstGeom>
          <a:ln w="0">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595959"/>
        </a:solidFill>
      </p:bgPr>
    </p:bg>
    <p:spTree>
      <p:nvGrpSpPr>
        <p:cNvPr id="1" name=""/>
        <p:cNvGrpSpPr/>
        <p:nvPr/>
      </p:nvGrpSpPr>
      <p:grpSpPr>
        <a:xfrm>
          <a:off x="0" y="0"/>
          <a:ext cx="0" cy="0"/>
          <a:chOff x="0" y="0"/>
          <a:chExt cx="0" cy="0"/>
        </a:xfrm>
      </p:grpSpPr>
      <p:sp>
        <p:nvSpPr>
          <p:cNvPr id="541" name="CustomShape 1"/>
          <p:cNvSpPr/>
          <p:nvPr/>
        </p:nvSpPr>
        <p:spPr>
          <a:xfrm>
            <a:off x="723960" y="694080"/>
            <a:ext cx="10743840" cy="4479840"/>
          </a:xfrm>
          <a:prstGeom prst="rect">
            <a:avLst/>
          </a:prstGeom>
          <a:noFill/>
          <a:ln w="0">
            <a:noFill/>
          </a:ln>
        </p:spPr>
        <p:style>
          <a:lnRef idx="0"/>
          <a:fillRef idx="0"/>
          <a:effectRef idx="0"/>
          <a:fontRef idx="minor"/>
        </p:style>
        <p:txBody>
          <a:bodyPr lIns="90000" rIns="90000" tIns="45000" bIns="45000" anchor="ctr">
            <a:spAutoFit/>
          </a:bodyPr>
          <a:p>
            <a:pPr algn="ctr">
              <a:lnSpc>
                <a:spcPct val="100000"/>
              </a:lnSpc>
              <a:tabLst>
                <a:tab algn="l" pos="0"/>
              </a:tabLst>
            </a:pPr>
            <a:endParaRPr b="0" lang="en-US" sz="1800" spc="-1" strike="noStrike">
              <a:latin typeface="Arial"/>
            </a:endParaRPr>
          </a:p>
          <a:p>
            <a:pPr algn="ctr">
              <a:lnSpc>
                <a:spcPct val="100000"/>
              </a:lnSpc>
              <a:tabLst>
                <a:tab algn="l" pos="0"/>
              </a:tabLst>
            </a:pPr>
            <a:endParaRPr b="0" lang="en-US" sz="1800" spc="-1" strike="noStrike">
              <a:latin typeface="Arial"/>
            </a:endParaRPr>
          </a:p>
          <a:p>
            <a:pPr algn="ctr">
              <a:lnSpc>
                <a:spcPct val="100000"/>
              </a:lnSpc>
              <a:tabLst>
                <a:tab algn="l" pos="0"/>
              </a:tabLst>
            </a:pPr>
            <a:r>
              <a:rPr b="0" lang="de-DE" sz="1800" spc="-1" strike="noStrike">
                <a:solidFill>
                  <a:srgbClr val="ffffff"/>
                </a:solidFill>
                <a:latin typeface="Arial"/>
              </a:rPr>
              <a:t>Machen Sie eine nun eine kurze Pause, Drücken Sie die </a:t>
            </a:r>
            <a:r>
              <a:rPr b="1" i="1" lang="de-DE" sz="1800" spc="-1" strike="noStrike">
                <a:solidFill>
                  <a:srgbClr val="ffc000"/>
                </a:solidFill>
                <a:latin typeface="Arial"/>
              </a:rPr>
              <a:t>Leertaste</a:t>
            </a:r>
            <a:r>
              <a:rPr b="0" lang="de-DE" sz="1800" spc="-1" strike="noStrike">
                <a:solidFill>
                  <a:srgbClr val="ffffff"/>
                </a:solidFill>
                <a:latin typeface="Arial"/>
              </a:rPr>
              <a:t> um fortzufahren.</a:t>
            </a:r>
            <a:endParaRPr b="0" lang="en-US" sz="1800" spc="-1" strike="noStrike">
              <a:latin typeface="Arial"/>
            </a:endParaRPr>
          </a:p>
          <a:p>
            <a:pPr algn="ctr">
              <a:lnSpc>
                <a:spcPct val="100000"/>
              </a:lnSpc>
              <a:tabLst>
                <a:tab algn="l" pos="0"/>
              </a:tabLst>
            </a:pPr>
            <a:endParaRPr b="0" lang="en-US" sz="1800" spc="-1" strike="noStrike">
              <a:latin typeface="Arial"/>
            </a:endParaRPr>
          </a:p>
          <a:p>
            <a:pPr algn="ctr">
              <a:lnSpc>
                <a:spcPct val="100000"/>
              </a:lnSpc>
              <a:tabLst>
                <a:tab algn="l" pos="0"/>
              </a:tabLst>
            </a:pPr>
            <a:r>
              <a:rPr b="0" lang="de-DE" sz="1800" spc="-1" strike="noStrike">
                <a:solidFill>
                  <a:srgbClr val="ffffff"/>
                </a:solidFill>
                <a:latin typeface="Arial"/>
              </a:rPr>
              <a:t>Zur Erinnerung:</a:t>
            </a:r>
            <a:endParaRPr b="0" lang="en-US" sz="1800" spc="-1" strike="noStrike">
              <a:latin typeface="Arial"/>
            </a:endParaRPr>
          </a:p>
          <a:p>
            <a:pPr algn="ctr">
              <a:lnSpc>
                <a:spcPct val="100000"/>
              </a:lnSpc>
              <a:tabLst>
                <a:tab algn="l" pos="0"/>
              </a:tabLst>
            </a:pPr>
            <a:endParaRPr b="0" lang="en-US" sz="1800" spc="-1" strike="noStrike">
              <a:latin typeface="Arial"/>
            </a:endParaRPr>
          </a:p>
          <a:p>
            <a:pPr algn="ctr">
              <a:lnSpc>
                <a:spcPct val="100000"/>
              </a:lnSpc>
              <a:tabLst>
                <a:tab algn="l" pos="0"/>
              </a:tabLst>
            </a:pPr>
            <a:r>
              <a:rPr b="0" lang="de-DE" sz="1800" spc="-1" strike="noStrike">
                <a:solidFill>
                  <a:srgbClr val="ffffff"/>
                </a:solidFill>
                <a:latin typeface="Arial"/>
              </a:rPr>
              <a:t>Bei Worten die Sie sich merken müssen, erscheint </a:t>
            </a:r>
            <a:r>
              <a:rPr b="1" i="1" lang="de-DE" sz="1800" spc="-1" strike="noStrike">
                <a:solidFill>
                  <a:srgbClr val="ffc000"/>
                </a:solidFill>
                <a:latin typeface="Arial"/>
              </a:rPr>
              <a:t>vor</a:t>
            </a:r>
            <a:r>
              <a:rPr b="0" lang="de-DE" sz="1800" spc="-1" strike="noStrike">
                <a:solidFill>
                  <a:srgbClr val="ffffff"/>
                </a:solidFill>
                <a:latin typeface="Arial"/>
              </a:rPr>
              <a:t> </a:t>
            </a:r>
            <a:r>
              <a:rPr b="1" i="1" lang="de-DE" sz="1800" spc="-1" strike="noStrike">
                <a:solidFill>
                  <a:srgbClr val="ffc000"/>
                </a:solidFill>
                <a:latin typeface="Arial"/>
              </a:rPr>
              <a:t>dem Wort </a:t>
            </a:r>
            <a:r>
              <a:rPr b="0" lang="de-DE" sz="1800" spc="-1" strike="noStrike">
                <a:solidFill>
                  <a:srgbClr val="ffffff"/>
                </a:solidFill>
                <a:latin typeface="Arial"/>
              </a:rPr>
              <a:t>ein </a:t>
            </a:r>
            <a:r>
              <a:rPr b="1" i="1" lang="de-DE" sz="1800" spc="-1" strike="noStrike">
                <a:solidFill>
                  <a:srgbClr val="00b0f0"/>
                </a:solidFill>
                <a:latin typeface="Arial"/>
              </a:rPr>
              <a:t>blauer Kreis</a:t>
            </a:r>
            <a:r>
              <a:rPr b="0" lang="de-DE" sz="1800" spc="-1" strike="noStrike">
                <a:solidFill>
                  <a:srgbClr val="ffffff"/>
                </a:solidFill>
                <a:latin typeface="Arial"/>
              </a:rPr>
              <a:t>, </a:t>
            </a:r>
            <a:endParaRPr b="0" lang="en-US" sz="1800" spc="-1" strike="noStrike">
              <a:latin typeface="Arial"/>
            </a:endParaRPr>
          </a:p>
          <a:p>
            <a:pPr algn="ctr">
              <a:lnSpc>
                <a:spcPct val="100000"/>
              </a:lnSpc>
              <a:tabLst>
                <a:tab algn="l" pos="0"/>
              </a:tabLst>
            </a:pPr>
            <a:r>
              <a:rPr b="0" lang="de-DE" sz="1800" spc="-1" strike="noStrike">
                <a:solidFill>
                  <a:srgbClr val="ffffff"/>
                </a:solidFill>
                <a:latin typeface="Arial"/>
              </a:rPr>
              <a:t> </a:t>
            </a:r>
            <a:r>
              <a:rPr b="0" lang="de-DE" sz="1800" spc="-1" strike="noStrike">
                <a:solidFill>
                  <a:srgbClr val="ffffff"/>
                </a:solidFill>
                <a:latin typeface="Arial"/>
              </a:rPr>
              <a:t>bei Worten bei denen Sie nur bewerten sollen ob sie größer oder kleiner sind als ein Fussball, ein </a:t>
            </a:r>
            <a:r>
              <a:rPr b="1" i="1" lang="de-DE" sz="1800" spc="-1" strike="noStrike">
                <a:solidFill>
                  <a:srgbClr val="92d14f"/>
                </a:solidFill>
                <a:latin typeface="Arial"/>
              </a:rPr>
              <a:t>grüner Kreis</a:t>
            </a:r>
            <a:r>
              <a:rPr b="0" lang="de-DE" sz="1800" spc="-1" strike="noStrike">
                <a:solidFill>
                  <a:srgbClr val="ffffff"/>
                </a:solidFill>
                <a:latin typeface="Arial"/>
              </a:rPr>
              <a:t>. </a:t>
            </a:r>
            <a:r>
              <a:rPr b="1" i="1" lang="de-DE" sz="1800" spc="-1" strike="noStrike">
                <a:solidFill>
                  <a:srgbClr val="ffc000"/>
                </a:solidFill>
                <a:latin typeface="Arial"/>
              </a:rPr>
              <a:t>Sie müssen jedoch jedes mal entscheiden, </a:t>
            </a:r>
            <a:r>
              <a:rPr b="1" i="1" lang="en-US" sz="1800" spc="-1" strike="noStrike">
                <a:solidFill>
                  <a:srgbClr val="ffc000"/>
                </a:solidFill>
                <a:latin typeface="Arial"/>
              </a:rPr>
              <a:t>ob das Objekt größer oder kleiner ist als ein Fußball, egal ob das Wort relevant ist, oder nicht! </a:t>
            </a:r>
            <a:r>
              <a:rPr b="0" lang="en-US" sz="1800" spc="-1" strike="noStrike">
                <a:solidFill>
                  <a:srgbClr val="ffffff"/>
                </a:solidFill>
                <a:latin typeface="Arial"/>
              </a:rPr>
              <a:t>Anschließend </a:t>
            </a:r>
            <a:r>
              <a:rPr b="1" i="1" lang="en-US" sz="1800" spc="-1" strike="noStrike">
                <a:solidFill>
                  <a:srgbClr val="ffffff"/>
                </a:solidFill>
                <a:latin typeface="Arial"/>
              </a:rPr>
              <a:t>müssen Sie die Worte </a:t>
            </a:r>
            <a:r>
              <a:rPr b="1" i="1" lang="en-US" sz="1800" spc="-1" strike="noStrike">
                <a:solidFill>
                  <a:srgbClr val="ffc000"/>
                </a:solidFill>
                <a:latin typeface="Arial"/>
              </a:rPr>
              <a:t>in korrekter Reihenfolge</a:t>
            </a:r>
            <a:r>
              <a:rPr b="1" i="1" lang="en-US" sz="1800" spc="-1" strike="noStrike">
                <a:solidFill>
                  <a:srgbClr val="ffffff"/>
                </a:solidFill>
                <a:latin typeface="Arial"/>
              </a:rPr>
              <a:t> aus einem Kreis mit ingesamt 20 Worten auswählen</a:t>
            </a:r>
            <a:r>
              <a:rPr b="0" lang="en-US" sz="1800" spc="-1" strike="noStrike">
                <a:solidFill>
                  <a:srgbClr val="ffffff"/>
                </a:solidFill>
                <a:latin typeface="Arial"/>
              </a:rPr>
              <a:t>!</a:t>
            </a:r>
            <a:endParaRPr b="0" lang="en-US" sz="1800" spc="-1" strike="noStrike">
              <a:latin typeface="Arial"/>
            </a:endParaRPr>
          </a:p>
          <a:p>
            <a:pPr algn="ctr">
              <a:lnSpc>
                <a:spcPct val="100000"/>
              </a:lnSpc>
              <a:tabLst>
                <a:tab algn="l" pos="0"/>
              </a:tabLst>
            </a:pPr>
            <a:endParaRPr b="0" lang="en-US" sz="1800" spc="-1" strike="noStrike">
              <a:latin typeface="Arial"/>
            </a:endParaRPr>
          </a:p>
          <a:p>
            <a:pPr algn="ctr">
              <a:lnSpc>
                <a:spcPct val="100000"/>
              </a:lnSpc>
              <a:tabLst>
                <a:tab algn="l" pos="0"/>
              </a:tabLst>
            </a:pPr>
            <a:r>
              <a:rPr b="0" lang="de-DE" sz="1800" spc="-1" strike="noStrike">
                <a:solidFill>
                  <a:srgbClr val="ffffff"/>
                </a:solidFill>
                <a:latin typeface="Arial"/>
              </a:rPr>
              <a:t>Drücken Sie die </a:t>
            </a:r>
            <a:r>
              <a:rPr b="1" i="1" lang="de-DE" sz="1800" spc="-1" strike="noStrike">
                <a:solidFill>
                  <a:srgbClr val="ffc000"/>
                </a:solidFill>
                <a:latin typeface="Arial"/>
              </a:rPr>
              <a:t>Taste „L“</a:t>
            </a:r>
            <a:r>
              <a:rPr b="0" lang="de-DE" sz="1800" spc="-1" strike="noStrike">
                <a:solidFill>
                  <a:srgbClr val="ffc000"/>
                </a:solidFill>
                <a:latin typeface="Arial"/>
              </a:rPr>
              <a:t>, </a:t>
            </a:r>
            <a:r>
              <a:rPr b="1" i="1" lang="de-DE" sz="1800" spc="-1" strike="noStrike">
                <a:solidFill>
                  <a:srgbClr val="ffc000"/>
                </a:solidFill>
                <a:latin typeface="Arial"/>
              </a:rPr>
              <a:t>wenn das Objekt größer</a:t>
            </a:r>
            <a:r>
              <a:rPr b="0" lang="de-DE" sz="1800" spc="-1" strike="noStrike">
                <a:solidFill>
                  <a:srgbClr val="ffc000"/>
                </a:solidFill>
                <a:latin typeface="Arial"/>
              </a:rPr>
              <a:t> </a:t>
            </a:r>
            <a:r>
              <a:rPr b="0" lang="de-DE" sz="1800" spc="-1" strike="noStrike">
                <a:solidFill>
                  <a:srgbClr val="ffffff"/>
                </a:solidFill>
                <a:latin typeface="Arial"/>
              </a:rPr>
              <a:t>ist als ein Fussball und die </a:t>
            </a:r>
            <a:r>
              <a:rPr b="1" i="1" lang="de-DE" sz="1800" spc="-1" strike="noStrike">
                <a:solidFill>
                  <a:srgbClr val="ffc000"/>
                </a:solidFill>
                <a:latin typeface="Arial"/>
              </a:rPr>
              <a:t>Taste „D“, wenn es kleiner</a:t>
            </a:r>
            <a:r>
              <a:rPr b="1" i="1" lang="de-DE" sz="1800" spc="-1" strike="noStrike">
                <a:solidFill>
                  <a:srgbClr val="c00000"/>
                </a:solidFill>
                <a:latin typeface="Arial"/>
              </a:rPr>
              <a:t> </a:t>
            </a:r>
            <a:r>
              <a:rPr b="0" lang="de-DE" sz="1800" spc="-1" strike="noStrike">
                <a:solidFill>
                  <a:srgbClr val="ffffff"/>
                </a:solidFill>
                <a:latin typeface="Arial"/>
              </a:rPr>
              <a:t>ist als ein Fussball.</a:t>
            </a:r>
            <a:endParaRPr b="0" lang="en-US" sz="1800" spc="-1" strike="noStrike">
              <a:latin typeface="Arial"/>
            </a:endParaRPr>
          </a:p>
          <a:p>
            <a:pPr algn="ctr">
              <a:lnSpc>
                <a:spcPct val="100000"/>
              </a:lnSpc>
              <a:tabLst>
                <a:tab algn="l" pos="0"/>
              </a:tabLst>
            </a:pPr>
            <a:endParaRPr b="0" lang="en-US" sz="1800" spc="-1" strike="noStrike">
              <a:latin typeface="Arial"/>
            </a:endParaRPr>
          </a:p>
          <a:p>
            <a:pPr algn="ctr">
              <a:lnSpc>
                <a:spcPct val="100000"/>
              </a:lnSpc>
              <a:tabLst>
                <a:tab algn="l" pos="0"/>
              </a:tabLst>
            </a:pPr>
            <a:endParaRPr b="0" lang="en-US" sz="1800" spc="-1" strike="noStrike">
              <a:latin typeface="Arial"/>
            </a:endParaRPr>
          </a:p>
        </p:txBody>
      </p:sp>
      <p:sp>
        <p:nvSpPr>
          <p:cNvPr id="542" name="CustomShape 2"/>
          <p:cNvSpPr/>
          <p:nvPr/>
        </p:nvSpPr>
        <p:spPr>
          <a:xfrm>
            <a:off x="5193720" y="179640"/>
            <a:ext cx="1804320" cy="639000"/>
          </a:xfrm>
          <a:prstGeom prst="rect">
            <a:avLst/>
          </a:prstGeom>
          <a:noFill/>
          <a:ln w="0">
            <a:noFill/>
          </a:ln>
        </p:spPr>
        <p:style>
          <a:lnRef idx="0"/>
          <a:fillRef idx="0"/>
          <a:effectRef idx="0"/>
          <a:fontRef idx="minor"/>
        </p:style>
        <p:txBody>
          <a:bodyPr wrap="none" lIns="90000" rIns="90000" tIns="45000" bIns="45000">
            <a:spAutoFit/>
          </a:bodyPr>
          <a:p>
            <a:pPr algn="ctr">
              <a:lnSpc>
                <a:spcPct val="100000"/>
              </a:lnSpc>
              <a:tabLst>
                <a:tab algn="l" pos="0"/>
              </a:tabLst>
            </a:pPr>
            <a:r>
              <a:rPr b="1" lang="de-DE" sz="3600" spc="-1" strike="noStrike">
                <a:solidFill>
                  <a:srgbClr val="ffffff"/>
                </a:solidFill>
                <a:latin typeface="Arial"/>
              </a:rPr>
              <a:t>Pause !</a:t>
            </a:r>
            <a:endParaRPr b="0" lang="en-US" sz="3600" spc="-1" strike="noStrike">
              <a:latin typeface="Arial"/>
            </a:endParaRPr>
          </a:p>
        </p:txBody>
      </p:sp>
      <p:sp>
        <p:nvSpPr>
          <p:cNvPr id="543" name="CustomShape 3"/>
          <p:cNvSpPr/>
          <p:nvPr/>
        </p:nvSpPr>
        <p:spPr>
          <a:xfrm>
            <a:off x="2059560" y="4670280"/>
            <a:ext cx="887040" cy="849960"/>
          </a:xfrm>
          <a:prstGeom prst="ellipse">
            <a:avLst/>
          </a:prstGeom>
          <a:solidFill>
            <a:srgbClr val="01b0f1"/>
          </a:solidFill>
          <a:ln>
            <a:noFill/>
          </a:ln>
        </p:spPr>
        <p:style>
          <a:lnRef idx="2">
            <a:schemeClr val="accent1">
              <a:shade val="50000"/>
            </a:schemeClr>
          </a:lnRef>
          <a:fillRef idx="1">
            <a:schemeClr val="accent1"/>
          </a:fillRef>
          <a:effectRef idx="0">
            <a:schemeClr val="accent1"/>
          </a:effectRef>
          <a:fontRef idx="minor"/>
        </p:style>
      </p:sp>
      <p:sp>
        <p:nvSpPr>
          <p:cNvPr id="544" name="CustomShape 4"/>
          <p:cNvSpPr/>
          <p:nvPr/>
        </p:nvSpPr>
        <p:spPr>
          <a:xfrm>
            <a:off x="772560" y="5682600"/>
            <a:ext cx="3372840" cy="577080"/>
          </a:xfrm>
          <a:prstGeom prst="rect">
            <a:avLst/>
          </a:prstGeom>
          <a:noFill/>
          <a:ln w="0">
            <a:noFill/>
          </a:ln>
        </p:spPr>
        <p:style>
          <a:lnRef idx="0"/>
          <a:fillRef idx="0"/>
          <a:effectRef idx="0"/>
          <a:fontRef idx="minor"/>
        </p:style>
        <p:txBody>
          <a:bodyPr lIns="90000" rIns="90000" tIns="45000" bIns="45000">
            <a:spAutoFit/>
          </a:bodyPr>
          <a:p>
            <a:pPr algn="ctr">
              <a:lnSpc>
                <a:spcPct val="100000"/>
              </a:lnSpc>
              <a:tabLst>
                <a:tab algn="l" pos="0"/>
              </a:tabLst>
            </a:pPr>
            <a:r>
              <a:rPr b="0" lang="en-US" sz="1600" spc="-1" strike="noStrike">
                <a:solidFill>
                  <a:srgbClr val="ffffff"/>
                </a:solidFill>
                <a:latin typeface="Arial"/>
              </a:rPr>
              <a:t>Worte die Sie sich </a:t>
            </a:r>
            <a:endParaRPr b="0" lang="en-US" sz="1600" spc="-1" strike="noStrike">
              <a:latin typeface="Arial"/>
            </a:endParaRPr>
          </a:p>
          <a:p>
            <a:pPr algn="ctr">
              <a:lnSpc>
                <a:spcPct val="100000"/>
              </a:lnSpc>
              <a:tabLst>
                <a:tab algn="l" pos="0"/>
              </a:tabLst>
            </a:pPr>
            <a:r>
              <a:rPr b="0" lang="en-US" sz="1600" spc="-1" strike="noStrike">
                <a:solidFill>
                  <a:srgbClr val="ffffff"/>
                </a:solidFill>
                <a:latin typeface="Arial"/>
              </a:rPr>
              <a:t>genau merken müssen</a:t>
            </a:r>
            <a:endParaRPr b="0" lang="en-US" sz="1600" spc="-1" strike="noStrike">
              <a:latin typeface="Arial"/>
            </a:endParaRPr>
          </a:p>
        </p:txBody>
      </p:sp>
      <p:sp>
        <p:nvSpPr>
          <p:cNvPr id="545" name="CustomShape 5"/>
          <p:cNvSpPr/>
          <p:nvPr/>
        </p:nvSpPr>
        <p:spPr>
          <a:xfrm>
            <a:off x="9086760" y="4670280"/>
            <a:ext cx="887040" cy="849960"/>
          </a:xfrm>
          <a:prstGeom prst="ellipse">
            <a:avLst/>
          </a:prstGeom>
          <a:solidFill>
            <a:srgbClr val="92d14f"/>
          </a:solidFill>
          <a:ln>
            <a:noFill/>
          </a:ln>
        </p:spPr>
        <p:style>
          <a:lnRef idx="2">
            <a:schemeClr val="accent1">
              <a:shade val="50000"/>
            </a:schemeClr>
          </a:lnRef>
          <a:fillRef idx="1">
            <a:schemeClr val="accent1"/>
          </a:fillRef>
          <a:effectRef idx="0">
            <a:schemeClr val="accent1"/>
          </a:effectRef>
          <a:fontRef idx="minor"/>
        </p:style>
      </p:sp>
      <p:sp>
        <p:nvSpPr>
          <p:cNvPr id="546" name="CustomShape 6"/>
          <p:cNvSpPr/>
          <p:nvPr/>
        </p:nvSpPr>
        <p:spPr>
          <a:xfrm>
            <a:off x="7844040" y="5682600"/>
            <a:ext cx="3372840" cy="577080"/>
          </a:xfrm>
          <a:prstGeom prst="rect">
            <a:avLst/>
          </a:prstGeom>
          <a:noFill/>
          <a:ln w="0">
            <a:noFill/>
          </a:ln>
        </p:spPr>
        <p:style>
          <a:lnRef idx="0"/>
          <a:fillRef idx="0"/>
          <a:effectRef idx="0"/>
          <a:fontRef idx="minor"/>
        </p:style>
        <p:txBody>
          <a:bodyPr lIns="90000" rIns="90000" tIns="45000" bIns="45000">
            <a:spAutoFit/>
          </a:bodyPr>
          <a:p>
            <a:pPr algn="ctr">
              <a:lnSpc>
                <a:spcPct val="100000"/>
              </a:lnSpc>
              <a:tabLst>
                <a:tab algn="l" pos="0"/>
              </a:tabLst>
            </a:pPr>
            <a:r>
              <a:rPr b="0" lang="en-US" sz="1600" spc="-1" strike="noStrike">
                <a:solidFill>
                  <a:srgbClr val="ffffff"/>
                </a:solidFill>
                <a:latin typeface="Arial"/>
              </a:rPr>
              <a:t>Worte die nicht </a:t>
            </a:r>
            <a:endParaRPr b="0" lang="en-US" sz="1600" spc="-1" strike="noStrike">
              <a:latin typeface="Arial"/>
            </a:endParaRPr>
          </a:p>
          <a:p>
            <a:pPr algn="ctr">
              <a:lnSpc>
                <a:spcPct val="100000"/>
              </a:lnSpc>
              <a:tabLst>
                <a:tab algn="l" pos="0"/>
              </a:tabLst>
            </a:pPr>
            <a:r>
              <a:rPr b="0" lang="en-US" sz="1600" spc="-1" strike="noStrike">
                <a:solidFill>
                  <a:srgbClr val="ffffff"/>
                </a:solidFill>
                <a:latin typeface="Arial"/>
              </a:rPr>
              <a:t>relevant sind</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595959"/>
        </a:solidFill>
      </p:bgPr>
    </p:bg>
    <p:spTree>
      <p:nvGrpSpPr>
        <p:cNvPr id="1" name=""/>
        <p:cNvGrpSpPr/>
        <p:nvPr/>
      </p:nvGrpSpPr>
      <p:grpSpPr>
        <a:xfrm>
          <a:off x="0" y="0"/>
          <a:ext cx="0" cy="0"/>
          <a:chOff x="0" y="0"/>
          <a:chExt cx="0" cy="0"/>
        </a:xfrm>
      </p:grpSpPr>
      <p:sp>
        <p:nvSpPr>
          <p:cNvPr id="132" name="CustomShape 1"/>
          <p:cNvSpPr/>
          <p:nvPr/>
        </p:nvSpPr>
        <p:spPr>
          <a:xfrm>
            <a:off x="723960" y="1428840"/>
            <a:ext cx="10743840" cy="4754160"/>
          </a:xfrm>
          <a:prstGeom prst="rect">
            <a:avLst/>
          </a:prstGeom>
          <a:noFill/>
          <a:ln w="0">
            <a:noFill/>
          </a:ln>
        </p:spPr>
        <p:style>
          <a:lnRef idx="0"/>
          <a:fillRef idx="0"/>
          <a:effectRef idx="0"/>
          <a:fontRef idx="minor"/>
        </p:style>
        <p:txBody>
          <a:bodyPr lIns="90000" rIns="90000" tIns="45000" bIns="45000" anchor="ctr">
            <a:spAutoFit/>
          </a:bodyPr>
          <a:p>
            <a:pPr algn="ctr">
              <a:lnSpc>
                <a:spcPct val="100000"/>
              </a:lnSpc>
            </a:pPr>
            <a:r>
              <a:rPr b="0" lang="de-DE" sz="1800" spc="-1" strike="noStrike">
                <a:solidFill>
                  <a:srgbClr val="ffffff"/>
                </a:solidFill>
                <a:latin typeface="Calibri"/>
              </a:rPr>
              <a:t>In der folgenden Aufgabe werden Sie eine Gedächtnisaufgabe bearbeiten. Hierbei sollen Sie sich Worte merken, die in der Mitte des Bildschirmes nacheinander gezeigt werden. </a:t>
            </a: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r>
              <a:rPr b="0" lang="de-DE" sz="1800" spc="-1" strike="noStrike">
                <a:solidFill>
                  <a:srgbClr val="ffffff"/>
                </a:solidFill>
                <a:latin typeface="Calibri"/>
              </a:rPr>
              <a:t>Dabei erhalten Sie </a:t>
            </a:r>
            <a:r>
              <a:rPr b="1" i="1" lang="de-DE" sz="1800" spc="-1" strike="noStrike">
                <a:solidFill>
                  <a:srgbClr val="ffc000"/>
                </a:solidFill>
                <a:latin typeface="Calibri"/>
              </a:rPr>
              <a:t>nach</a:t>
            </a:r>
            <a:r>
              <a:rPr b="1" i="1" lang="de-DE" sz="1800" spc="-1" strike="noStrike">
                <a:solidFill>
                  <a:srgbClr val="ffffff"/>
                </a:solidFill>
                <a:latin typeface="Calibri"/>
              </a:rPr>
              <a:t> </a:t>
            </a:r>
            <a:r>
              <a:rPr b="0" lang="de-DE" sz="1800" spc="-1" strike="noStrike">
                <a:solidFill>
                  <a:srgbClr val="ffffff"/>
                </a:solidFill>
                <a:latin typeface="Calibri"/>
              </a:rPr>
              <a:t>jedem gezeigten Wort </a:t>
            </a:r>
            <a:r>
              <a:rPr b="1" i="1" lang="de-DE" sz="1800" spc="-1" strike="noStrike">
                <a:solidFill>
                  <a:srgbClr val="ffc000"/>
                </a:solidFill>
                <a:latin typeface="Calibri"/>
              </a:rPr>
              <a:t>einen Hinweis</a:t>
            </a:r>
            <a:r>
              <a:rPr b="0" lang="de-DE" sz="1800" spc="-1" strike="noStrike">
                <a:solidFill>
                  <a:srgbClr val="ffc000"/>
                </a:solidFill>
                <a:latin typeface="Calibri"/>
              </a:rPr>
              <a:t>, </a:t>
            </a:r>
            <a:r>
              <a:rPr b="0" lang="de-DE" sz="1800" spc="-1" strike="noStrike">
                <a:solidFill>
                  <a:srgbClr val="ffffff"/>
                </a:solidFill>
                <a:latin typeface="Calibri"/>
              </a:rPr>
              <a:t>ob Sie sich das nachfolgende Wort merken sollen, oder nicht. Bei Worten die Sie sich merken sollen, müssen Sie sich die genaue Reihenfolge in der diese präsentiert wurden einprägen.</a:t>
            </a: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r>
              <a:rPr b="0" lang="de-DE" sz="1800" spc="-1" strike="noStrike">
                <a:solidFill>
                  <a:srgbClr val="ffffff"/>
                </a:solidFill>
                <a:latin typeface="Calibri"/>
              </a:rPr>
              <a:t> </a:t>
            </a:r>
            <a:r>
              <a:rPr b="0" lang="de-DE" sz="1800" spc="-1" strike="noStrike">
                <a:solidFill>
                  <a:srgbClr val="ffffff"/>
                </a:solidFill>
                <a:latin typeface="Calibri"/>
              </a:rPr>
              <a:t>Zusätzlich müssen Sie bei </a:t>
            </a:r>
            <a:r>
              <a:rPr b="1" i="1" lang="de-DE" sz="1800" spc="-1" strike="noStrike">
                <a:solidFill>
                  <a:srgbClr val="ffc000"/>
                </a:solidFill>
                <a:latin typeface="Calibri"/>
              </a:rPr>
              <a:t>jedem Wort </a:t>
            </a:r>
            <a:r>
              <a:rPr b="0" lang="de-DE" sz="1800" spc="-1" strike="noStrike">
                <a:solidFill>
                  <a:srgbClr val="ffffff"/>
                </a:solidFill>
                <a:latin typeface="Calibri"/>
              </a:rPr>
              <a:t>so schnell und korrekt wie möglich entscheiden, ob das jeweilig gezeigte Objekt</a:t>
            </a:r>
            <a:r>
              <a:rPr b="1" i="1" lang="de-DE" sz="1800" spc="-1" strike="noStrike">
                <a:solidFill>
                  <a:srgbClr val="ff0000"/>
                </a:solidFill>
                <a:latin typeface="Calibri"/>
              </a:rPr>
              <a:t> </a:t>
            </a:r>
            <a:r>
              <a:rPr b="1" i="1" lang="de-DE" sz="1800" spc="-1" strike="noStrike">
                <a:solidFill>
                  <a:srgbClr val="ffc000"/>
                </a:solidFill>
                <a:latin typeface="Calibri"/>
              </a:rPr>
              <a:t>größer oder kleiner ist als ein Fußball</a:t>
            </a:r>
            <a:r>
              <a:rPr b="0" lang="de-DE" sz="1800" spc="-1" strike="noStrike">
                <a:solidFill>
                  <a:srgbClr val="ffffff"/>
                </a:solidFill>
                <a:latin typeface="Calibri"/>
              </a:rPr>
              <a:t>. </a:t>
            </a: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r>
              <a:rPr b="0" lang="de-DE" sz="1800" spc="-1" strike="noStrike">
                <a:solidFill>
                  <a:srgbClr val="ffffff"/>
                </a:solidFill>
                <a:latin typeface="Calibri"/>
              </a:rPr>
              <a:t>Nachdem alle Worte gezeigt wurden, erscheint ein </a:t>
            </a:r>
            <a:r>
              <a:rPr b="1" i="1" lang="de-DE" sz="1800" spc="-1" strike="noStrike">
                <a:solidFill>
                  <a:srgbClr val="ffc000"/>
                </a:solidFill>
                <a:latin typeface="Calibri"/>
              </a:rPr>
              <a:t>Kreis mit insgesamt 20 Worten</a:t>
            </a:r>
            <a:r>
              <a:rPr b="0" lang="de-DE" sz="1800" spc="-1" strike="noStrike">
                <a:solidFill>
                  <a:srgbClr val="ffffff"/>
                </a:solidFill>
                <a:latin typeface="Calibri"/>
              </a:rPr>
              <a:t>, aus dem Sie</a:t>
            </a:r>
            <a:r>
              <a:rPr b="1" lang="de-DE" sz="1800" spc="-1" strike="noStrike">
                <a:solidFill>
                  <a:srgbClr val="ffffff"/>
                </a:solidFill>
                <a:latin typeface="Calibri"/>
              </a:rPr>
              <a:t> </a:t>
            </a:r>
            <a:r>
              <a:rPr b="1" i="1" lang="de-DE" sz="1800" spc="-1" strike="noStrike">
                <a:solidFill>
                  <a:srgbClr val="ffc000"/>
                </a:solidFill>
                <a:latin typeface="Calibri"/>
              </a:rPr>
              <a:t>die sich zu</a:t>
            </a:r>
            <a:r>
              <a:rPr b="1" i="1" lang="de-DE" sz="1800" spc="-1" strike="noStrike">
                <a:solidFill>
                  <a:srgbClr val="c00000"/>
                </a:solidFill>
                <a:latin typeface="Calibri"/>
              </a:rPr>
              <a:t> </a:t>
            </a:r>
            <a:r>
              <a:rPr b="1" i="1" lang="de-DE" sz="1800" spc="-1" strike="noStrike">
                <a:solidFill>
                  <a:srgbClr val="ffc000"/>
                </a:solidFill>
                <a:latin typeface="Calibri"/>
              </a:rPr>
              <a:t>merkenden Worte in der korrekten Reihenfolge </a:t>
            </a:r>
            <a:r>
              <a:rPr b="0" lang="de-DE" sz="1800" spc="-1" strike="noStrike">
                <a:solidFill>
                  <a:srgbClr val="ffffff"/>
                </a:solidFill>
                <a:latin typeface="Calibri"/>
              </a:rPr>
              <a:t>mit einem Mausklick auswählen müssen.</a:t>
            </a: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r>
              <a:rPr b="0" lang="de-DE" sz="1800" spc="-1" strike="noStrike">
                <a:solidFill>
                  <a:srgbClr val="ffffff"/>
                </a:solidFill>
                <a:latin typeface="Calibri"/>
              </a:rPr>
              <a:t>Nachfolgend wird Ihnen nun der Ablauf eines Versuches genau erklärt. Bitte lesen Sie die Instruktion sehr sorgfältig. Sollten Sie Fragen haben, wenden Sie sich bitte direkt an die Versuchsleitung.</a:t>
            </a: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p:txBody>
      </p:sp>
      <p:sp>
        <p:nvSpPr>
          <p:cNvPr id="133" name="CustomShape 2"/>
          <p:cNvSpPr/>
          <p:nvPr/>
        </p:nvSpPr>
        <p:spPr>
          <a:xfrm>
            <a:off x="2994480" y="179640"/>
            <a:ext cx="6202440" cy="699840"/>
          </a:xfrm>
          <a:prstGeom prst="rect">
            <a:avLst/>
          </a:prstGeom>
          <a:noFill/>
          <a:ln w="0">
            <a:noFill/>
          </a:ln>
        </p:spPr>
        <p:style>
          <a:lnRef idx="0"/>
          <a:fillRef idx="0"/>
          <a:effectRef idx="0"/>
          <a:fontRef idx="minor"/>
        </p:style>
        <p:txBody>
          <a:bodyPr wrap="none" lIns="90000" rIns="90000" tIns="45000" bIns="45000">
            <a:spAutoFit/>
          </a:bodyPr>
          <a:p>
            <a:pPr algn="ctr">
              <a:lnSpc>
                <a:spcPct val="100000"/>
              </a:lnSpc>
            </a:pPr>
            <a:r>
              <a:rPr b="1" lang="de-DE" sz="4000" spc="-1" strike="noStrike">
                <a:solidFill>
                  <a:srgbClr val="ffffff"/>
                </a:solidFill>
                <a:latin typeface="Calibri"/>
              </a:rPr>
              <a:t>Cued Complex Span Aufgabe</a:t>
            </a:r>
            <a:endParaRPr b="0" lang="en-US" sz="4000" spc="-1" strike="noStrike">
              <a:latin typeface="Arial"/>
            </a:endParaRPr>
          </a:p>
        </p:txBody>
      </p:sp>
      <p:sp>
        <p:nvSpPr>
          <p:cNvPr id="134" name="CustomShape 3"/>
          <p:cNvSpPr/>
          <p:nvPr/>
        </p:nvSpPr>
        <p:spPr>
          <a:xfrm>
            <a:off x="10487160" y="5986440"/>
            <a:ext cx="1542600" cy="713880"/>
          </a:xfrm>
          <a:prstGeom prst="rightArrow">
            <a:avLst>
              <a:gd name="adj1" fmla="val 50000"/>
              <a:gd name="adj2" fmla="val 50000"/>
            </a:avLst>
          </a:prstGeom>
          <a:solidFill>
            <a:srgbClr val="c1002a"/>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r>
              <a:rPr b="0" lang="de-DE" sz="1800" spc="-1" strike="noStrike">
                <a:solidFill>
                  <a:srgbClr val="ffffff"/>
                </a:solidFill>
                <a:latin typeface="Calibri"/>
              </a:rPr>
              <a:t>Weiter</a:t>
            </a:r>
            <a:endParaRPr b="0" lang="en-US" sz="1800" spc="-1" strike="noStrike">
              <a:latin typeface="Arial"/>
            </a:endParaRPr>
          </a:p>
        </p:txBody>
      </p:sp>
      <p:sp>
        <p:nvSpPr>
          <p:cNvPr id="135" name="CustomShape 4"/>
          <p:cNvSpPr/>
          <p:nvPr/>
        </p:nvSpPr>
        <p:spPr>
          <a:xfrm>
            <a:off x="182880" y="5986440"/>
            <a:ext cx="1547640" cy="719640"/>
          </a:xfrm>
          <a:prstGeom prst="leftArrow">
            <a:avLst>
              <a:gd name="adj1" fmla="val 50000"/>
              <a:gd name="adj2" fmla="val 50000"/>
            </a:avLst>
          </a:prstGeom>
          <a:solidFill>
            <a:srgbClr val="c1002a"/>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de-DE" sz="1800" spc="-1" strike="noStrike">
                <a:solidFill>
                  <a:srgbClr val="ffffff"/>
                </a:solidFill>
                <a:latin typeface="Calibri"/>
              </a:rPr>
              <a:t>Zurück</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595959"/>
        </a:solidFill>
      </p:bgPr>
    </p:bg>
    <p:spTree>
      <p:nvGrpSpPr>
        <p:cNvPr id="1" name=""/>
        <p:cNvGrpSpPr/>
        <p:nvPr/>
      </p:nvGrpSpPr>
      <p:grpSpPr>
        <a:xfrm>
          <a:off x="0" y="0"/>
          <a:ext cx="0" cy="0"/>
          <a:chOff x="0" y="0"/>
          <a:chExt cx="0" cy="0"/>
        </a:xfrm>
      </p:grpSpPr>
      <p:sp>
        <p:nvSpPr>
          <p:cNvPr id="547" name="CustomShape 1"/>
          <p:cNvSpPr/>
          <p:nvPr/>
        </p:nvSpPr>
        <p:spPr>
          <a:xfrm>
            <a:off x="723960" y="694080"/>
            <a:ext cx="10743840" cy="4479840"/>
          </a:xfrm>
          <a:prstGeom prst="rect">
            <a:avLst/>
          </a:prstGeom>
          <a:noFill/>
          <a:ln w="0">
            <a:noFill/>
          </a:ln>
        </p:spPr>
        <p:style>
          <a:lnRef idx="0"/>
          <a:fillRef idx="0"/>
          <a:effectRef idx="0"/>
          <a:fontRef idx="minor"/>
        </p:style>
        <p:txBody>
          <a:bodyPr lIns="90000" rIns="90000" tIns="45000" bIns="45000" anchor="ctr">
            <a:spAutoFit/>
          </a:bodyPr>
          <a:p>
            <a:pPr algn="ctr">
              <a:lnSpc>
                <a:spcPct val="100000"/>
              </a:lnSpc>
              <a:tabLst>
                <a:tab algn="l" pos="0"/>
              </a:tabLst>
            </a:pPr>
            <a:endParaRPr b="0" lang="en-US" sz="1800" spc="-1" strike="noStrike">
              <a:latin typeface="Arial"/>
            </a:endParaRPr>
          </a:p>
          <a:p>
            <a:pPr algn="ctr">
              <a:lnSpc>
                <a:spcPct val="100000"/>
              </a:lnSpc>
              <a:tabLst>
                <a:tab algn="l" pos="0"/>
              </a:tabLst>
            </a:pPr>
            <a:endParaRPr b="0" lang="en-US" sz="1800" spc="-1" strike="noStrike">
              <a:latin typeface="Arial"/>
            </a:endParaRPr>
          </a:p>
          <a:p>
            <a:pPr algn="ctr">
              <a:lnSpc>
                <a:spcPct val="100000"/>
              </a:lnSpc>
              <a:tabLst>
                <a:tab algn="l" pos="0"/>
              </a:tabLst>
            </a:pPr>
            <a:r>
              <a:rPr b="0" lang="de-DE" sz="1800" spc="-1" strike="noStrike">
                <a:solidFill>
                  <a:srgbClr val="ffffff"/>
                </a:solidFill>
                <a:latin typeface="Arial"/>
              </a:rPr>
              <a:t>Machen Sie eine nun eine kurze Pause, Drücken Sie die </a:t>
            </a:r>
            <a:r>
              <a:rPr b="1" i="1" lang="de-DE" sz="1800" spc="-1" strike="noStrike">
                <a:solidFill>
                  <a:srgbClr val="ffc000"/>
                </a:solidFill>
                <a:latin typeface="Arial"/>
              </a:rPr>
              <a:t>Leertaste</a:t>
            </a:r>
            <a:r>
              <a:rPr b="0" lang="de-DE" sz="1800" spc="-1" strike="noStrike">
                <a:solidFill>
                  <a:srgbClr val="ffffff"/>
                </a:solidFill>
                <a:latin typeface="Arial"/>
              </a:rPr>
              <a:t> um fortzufahren.</a:t>
            </a:r>
            <a:endParaRPr b="0" lang="en-US" sz="1800" spc="-1" strike="noStrike">
              <a:latin typeface="Arial"/>
            </a:endParaRPr>
          </a:p>
          <a:p>
            <a:pPr algn="ctr">
              <a:lnSpc>
                <a:spcPct val="100000"/>
              </a:lnSpc>
              <a:tabLst>
                <a:tab algn="l" pos="0"/>
              </a:tabLst>
            </a:pPr>
            <a:endParaRPr b="0" lang="en-US" sz="1800" spc="-1" strike="noStrike">
              <a:latin typeface="Arial"/>
            </a:endParaRPr>
          </a:p>
          <a:p>
            <a:pPr algn="ctr">
              <a:lnSpc>
                <a:spcPct val="100000"/>
              </a:lnSpc>
              <a:tabLst>
                <a:tab algn="l" pos="0"/>
              </a:tabLst>
            </a:pPr>
            <a:r>
              <a:rPr b="0" lang="de-DE" sz="1800" spc="-1" strike="noStrike">
                <a:solidFill>
                  <a:srgbClr val="ffffff"/>
                </a:solidFill>
                <a:latin typeface="Arial"/>
              </a:rPr>
              <a:t>Zur Erinnerung:</a:t>
            </a:r>
            <a:endParaRPr b="0" lang="en-US" sz="1800" spc="-1" strike="noStrike">
              <a:latin typeface="Arial"/>
            </a:endParaRPr>
          </a:p>
          <a:p>
            <a:pPr algn="ctr">
              <a:lnSpc>
                <a:spcPct val="100000"/>
              </a:lnSpc>
              <a:tabLst>
                <a:tab algn="l" pos="0"/>
              </a:tabLst>
            </a:pPr>
            <a:endParaRPr b="0" lang="en-US" sz="1800" spc="-1" strike="noStrike">
              <a:latin typeface="Arial"/>
            </a:endParaRPr>
          </a:p>
          <a:p>
            <a:pPr algn="ctr">
              <a:lnSpc>
                <a:spcPct val="100000"/>
              </a:lnSpc>
              <a:tabLst>
                <a:tab algn="l" pos="0"/>
              </a:tabLst>
            </a:pPr>
            <a:r>
              <a:rPr b="0" lang="de-DE" sz="1800" spc="-1" strike="noStrike">
                <a:solidFill>
                  <a:srgbClr val="ffffff"/>
                </a:solidFill>
                <a:latin typeface="Arial"/>
              </a:rPr>
              <a:t>Bei Worten die Sie sich merken müssen, erscheint </a:t>
            </a:r>
            <a:r>
              <a:rPr b="1" i="1" lang="de-DE" sz="1800" spc="-1" strike="noStrike">
                <a:solidFill>
                  <a:srgbClr val="ffc000"/>
                </a:solidFill>
                <a:latin typeface="Arial"/>
              </a:rPr>
              <a:t>nach</a:t>
            </a:r>
            <a:r>
              <a:rPr b="0" lang="de-DE" sz="1800" spc="-1" strike="noStrike">
                <a:solidFill>
                  <a:srgbClr val="ffffff"/>
                </a:solidFill>
                <a:latin typeface="Arial"/>
              </a:rPr>
              <a:t> </a:t>
            </a:r>
            <a:r>
              <a:rPr b="1" i="1" lang="de-DE" sz="1800" spc="-1" strike="noStrike">
                <a:solidFill>
                  <a:srgbClr val="ffc000"/>
                </a:solidFill>
                <a:latin typeface="Arial"/>
              </a:rPr>
              <a:t>dem Wort </a:t>
            </a:r>
            <a:r>
              <a:rPr b="0" lang="de-DE" sz="1800" spc="-1" strike="noStrike">
                <a:solidFill>
                  <a:srgbClr val="ffffff"/>
                </a:solidFill>
                <a:latin typeface="Arial"/>
              </a:rPr>
              <a:t>ein </a:t>
            </a:r>
            <a:r>
              <a:rPr b="1" i="1" lang="de-DE" sz="1800" spc="-1" strike="noStrike">
                <a:solidFill>
                  <a:srgbClr val="00b0f0"/>
                </a:solidFill>
                <a:latin typeface="Arial"/>
              </a:rPr>
              <a:t>blauer Kreis</a:t>
            </a:r>
            <a:r>
              <a:rPr b="0" lang="de-DE" sz="1800" spc="-1" strike="noStrike">
                <a:solidFill>
                  <a:srgbClr val="ffffff"/>
                </a:solidFill>
                <a:latin typeface="Arial"/>
              </a:rPr>
              <a:t>, </a:t>
            </a:r>
            <a:endParaRPr b="0" lang="en-US" sz="1800" spc="-1" strike="noStrike">
              <a:latin typeface="Arial"/>
            </a:endParaRPr>
          </a:p>
          <a:p>
            <a:pPr algn="ctr">
              <a:lnSpc>
                <a:spcPct val="100000"/>
              </a:lnSpc>
              <a:tabLst>
                <a:tab algn="l" pos="0"/>
              </a:tabLst>
            </a:pPr>
            <a:r>
              <a:rPr b="0" lang="de-DE" sz="1800" spc="-1" strike="noStrike">
                <a:solidFill>
                  <a:srgbClr val="ffffff"/>
                </a:solidFill>
                <a:latin typeface="Arial"/>
              </a:rPr>
              <a:t> </a:t>
            </a:r>
            <a:r>
              <a:rPr b="0" lang="de-DE" sz="1800" spc="-1" strike="noStrike">
                <a:solidFill>
                  <a:srgbClr val="ffffff"/>
                </a:solidFill>
                <a:latin typeface="Arial"/>
              </a:rPr>
              <a:t>bei Worten bei denen Sie nur bewerten sollen ob sie größer oder kleiner sind als ein Fussball, ein </a:t>
            </a:r>
            <a:r>
              <a:rPr b="1" i="1" lang="de-DE" sz="1800" spc="-1" strike="noStrike">
                <a:solidFill>
                  <a:srgbClr val="92d14f"/>
                </a:solidFill>
                <a:latin typeface="Arial"/>
              </a:rPr>
              <a:t>grüner Kreis</a:t>
            </a:r>
            <a:r>
              <a:rPr b="0" lang="de-DE" sz="1800" spc="-1" strike="noStrike">
                <a:solidFill>
                  <a:srgbClr val="ffffff"/>
                </a:solidFill>
                <a:latin typeface="Arial"/>
              </a:rPr>
              <a:t>. </a:t>
            </a:r>
            <a:r>
              <a:rPr b="1" i="1" lang="de-DE" sz="1800" spc="-1" strike="noStrike">
                <a:solidFill>
                  <a:srgbClr val="ffc000"/>
                </a:solidFill>
                <a:latin typeface="Arial"/>
              </a:rPr>
              <a:t>Sie müssen jedoch jedes mal entscheiden, </a:t>
            </a:r>
            <a:r>
              <a:rPr b="1" i="1" lang="en-US" sz="1800" spc="-1" strike="noStrike">
                <a:solidFill>
                  <a:srgbClr val="ffc000"/>
                </a:solidFill>
                <a:latin typeface="Arial"/>
              </a:rPr>
              <a:t>ob das Objekt größer oder kleiner ist als ein Fußball, egal ob das Wort relevant ist, oder nicht! </a:t>
            </a:r>
            <a:r>
              <a:rPr b="0" lang="en-US" sz="1800" spc="-1" strike="noStrike">
                <a:solidFill>
                  <a:srgbClr val="ffffff"/>
                </a:solidFill>
                <a:latin typeface="Arial"/>
              </a:rPr>
              <a:t>Anschließend </a:t>
            </a:r>
            <a:r>
              <a:rPr b="1" i="1" lang="en-US" sz="1800" spc="-1" strike="noStrike">
                <a:solidFill>
                  <a:srgbClr val="ffffff"/>
                </a:solidFill>
                <a:latin typeface="Arial"/>
              </a:rPr>
              <a:t>müssen Sie die Worte </a:t>
            </a:r>
            <a:r>
              <a:rPr b="1" i="1" lang="en-US" sz="1800" spc="-1" strike="noStrike">
                <a:solidFill>
                  <a:srgbClr val="ffc000"/>
                </a:solidFill>
                <a:latin typeface="Arial"/>
              </a:rPr>
              <a:t>in korrekter Reihenfolge</a:t>
            </a:r>
            <a:r>
              <a:rPr b="1" i="1" lang="en-US" sz="1800" spc="-1" strike="noStrike">
                <a:solidFill>
                  <a:srgbClr val="ffffff"/>
                </a:solidFill>
                <a:latin typeface="Arial"/>
              </a:rPr>
              <a:t> aus einem Kreis mit ingesamt 20 Worten auswählen</a:t>
            </a:r>
            <a:r>
              <a:rPr b="0" lang="en-US" sz="1800" spc="-1" strike="noStrike">
                <a:solidFill>
                  <a:srgbClr val="ffffff"/>
                </a:solidFill>
                <a:latin typeface="Arial"/>
              </a:rPr>
              <a:t>!</a:t>
            </a:r>
            <a:endParaRPr b="0" lang="en-US" sz="1800" spc="-1" strike="noStrike">
              <a:latin typeface="Arial"/>
            </a:endParaRPr>
          </a:p>
          <a:p>
            <a:pPr algn="ctr">
              <a:lnSpc>
                <a:spcPct val="100000"/>
              </a:lnSpc>
              <a:tabLst>
                <a:tab algn="l" pos="0"/>
              </a:tabLst>
            </a:pPr>
            <a:endParaRPr b="0" lang="en-US" sz="1800" spc="-1" strike="noStrike">
              <a:latin typeface="Arial"/>
            </a:endParaRPr>
          </a:p>
          <a:p>
            <a:pPr algn="ctr">
              <a:lnSpc>
                <a:spcPct val="100000"/>
              </a:lnSpc>
              <a:tabLst>
                <a:tab algn="l" pos="0"/>
              </a:tabLst>
            </a:pPr>
            <a:r>
              <a:rPr b="0" lang="de-DE" sz="1800" spc="-1" strike="noStrike">
                <a:solidFill>
                  <a:srgbClr val="ffffff"/>
                </a:solidFill>
                <a:latin typeface="Arial"/>
              </a:rPr>
              <a:t>Drücken Sie die </a:t>
            </a:r>
            <a:r>
              <a:rPr b="1" i="1" lang="de-DE" sz="1800" spc="-1" strike="noStrike">
                <a:solidFill>
                  <a:srgbClr val="ffc000"/>
                </a:solidFill>
                <a:latin typeface="Arial"/>
              </a:rPr>
              <a:t>Taste „L“</a:t>
            </a:r>
            <a:r>
              <a:rPr b="0" lang="de-DE" sz="1800" spc="-1" strike="noStrike">
                <a:solidFill>
                  <a:srgbClr val="ffc000"/>
                </a:solidFill>
                <a:latin typeface="Arial"/>
              </a:rPr>
              <a:t>, </a:t>
            </a:r>
            <a:r>
              <a:rPr b="1" i="1" lang="de-DE" sz="1800" spc="-1" strike="noStrike">
                <a:solidFill>
                  <a:srgbClr val="ffc000"/>
                </a:solidFill>
                <a:latin typeface="Arial"/>
              </a:rPr>
              <a:t>wenn das Objekt größer</a:t>
            </a:r>
            <a:r>
              <a:rPr b="0" lang="de-DE" sz="1800" spc="-1" strike="noStrike">
                <a:solidFill>
                  <a:srgbClr val="ffc000"/>
                </a:solidFill>
                <a:latin typeface="Arial"/>
              </a:rPr>
              <a:t> </a:t>
            </a:r>
            <a:r>
              <a:rPr b="0" lang="de-DE" sz="1800" spc="-1" strike="noStrike">
                <a:solidFill>
                  <a:srgbClr val="ffffff"/>
                </a:solidFill>
                <a:latin typeface="Arial"/>
              </a:rPr>
              <a:t>ist als ein Fussball und die </a:t>
            </a:r>
            <a:r>
              <a:rPr b="1" i="1" lang="de-DE" sz="1800" spc="-1" strike="noStrike">
                <a:solidFill>
                  <a:srgbClr val="ffc000"/>
                </a:solidFill>
                <a:latin typeface="Arial"/>
              </a:rPr>
              <a:t>Taste „D“, wenn es kleiner</a:t>
            </a:r>
            <a:r>
              <a:rPr b="1" i="1" lang="de-DE" sz="1800" spc="-1" strike="noStrike">
                <a:solidFill>
                  <a:srgbClr val="c00000"/>
                </a:solidFill>
                <a:latin typeface="Arial"/>
              </a:rPr>
              <a:t> </a:t>
            </a:r>
            <a:r>
              <a:rPr b="0" lang="de-DE" sz="1800" spc="-1" strike="noStrike">
                <a:solidFill>
                  <a:srgbClr val="ffffff"/>
                </a:solidFill>
                <a:latin typeface="Arial"/>
              </a:rPr>
              <a:t>ist als ein Fussball.</a:t>
            </a:r>
            <a:endParaRPr b="0" lang="en-US" sz="1800" spc="-1" strike="noStrike">
              <a:latin typeface="Arial"/>
            </a:endParaRPr>
          </a:p>
          <a:p>
            <a:pPr algn="ctr">
              <a:lnSpc>
                <a:spcPct val="100000"/>
              </a:lnSpc>
              <a:tabLst>
                <a:tab algn="l" pos="0"/>
              </a:tabLst>
            </a:pPr>
            <a:endParaRPr b="0" lang="en-US" sz="1800" spc="-1" strike="noStrike">
              <a:latin typeface="Arial"/>
            </a:endParaRPr>
          </a:p>
          <a:p>
            <a:pPr algn="ctr">
              <a:lnSpc>
                <a:spcPct val="100000"/>
              </a:lnSpc>
              <a:tabLst>
                <a:tab algn="l" pos="0"/>
              </a:tabLst>
            </a:pPr>
            <a:endParaRPr b="0" lang="en-US" sz="1800" spc="-1" strike="noStrike">
              <a:latin typeface="Arial"/>
            </a:endParaRPr>
          </a:p>
        </p:txBody>
      </p:sp>
      <p:sp>
        <p:nvSpPr>
          <p:cNvPr id="548" name="CustomShape 2"/>
          <p:cNvSpPr/>
          <p:nvPr/>
        </p:nvSpPr>
        <p:spPr>
          <a:xfrm>
            <a:off x="5193720" y="179640"/>
            <a:ext cx="1804320" cy="639000"/>
          </a:xfrm>
          <a:prstGeom prst="rect">
            <a:avLst/>
          </a:prstGeom>
          <a:noFill/>
          <a:ln w="0">
            <a:noFill/>
          </a:ln>
        </p:spPr>
        <p:style>
          <a:lnRef idx="0"/>
          <a:fillRef idx="0"/>
          <a:effectRef idx="0"/>
          <a:fontRef idx="minor"/>
        </p:style>
        <p:txBody>
          <a:bodyPr wrap="none" lIns="90000" rIns="90000" tIns="45000" bIns="45000">
            <a:spAutoFit/>
          </a:bodyPr>
          <a:p>
            <a:pPr algn="ctr">
              <a:lnSpc>
                <a:spcPct val="100000"/>
              </a:lnSpc>
              <a:tabLst>
                <a:tab algn="l" pos="0"/>
              </a:tabLst>
            </a:pPr>
            <a:r>
              <a:rPr b="1" lang="de-DE" sz="3600" spc="-1" strike="noStrike">
                <a:solidFill>
                  <a:srgbClr val="ffffff"/>
                </a:solidFill>
                <a:latin typeface="Arial"/>
              </a:rPr>
              <a:t>Pause !</a:t>
            </a:r>
            <a:endParaRPr b="0" lang="en-US" sz="3600" spc="-1" strike="noStrike">
              <a:latin typeface="Arial"/>
            </a:endParaRPr>
          </a:p>
        </p:txBody>
      </p:sp>
      <p:sp>
        <p:nvSpPr>
          <p:cNvPr id="549" name="CustomShape 3"/>
          <p:cNvSpPr/>
          <p:nvPr/>
        </p:nvSpPr>
        <p:spPr>
          <a:xfrm>
            <a:off x="2059560" y="4670280"/>
            <a:ext cx="887040" cy="849960"/>
          </a:xfrm>
          <a:prstGeom prst="ellipse">
            <a:avLst/>
          </a:prstGeom>
          <a:solidFill>
            <a:srgbClr val="01b0f1"/>
          </a:solidFill>
          <a:ln>
            <a:noFill/>
          </a:ln>
        </p:spPr>
        <p:style>
          <a:lnRef idx="2">
            <a:schemeClr val="accent1">
              <a:shade val="50000"/>
            </a:schemeClr>
          </a:lnRef>
          <a:fillRef idx="1">
            <a:schemeClr val="accent1"/>
          </a:fillRef>
          <a:effectRef idx="0">
            <a:schemeClr val="accent1"/>
          </a:effectRef>
          <a:fontRef idx="minor"/>
        </p:style>
      </p:sp>
      <p:sp>
        <p:nvSpPr>
          <p:cNvPr id="550" name="CustomShape 4"/>
          <p:cNvSpPr/>
          <p:nvPr/>
        </p:nvSpPr>
        <p:spPr>
          <a:xfrm>
            <a:off x="772560" y="5682600"/>
            <a:ext cx="3372840" cy="577080"/>
          </a:xfrm>
          <a:prstGeom prst="rect">
            <a:avLst/>
          </a:prstGeom>
          <a:noFill/>
          <a:ln w="0">
            <a:noFill/>
          </a:ln>
        </p:spPr>
        <p:style>
          <a:lnRef idx="0"/>
          <a:fillRef idx="0"/>
          <a:effectRef idx="0"/>
          <a:fontRef idx="minor"/>
        </p:style>
        <p:txBody>
          <a:bodyPr lIns="90000" rIns="90000" tIns="45000" bIns="45000">
            <a:spAutoFit/>
          </a:bodyPr>
          <a:p>
            <a:pPr algn="ctr">
              <a:lnSpc>
                <a:spcPct val="100000"/>
              </a:lnSpc>
              <a:tabLst>
                <a:tab algn="l" pos="0"/>
              </a:tabLst>
            </a:pPr>
            <a:r>
              <a:rPr b="0" lang="en-US" sz="1600" spc="-1" strike="noStrike">
                <a:solidFill>
                  <a:srgbClr val="ffffff"/>
                </a:solidFill>
                <a:latin typeface="Arial"/>
              </a:rPr>
              <a:t>Worte die Sie sich </a:t>
            </a:r>
            <a:endParaRPr b="0" lang="en-US" sz="1600" spc="-1" strike="noStrike">
              <a:latin typeface="Arial"/>
            </a:endParaRPr>
          </a:p>
          <a:p>
            <a:pPr algn="ctr">
              <a:lnSpc>
                <a:spcPct val="100000"/>
              </a:lnSpc>
              <a:tabLst>
                <a:tab algn="l" pos="0"/>
              </a:tabLst>
            </a:pPr>
            <a:r>
              <a:rPr b="0" lang="en-US" sz="1600" spc="-1" strike="noStrike">
                <a:solidFill>
                  <a:srgbClr val="ffffff"/>
                </a:solidFill>
                <a:latin typeface="Arial"/>
              </a:rPr>
              <a:t>genau merken müssen</a:t>
            </a:r>
            <a:endParaRPr b="0" lang="en-US" sz="1600" spc="-1" strike="noStrike">
              <a:latin typeface="Arial"/>
            </a:endParaRPr>
          </a:p>
        </p:txBody>
      </p:sp>
      <p:sp>
        <p:nvSpPr>
          <p:cNvPr id="551" name="CustomShape 5"/>
          <p:cNvSpPr/>
          <p:nvPr/>
        </p:nvSpPr>
        <p:spPr>
          <a:xfrm>
            <a:off x="9086760" y="4670280"/>
            <a:ext cx="887040" cy="849960"/>
          </a:xfrm>
          <a:prstGeom prst="ellipse">
            <a:avLst/>
          </a:prstGeom>
          <a:solidFill>
            <a:srgbClr val="92d14f"/>
          </a:solidFill>
          <a:ln>
            <a:noFill/>
          </a:ln>
        </p:spPr>
        <p:style>
          <a:lnRef idx="2">
            <a:schemeClr val="accent1">
              <a:shade val="50000"/>
            </a:schemeClr>
          </a:lnRef>
          <a:fillRef idx="1">
            <a:schemeClr val="accent1"/>
          </a:fillRef>
          <a:effectRef idx="0">
            <a:schemeClr val="accent1"/>
          </a:effectRef>
          <a:fontRef idx="minor"/>
        </p:style>
      </p:sp>
      <p:sp>
        <p:nvSpPr>
          <p:cNvPr id="552" name="CustomShape 6"/>
          <p:cNvSpPr/>
          <p:nvPr/>
        </p:nvSpPr>
        <p:spPr>
          <a:xfrm>
            <a:off x="7844040" y="5682600"/>
            <a:ext cx="3372840" cy="577080"/>
          </a:xfrm>
          <a:prstGeom prst="rect">
            <a:avLst/>
          </a:prstGeom>
          <a:noFill/>
          <a:ln w="0">
            <a:noFill/>
          </a:ln>
        </p:spPr>
        <p:style>
          <a:lnRef idx="0"/>
          <a:fillRef idx="0"/>
          <a:effectRef idx="0"/>
          <a:fontRef idx="minor"/>
        </p:style>
        <p:txBody>
          <a:bodyPr lIns="90000" rIns="90000" tIns="45000" bIns="45000">
            <a:spAutoFit/>
          </a:bodyPr>
          <a:p>
            <a:pPr algn="ctr">
              <a:lnSpc>
                <a:spcPct val="100000"/>
              </a:lnSpc>
              <a:tabLst>
                <a:tab algn="l" pos="0"/>
              </a:tabLst>
            </a:pPr>
            <a:r>
              <a:rPr b="0" lang="en-US" sz="1600" spc="-1" strike="noStrike">
                <a:solidFill>
                  <a:srgbClr val="ffffff"/>
                </a:solidFill>
                <a:latin typeface="Arial"/>
              </a:rPr>
              <a:t>Worte die nicht </a:t>
            </a:r>
            <a:endParaRPr b="0" lang="en-US" sz="1600" spc="-1" strike="noStrike">
              <a:latin typeface="Arial"/>
            </a:endParaRPr>
          </a:p>
          <a:p>
            <a:pPr algn="ctr">
              <a:lnSpc>
                <a:spcPct val="100000"/>
              </a:lnSpc>
              <a:tabLst>
                <a:tab algn="l" pos="0"/>
              </a:tabLst>
            </a:pPr>
            <a:r>
              <a:rPr b="0" lang="en-US" sz="1600" spc="-1" strike="noStrike">
                <a:solidFill>
                  <a:srgbClr val="ffffff"/>
                </a:solidFill>
                <a:latin typeface="Arial"/>
              </a:rPr>
              <a:t>relevant sind</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595959"/>
        </a:solidFill>
      </p:bgPr>
    </p:bg>
    <p:spTree>
      <p:nvGrpSpPr>
        <p:cNvPr id="1" name=""/>
        <p:cNvGrpSpPr/>
        <p:nvPr/>
      </p:nvGrpSpPr>
      <p:grpSpPr>
        <a:xfrm>
          <a:off x="0" y="0"/>
          <a:ext cx="0" cy="0"/>
          <a:chOff x="0" y="0"/>
          <a:chExt cx="0" cy="0"/>
        </a:xfrm>
      </p:grpSpPr>
      <p:sp>
        <p:nvSpPr>
          <p:cNvPr id="553" name="CustomShape 1"/>
          <p:cNvSpPr/>
          <p:nvPr/>
        </p:nvSpPr>
        <p:spPr>
          <a:xfrm>
            <a:off x="723960" y="694080"/>
            <a:ext cx="10743840" cy="4479840"/>
          </a:xfrm>
          <a:prstGeom prst="rect">
            <a:avLst/>
          </a:prstGeom>
          <a:noFill/>
          <a:ln w="0">
            <a:noFill/>
          </a:ln>
        </p:spPr>
        <p:style>
          <a:lnRef idx="0"/>
          <a:fillRef idx="0"/>
          <a:effectRef idx="0"/>
          <a:fontRef idx="minor"/>
        </p:style>
        <p:txBody>
          <a:bodyPr lIns="90000" rIns="90000" tIns="45000" bIns="45000" anchor="ctr">
            <a:spAutoFit/>
          </a:bodyPr>
          <a:p>
            <a:pPr algn="ctr">
              <a:lnSpc>
                <a:spcPct val="100000"/>
              </a:lnSpc>
              <a:tabLst>
                <a:tab algn="l" pos="0"/>
              </a:tabLst>
            </a:pPr>
            <a:endParaRPr b="0" lang="en-US" sz="1800" spc="-1" strike="noStrike">
              <a:latin typeface="Arial"/>
            </a:endParaRPr>
          </a:p>
          <a:p>
            <a:pPr algn="ctr">
              <a:lnSpc>
                <a:spcPct val="100000"/>
              </a:lnSpc>
              <a:tabLst>
                <a:tab algn="l" pos="0"/>
              </a:tabLst>
            </a:pPr>
            <a:endParaRPr b="0" lang="en-US" sz="1800" spc="-1" strike="noStrike">
              <a:latin typeface="Arial"/>
            </a:endParaRPr>
          </a:p>
          <a:p>
            <a:pPr algn="ctr">
              <a:lnSpc>
                <a:spcPct val="100000"/>
              </a:lnSpc>
              <a:tabLst>
                <a:tab algn="l" pos="0"/>
              </a:tabLst>
            </a:pPr>
            <a:r>
              <a:rPr b="0" lang="de-DE" sz="1800" spc="-1" strike="noStrike">
                <a:solidFill>
                  <a:srgbClr val="ffffff"/>
                </a:solidFill>
                <a:latin typeface="Arial"/>
              </a:rPr>
              <a:t>Machen Sie eine nun eine kurze Pause, Drücken Sie die </a:t>
            </a:r>
            <a:r>
              <a:rPr b="1" i="1" lang="de-DE" sz="1800" spc="-1" strike="noStrike">
                <a:solidFill>
                  <a:srgbClr val="ffc000"/>
                </a:solidFill>
                <a:latin typeface="Arial"/>
              </a:rPr>
              <a:t>Leertaste</a:t>
            </a:r>
            <a:r>
              <a:rPr b="0" lang="de-DE" sz="1800" spc="-1" strike="noStrike">
                <a:solidFill>
                  <a:srgbClr val="ffffff"/>
                </a:solidFill>
                <a:latin typeface="Arial"/>
              </a:rPr>
              <a:t> um fortzufahren.</a:t>
            </a:r>
            <a:endParaRPr b="0" lang="en-US" sz="1800" spc="-1" strike="noStrike">
              <a:latin typeface="Arial"/>
            </a:endParaRPr>
          </a:p>
          <a:p>
            <a:pPr algn="ctr">
              <a:lnSpc>
                <a:spcPct val="100000"/>
              </a:lnSpc>
              <a:tabLst>
                <a:tab algn="l" pos="0"/>
              </a:tabLst>
            </a:pPr>
            <a:endParaRPr b="0" lang="en-US" sz="1800" spc="-1" strike="noStrike">
              <a:latin typeface="Arial"/>
            </a:endParaRPr>
          </a:p>
          <a:p>
            <a:pPr algn="ctr">
              <a:lnSpc>
                <a:spcPct val="100000"/>
              </a:lnSpc>
              <a:tabLst>
                <a:tab algn="l" pos="0"/>
              </a:tabLst>
            </a:pPr>
            <a:r>
              <a:rPr b="0" lang="de-DE" sz="1800" spc="-1" strike="noStrike">
                <a:solidFill>
                  <a:srgbClr val="ffffff"/>
                </a:solidFill>
                <a:latin typeface="Arial"/>
              </a:rPr>
              <a:t>Zur Erinnerung:</a:t>
            </a:r>
            <a:endParaRPr b="0" lang="en-US" sz="1800" spc="-1" strike="noStrike">
              <a:latin typeface="Arial"/>
            </a:endParaRPr>
          </a:p>
          <a:p>
            <a:pPr algn="ctr">
              <a:lnSpc>
                <a:spcPct val="100000"/>
              </a:lnSpc>
              <a:tabLst>
                <a:tab algn="l" pos="0"/>
              </a:tabLst>
            </a:pPr>
            <a:endParaRPr b="0" lang="en-US" sz="1800" spc="-1" strike="noStrike">
              <a:latin typeface="Arial"/>
            </a:endParaRPr>
          </a:p>
          <a:p>
            <a:pPr algn="ctr">
              <a:lnSpc>
                <a:spcPct val="100000"/>
              </a:lnSpc>
              <a:tabLst>
                <a:tab algn="l" pos="0"/>
              </a:tabLst>
            </a:pPr>
            <a:r>
              <a:rPr b="0" lang="de-DE" sz="1800" spc="-1" strike="noStrike">
                <a:solidFill>
                  <a:srgbClr val="ffffff"/>
                </a:solidFill>
                <a:latin typeface="Arial"/>
              </a:rPr>
              <a:t>Bei Zahlen die Sie sich merken müssen, erscheint </a:t>
            </a:r>
            <a:r>
              <a:rPr b="1" i="1" lang="de-DE" sz="1800" spc="-1" strike="noStrike">
                <a:solidFill>
                  <a:srgbClr val="ffc000"/>
                </a:solidFill>
                <a:latin typeface="Arial"/>
              </a:rPr>
              <a:t>vor</a:t>
            </a:r>
            <a:r>
              <a:rPr b="0" lang="de-DE" sz="1800" spc="-1" strike="noStrike">
                <a:solidFill>
                  <a:srgbClr val="ffffff"/>
                </a:solidFill>
                <a:latin typeface="Arial"/>
              </a:rPr>
              <a:t> </a:t>
            </a:r>
            <a:r>
              <a:rPr b="1" i="1" lang="de-DE" sz="1800" spc="-1" strike="noStrike">
                <a:solidFill>
                  <a:srgbClr val="ffc000"/>
                </a:solidFill>
                <a:latin typeface="Arial"/>
              </a:rPr>
              <a:t>der Zahl </a:t>
            </a:r>
            <a:r>
              <a:rPr b="0" lang="de-DE" sz="1800" spc="-1" strike="noStrike">
                <a:solidFill>
                  <a:srgbClr val="ffffff"/>
                </a:solidFill>
                <a:latin typeface="Arial"/>
              </a:rPr>
              <a:t>ein </a:t>
            </a:r>
            <a:r>
              <a:rPr b="1" i="1" lang="de-DE" sz="1800" spc="-1" strike="noStrike">
                <a:solidFill>
                  <a:srgbClr val="00b0f0"/>
                </a:solidFill>
                <a:latin typeface="Arial"/>
              </a:rPr>
              <a:t>blauer Kreis</a:t>
            </a:r>
            <a:r>
              <a:rPr b="0" lang="de-DE" sz="1800" spc="-1" strike="noStrike">
                <a:solidFill>
                  <a:srgbClr val="ffffff"/>
                </a:solidFill>
                <a:latin typeface="Arial"/>
              </a:rPr>
              <a:t>, </a:t>
            </a:r>
            <a:endParaRPr b="0" lang="en-US" sz="1800" spc="-1" strike="noStrike">
              <a:latin typeface="Arial"/>
            </a:endParaRPr>
          </a:p>
          <a:p>
            <a:pPr algn="ctr">
              <a:lnSpc>
                <a:spcPct val="100000"/>
              </a:lnSpc>
              <a:tabLst>
                <a:tab algn="l" pos="0"/>
              </a:tabLst>
            </a:pPr>
            <a:r>
              <a:rPr b="0" lang="de-DE" sz="1800" spc="-1" strike="noStrike">
                <a:solidFill>
                  <a:srgbClr val="ffffff"/>
                </a:solidFill>
                <a:latin typeface="Arial"/>
              </a:rPr>
              <a:t> </a:t>
            </a:r>
            <a:r>
              <a:rPr b="0" lang="de-DE" sz="1800" spc="-1" strike="noStrike">
                <a:solidFill>
                  <a:srgbClr val="ffffff"/>
                </a:solidFill>
                <a:latin typeface="Arial"/>
              </a:rPr>
              <a:t>bei Zahlen bei denen Sie nur bewerten sollen ob sie größer oder kleiner sind als 50, ein </a:t>
            </a:r>
            <a:r>
              <a:rPr b="1" i="1" lang="de-DE" sz="1800" spc="-1" strike="noStrike">
                <a:solidFill>
                  <a:srgbClr val="92d14f"/>
                </a:solidFill>
                <a:latin typeface="Arial"/>
              </a:rPr>
              <a:t>grüner Kreis</a:t>
            </a:r>
            <a:r>
              <a:rPr b="0" lang="de-DE" sz="1800" spc="-1" strike="noStrike">
                <a:solidFill>
                  <a:srgbClr val="ffffff"/>
                </a:solidFill>
                <a:latin typeface="Arial"/>
              </a:rPr>
              <a:t>. </a:t>
            </a:r>
            <a:r>
              <a:rPr b="1" i="1" lang="de-DE" sz="1800" spc="-1" strike="noStrike">
                <a:solidFill>
                  <a:srgbClr val="ffc000"/>
                </a:solidFill>
                <a:latin typeface="Arial"/>
              </a:rPr>
              <a:t>Sie müssen jedoch für jede Zahl entscheiden, </a:t>
            </a:r>
            <a:r>
              <a:rPr b="1" i="1" lang="en-US" sz="1800" spc="-1" strike="noStrike">
                <a:solidFill>
                  <a:srgbClr val="ffc000"/>
                </a:solidFill>
                <a:latin typeface="Arial"/>
              </a:rPr>
              <a:t>ob diese größer oder kleiner ist als 50, egal ob die Zahl relevant ist, oder nicht! </a:t>
            </a:r>
            <a:r>
              <a:rPr b="0" lang="en-US" sz="1800" spc="-1" strike="noStrike">
                <a:solidFill>
                  <a:srgbClr val="ffffff"/>
                </a:solidFill>
                <a:latin typeface="Arial"/>
              </a:rPr>
              <a:t>Anschließend </a:t>
            </a:r>
            <a:r>
              <a:rPr b="1" i="1" lang="en-US" sz="1800" spc="-1" strike="noStrike">
                <a:solidFill>
                  <a:srgbClr val="ffffff"/>
                </a:solidFill>
                <a:latin typeface="Arial"/>
              </a:rPr>
              <a:t>müssen Sie die Zahlen </a:t>
            </a:r>
            <a:r>
              <a:rPr b="1" i="1" lang="en-US" sz="1800" spc="-1" strike="noStrike">
                <a:solidFill>
                  <a:srgbClr val="ffc000"/>
                </a:solidFill>
                <a:latin typeface="Arial"/>
              </a:rPr>
              <a:t>in korrekter Reihenfolge</a:t>
            </a:r>
            <a:r>
              <a:rPr b="1" i="1" lang="en-US" sz="1800" spc="-1" strike="noStrike">
                <a:solidFill>
                  <a:srgbClr val="ffffff"/>
                </a:solidFill>
                <a:latin typeface="Arial"/>
              </a:rPr>
              <a:t> aus einem Kreis mit ingesamt 20 Zahlen auswählen</a:t>
            </a:r>
            <a:r>
              <a:rPr b="0" lang="en-US" sz="1800" spc="-1" strike="noStrike">
                <a:solidFill>
                  <a:srgbClr val="ffffff"/>
                </a:solidFill>
                <a:latin typeface="Arial"/>
              </a:rPr>
              <a:t>!</a:t>
            </a:r>
            <a:endParaRPr b="0" lang="en-US" sz="1800" spc="-1" strike="noStrike">
              <a:latin typeface="Arial"/>
            </a:endParaRPr>
          </a:p>
          <a:p>
            <a:pPr algn="ctr">
              <a:lnSpc>
                <a:spcPct val="100000"/>
              </a:lnSpc>
              <a:tabLst>
                <a:tab algn="l" pos="0"/>
              </a:tabLst>
            </a:pPr>
            <a:endParaRPr b="0" lang="en-US" sz="1800" spc="-1" strike="noStrike">
              <a:latin typeface="Arial"/>
            </a:endParaRPr>
          </a:p>
          <a:p>
            <a:pPr algn="ctr">
              <a:lnSpc>
                <a:spcPct val="100000"/>
              </a:lnSpc>
              <a:tabLst>
                <a:tab algn="l" pos="0"/>
              </a:tabLst>
            </a:pPr>
            <a:r>
              <a:rPr b="0" lang="de-DE" sz="1800" spc="-1" strike="noStrike">
                <a:solidFill>
                  <a:srgbClr val="ffffff"/>
                </a:solidFill>
                <a:latin typeface="Arial"/>
              </a:rPr>
              <a:t>Drücken Sie die </a:t>
            </a:r>
            <a:r>
              <a:rPr b="1" i="1" lang="de-DE" sz="1800" spc="-1" strike="noStrike">
                <a:solidFill>
                  <a:srgbClr val="ffc000"/>
                </a:solidFill>
                <a:latin typeface="Arial"/>
              </a:rPr>
              <a:t>Taste „L“</a:t>
            </a:r>
            <a:r>
              <a:rPr b="0" lang="de-DE" sz="1800" spc="-1" strike="noStrike">
                <a:solidFill>
                  <a:srgbClr val="ffc000"/>
                </a:solidFill>
                <a:latin typeface="Arial"/>
              </a:rPr>
              <a:t>, </a:t>
            </a:r>
            <a:r>
              <a:rPr b="1" i="1" lang="de-DE" sz="1800" spc="-1" strike="noStrike">
                <a:solidFill>
                  <a:srgbClr val="ffc000"/>
                </a:solidFill>
                <a:latin typeface="Arial"/>
              </a:rPr>
              <a:t>wenn die Zahl größer</a:t>
            </a:r>
            <a:r>
              <a:rPr b="0" lang="de-DE" sz="1800" spc="-1" strike="noStrike">
                <a:solidFill>
                  <a:srgbClr val="ffc000"/>
                </a:solidFill>
                <a:latin typeface="Arial"/>
              </a:rPr>
              <a:t> </a:t>
            </a:r>
            <a:r>
              <a:rPr b="0" lang="de-DE" sz="1800" spc="-1" strike="noStrike">
                <a:solidFill>
                  <a:srgbClr val="ffffff"/>
                </a:solidFill>
                <a:latin typeface="Arial"/>
              </a:rPr>
              <a:t>ist als 50 und die</a:t>
            </a:r>
            <a:endParaRPr b="0" lang="en-US" sz="1800" spc="-1" strike="noStrike">
              <a:latin typeface="Arial"/>
            </a:endParaRPr>
          </a:p>
          <a:p>
            <a:pPr algn="ctr">
              <a:lnSpc>
                <a:spcPct val="100000"/>
              </a:lnSpc>
              <a:tabLst>
                <a:tab algn="l" pos="0"/>
              </a:tabLst>
            </a:pPr>
            <a:r>
              <a:rPr b="0" lang="de-DE" sz="1800" spc="-1" strike="noStrike">
                <a:solidFill>
                  <a:srgbClr val="ffffff"/>
                </a:solidFill>
                <a:latin typeface="Arial"/>
              </a:rPr>
              <a:t> </a:t>
            </a:r>
            <a:r>
              <a:rPr b="1" i="1" lang="de-DE" sz="1800" spc="-1" strike="noStrike">
                <a:solidFill>
                  <a:srgbClr val="ffc000"/>
                </a:solidFill>
                <a:latin typeface="Arial"/>
              </a:rPr>
              <a:t>Taste „D“, wenn sie kleiner </a:t>
            </a:r>
            <a:r>
              <a:rPr b="0" lang="de-DE" sz="1800" spc="-1" strike="noStrike">
                <a:solidFill>
                  <a:srgbClr val="ffffff"/>
                </a:solidFill>
                <a:latin typeface="Arial"/>
              </a:rPr>
              <a:t>ist als 50.</a:t>
            </a:r>
            <a:endParaRPr b="0" lang="en-US" sz="1800" spc="-1" strike="noStrike">
              <a:latin typeface="Arial"/>
            </a:endParaRPr>
          </a:p>
          <a:p>
            <a:pPr algn="ctr">
              <a:lnSpc>
                <a:spcPct val="100000"/>
              </a:lnSpc>
              <a:tabLst>
                <a:tab algn="l" pos="0"/>
              </a:tabLst>
            </a:pPr>
            <a:endParaRPr b="0" lang="en-US" sz="1800" spc="-1" strike="noStrike">
              <a:latin typeface="Arial"/>
            </a:endParaRPr>
          </a:p>
          <a:p>
            <a:pPr algn="ctr">
              <a:lnSpc>
                <a:spcPct val="100000"/>
              </a:lnSpc>
              <a:tabLst>
                <a:tab algn="l" pos="0"/>
              </a:tabLst>
            </a:pPr>
            <a:endParaRPr b="0" lang="en-US" sz="1800" spc="-1" strike="noStrike">
              <a:latin typeface="Arial"/>
            </a:endParaRPr>
          </a:p>
        </p:txBody>
      </p:sp>
      <p:sp>
        <p:nvSpPr>
          <p:cNvPr id="554" name="CustomShape 2"/>
          <p:cNvSpPr/>
          <p:nvPr/>
        </p:nvSpPr>
        <p:spPr>
          <a:xfrm>
            <a:off x="5193720" y="179640"/>
            <a:ext cx="1804320" cy="639000"/>
          </a:xfrm>
          <a:prstGeom prst="rect">
            <a:avLst/>
          </a:prstGeom>
          <a:noFill/>
          <a:ln w="0">
            <a:noFill/>
          </a:ln>
        </p:spPr>
        <p:style>
          <a:lnRef idx="0"/>
          <a:fillRef idx="0"/>
          <a:effectRef idx="0"/>
          <a:fontRef idx="minor"/>
        </p:style>
        <p:txBody>
          <a:bodyPr wrap="none" lIns="90000" rIns="90000" tIns="45000" bIns="45000">
            <a:spAutoFit/>
          </a:bodyPr>
          <a:p>
            <a:pPr algn="ctr">
              <a:lnSpc>
                <a:spcPct val="100000"/>
              </a:lnSpc>
              <a:tabLst>
                <a:tab algn="l" pos="0"/>
              </a:tabLst>
            </a:pPr>
            <a:r>
              <a:rPr b="1" lang="de-DE" sz="3600" spc="-1" strike="noStrike">
                <a:solidFill>
                  <a:srgbClr val="ffffff"/>
                </a:solidFill>
                <a:latin typeface="Arial"/>
              </a:rPr>
              <a:t>Pause !</a:t>
            </a:r>
            <a:endParaRPr b="0" lang="en-US" sz="3600" spc="-1" strike="noStrike">
              <a:latin typeface="Arial"/>
            </a:endParaRPr>
          </a:p>
        </p:txBody>
      </p:sp>
      <p:sp>
        <p:nvSpPr>
          <p:cNvPr id="555" name="CustomShape 3"/>
          <p:cNvSpPr/>
          <p:nvPr/>
        </p:nvSpPr>
        <p:spPr>
          <a:xfrm>
            <a:off x="2059560" y="4670280"/>
            <a:ext cx="887040" cy="849960"/>
          </a:xfrm>
          <a:prstGeom prst="ellipse">
            <a:avLst/>
          </a:prstGeom>
          <a:solidFill>
            <a:srgbClr val="01b0f1"/>
          </a:solidFill>
          <a:ln>
            <a:noFill/>
          </a:ln>
        </p:spPr>
        <p:style>
          <a:lnRef idx="2">
            <a:schemeClr val="accent1">
              <a:shade val="50000"/>
            </a:schemeClr>
          </a:lnRef>
          <a:fillRef idx="1">
            <a:schemeClr val="accent1"/>
          </a:fillRef>
          <a:effectRef idx="0">
            <a:schemeClr val="accent1"/>
          </a:effectRef>
          <a:fontRef idx="minor"/>
        </p:style>
      </p:sp>
      <p:sp>
        <p:nvSpPr>
          <p:cNvPr id="556" name="CustomShape 4"/>
          <p:cNvSpPr/>
          <p:nvPr/>
        </p:nvSpPr>
        <p:spPr>
          <a:xfrm>
            <a:off x="772560" y="5682600"/>
            <a:ext cx="3372840" cy="577080"/>
          </a:xfrm>
          <a:prstGeom prst="rect">
            <a:avLst/>
          </a:prstGeom>
          <a:noFill/>
          <a:ln w="0">
            <a:noFill/>
          </a:ln>
        </p:spPr>
        <p:style>
          <a:lnRef idx="0"/>
          <a:fillRef idx="0"/>
          <a:effectRef idx="0"/>
          <a:fontRef idx="minor"/>
        </p:style>
        <p:txBody>
          <a:bodyPr lIns="90000" rIns="90000" tIns="45000" bIns="45000">
            <a:spAutoFit/>
          </a:bodyPr>
          <a:p>
            <a:pPr algn="ctr">
              <a:lnSpc>
                <a:spcPct val="100000"/>
              </a:lnSpc>
              <a:tabLst>
                <a:tab algn="l" pos="0"/>
              </a:tabLst>
            </a:pPr>
            <a:r>
              <a:rPr b="0" lang="en-US" sz="1600" spc="-1" strike="noStrike">
                <a:solidFill>
                  <a:srgbClr val="ffffff"/>
                </a:solidFill>
                <a:latin typeface="Arial"/>
              </a:rPr>
              <a:t>Zahlen die Sie sich </a:t>
            </a:r>
            <a:endParaRPr b="0" lang="en-US" sz="1600" spc="-1" strike="noStrike">
              <a:latin typeface="Arial"/>
            </a:endParaRPr>
          </a:p>
          <a:p>
            <a:pPr algn="ctr">
              <a:lnSpc>
                <a:spcPct val="100000"/>
              </a:lnSpc>
              <a:tabLst>
                <a:tab algn="l" pos="0"/>
              </a:tabLst>
            </a:pPr>
            <a:r>
              <a:rPr b="0" lang="en-US" sz="1600" spc="-1" strike="noStrike">
                <a:solidFill>
                  <a:srgbClr val="ffffff"/>
                </a:solidFill>
                <a:latin typeface="Arial"/>
              </a:rPr>
              <a:t>genau merken müssen</a:t>
            </a:r>
            <a:endParaRPr b="0" lang="en-US" sz="1600" spc="-1" strike="noStrike">
              <a:latin typeface="Arial"/>
            </a:endParaRPr>
          </a:p>
        </p:txBody>
      </p:sp>
      <p:sp>
        <p:nvSpPr>
          <p:cNvPr id="557" name="CustomShape 5"/>
          <p:cNvSpPr/>
          <p:nvPr/>
        </p:nvSpPr>
        <p:spPr>
          <a:xfrm>
            <a:off x="9086760" y="4670280"/>
            <a:ext cx="887040" cy="849960"/>
          </a:xfrm>
          <a:prstGeom prst="ellipse">
            <a:avLst/>
          </a:prstGeom>
          <a:solidFill>
            <a:srgbClr val="92d14f"/>
          </a:solidFill>
          <a:ln>
            <a:noFill/>
          </a:ln>
        </p:spPr>
        <p:style>
          <a:lnRef idx="2">
            <a:schemeClr val="accent1">
              <a:shade val="50000"/>
            </a:schemeClr>
          </a:lnRef>
          <a:fillRef idx="1">
            <a:schemeClr val="accent1"/>
          </a:fillRef>
          <a:effectRef idx="0">
            <a:schemeClr val="accent1"/>
          </a:effectRef>
          <a:fontRef idx="minor"/>
        </p:style>
      </p:sp>
      <p:sp>
        <p:nvSpPr>
          <p:cNvPr id="558" name="CustomShape 6"/>
          <p:cNvSpPr/>
          <p:nvPr/>
        </p:nvSpPr>
        <p:spPr>
          <a:xfrm>
            <a:off x="7844040" y="5682600"/>
            <a:ext cx="3372840" cy="577080"/>
          </a:xfrm>
          <a:prstGeom prst="rect">
            <a:avLst/>
          </a:prstGeom>
          <a:noFill/>
          <a:ln w="0">
            <a:noFill/>
          </a:ln>
        </p:spPr>
        <p:style>
          <a:lnRef idx="0"/>
          <a:fillRef idx="0"/>
          <a:effectRef idx="0"/>
          <a:fontRef idx="minor"/>
        </p:style>
        <p:txBody>
          <a:bodyPr lIns="90000" rIns="90000" tIns="45000" bIns="45000">
            <a:spAutoFit/>
          </a:bodyPr>
          <a:p>
            <a:pPr algn="ctr">
              <a:lnSpc>
                <a:spcPct val="100000"/>
              </a:lnSpc>
              <a:tabLst>
                <a:tab algn="l" pos="0"/>
              </a:tabLst>
            </a:pPr>
            <a:r>
              <a:rPr b="0" lang="en-US" sz="1600" spc="-1" strike="noStrike">
                <a:solidFill>
                  <a:srgbClr val="ffffff"/>
                </a:solidFill>
                <a:latin typeface="Arial"/>
              </a:rPr>
              <a:t>Zahlen die nicht </a:t>
            </a:r>
            <a:endParaRPr b="0" lang="en-US" sz="1600" spc="-1" strike="noStrike">
              <a:latin typeface="Arial"/>
            </a:endParaRPr>
          </a:p>
          <a:p>
            <a:pPr algn="ctr">
              <a:lnSpc>
                <a:spcPct val="100000"/>
              </a:lnSpc>
              <a:tabLst>
                <a:tab algn="l" pos="0"/>
              </a:tabLst>
            </a:pPr>
            <a:r>
              <a:rPr b="0" lang="en-US" sz="1600" spc="-1" strike="noStrike">
                <a:solidFill>
                  <a:srgbClr val="ffffff"/>
                </a:solidFill>
                <a:latin typeface="Arial"/>
              </a:rPr>
              <a:t>relevant sind</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595959"/>
        </a:solidFill>
      </p:bgPr>
    </p:bg>
    <p:spTree>
      <p:nvGrpSpPr>
        <p:cNvPr id="1" name=""/>
        <p:cNvGrpSpPr/>
        <p:nvPr/>
      </p:nvGrpSpPr>
      <p:grpSpPr>
        <a:xfrm>
          <a:off x="0" y="0"/>
          <a:ext cx="0" cy="0"/>
          <a:chOff x="0" y="0"/>
          <a:chExt cx="0" cy="0"/>
        </a:xfrm>
      </p:grpSpPr>
      <p:sp>
        <p:nvSpPr>
          <p:cNvPr id="559" name="CustomShape 1"/>
          <p:cNvSpPr/>
          <p:nvPr/>
        </p:nvSpPr>
        <p:spPr>
          <a:xfrm>
            <a:off x="723960" y="694080"/>
            <a:ext cx="10743840" cy="4479840"/>
          </a:xfrm>
          <a:prstGeom prst="rect">
            <a:avLst/>
          </a:prstGeom>
          <a:noFill/>
          <a:ln w="0">
            <a:noFill/>
          </a:ln>
        </p:spPr>
        <p:style>
          <a:lnRef idx="0"/>
          <a:fillRef idx="0"/>
          <a:effectRef idx="0"/>
          <a:fontRef idx="minor"/>
        </p:style>
        <p:txBody>
          <a:bodyPr lIns="90000" rIns="90000" tIns="45000" bIns="45000" anchor="ctr">
            <a:spAutoFit/>
          </a:bodyPr>
          <a:p>
            <a:pPr algn="ctr">
              <a:lnSpc>
                <a:spcPct val="100000"/>
              </a:lnSpc>
              <a:tabLst>
                <a:tab algn="l" pos="0"/>
              </a:tabLst>
            </a:pPr>
            <a:endParaRPr b="0" lang="en-US" sz="1800" spc="-1" strike="noStrike">
              <a:latin typeface="Arial"/>
            </a:endParaRPr>
          </a:p>
          <a:p>
            <a:pPr algn="ctr">
              <a:lnSpc>
                <a:spcPct val="100000"/>
              </a:lnSpc>
              <a:tabLst>
                <a:tab algn="l" pos="0"/>
              </a:tabLst>
            </a:pPr>
            <a:endParaRPr b="0" lang="en-US" sz="1800" spc="-1" strike="noStrike">
              <a:latin typeface="Arial"/>
            </a:endParaRPr>
          </a:p>
          <a:p>
            <a:pPr algn="ctr">
              <a:lnSpc>
                <a:spcPct val="100000"/>
              </a:lnSpc>
              <a:tabLst>
                <a:tab algn="l" pos="0"/>
              </a:tabLst>
            </a:pPr>
            <a:r>
              <a:rPr b="0" lang="de-DE" sz="1800" spc="-1" strike="noStrike">
                <a:solidFill>
                  <a:srgbClr val="ffffff"/>
                </a:solidFill>
                <a:latin typeface="Arial"/>
              </a:rPr>
              <a:t>Machen Sie eine nun eine kurze Pause, Drücken Sie die </a:t>
            </a:r>
            <a:r>
              <a:rPr b="1" i="1" lang="de-DE" sz="1800" spc="-1" strike="noStrike">
                <a:solidFill>
                  <a:srgbClr val="ffc000"/>
                </a:solidFill>
                <a:latin typeface="Arial"/>
              </a:rPr>
              <a:t>Leertaste</a:t>
            </a:r>
            <a:r>
              <a:rPr b="0" lang="de-DE" sz="1800" spc="-1" strike="noStrike">
                <a:solidFill>
                  <a:srgbClr val="ffffff"/>
                </a:solidFill>
                <a:latin typeface="Arial"/>
              </a:rPr>
              <a:t> um fortzufahren.</a:t>
            </a:r>
            <a:endParaRPr b="0" lang="en-US" sz="1800" spc="-1" strike="noStrike">
              <a:latin typeface="Arial"/>
            </a:endParaRPr>
          </a:p>
          <a:p>
            <a:pPr algn="ctr">
              <a:lnSpc>
                <a:spcPct val="100000"/>
              </a:lnSpc>
              <a:tabLst>
                <a:tab algn="l" pos="0"/>
              </a:tabLst>
            </a:pPr>
            <a:endParaRPr b="0" lang="en-US" sz="1800" spc="-1" strike="noStrike">
              <a:latin typeface="Arial"/>
            </a:endParaRPr>
          </a:p>
          <a:p>
            <a:pPr algn="ctr">
              <a:lnSpc>
                <a:spcPct val="100000"/>
              </a:lnSpc>
              <a:tabLst>
                <a:tab algn="l" pos="0"/>
              </a:tabLst>
            </a:pPr>
            <a:r>
              <a:rPr b="0" lang="de-DE" sz="1800" spc="-1" strike="noStrike">
                <a:solidFill>
                  <a:srgbClr val="ffffff"/>
                </a:solidFill>
                <a:latin typeface="Arial"/>
              </a:rPr>
              <a:t>Zur Erinnerung:</a:t>
            </a:r>
            <a:endParaRPr b="0" lang="en-US" sz="1800" spc="-1" strike="noStrike">
              <a:latin typeface="Arial"/>
            </a:endParaRPr>
          </a:p>
          <a:p>
            <a:pPr algn="ctr">
              <a:lnSpc>
                <a:spcPct val="100000"/>
              </a:lnSpc>
              <a:tabLst>
                <a:tab algn="l" pos="0"/>
              </a:tabLst>
            </a:pPr>
            <a:endParaRPr b="0" lang="en-US" sz="1800" spc="-1" strike="noStrike">
              <a:latin typeface="Arial"/>
            </a:endParaRPr>
          </a:p>
          <a:p>
            <a:pPr algn="ctr">
              <a:lnSpc>
                <a:spcPct val="100000"/>
              </a:lnSpc>
              <a:tabLst>
                <a:tab algn="l" pos="0"/>
              </a:tabLst>
            </a:pPr>
            <a:r>
              <a:rPr b="0" lang="de-DE" sz="1800" spc="-1" strike="noStrike">
                <a:solidFill>
                  <a:srgbClr val="ffffff"/>
                </a:solidFill>
                <a:latin typeface="Arial"/>
              </a:rPr>
              <a:t>Bei Zahlen die Sie sich merken müssen, erscheint </a:t>
            </a:r>
            <a:r>
              <a:rPr b="1" i="1" lang="de-DE" sz="1800" spc="-1" strike="noStrike">
                <a:solidFill>
                  <a:srgbClr val="ffc000"/>
                </a:solidFill>
                <a:latin typeface="Arial"/>
              </a:rPr>
              <a:t>nach</a:t>
            </a:r>
            <a:r>
              <a:rPr b="0" lang="de-DE" sz="1800" spc="-1" strike="noStrike">
                <a:solidFill>
                  <a:srgbClr val="ffffff"/>
                </a:solidFill>
                <a:latin typeface="Arial"/>
              </a:rPr>
              <a:t> </a:t>
            </a:r>
            <a:r>
              <a:rPr b="1" i="1" lang="de-DE" sz="1800" spc="-1" strike="noStrike">
                <a:solidFill>
                  <a:srgbClr val="ffc000"/>
                </a:solidFill>
                <a:latin typeface="Arial"/>
              </a:rPr>
              <a:t>der Zahl </a:t>
            </a:r>
            <a:r>
              <a:rPr b="0" lang="de-DE" sz="1800" spc="-1" strike="noStrike">
                <a:solidFill>
                  <a:srgbClr val="ffffff"/>
                </a:solidFill>
                <a:latin typeface="Arial"/>
              </a:rPr>
              <a:t>ein </a:t>
            </a:r>
            <a:r>
              <a:rPr b="1" i="1" lang="de-DE" sz="1800" spc="-1" strike="noStrike">
                <a:solidFill>
                  <a:srgbClr val="00b0f0"/>
                </a:solidFill>
                <a:latin typeface="Arial"/>
              </a:rPr>
              <a:t>blauer Kreis</a:t>
            </a:r>
            <a:r>
              <a:rPr b="0" lang="de-DE" sz="1800" spc="-1" strike="noStrike">
                <a:solidFill>
                  <a:srgbClr val="ffffff"/>
                </a:solidFill>
                <a:latin typeface="Arial"/>
              </a:rPr>
              <a:t>, </a:t>
            </a:r>
            <a:endParaRPr b="0" lang="en-US" sz="1800" spc="-1" strike="noStrike">
              <a:latin typeface="Arial"/>
            </a:endParaRPr>
          </a:p>
          <a:p>
            <a:pPr algn="ctr">
              <a:lnSpc>
                <a:spcPct val="100000"/>
              </a:lnSpc>
              <a:tabLst>
                <a:tab algn="l" pos="0"/>
              </a:tabLst>
            </a:pPr>
            <a:r>
              <a:rPr b="0" lang="de-DE" sz="1800" spc="-1" strike="noStrike">
                <a:solidFill>
                  <a:srgbClr val="ffffff"/>
                </a:solidFill>
                <a:latin typeface="Arial"/>
              </a:rPr>
              <a:t> </a:t>
            </a:r>
            <a:r>
              <a:rPr b="0" lang="de-DE" sz="1800" spc="-1" strike="noStrike">
                <a:solidFill>
                  <a:srgbClr val="ffffff"/>
                </a:solidFill>
                <a:latin typeface="Arial"/>
              </a:rPr>
              <a:t>bei Zahlen bei denen Sie nur bewerten sollen ob sie größer oder kleiner sind als 50, ein </a:t>
            </a:r>
            <a:r>
              <a:rPr b="1" i="1" lang="de-DE" sz="1800" spc="-1" strike="noStrike">
                <a:solidFill>
                  <a:srgbClr val="92d14f"/>
                </a:solidFill>
                <a:latin typeface="Arial"/>
              </a:rPr>
              <a:t>grüner Kreis</a:t>
            </a:r>
            <a:r>
              <a:rPr b="0" lang="de-DE" sz="1800" spc="-1" strike="noStrike">
                <a:solidFill>
                  <a:srgbClr val="ffffff"/>
                </a:solidFill>
                <a:latin typeface="Arial"/>
              </a:rPr>
              <a:t>. </a:t>
            </a:r>
            <a:r>
              <a:rPr b="1" i="1" lang="de-DE" sz="1800" spc="-1" strike="noStrike">
                <a:solidFill>
                  <a:srgbClr val="ffc000"/>
                </a:solidFill>
                <a:latin typeface="Arial"/>
              </a:rPr>
              <a:t>Sie müssen jedoch für jede Zahl entscheiden, </a:t>
            </a:r>
            <a:r>
              <a:rPr b="1" i="1" lang="en-US" sz="1800" spc="-1" strike="noStrike">
                <a:solidFill>
                  <a:srgbClr val="ffc000"/>
                </a:solidFill>
                <a:latin typeface="Arial"/>
              </a:rPr>
              <a:t>ob diese größer oder kleiner ist als 50, egal ob die Zahl relevant ist, oder nicht! </a:t>
            </a:r>
            <a:r>
              <a:rPr b="0" lang="en-US" sz="1800" spc="-1" strike="noStrike">
                <a:solidFill>
                  <a:srgbClr val="ffffff"/>
                </a:solidFill>
                <a:latin typeface="Arial"/>
              </a:rPr>
              <a:t>Anschließend </a:t>
            </a:r>
            <a:r>
              <a:rPr b="1" i="1" lang="en-US" sz="1800" spc="-1" strike="noStrike">
                <a:solidFill>
                  <a:srgbClr val="ffffff"/>
                </a:solidFill>
                <a:latin typeface="Arial"/>
              </a:rPr>
              <a:t>müssen Sie die Zahlen </a:t>
            </a:r>
            <a:r>
              <a:rPr b="1" i="1" lang="en-US" sz="1800" spc="-1" strike="noStrike">
                <a:solidFill>
                  <a:srgbClr val="ffc000"/>
                </a:solidFill>
                <a:latin typeface="Arial"/>
              </a:rPr>
              <a:t>in korrekter Reihenfolge</a:t>
            </a:r>
            <a:r>
              <a:rPr b="1" i="1" lang="en-US" sz="1800" spc="-1" strike="noStrike">
                <a:solidFill>
                  <a:srgbClr val="ffffff"/>
                </a:solidFill>
                <a:latin typeface="Arial"/>
              </a:rPr>
              <a:t> aus einem Kreis mit ingesamt 20 Zahlen auswählen</a:t>
            </a:r>
            <a:r>
              <a:rPr b="0" lang="en-US" sz="1800" spc="-1" strike="noStrike">
                <a:solidFill>
                  <a:srgbClr val="ffffff"/>
                </a:solidFill>
                <a:latin typeface="Arial"/>
              </a:rPr>
              <a:t>!</a:t>
            </a:r>
            <a:endParaRPr b="0" lang="en-US" sz="1800" spc="-1" strike="noStrike">
              <a:latin typeface="Arial"/>
            </a:endParaRPr>
          </a:p>
          <a:p>
            <a:pPr algn="ctr">
              <a:lnSpc>
                <a:spcPct val="100000"/>
              </a:lnSpc>
              <a:tabLst>
                <a:tab algn="l" pos="0"/>
              </a:tabLst>
            </a:pPr>
            <a:endParaRPr b="0" lang="en-US" sz="1800" spc="-1" strike="noStrike">
              <a:latin typeface="Arial"/>
            </a:endParaRPr>
          </a:p>
          <a:p>
            <a:pPr algn="ctr">
              <a:lnSpc>
                <a:spcPct val="100000"/>
              </a:lnSpc>
              <a:tabLst>
                <a:tab algn="l" pos="0"/>
              </a:tabLst>
            </a:pPr>
            <a:r>
              <a:rPr b="0" lang="de-DE" sz="1800" spc="-1" strike="noStrike">
                <a:solidFill>
                  <a:srgbClr val="ffffff"/>
                </a:solidFill>
                <a:latin typeface="Arial"/>
              </a:rPr>
              <a:t>Drücken Sie die </a:t>
            </a:r>
            <a:r>
              <a:rPr b="1" i="1" lang="de-DE" sz="1800" spc="-1" strike="noStrike">
                <a:solidFill>
                  <a:srgbClr val="ffc000"/>
                </a:solidFill>
                <a:latin typeface="Arial"/>
              </a:rPr>
              <a:t>Taste „L“</a:t>
            </a:r>
            <a:r>
              <a:rPr b="0" lang="de-DE" sz="1800" spc="-1" strike="noStrike">
                <a:solidFill>
                  <a:srgbClr val="ffc000"/>
                </a:solidFill>
                <a:latin typeface="Arial"/>
              </a:rPr>
              <a:t>, </a:t>
            </a:r>
            <a:r>
              <a:rPr b="1" i="1" lang="de-DE" sz="1800" spc="-1" strike="noStrike">
                <a:solidFill>
                  <a:srgbClr val="ffc000"/>
                </a:solidFill>
                <a:latin typeface="Arial"/>
              </a:rPr>
              <a:t>wenn die Zahl größer</a:t>
            </a:r>
            <a:r>
              <a:rPr b="0" lang="de-DE" sz="1800" spc="-1" strike="noStrike">
                <a:solidFill>
                  <a:srgbClr val="ffc000"/>
                </a:solidFill>
                <a:latin typeface="Arial"/>
              </a:rPr>
              <a:t> </a:t>
            </a:r>
            <a:r>
              <a:rPr b="0" lang="de-DE" sz="1800" spc="-1" strike="noStrike">
                <a:solidFill>
                  <a:srgbClr val="ffffff"/>
                </a:solidFill>
                <a:latin typeface="Arial"/>
              </a:rPr>
              <a:t>ist als 50 und die</a:t>
            </a:r>
            <a:endParaRPr b="0" lang="en-US" sz="1800" spc="-1" strike="noStrike">
              <a:latin typeface="Arial"/>
            </a:endParaRPr>
          </a:p>
          <a:p>
            <a:pPr algn="ctr">
              <a:lnSpc>
                <a:spcPct val="100000"/>
              </a:lnSpc>
              <a:tabLst>
                <a:tab algn="l" pos="0"/>
              </a:tabLst>
            </a:pPr>
            <a:r>
              <a:rPr b="0" lang="de-DE" sz="1800" spc="-1" strike="noStrike">
                <a:solidFill>
                  <a:srgbClr val="ffffff"/>
                </a:solidFill>
                <a:latin typeface="Arial"/>
              </a:rPr>
              <a:t> </a:t>
            </a:r>
            <a:r>
              <a:rPr b="1" i="1" lang="de-DE" sz="1800" spc="-1" strike="noStrike">
                <a:solidFill>
                  <a:srgbClr val="ffc000"/>
                </a:solidFill>
                <a:latin typeface="Arial"/>
              </a:rPr>
              <a:t>Taste „D“, wenn sie kleiner </a:t>
            </a:r>
            <a:r>
              <a:rPr b="0" lang="de-DE" sz="1800" spc="-1" strike="noStrike">
                <a:solidFill>
                  <a:srgbClr val="ffffff"/>
                </a:solidFill>
                <a:latin typeface="Arial"/>
              </a:rPr>
              <a:t>ist als 50.</a:t>
            </a:r>
            <a:endParaRPr b="0" lang="en-US" sz="1800" spc="-1" strike="noStrike">
              <a:latin typeface="Arial"/>
            </a:endParaRPr>
          </a:p>
          <a:p>
            <a:pPr algn="ctr">
              <a:lnSpc>
                <a:spcPct val="100000"/>
              </a:lnSpc>
              <a:tabLst>
                <a:tab algn="l" pos="0"/>
              </a:tabLst>
            </a:pPr>
            <a:endParaRPr b="0" lang="en-US" sz="1800" spc="-1" strike="noStrike">
              <a:latin typeface="Arial"/>
            </a:endParaRPr>
          </a:p>
          <a:p>
            <a:pPr algn="ctr">
              <a:lnSpc>
                <a:spcPct val="100000"/>
              </a:lnSpc>
              <a:tabLst>
                <a:tab algn="l" pos="0"/>
              </a:tabLst>
            </a:pPr>
            <a:endParaRPr b="0" lang="en-US" sz="1800" spc="-1" strike="noStrike">
              <a:latin typeface="Arial"/>
            </a:endParaRPr>
          </a:p>
        </p:txBody>
      </p:sp>
      <p:sp>
        <p:nvSpPr>
          <p:cNvPr id="560" name="CustomShape 2"/>
          <p:cNvSpPr/>
          <p:nvPr/>
        </p:nvSpPr>
        <p:spPr>
          <a:xfrm>
            <a:off x="5193720" y="179640"/>
            <a:ext cx="1804320" cy="639000"/>
          </a:xfrm>
          <a:prstGeom prst="rect">
            <a:avLst/>
          </a:prstGeom>
          <a:noFill/>
          <a:ln w="0">
            <a:noFill/>
          </a:ln>
        </p:spPr>
        <p:style>
          <a:lnRef idx="0"/>
          <a:fillRef idx="0"/>
          <a:effectRef idx="0"/>
          <a:fontRef idx="minor"/>
        </p:style>
        <p:txBody>
          <a:bodyPr wrap="none" lIns="90000" rIns="90000" tIns="45000" bIns="45000">
            <a:spAutoFit/>
          </a:bodyPr>
          <a:p>
            <a:pPr algn="ctr">
              <a:lnSpc>
                <a:spcPct val="100000"/>
              </a:lnSpc>
              <a:tabLst>
                <a:tab algn="l" pos="0"/>
              </a:tabLst>
            </a:pPr>
            <a:r>
              <a:rPr b="1" lang="de-DE" sz="3600" spc="-1" strike="noStrike">
                <a:solidFill>
                  <a:srgbClr val="ffffff"/>
                </a:solidFill>
                <a:latin typeface="Arial"/>
              </a:rPr>
              <a:t>Pause !</a:t>
            </a:r>
            <a:endParaRPr b="0" lang="en-US" sz="3600" spc="-1" strike="noStrike">
              <a:latin typeface="Arial"/>
            </a:endParaRPr>
          </a:p>
        </p:txBody>
      </p:sp>
      <p:sp>
        <p:nvSpPr>
          <p:cNvPr id="561" name="CustomShape 3"/>
          <p:cNvSpPr/>
          <p:nvPr/>
        </p:nvSpPr>
        <p:spPr>
          <a:xfrm>
            <a:off x="2059560" y="4670280"/>
            <a:ext cx="887040" cy="849960"/>
          </a:xfrm>
          <a:prstGeom prst="ellipse">
            <a:avLst/>
          </a:prstGeom>
          <a:solidFill>
            <a:srgbClr val="01b0f1"/>
          </a:solidFill>
          <a:ln>
            <a:noFill/>
          </a:ln>
        </p:spPr>
        <p:style>
          <a:lnRef idx="2">
            <a:schemeClr val="accent1">
              <a:shade val="50000"/>
            </a:schemeClr>
          </a:lnRef>
          <a:fillRef idx="1">
            <a:schemeClr val="accent1"/>
          </a:fillRef>
          <a:effectRef idx="0">
            <a:schemeClr val="accent1"/>
          </a:effectRef>
          <a:fontRef idx="minor"/>
        </p:style>
      </p:sp>
      <p:sp>
        <p:nvSpPr>
          <p:cNvPr id="562" name="CustomShape 4"/>
          <p:cNvSpPr/>
          <p:nvPr/>
        </p:nvSpPr>
        <p:spPr>
          <a:xfrm>
            <a:off x="772560" y="5682600"/>
            <a:ext cx="3372840" cy="577080"/>
          </a:xfrm>
          <a:prstGeom prst="rect">
            <a:avLst/>
          </a:prstGeom>
          <a:noFill/>
          <a:ln w="0">
            <a:noFill/>
          </a:ln>
        </p:spPr>
        <p:style>
          <a:lnRef idx="0"/>
          <a:fillRef idx="0"/>
          <a:effectRef idx="0"/>
          <a:fontRef idx="minor"/>
        </p:style>
        <p:txBody>
          <a:bodyPr lIns="90000" rIns="90000" tIns="45000" bIns="45000">
            <a:spAutoFit/>
          </a:bodyPr>
          <a:p>
            <a:pPr algn="ctr">
              <a:lnSpc>
                <a:spcPct val="100000"/>
              </a:lnSpc>
              <a:tabLst>
                <a:tab algn="l" pos="0"/>
              </a:tabLst>
            </a:pPr>
            <a:r>
              <a:rPr b="0" lang="en-US" sz="1600" spc="-1" strike="noStrike">
                <a:solidFill>
                  <a:srgbClr val="ffffff"/>
                </a:solidFill>
                <a:latin typeface="Arial"/>
              </a:rPr>
              <a:t>Zahlen die Sie sich </a:t>
            </a:r>
            <a:endParaRPr b="0" lang="en-US" sz="1600" spc="-1" strike="noStrike">
              <a:latin typeface="Arial"/>
            </a:endParaRPr>
          </a:p>
          <a:p>
            <a:pPr algn="ctr">
              <a:lnSpc>
                <a:spcPct val="100000"/>
              </a:lnSpc>
              <a:tabLst>
                <a:tab algn="l" pos="0"/>
              </a:tabLst>
            </a:pPr>
            <a:r>
              <a:rPr b="0" lang="en-US" sz="1600" spc="-1" strike="noStrike">
                <a:solidFill>
                  <a:srgbClr val="ffffff"/>
                </a:solidFill>
                <a:latin typeface="Arial"/>
              </a:rPr>
              <a:t>genau merken müssen</a:t>
            </a:r>
            <a:endParaRPr b="0" lang="en-US" sz="1600" spc="-1" strike="noStrike">
              <a:latin typeface="Arial"/>
            </a:endParaRPr>
          </a:p>
        </p:txBody>
      </p:sp>
      <p:sp>
        <p:nvSpPr>
          <p:cNvPr id="563" name="CustomShape 5"/>
          <p:cNvSpPr/>
          <p:nvPr/>
        </p:nvSpPr>
        <p:spPr>
          <a:xfrm>
            <a:off x="9086760" y="4670280"/>
            <a:ext cx="887040" cy="849960"/>
          </a:xfrm>
          <a:prstGeom prst="ellipse">
            <a:avLst/>
          </a:prstGeom>
          <a:solidFill>
            <a:srgbClr val="92d14f"/>
          </a:solidFill>
          <a:ln>
            <a:noFill/>
          </a:ln>
        </p:spPr>
        <p:style>
          <a:lnRef idx="2">
            <a:schemeClr val="accent1">
              <a:shade val="50000"/>
            </a:schemeClr>
          </a:lnRef>
          <a:fillRef idx="1">
            <a:schemeClr val="accent1"/>
          </a:fillRef>
          <a:effectRef idx="0">
            <a:schemeClr val="accent1"/>
          </a:effectRef>
          <a:fontRef idx="minor"/>
        </p:style>
      </p:sp>
      <p:sp>
        <p:nvSpPr>
          <p:cNvPr id="564" name="CustomShape 6"/>
          <p:cNvSpPr/>
          <p:nvPr/>
        </p:nvSpPr>
        <p:spPr>
          <a:xfrm>
            <a:off x="7844040" y="5682600"/>
            <a:ext cx="3372840" cy="577080"/>
          </a:xfrm>
          <a:prstGeom prst="rect">
            <a:avLst/>
          </a:prstGeom>
          <a:noFill/>
          <a:ln w="0">
            <a:noFill/>
          </a:ln>
        </p:spPr>
        <p:style>
          <a:lnRef idx="0"/>
          <a:fillRef idx="0"/>
          <a:effectRef idx="0"/>
          <a:fontRef idx="minor"/>
        </p:style>
        <p:txBody>
          <a:bodyPr lIns="90000" rIns="90000" tIns="45000" bIns="45000">
            <a:spAutoFit/>
          </a:bodyPr>
          <a:p>
            <a:pPr algn="ctr">
              <a:lnSpc>
                <a:spcPct val="100000"/>
              </a:lnSpc>
              <a:tabLst>
                <a:tab algn="l" pos="0"/>
              </a:tabLst>
            </a:pPr>
            <a:r>
              <a:rPr b="0" lang="en-US" sz="1600" spc="-1" strike="noStrike">
                <a:solidFill>
                  <a:srgbClr val="ffffff"/>
                </a:solidFill>
                <a:latin typeface="Arial"/>
              </a:rPr>
              <a:t>Zahlen die nicht </a:t>
            </a:r>
            <a:endParaRPr b="0" lang="en-US" sz="1600" spc="-1" strike="noStrike">
              <a:latin typeface="Arial"/>
            </a:endParaRPr>
          </a:p>
          <a:p>
            <a:pPr algn="ctr">
              <a:lnSpc>
                <a:spcPct val="100000"/>
              </a:lnSpc>
              <a:tabLst>
                <a:tab algn="l" pos="0"/>
              </a:tabLst>
            </a:pPr>
            <a:r>
              <a:rPr b="0" lang="en-US" sz="1600" spc="-1" strike="noStrike">
                <a:solidFill>
                  <a:srgbClr val="ffffff"/>
                </a:solidFill>
                <a:latin typeface="Arial"/>
              </a:rPr>
              <a:t>relevant sind</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595959"/>
        </a:solidFill>
      </p:bgPr>
    </p:bg>
    <p:spTree>
      <p:nvGrpSpPr>
        <p:cNvPr id="1" name=""/>
        <p:cNvGrpSpPr/>
        <p:nvPr/>
      </p:nvGrpSpPr>
      <p:grpSpPr>
        <a:xfrm>
          <a:off x="0" y="0"/>
          <a:ext cx="0" cy="0"/>
          <a:chOff x="0" y="0"/>
          <a:chExt cx="0" cy="0"/>
        </a:xfrm>
      </p:grpSpPr>
      <p:sp>
        <p:nvSpPr>
          <p:cNvPr id="136" name="CustomShape 1"/>
          <p:cNvSpPr/>
          <p:nvPr/>
        </p:nvSpPr>
        <p:spPr>
          <a:xfrm>
            <a:off x="723960" y="1428840"/>
            <a:ext cx="10743840" cy="4754160"/>
          </a:xfrm>
          <a:prstGeom prst="rect">
            <a:avLst/>
          </a:prstGeom>
          <a:noFill/>
          <a:ln w="0">
            <a:noFill/>
          </a:ln>
        </p:spPr>
        <p:style>
          <a:lnRef idx="0"/>
          <a:fillRef idx="0"/>
          <a:effectRef idx="0"/>
          <a:fontRef idx="minor"/>
        </p:style>
        <p:txBody>
          <a:bodyPr lIns="90000" rIns="90000" tIns="45000" bIns="45000" anchor="ctr">
            <a:spAutoFit/>
          </a:bodyPr>
          <a:p>
            <a:pPr algn="ctr">
              <a:lnSpc>
                <a:spcPct val="100000"/>
              </a:lnSpc>
            </a:pPr>
            <a:r>
              <a:rPr b="0" lang="de-DE" sz="1800" spc="-1" strike="noStrike">
                <a:solidFill>
                  <a:srgbClr val="ffffff"/>
                </a:solidFill>
                <a:latin typeface="Calibri"/>
              </a:rPr>
              <a:t>In der folgenden Aufgabe werden Sie eine Gedächtnisaufgabe bearbeiten. Hierbei sollen Sie sich Worte merken, die in der Mitte des Bildschirmes nacheinander gezeigt werden. </a:t>
            </a: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r>
              <a:rPr b="0" lang="de-DE" sz="1800" spc="-1" strike="noStrike">
                <a:solidFill>
                  <a:srgbClr val="ffffff"/>
                </a:solidFill>
                <a:latin typeface="Calibri"/>
              </a:rPr>
              <a:t>Dabei erhalten Sie </a:t>
            </a:r>
            <a:r>
              <a:rPr b="1" i="1" lang="de-DE" sz="1800" spc="-1" strike="noStrike">
                <a:solidFill>
                  <a:srgbClr val="ffc000"/>
                </a:solidFill>
                <a:latin typeface="Calibri"/>
              </a:rPr>
              <a:t>vor oder nach</a:t>
            </a:r>
            <a:r>
              <a:rPr b="1" i="1" lang="de-DE" sz="1800" spc="-1" strike="noStrike">
                <a:solidFill>
                  <a:srgbClr val="ffffff"/>
                </a:solidFill>
                <a:latin typeface="Calibri"/>
              </a:rPr>
              <a:t> </a:t>
            </a:r>
            <a:r>
              <a:rPr b="0" lang="de-DE" sz="1800" spc="-1" strike="noStrike">
                <a:solidFill>
                  <a:srgbClr val="ffffff"/>
                </a:solidFill>
                <a:latin typeface="Calibri"/>
              </a:rPr>
              <a:t>jedem gezeigten Wort </a:t>
            </a:r>
            <a:r>
              <a:rPr b="1" i="1" lang="de-DE" sz="1800" spc="-1" strike="noStrike">
                <a:solidFill>
                  <a:srgbClr val="ffc000"/>
                </a:solidFill>
                <a:latin typeface="Calibri"/>
              </a:rPr>
              <a:t>einen Hinweis</a:t>
            </a:r>
            <a:r>
              <a:rPr b="0" lang="de-DE" sz="1800" spc="-1" strike="noStrike">
                <a:solidFill>
                  <a:srgbClr val="ffc000"/>
                </a:solidFill>
                <a:latin typeface="Calibri"/>
              </a:rPr>
              <a:t>, </a:t>
            </a:r>
            <a:r>
              <a:rPr b="0" lang="de-DE" sz="1800" spc="-1" strike="noStrike">
                <a:solidFill>
                  <a:srgbClr val="ffffff"/>
                </a:solidFill>
                <a:latin typeface="Calibri"/>
              </a:rPr>
              <a:t>ob Sie sich das nachfolgende Wort merken sollen, oder nicht. Bei Worten die Sie sich merken sollen, müssen Sie sich die genaue Reihenfolge in der diese präsentiert wurden einprägen.</a:t>
            </a: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r>
              <a:rPr b="0" lang="de-DE" sz="1800" spc="-1" strike="noStrike">
                <a:solidFill>
                  <a:srgbClr val="ffffff"/>
                </a:solidFill>
                <a:latin typeface="Calibri"/>
              </a:rPr>
              <a:t> </a:t>
            </a:r>
            <a:r>
              <a:rPr b="0" lang="de-DE" sz="1800" spc="-1" strike="noStrike">
                <a:solidFill>
                  <a:srgbClr val="ffffff"/>
                </a:solidFill>
                <a:latin typeface="Calibri"/>
              </a:rPr>
              <a:t>Zusätzlich müssen Sie bei </a:t>
            </a:r>
            <a:r>
              <a:rPr b="1" i="1" lang="de-DE" sz="1800" spc="-1" strike="noStrike">
                <a:solidFill>
                  <a:srgbClr val="ffc000"/>
                </a:solidFill>
                <a:latin typeface="Calibri"/>
              </a:rPr>
              <a:t>jedem Wort </a:t>
            </a:r>
            <a:r>
              <a:rPr b="0" lang="de-DE" sz="1800" spc="-1" strike="noStrike">
                <a:solidFill>
                  <a:srgbClr val="ffffff"/>
                </a:solidFill>
                <a:latin typeface="Calibri"/>
              </a:rPr>
              <a:t>so schnell und korrekt wie möglich entscheiden, ob das jeweilig gezeigte Objekt</a:t>
            </a:r>
            <a:r>
              <a:rPr b="1" i="1" lang="de-DE" sz="1800" spc="-1" strike="noStrike">
                <a:solidFill>
                  <a:srgbClr val="ff0000"/>
                </a:solidFill>
                <a:latin typeface="Calibri"/>
              </a:rPr>
              <a:t> </a:t>
            </a:r>
            <a:r>
              <a:rPr b="1" i="1" lang="de-DE" sz="1800" spc="-1" strike="noStrike">
                <a:solidFill>
                  <a:srgbClr val="ffc000"/>
                </a:solidFill>
                <a:latin typeface="Calibri"/>
              </a:rPr>
              <a:t>größer oder kleiner ist als ein Fußball</a:t>
            </a:r>
            <a:r>
              <a:rPr b="0" lang="de-DE" sz="1800" spc="-1" strike="noStrike">
                <a:solidFill>
                  <a:srgbClr val="ffffff"/>
                </a:solidFill>
                <a:latin typeface="Calibri"/>
              </a:rPr>
              <a:t>. </a:t>
            </a: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r>
              <a:rPr b="0" lang="de-DE" sz="1800" spc="-1" strike="noStrike">
                <a:solidFill>
                  <a:srgbClr val="ffffff"/>
                </a:solidFill>
                <a:latin typeface="Calibri"/>
              </a:rPr>
              <a:t>Nachdem alle Worte gezeigt wurden, erscheint ein </a:t>
            </a:r>
            <a:r>
              <a:rPr b="1" i="1" lang="de-DE" sz="1800" spc="-1" strike="noStrike">
                <a:solidFill>
                  <a:srgbClr val="ffc000"/>
                </a:solidFill>
                <a:latin typeface="Calibri"/>
              </a:rPr>
              <a:t>Kreis mit insgesamt 20 Worten</a:t>
            </a:r>
            <a:r>
              <a:rPr b="0" lang="de-DE" sz="1800" spc="-1" strike="noStrike">
                <a:solidFill>
                  <a:srgbClr val="ffffff"/>
                </a:solidFill>
                <a:latin typeface="Calibri"/>
              </a:rPr>
              <a:t>, aus dem Sie</a:t>
            </a:r>
            <a:r>
              <a:rPr b="1" lang="de-DE" sz="1800" spc="-1" strike="noStrike">
                <a:solidFill>
                  <a:srgbClr val="ffffff"/>
                </a:solidFill>
                <a:latin typeface="Calibri"/>
              </a:rPr>
              <a:t> </a:t>
            </a:r>
            <a:r>
              <a:rPr b="1" i="1" lang="de-DE" sz="1800" spc="-1" strike="noStrike">
                <a:solidFill>
                  <a:srgbClr val="ffc000"/>
                </a:solidFill>
                <a:latin typeface="Calibri"/>
              </a:rPr>
              <a:t>die sich zu</a:t>
            </a:r>
            <a:r>
              <a:rPr b="1" i="1" lang="de-DE" sz="1800" spc="-1" strike="noStrike">
                <a:solidFill>
                  <a:srgbClr val="c00000"/>
                </a:solidFill>
                <a:latin typeface="Calibri"/>
              </a:rPr>
              <a:t> </a:t>
            </a:r>
            <a:r>
              <a:rPr b="1" i="1" lang="de-DE" sz="1800" spc="-1" strike="noStrike">
                <a:solidFill>
                  <a:srgbClr val="ffc000"/>
                </a:solidFill>
                <a:latin typeface="Calibri"/>
              </a:rPr>
              <a:t>merkenden Worte in der korrekten Reihenfolge </a:t>
            </a:r>
            <a:r>
              <a:rPr b="0" lang="de-DE" sz="1800" spc="-1" strike="noStrike">
                <a:solidFill>
                  <a:srgbClr val="ffffff"/>
                </a:solidFill>
                <a:latin typeface="Calibri"/>
              </a:rPr>
              <a:t>mit einem Mausklick auswählen müssen.</a:t>
            </a: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r>
              <a:rPr b="0" lang="de-DE" sz="1800" spc="-1" strike="noStrike">
                <a:solidFill>
                  <a:srgbClr val="ffffff"/>
                </a:solidFill>
                <a:latin typeface="Calibri"/>
              </a:rPr>
              <a:t>Nachfolgend wird Ihnen nun der Ablauf eines Versuches genau erklärt. Bitte lesen Sie die Instruktion sehr sorgfältig. Sollten Sie Fragen haben, wenden Sie sich bitte direkt an die Versuchsleitung.</a:t>
            </a: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p:txBody>
      </p:sp>
      <p:sp>
        <p:nvSpPr>
          <p:cNvPr id="137" name="CustomShape 2"/>
          <p:cNvSpPr/>
          <p:nvPr/>
        </p:nvSpPr>
        <p:spPr>
          <a:xfrm>
            <a:off x="2994480" y="179640"/>
            <a:ext cx="6202440" cy="699840"/>
          </a:xfrm>
          <a:prstGeom prst="rect">
            <a:avLst/>
          </a:prstGeom>
          <a:noFill/>
          <a:ln w="0">
            <a:noFill/>
          </a:ln>
        </p:spPr>
        <p:style>
          <a:lnRef idx="0"/>
          <a:fillRef idx="0"/>
          <a:effectRef idx="0"/>
          <a:fontRef idx="minor"/>
        </p:style>
        <p:txBody>
          <a:bodyPr wrap="none" lIns="90000" rIns="90000" tIns="45000" bIns="45000">
            <a:spAutoFit/>
          </a:bodyPr>
          <a:p>
            <a:pPr algn="ctr">
              <a:lnSpc>
                <a:spcPct val="100000"/>
              </a:lnSpc>
            </a:pPr>
            <a:r>
              <a:rPr b="1" lang="de-DE" sz="4000" spc="-1" strike="noStrike">
                <a:solidFill>
                  <a:srgbClr val="ffffff"/>
                </a:solidFill>
                <a:latin typeface="Calibri"/>
              </a:rPr>
              <a:t>Cued Complex Span Aufgabe</a:t>
            </a:r>
            <a:endParaRPr b="0" lang="en-US" sz="4000" spc="-1" strike="noStrike">
              <a:latin typeface="Arial"/>
            </a:endParaRPr>
          </a:p>
        </p:txBody>
      </p:sp>
      <p:sp>
        <p:nvSpPr>
          <p:cNvPr id="138" name="CustomShape 3"/>
          <p:cNvSpPr/>
          <p:nvPr/>
        </p:nvSpPr>
        <p:spPr>
          <a:xfrm>
            <a:off x="10487160" y="5986440"/>
            <a:ext cx="1542600" cy="713880"/>
          </a:xfrm>
          <a:prstGeom prst="rightArrow">
            <a:avLst>
              <a:gd name="adj1" fmla="val 50000"/>
              <a:gd name="adj2" fmla="val 50000"/>
            </a:avLst>
          </a:prstGeom>
          <a:solidFill>
            <a:srgbClr val="c1002a"/>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r>
              <a:rPr b="0" lang="de-DE" sz="1800" spc="-1" strike="noStrike">
                <a:solidFill>
                  <a:srgbClr val="ffffff"/>
                </a:solidFill>
                <a:latin typeface="Calibri"/>
              </a:rPr>
              <a:t>Weiter</a:t>
            </a:r>
            <a:endParaRPr b="0" lang="en-US" sz="1800" spc="-1" strike="noStrike">
              <a:latin typeface="Arial"/>
            </a:endParaRPr>
          </a:p>
        </p:txBody>
      </p:sp>
      <p:sp>
        <p:nvSpPr>
          <p:cNvPr id="139" name="CustomShape 4"/>
          <p:cNvSpPr/>
          <p:nvPr/>
        </p:nvSpPr>
        <p:spPr>
          <a:xfrm>
            <a:off x="182880" y="5986440"/>
            <a:ext cx="1547640" cy="719640"/>
          </a:xfrm>
          <a:prstGeom prst="leftArrow">
            <a:avLst>
              <a:gd name="adj1" fmla="val 50000"/>
              <a:gd name="adj2" fmla="val 50000"/>
            </a:avLst>
          </a:prstGeom>
          <a:solidFill>
            <a:srgbClr val="c1002a"/>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de-DE" sz="1800" spc="-1" strike="noStrike">
                <a:solidFill>
                  <a:srgbClr val="ffffff"/>
                </a:solidFill>
                <a:latin typeface="Calibri"/>
              </a:rPr>
              <a:t>Zurück</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595959"/>
        </a:solidFill>
      </p:bgPr>
    </p:bg>
    <p:spTree>
      <p:nvGrpSpPr>
        <p:cNvPr id="1" name=""/>
        <p:cNvGrpSpPr/>
        <p:nvPr/>
      </p:nvGrpSpPr>
      <p:grpSpPr>
        <a:xfrm>
          <a:off x="0" y="0"/>
          <a:ext cx="0" cy="0"/>
          <a:chOff x="0" y="0"/>
          <a:chExt cx="0" cy="0"/>
        </a:xfrm>
      </p:grpSpPr>
      <p:sp>
        <p:nvSpPr>
          <p:cNvPr id="140" name="CustomShape 1"/>
          <p:cNvSpPr/>
          <p:nvPr/>
        </p:nvSpPr>
        <p:spPr>
          <a:xfrm>
            <a:off x="723960" y="1428840"/>
            <a:ext cx="10743840" cy="4754160"/>
          </a:xfrm>
          <a:prstGeom prst="rect">
            <a:avLst/>
          </a:prstGeom>
          <a:noFill/>
          <a:ln w="0">
            <a:noFill/>
          </a:ln>
        </p:spPr>
        <p:style>
          <a:lnRef idx="0"/>
          <a:fillRef idx="0"/>
          <a:effectRef idx="0"/>
          <a:fontRef idx="minor"/>
        </p:style>
        <p:txBody>
          <a:bodyPr lIns="90000" rIns="90000" tIns="45000" bIns="45000" anchor="ctr">
            <a:spAutoFit/>
          </a:bodyPr>
          <a:p>
            <a:pPr algn="ctr">
              <a:lnSpc>
                <a:spcPct val="100000"/>
              </a:lnSpc>
            </a:pPr>
            <a:r>
              <a:rPr b="0" lang="de-DE" sz="1800" spc="-1" strike="noStrike">
                <a:solidFill>
                  <a:srgbClr val="ffffff"/>
                </a:solidFill>
                <a:latin typeface="Calibri"/>
              </a:rPr>
              <a:t>In der folgenden Aufgabe werden Sie eine Gedächtnisaufgabe bearbeiten. Hierbei sollen Sie sich Zahlen merken, die in der Mitte des Bildschirmes nacheinander gezeigt werden. </a:t>
            </a: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r>
              <a:rPr b="0" lang="de-DE" sz="1800" spc="-1" strike="noStrike">
                <a:solidFill>
                  <a:srgbClr val="ffffff"/>
                </a:solidFill>
                <a:latin typeface="Calibri"/>
              </a:rPr>
              <a:t>Dabei erhalten Sie </a:t>
            </a:r>
            <a:r>
              <a:rPr b="1" i="1" lang="de-DE" sz="1800" spc="-1" strike="noStrike">
                <a:solidFill>
                  <a:srgbClr val="ffc000"/>
                </a:solidFill>
                <a:latin typeface="Calibri"/>
              </a:rPr>
              <a:t>vor</a:t>
            </a:r>
            <a:r>
              <a:rPr b="1" i="1" lang="de-DE" sz="1800" spc="-1" strike="noStrike">
                <a:solidFill>
                  <a:srgbClr val="ffffff"/>
                </a:solidFill>
                <a:latin typeface="Calibri"/>
              </a:rPr>
              <a:t> </a:t>
            </a:r>
            <a:r>
              <a:rPr b="0" lang="de-DE" sz="1800" spc="-1" strike="noStrike">
                <a:solidFill>
                  <a:srgbClr val="ffffff"/>
                </a:solidFill>
                <a:latin typeface="Calibri"/>
              </a:rPr>
              <a:t>jeder gezeigten Zahl </a:t>
            </a:r>
            <a:r>
              <a:rPr b="1" i="1" lang="de-DE" sz="1800" spc="-1" strike="noStrike">
                <a:solidFill>
                  <a:srgbClr val="ffc000"/>
                </a:solidFill>
                <a:latin typeface="Calibri"/>
              </a:rPr>
              <a:t>einen Hinweis</a:t>
            </a:r>
            <a:r>
              <a:rPr b="0" lang="de-DE" sz="1800" spc="-1" strike="noStrike">
                <a:solidFill>
                  <a:srgbClr val="ffc000"/>
                </a:solidFill>
                <a:latin typeface="Calibri"/>
              </a:rPr>
              <a:t>, </a:t>
            </a:r>
            <a:r>
              <a:rPr b="0" lang="de-DE" sz="1800" spc="-1" strike="noStrike">
                <a:solidFill>
                  <a:srgbClr val="ffffff"/>
                </a:solidFill>
                <a:latin typeface="Calibri"/>
              </a:rPr>
              <a:t>ob Sie sich die nachfolgende Zahl merken sollen, oder nicht. Bei Zahlen die Sie sich merken sollen, müssen Sie sich die genaue Reihenfolge in der diese präsentiert wurden einprägen.</a:t>
            </a: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r>
              <a:rPr b="0" lang="de-DE" sz="1800" spc="-1" strike="noStrike">
                <a:solidFill>
                  <a:srgbClr val="ffffff"/>
                </a:solidFill>
                <a:latin typeface="Calibri"/>
              </a:rPr>
              <a:t> </a:t>
            </a:r>
            <a:r>
              <a:rPr b="0" lang="de-DE" sz="1800" spc="-1" strike="noStrike">
                <a:solidFill>
                  <a:srgbClr val="ffffff"/>
                </a:solidFill>
                <a:latin typeface="Calibri"/>
              </a:rPr>
              <a:t>Zusätzlich müssen Sie bei </a:t>
            </a:r>
            <a:r>
              <a:rPr b="1" i="1" lang="de-DE" sz="1800" spc="-1" strike="noStrike">
                <a:solidFill>
                  <a:srgbClr val="ffc000"/>
                </a:solidFill>
                <a:latin typeface="Calibri"/>
              </a:rPr>
              <a:t>jeder Zahl </a:t>
            </a:r>
            <a:r>
              <a:rPr b="0" lang="de-DE" sz="1800" spc="-1" strike="noStrike">
                <a:solidFill>
                  <a:srgbClr val="ffffff"/>
                </a:solidFill>
                <a:latin typeface="Calibri"/>
              </a:rPr>
              <a:t>so schnell und korrekt wie möglich entscheiden, ob die jeweilig gezeigte Zahl</a:t>
            </a:r>
            <a:r>
              <a:rPr b="1" i="1" lang="de-DE" sz="1800" spc="-1" strike="noStrike">
                <a:solidFill>
                  <a:srgbClr val="ff0000"/>
                </a:solidFill>
                <a:latin typeface="Calibri"/>
              </a:rPr>
              <a:t> </a:t>
            </a:r>
            <a:r>
              <a:rPr b="1" i="1" lang="de-DE" sz="1800" spc="-1" strike="noStrike">
                <a:solidFill>
                  <a:srgbClr val="ffc000"/>
                </a:solidFill>
                <a:latin typeface="Calibri"/>
              </a:rPr>
              <a:t>größer oder kleiner ist als 50</a:t>
            </a:r>
            <a:r>
              <a:rPr b="0" lang="de-DE" sz="1800" spc="-1" strike="noStrike">
                <a:solidFill>
                  <a:srgbClr val="ffffff"/>
                </a:solidFill>
                <a:latin typeface="Calibri"/>
              </a:rPr>
              <a:t>. </a:t>
            </a: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r>
              <a:rPr b="0" lang="de-DE" sz="1800" spc="-1" strike="noStrike">
                <a:solidFill>
                  <a:srgbClr val="ffffff"/>
                </a:solidFill>
                <a:latin typeface="Calibri"/>
              </a:rPr>
              <a:t>Nachdem alle Worte gezeigt wurden, erscheint ein </a:t>
            </a:r>
            <a:r>
              <a:rPr b="1" i="1" lang="de-DE" sz="1800" spc="-1" strike="noStrike">
                <a:solidFill>
                  <a:srgbClr val="ffc000"/>
                </a:solidFill>
                <a:latin typeface="Calibri"/>
              </a:rPr>
              <a:t>Kreis mit insgesamt 20 Zahlen</a:t>
            </a:r>
            <a:r>
              <a:rPr b="0" lang="de-DE" sz="1800" spc="-1" strike="noStrike">
                <a:solidFill>
                  <a:srgbClr val="ffffff"/>
                </a:solidFill>
                <a:latin typeface="Calibri"/>
              </a:rPr>
              <a:t>, aus dem Sie</a:t>
            </a:r>
            <a:r>
              <a:rPr b="1" lang="de-DE" sz="1800" spc="-1" strike="noStrike">
                <a:solidFill>
                  <a:srgbClr val="ffffff"/>
                </a:solidFill>
                <a:latin typeface="Calibri"/>
              </a:rPr>
              <a:t> </a:t>
            </a:r>
            <a:r>
              <a:rPr b="1" i="1" lang="de-DE" sz="1800" spc="-1" strike="noStrike">
                <a:solidFill>
                  <a:srgbClr val="ffc000"/>
                </a:solidFill>
                <a:latin typeface="Calibri"/>
              </a:rPr>
              <a:t>die sich zu</a:t>
            </a:r>
            <a:r>
              <a:rPr b="1" i="1" lang="de-DE" sz="1800" spc="-1" strike="noStrike">
                <a:solidFill>
                  <a:srgbClr val="c00000"/>
                </a:solidFill>
                <a:latin typeface="Calibri"/>
              </a:rPr>
              <a:t> </a:t>
            </a:r>
            <a:r>
              <a:rPr b="1" i="1" lang="de-DE" sz="1800" spc="-1" strike="noStrike">
                <a:solidFill>
                  <a:srgbClr val="ffc000"/>
                </a:solidFill>
                <a:latin typeface="Calibri"/>
              </a:rPr>
              <a:t>merkenden Zahlen in der korrekten Reihenfolge </a:t>
            </a:r>
            <a:r>
              <a:rPr b="0" lang="de-DE" sz="1800" spc="-1" strike="noStrike">
                <a:solidFill>
                  <a:srgbClr val="ffffff"/>
                </a:solidFill>
                <a:latin typeface="Calibri"/>
              </a:rPr>
              <a:t>mit einem Mausklick auswählen müssen.</a:t>
            </a: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r>
              <a:rPr b="0" lang="de-DE" sz="1800" spc="-1" strike="noStrike">
                <a:solidFill>
                  <a:srgbClr val="ffffff"/>
                </a:solidFill>
                <a:latin typeface="Calibri"/>
              </a:rPr>
              <a:t>Nachfolgend wird Ihnen nun der Ablauf eines Versuches genau erklärt. Bitte lesen Sie die Instruktion sehr sorgfältig. Sollten Sie Fragen haben, wenden Sie sich bitte direkt an die Versuchsleitung.</a:t>
            </a: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p:txBody>
      </p:sp>
      <p:sp>
        <p:nvSpPr>
          <p:cNvPr id="141" name="CustomShape 2"/>
          <p:cNvSpPr/>
          <p:nvPr/>
        </p:nvSpPr>
        <p:spPr>
          <a:xfrm>
            <a:off x="2994480" y="179640"/>
            <a:ext cx="6202440" cy="699840"/>
          </a:xfrm>
          <a:prstGeom prst="rect">
            <a:avLst/>
          </a:prstGeom>
          <a:noFill/>
          <a:ln w="0">
            <a:noFill/>
          </a:ln>
        </p:spPr>
        <p:style>
          <a:lnRef idx="0"/>
          <a:fillRef idx="0"/>
          <a:effectRef idx="0"/>
          <a:fontRef idx="minor"/>
        </p:style>
        <p:txBody>
          <a:bodyPr wrap="none" lIns="90000" rIns="90000" tIns="45000" bIns="45000">
            <a:spAutoFit/>
          </a:bodyPr>
          <a:p>
            <a:pPr algn="ctr">
              <a:lnSpc>
                <a:spcPct val="100000"/>
              </a:lnSpc>
            </a:pPr>
            <a:r>
              <a:rPr b="1" lang="de-DE" sz="4000" spc="-1" strike="noStrike">
                <a:solidFill>
                  <a:srgbClr val="ffffff"/>
                </a:solidFill>
                <a:latin typeface="Calibri"/>
              </a:rPr>
              <a:t>Cued Complex Span Aufgabe</a:t>
            </a:r>
            <a:endParaRPr b="0" lang="en-US" sz="4000" spc="-1" strike="noStrike">
              <a:latin typeface="Arial"/>
            </a:endParaRPr>
          </a:p>
        </p:txBody>
      </p:sp>
      <p:sp>
        <p:nvSpPr>
          <p:cNvPr id="142" name="CustomShape 3"/>
          <p:cNvSpPr/>
          <p:nvPr/>
        </p:nvSpPr>
        <p:spPr>
          <a:xfrm>
            <a:off x="10487160" y="5986440"/>
            <a:ext cx="1542600" cy="713880"/>
          </a:xfrm>
          <a:prstGeom prst="rightArrow">
            <a:avLst>
              <a:gd name="adj1" fmla="val 50000"/>
              <a:gd name="adj2" fmla="val 50000"/>
            </a:avLst>
          </a:prstGeom>
          <a:solidFill>
            <a:srgbClr val="c1002a"/>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r>
              <a:rPr b="0" lang="de-DE" sz="1800" spc="-1" strike="noStrike">
                <a:solidFill>
                  <a:srgbClr val="ffffff"/>
                </a:solidFill>
                <a:latin typeface="Calibri"/>
              </a:rPr>
              <a:t>Weiter</a:t>
            </a:r>
            <a:endParaRPr b="0" lang="en-US" sz="1800" spc="-1" strike="noStrike">
              <a:latin typeface="Arial"/>
            </a:endParaRPr>
          </a:p>
        </p:txBody>
      </p:sp>
      <p:sp>
        <p:nvSpPr>
          <p:cNvPr id="143" name="CustomShape 4"/>
          <p:cNvSpPr/>
          <p:nvPr/>
        </p:nvSpPr>
        <p:spPr>
          <a:xfrm>
            <a:off x="182880" y="5986440"/>
            <a:ext cx="1547640" cy="719640"/>
          </a:xfrm>
          <a:prstGeom prst="leftArrow">
            <a:avLst>
              <a:gd name="adj1" fmla="val 50000"/>
              <a:gd name="adj2" fmla="val 50000"/>
            </a:avLst>
          </a:prstGeom>
          <a:solidFill>
            <a:srgbClr val="c1002a"/>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de-DE" sz="1800" spc="-1" strike="noStrike">
                <a:solidFill>
                  <a:srgbClr val="ffffff"/>
                </a:solidFill>
                <a:latin typeface="Calibri"/>
              </a:rPr>
              <a:t>Zurück</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595959"/>
        </a:solidFill>
      </p:bgPr>
    </p:bg>
    <p:spTree>
      <p:nvGrpSpPr>
        <p:cNvPr id="1" name=""/>
        <p:cNvGrpSpPr/>
        <p:nvPr/>
      </p:nvGrpSpPr>
      <p:grpSpPr>
        <a:xfrm>
          <a:off x="0" y="0"/>
          <a:ext cx="0" cy="0"/>
          <a:chOff x="0" y="0"/>
          <a:chExt cx="0" cy="0"/>
        </a:xfrm>
      </p:grpSpPr>
      <p:sp>
        <p:nvSpPr>
          <p:cNvPr id="144" name="CustomShape 1"/>
          <p:cNvSpPr/>
          <p:nvPr/>
        </p:nvSpPr>
        <p:spPr>
          <a:xfrm>
            <a:off x="723960" y="1428840"/>
            <a:ext cx="10743840" cy="4754160"/>
          </a:xfrm>
          <a:prstGeom prst="rect">
            <a:avLst/>
          </a:prstGeom>
          <a:noFill/>
          <a:ln w="0">
            <a:noFill/>
          </a:ln>
        </p:spPr>
        <p:style>
          <a:lnRef idx="0"/>
          <a:fillRef idx="0"/>
          <a:effectRef idx="0"/>
          <a:fontRef idx="minor"/>
        </p:style>
        <p:txBody>
          <a:bodyPr lIns="90000" rIns="90000" tIns="45000" bIns="45000" anchor="ctr">
            <a:spAutoFit/>
          </a:bodyPr>
          <a:p>
            <a:pPr algn="ctr">
              <a:lnSpc>
                <a:spcPct val="100000"/>
              </a:lnSpc>
            </a:pPr>
            <a:r>
              <a:rPr b="0" lang="de-DE" sz="1800" spc="-1" strike="noStrike">
                <a:solidFill>
                  <a:srgbClr val="ffffff"/>
                </a:solidFill>
                <a:latin typeface="Calibri"/>
              </a:rPr>
              <a:t>In der folgenden Aufgabe werden Sie eine Gedächtnisaufgabe bearbeiten. Hierbei sollen Sie sich Zahlen merken, die in der Mitte des Bildschirmes nacheinander gezeigt werden. </a:t>
            </a: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r>
              <a:rPr b="0" lang="de-DE" sz="1800" spc="-1" strike="noStrike">
                <a:solidFill>
                  <a:srgbClr val="ffffff"/>
                </a:solidFill>
                <a:latin typeface="Calibri"/>
              </a:rPr>
              <a:t>Dabei erhalten Sie </a:t>
            </a:r>
            <a:r>
              <a:rPr b="1" i="1" lang="de-DE" sz="1800" spc="-1" strike="noStrike">
                <a:solidFill>
                  <a:srgbClr val="ffc000"/>
                </a:solidFill>
                <a:latin typeface="Calibri"/>
              </a:rPr>
              <a:t>nach</a:t>
            </a:r>
            <a:r>
              <a:rPr b="1" i="1" lang="de-DE" sz="1800" spc="-1" strike="noStrike">
                <a:solidFill>
                  <a:srgbClr val="ffffff"/>
                </a:solidFill>
                <a:latin typeface="Calibri"/>
              </a:rPr>
              <a:t> </a:t>
            </a:r>
            <a:r>
              <a:rPr b="0" lang="de-DE" sz="1800" spc="-1" strike="noStrike">
                <a:solidFill>
                  <a:srgbClr val="ffffff"/>
                </a:solidFill>
                <a:latin typeface="Calibri"/>
              </a:rPr>
              <a:t>jeder gezeigten Zahl </a:t>
            </a:r>
            <a:r>
              <a:rPr b="1" i="1" lang="de-DE" sz="1800" spc="-1" strike="noStrike">
                <a:solidFill>
                  <a:srgbClr val="ffc000"/>
                </a:solidFill>
                <a:latin typeface="Calibri"/>
              </a:rPr>
              <a:t>einen Hinweis</a:t>
            </a:r>
            <a:r>
              <a:rPr b="0" lang="de-DE" sz="1800" spc="-1" strike="noStrike">
                <a:solidFill>
                  <a:srgbClr val="ffc000"/>
                </a:solidFill>
                <a:latin typeface="Calibri"/>
              </a:rPr>
              <a:t>, </a:t>
            </a:r>
            <a:r>
              <a:rPr b="0" lang="de-DE" sz="1800" spc="-1" strike="noStrike">
                <a:solidFill>
                  <a:srgbClr val="ffffff"/>
                </a:solidFill>
                <a:latin typeface="Calibri"/>
              </a:rPr>
              <a:t>ob Sie sich die nachfolgende Zahl merken sollen, oder nicht. Bei Zahlen die Sie sich merken sollen, müssen Sie sich die genaue Reihenfolge in der diese präsentiert wurden einprägen.</a:t>
            </a: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r>
              <a:rPr b="0" lang="de-DE" sz="1800" spc="-1" strike="noStrike">
                <a:solidFill>
                  <a:srgbClr val="ffffff"/>
                </a:solidFill>
                <a:latin typeface="Calibri"/>
              </a:rPr>
              <a:t> </a:t>
            </a:r>
            <a:r>
              <a:rPr b="0" lang="de-DE" sz="1800" spc="-1" strike="noStrike">
                <a:solidFill>
                  <a:srgbClr val="ffffff"/>
                </a:solidFill>
                <a:latin typeface="Calibri"/>
              </a:rPr>
              <a:t>Zusätzlich müssen Sie bei </a:t>
            </a:r>
            <a:r>
              <a:rPr b="1" i="1" lang="de-DE" sz="1800" spc="-1" strike="noStrike">
                <a:solidFill>
                  <a:srgbClr val="ffc000"/>
                </a:solidFill>
                <a:latin typeface="Calibri"/>
              </a:rPr>
              <a:t>jeder Zahl </a:t>
            </a:r>
            <a:r>
              <a:rPr b="0" lang="de-DE" sz="1800" spc="-1" strike="noStrike">
                <a:solidFill>
                  <a:srgbClr val="ffffff"/>
                </a:solidFill>
                <a:latin typeface="Calibri"/>
              </a:rPr>
              <a:t>so schnell und korrekt wie möglich entscheiden, ob die jeweilig gezeigte Zahl</a:t>
            </a:r>
            <a:r>
              <a:rPr b="1" i="1" lang="de-DE" sz="1800" spc="-1" strike="noStrike">
                <a:solidFill>
                  <a:srgbClr val="ff0000"/>
                </a:solidFill>
                <a:latin typeface="Calibri"/>
              </a:rPr>
              <a:t> </a:t>
            </a:r>
            <a:r>
              <a:rPr b="1" i="1" lang="de-DE" sz="1800" spc="-1" strike="noStrike">
                <a:solidFill>
                  <a:srgbClr val="ffc000"/>
                </a:solidFill>
                <a:latin typeface="Calibri"/>
              </a:rPr>
              <a:t>größer oder kleiner ist als 50</a:t>
            </a:r>
            <a:r>
              <a:rPr b="0" lang="de-DE" sz="1800" spc="-1" strike="noStrike">
                <a:solidFill>
                  <a:srgbClr val="ffffff"/>
                </a:solidFill>
                <a:latin typeface="Calibri"/>
              </a:rPr>
              <a:t>. </a:t>
            </a: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r>
              <a:rPr b="0" lang="de-DE" sz="1800" spc="-1" strike="noStrike">
                <a:solidFill>
                  <a:srgbClr val="ffffff"/>
                </a:solidFill>
                <a:latin typeface="Calibri"/>
              </a:rPr>
              <a:t>Nachdem alle Worte gezeigt wurden, erscheint ein </a:t>
            </a:r>
            <a:r>
              <a:rPr b="1" i="1" lang="de-DE" sz="1800" spc="-1" strike="noStrike">
                <a:solidFill>
                  <a:srgbClr val="ffc000"/>
                </a:solidFill>
                <a:latin typeface="Calibri"/>
              </a:rPr>
              <a:t>Kreis mit insgesamt 20 Zahlen</a:t>
            </a:r>
            <a:r>
              <a:rPr b="0" lang="de-DE" sz="1800" spc="-1" strike="noStrike">
                <a:solidFill>
                  <a:srgbClr val="ffffff"/>
                </a:solidFill>
                <a:latin typeface="Calibri"/>
              </a:rPr>
              <a:t>, aus dem Sie</a:t>
            </a:r>
            <a:r>
              <a:rPr b="1" lang="de-DE" sz="1800" spc="-1" strike="noStrike">
                <a:solidFill>
                  <a:srgbClr val="ffffff"/>
                </a:solidFill>
                <a:latin typeface="Calibri"/>
              </a:rPr>
              <a:t> </a:t>
            </a:r>
            <a:r>
              <a:rPr b="1" i="1" lang="de-DE" sz="1800" spc="-1" strike="noStrike">
                <a:solidFill>
                  <a:srgbClr val="ffc000"/>
                </a:solidFill>
                <a:latin typeface="Calibri"/>
              </a:rPr>
              <a:t>die sich zu</a:t>
            </a:r>
            <a:r>
              <a:rPr b="1" i="1" lang="de-DE" sz="1800" spc="-1" strike="noStrike">
                <a:solidFill>
                  <a:srgbClr val="c00000"/>
                </a:solidFill>
                <a:latin typeface="Calibri"/>
              </a:rPr>
              <a:t> </a:t>
            </a:r>
            <a:r>
              <a:rPr b="1" i="1" lang="de-DE" sz="1800" spc="-1" strike="noStrike">
                <a:solidFill>
                  <a:srgbClr val="ffc000"/>
                </a:solidFill>
                <a:latin typeface="Calibri"/>
              </a:rPr>
              <a:t>merkenden Zahlen in der korrekten Reihenfolge </a:t>
            </a:r>
            <a:r>
              <a:rPr b="0" lang="de-DE" sz="1800" spc="-1" strike="noStrike">
                <a:solidFill>
                  <a:srgbClr val="ffffff"/>
                </a:solidFill>
                <a:latin typeface="Calibri"/>
              </a:rPr>
              <a:t>mit einem Mausklick auswählen müssen.</a:t>
            </a: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r>
              <a:rPr b="0" lang="de-DE" sz="1800" spc="-1" strike="noStrike">
                <a:solidFill>
                  <a:srgbClr val="ffffff"/>
                </a:solidFill>
                <a:latin typeface="Calibri"/>
              </a:rPr>
              <a:t>Nachfolgend wird Ihnen nun der Ablauf eines Versuches genau erklärt. Bitte lesen Sie die Instruktion sehr sorgfältig. Sollten Sie Fragen haben, wenden Sie sich bitte direkt an die Versuchsleitung.</a:t>
            </a: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p:txBody>
      </p:sp>
      <p:sp>
        <p:nvSpPr>
          <p:cNvPr id="145" name="CustomShape 2"/>
          <p:cNvSpPr/>
          <p:nvPr/>
        </p:nvSpPr>
        <p:spPr>
          <a:xfrm>
            <a:off x="2994480" y="179640"/>
            <a:ext cx="6202440" cy="699840"/>
          </a:xfrm>
          <a:prstGeom prst="rect">
            <a:avLst/>
          </a:prstGeom>
          <a:noFill/>
          <a:ln w="0">
            <a:noFill/>
          </a:ln>
        </p:spPr>
        <p:style>
          <a:lnRef idx="0"/>
          <a:fillRef idx="0"/>
          <a:effectRef idx="0"/>
          <a:fontRef idx="minor"/>
        </p:style>
        <p:txBody>
          <a:bodyPr wrap="none" lIns="90000" rIns="90000" tIns="45000" bIns="45000">
            <a:spAutoFit/>
          </a:bodyPr>
          <a:p>
            <a:pPr algn="ctr">
              <a:lnSpc>
                <a:spcPct val="100000"/>
              </a:lnSpc>
            </a:pPr>
            <a:r>
              <a:rPr b="1" lang="de-DE" sz="4000" spc="-1" strike="noStrike">
                <a:solidFill>
                  <a:srgbClr val="ffffff"/>
                </a:solidFill>
                <a:latin typeface="Calibri"/>
              </a:rPr>
              <a:t>Cued Complex Span Aufgabe</a:t>
            </a:r>
            <a:endParaRPr b="0" lang="en-US" sz="4000" spc="-1" strike="noStrike">
              <a:latin typeface="Arial"/>
            </a:endParaRPr>
          </a:p>
        </p:txBody>
      </p:sp>
      <p:sp>
        <p:nvSpPr>
          <p:cNvPr id="146" name="CustomShape 3"/>
          <p:cNvSpPr/>
          <p:nvPr/>
        </p:nvSpPr>
        <p:spPr>
          <a:xfrm>
            <a:off x="10487160" y="5986440"/>
            <a:ext cx="1542600" cy="713880"/>
          </a:xfrm>
          <a:prstGeom prst="rightArrow">
            <a:avLst>
              <a:gd name="adj1" fmla="val 50000"/>
              <a:gd name="adj2" fmla="val 50000"/>
            </a:avLst>
          </a:prstGeom>
          <a:solidFill>
            <a:srgbClr val="c1002a"/>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r>
              <a:rPr b="0" lang="de-DE" sz="1800" spc="-1" strike="noStrike">
                <a:solidFill>
                  <a:srgbClr val="ffffff"/>
                </a:solidFill>
                <a:latin typeface="Calibri"/>
              </a:rPr>
              <a:t>Weiter</a:t>
            </a:r>
            <a:endParaRPr b="0" lang="en-US" sz="1800" spc="-1" strike="noStrike">
              <a:latin typeface="Arial"/>
            </a:endParaRPr>
          </a:p>
        </p:txBody>
      </p:sp>
      <p:sp>
        <p:nvSpPr>
          <p:cNvPr id="147" name="CustomShape 4"/>
          <p:cNvSpPr/>
          <p:nvPr/>
        </p:nvSpPr>
        <p:spPr>
          <a:xfrm>
            <a:off x="182880" y="5986440"/>
            <a:ext cx="1547640" cy="719640"/>
          </a:xfrm>
          <a:prstGeom prst="leftArrow">
            <a:avLst>
              <a:gd name="adj1" fmla="val 50000"/>
              <a:gd name="adj2" fmla="val 50000"/>
            </a:avLst>
          </a:prstGeom>
          <a:solidFill>
            <a:srgbClr val="c1002a"/>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de-DE" sz="1800" spc="-1" strike="noStrike">
                <a:solidFill>
                  <a:srgbClr val="ffffff"/>
                </a:solidFill>
                <a:latin typeface="Calibri"/>
              </a:rPr>
              <a:t>Zurück</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595959"/>
        </a:solidFill>
      </p:bgPr>
    </p:bg>
    <p:spTree>
      <p:nvGrpSpPr>
        <p:cNvPr id="1" name=""/>
        <p:cNvGrpSpPr/>
        <p:nvPr/>
      </p:nvGrpSpPr>
      <p:grpSpPr>
        <a:xfrm>
          <a:off x="0" y="0"/>
          <a:ext cx="0" cy="0"/>
          <a:chOff x="0" y="0"/>
          <a:chExt cx="0" cy="0"/>
        </a:xfrm>
      </p:grpSpPr>
      <p:sp>
        <p:nvSpPr>
          <p:cNvPr id="148" name="CustomShape 1"/>
          <p:cNvSpPr/>
          <p:nvPr/>
        </p:nvSpPr>
        <p:spPr>
          <a:xfrm>
            <a:off x="723960" y="1428840"/>
            <a:ext cx="10743840" cy="4754160"/>
          </a:xfrm>
          <a:prstGeom prst="rect">
            <a:avLst/>
          </a:prstGeom>
          <a:noFill/>
          <a:ln w="0">
            <a:noFill/>
          </a:ln>
        </p:spPr>
        <p:style>
          <a:lnRef idx="0"/>
          <a:fillRef idx="0"/>
          <a:effectRef idx="0"/>
          <a:fontRef idx="minor"/>
        </p:style>
        <p:txBody>
          <a:bodyPr lIns="90000" rIns="90000" tIns="45000" bIns="45000" anchor="ctr">
            <a:spAutoFit/>
          </a:bodyPr>
          <a:p>
            <a:pPr algn="ctr">
              <a:lnSpc>
                <a:spcPct val="100000"/>
              </a:lnSpc>
            </a:pPr>
            <a:r>
              <a:rPr b="0" lang="de-DE" sz="1800" spc="-1" strike="noStrike">
                <a:solidFill>
                  <a:srgbClr val="ffffff"/>
                </a:solidFill>
                <a:latin typeface="Calibri"/>
              </a:rPr>
              <a:t>In der folgenden Aufgabe werden Sie eine Gedächtnisaufgabe bearbeiten. Hierbei sollen Sie sich Zahlen merken, die in der Mitte des Bildschirmes nacheinander gezeigt werden. </a:t>
            </a: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r>
              <a:rPr b="0" lang="de-DE" sz="1800" spc="-1" strike="noStrike">
                <a:solidFill>
                  <a:srgbClr val="ffffff"/>
                </a:solidFill>
                <a:latin typeface="Calibri"/>
              </a:rPr>
              <a:t>Dabei erhalten Sie </a:t>
            </a:r>
            <a:r>
              <a:rPr b="1" i="1" lang="de-DE" sz="1800" spc="-1" strike="noStrike">
                <a:solidFill>
                  <a:srgbClr val="ffc000"/>
                </a:solidFill>
                <a:latin typeface="Calibri"/>
              </a:rPr>
              <a:t>vor oder nach</a:t>
            </a:r>
            <a:r>
              <a:rPr b="1" i="1" lang="de-DE" sz="1800" spc="-1" strike="noStrike">
                <a:solidFill>
                  <a:srgbClr val="ffffff"/>
                </a:solidFill>
                <a:latin typeface="Calibri"/>
              </a:rPr>
              <a:t> </a:t>
            </a:r>
            <a:r>
              <a:rPr b="0" lang="de-DE" sz="1800" spc="-1" strike="noStrike">
                <a:solidFill>
                  <a:srgbClr val="ffffff"/>
                </a:solidFill>
                <a:latin typeface="Calibri"/>
              </a:rPr>
              <a:t>jeder gezeigten Zahl </a:t>
            </a:r>
            <a:r>
              <a:rPr b="1" i="1" lang="de-DE" sz="1800" spc="-1" strike="noStrike">
                <a:solidFill>
                  <a:srgbClr val="ffc000"/>
                </a:solidFill>
                <a:latin typeface="Calibri"/>
              </a:rPr>
              <a:t>einen Hinweis</a:t>
            </a:r>
            <a:r>
              <a:rPr b="0" lang="de-DE" sz="1800" spc="-1" strike="noStrike">
                <a:solidFill>
                  <a:srgbClr val="ffc000"/>
                </a:solidFill>
                <a:latin typeface="Calibri"/>
              </a:rPr>
              <a:t>, </a:t>
            </a:r>
            <a:r>
              <a:rPr b="0" lang="de-DE" sz="1800" spc="-1" strike="noStrike">
                <a:solidFill>
                  <a:srgbClr val="ffffff"/>
                </a:solidFill>
                <a:latin typeface="Calibri"/>
              </a:rPr>
              <a:t>ob Sie sich die nachfolgende Zahl merken sollen, oder nicht. Bei Zahlen die Sie sich merken sollen, müssen Sie sich die genaue Reihenfolge in der diese präsentiert wurden einprägen.</a:t>
            </a: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r>
              <a:rPr b="0" lang="de-DE" sz="1800" spc="-1" strike="noStrike">
                <a:solidFill>
                  <a:srgbClr val="ffffff"/>
                </a:solidFill>
                <a:latin typeface="Calibri"/>
              </a:rPr>
              <a:t> </a:t>
            </a:r>
            <a:r>
              <a:rPr b="0" lang="de-DE" sz="1800" spc="-1" strike="noStrike">
                <a:solidFill>
                  <a:srgbClr val="ffffff"/>
                </a:solidFill>
                <a:latin typeface="Calibri"/>
              </a:rPr>
              <a:t>Zusätzlich müssen Sie bei </a:t>
            </a:r>
            <a:r>
              <a:rPr b="1" i="1" lang="de-DE" sz="1800" spc="-1" strike="noStrike">
                <a:solidFill>
                  <a:srgbClr val="ffc000"/>
                </a:solidFill>
                <a:latin typeface="Calibri"/>
              </a:rPr>
              <a:t>jeder Zahl </a:t>
            </a:r>
            <a:r>
              <a:rPr b="0" lang="de-DE" sz="1800" spc="-1" strike="noStrike">
                <a:solidFill>
                  <a:srgbClr val="ffffff"/>
                </a:solidFill>
                <a:latin typeface="Calibri"/>
              </a:rPr>
              <a:t>so schnell und korrekt wie möglich entscheiden, ob die jeweilig gezeigte Zahl</a:t>
            </a:r>
            <a:r>
              <a:rPr b="1" i="1" lang="de-DE" sz="1800" spc="-1" strike="noStrike">
                <a:solidFill>
                  <a:srgbClr val="ff0000"/>
                </a:solidFill>
                <a:latin typeface="Calibri"/>
              </a:rPr>
              <a:t> </a:t>
            </a:r>
            <a:r>
              <a:rPr b="1" i="1" lang="de-DE" sz="1800" spc="-1" strike="noStrike">
                <a:solidFill>
                  <a:srgbClr val="ffc000"/>
                </a:solidFill>
                <a:latin typeface="Calibri"/>
              </a:rPr>
              <a:t>größer oder kleiner ist als 50</a:t>
            </a:r>
            <a:r>
              <a:rPr b="0" lang="de-DE" sz="1800" spc="-1" strike="noStrike">
                <a:solidFill>
                  <a:srgbClr val="ffffff"/>
                </a:solidFill>
                <a:latin typeface="Calibri"/>
              </a:rPr>
              <a:t>. </a:t>
            </a: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r>
              <a:rPr b="0" lang="de-DE" sz="1800" spc="-1" strike="noStrike">
                <a:solidFill>
                  <a:srgbClr val="ffffff"/>
                </a:solidFill>
                <a:latin typeface="Calibri"/>
              </a:rPr>
              <a:t>Nachdem alle Worte gezeigt wurden, erscheint ein </a:t>
            </a:r>
            <a:r>
              <a:rPr b="1" i="1" lang="de-DE" sz="1800" spc="-1" strike="noStrike">
                <a:solidFill>
                  <a:srgbClr val="ffc000"/>
                </a:solidFill>
                <a:latin typeface="Calibri"/>
              </a:rPr>
              <a:t>Kreis mit insgesamt 20 Zahlen</a:t>
            </a:r>
            <a:r>
              <a:rPr b="0" lang="de-DE" sz="1800" spc="-1" strike="noStrike">
                <a:solidFill>
                  <a:srgbClr val="ffffff"/>
                </a:solidFill>
                <a:latin typeface="Calibri"/>
              </a:rPr>
              <a:t>, aus dem Sie</a:t>
            </a:r>
            <a:r>
              <a:rPr b="1" lang="de-DE" sz="1800" spc="-1" strike="noStrike">
                <a:solidFill>
                  <a:srgbClr val="ffffff"/>
                </a:solidFill>
                <a:latin typeface="Calibri"/>
              </a:rPr>
              <a:t> </a:t>
            </a:r>
            <a:r>
              <a:rPr b="1" i="1" lang="de-DE" sz="1800" spc="-1" strike="noStrike">
                <a:solidFill>
                  <a:srgbClr val="ffc000"/>
                </a:solidFill>
                <a:latin typeface="Calibri"/>
              </a:rPr>
              <a:t>die sich zu</a:t>
            </a:r>
            <a:r>
              <a:rPr b="1" i="1" lang="de-DE" sz="1800" spc="-1" strike="noStrike">
                <a:solidFill>
                  <a:srgbClr val="c00000"/>
                </a:solidFill>
                <a:latin typeface="Calibri"/>
              </a:rPr>
              <a:t> </a:t>
            </a:r>
            <a:r>
              <a:rPr b="1" i="1" lang="de-DE" sz="1800" spc="-1" strike="noStrike">
                <a:solidFill>
                  <a:srgbClr val="ffc000"/>
                </a:solidFill>
                <a:latin typeface="Calibri"/>
              </a:rPr>
              <a:t>merkenden Zahlen in der korrekten Reihenfolge </a:t>
            </a:r>
            <a:r>
              <a:rPr b="0" lang="de-DE" sz="1800" spc="-1" strike="noStrike">
                <a:solidFill>
                  <a:srgbClr val="ffffff"/>
                </a:solidFill>
                <a:latin typeface="Calibri"/>
              </a:rPr>
              <a:t>mit einem Mausklick auswählen müssen.</a:t>
            </a: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r>
              <a:rPr b="0" lang="de-DE" sz="1800" spc="-1" strike="noStrike">
                <a:solidFill>
                  <a:srgbClr val="ffffff"/>
                </a:solidFill>
                <a:latin typeface="Calibri"/>
              </a:rPr>
              <a:t>Nachfolgend wird Ihnen nun der Ablauf eines Versuches genau erklärt. Bitte lesen Sie die Instruktion sehr sorgfältig. Sollten Sie Fragen haben, wenden Sie sich bitte direkt an die Versuchsleitung.</a:t>
            </a: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p:txBody>
      </p:sp>
      <p:sp>
        <p:nvSpPr>
          <p:cNvPr id="149" name="CustomShape 2"/>
          <p:cNvSpPr/>
          <p:nvPr/>
        </p:nvSpPr>
        <p:spPr>
          <a:xfrm>
            <a:off x="2994480" y="179640"/>
            <a:ext cx="6202440" cy="699840"/>
          </a:xfrm>
          <a:prstGeom prst="rect">
            <a:avLst/>
          </a:prstGeom>
          <a:noFill/>
          <a:ln w="0">
            <a:noFill/>
          </a:ln>
        </p:spPr>
        <p:style>
          <a:lnRef idx="0"/>
          <a:fillRef idx="0"/>
          <a:effectRef idx="0"/>
          <a:fontRef idx="minor"/>
        </p:style>
        <p:txBody>
          <a:bodyPr wrap="none" lIns="90000" rIns="90000" tIns="45000" bIns="45000">
            <a:spAutoFit/>
          </a:bodyPr>
          <a:p>
            <a:pPr algn="ctr">
              <a:lnSpc>
                <a:spcPct val="100000"/>
              </a:lnSpc>
            </a:pPr>
            <a:r>
              <a:rPr b="1" lang="de-DE" sz="4000" spc="-1" strike="noStrike">
                <a:solidFill>
                  <a:srgbClr val="ffffff"/>
                </a:solidFill>
                <a:latin typeface="Calibri"/>
              </a:rPr>
              <a:t>Cued Complex Span Aufgabe</a:t>
            </a:r>
            <a:endParaRPr b="0" lang="en-US" sz="4000" spc="-1" strike="noStrike">
              <a:latin typeface="Arial"/>
            </a:endParaRPr>
          </a:p>
        </p:txBody>
      </p:sp>
      <p:sp>
        <p:nvSpPr>
          <p:cNvPr id="150" name="CustomShape 3"/>
          <p:cNvSpPr/>
          <p:nvPr/>
        </p:nvSpPr>
        <p:spPr>
          <a:xfrm>
            <a:off x="10487160" y="5986440"/>
            <a:ext cx="1542600" cy="713880"/>
          </a:xfrm>
          <a:prstGeom prst="rightArrow">
            <a:avLst>
              <a:gd name="adj1" fmla="val 50000"/>
              <a:gd name="adj2" fmla="val 50000"/>
            </a:avLst>
          </a:prstGeom>
          <a:solidFill>
            <a:srgbClr val="c1002a"/>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r>
              <a:rPr b="0" lang="de-DE" sz="1800" spc="-1" strike="noStrike">
                <a:solidFill>
                  <a:srgbClr val="ffffff"/>
                </a:solidFill>
                <a:latin typeface="Calibri"/>
              </a:rPr>
              <a:t>Weiter</a:t>
            </a:r>
            <a:endParaRPr b="0" lang="en-US" sz="1800" spc="-1" strike="noStrike">
              <a:latin typeface="Arial"/>
            </a:endParaRPr>
          </a:p>
        </p:txBody>
      </p:sp>
      <p:sp>
        <p:nvSpPr>
          <p:cNvPr id="151" name="CustomShape 4"/>
          <p:cNvSpPr/>
          <p:nvPr/>
        </p:nvSpPr>
        <p:spPr>
          <a:xfrm>
            <a:off x="182880" y="5986440"/>
            <a:ext cx="1547640" cy="719640"/>
          </a:xfrm>
          <a:prstGeom prst="leftArrow">
            <a:avLst>
              <a:gd name="adj1" fmla="val 50000"/>
              <a:gd name="adj2" fmla="val 50000"/>
            </a:avLst>
          </a:prstGeom>
          <a:solidFill>
            <a:srgbClr val="c1002a"/>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de-DE" sz="1800" spc="-1" strike="noStrike">
                <a:solidFill>
                  <a:srgbClr val="ffffff"/>
                </a:solidFill>
                <a:latin typeface="Calibri"/>
              </a:rPr>
              <a:t>Zurück</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595959"/>
        </a:solidFill>
      </p:bgPr>
    </p:bg>
    <p:spTree>
      <p:nvGrpSpPr>
        <p:cNvPr id="1" name=""/>
        <p:cNvGrpSpPr/>
        <p:nvPr/>
      </p:nvGrpSpPr>
      <p:grpSpPr>
        <a:xfrm>
          <a:off x="0" y="0"/>
          <a:ext cx="0" cy="0"/>
          <a:chOff x="0" y="0"/>
          <a:chExt cx="0" cy="0"/>
        </a:xfrm>
      </p:grpSpPr>
      <p:sp>
        <p:nvSpPr>
          <p:cNvPr id="152" name="CustomShape 1"/>
          <p:cNvSpPr/>
          <p:nvPr/>
        </p:nvSpPr>
        <p:spPr>
          <a:xfrm>
            <a:off x="3098520" y="91800"/>
            <a:ext cx="5133960" cy="943560"/>
          </a:xfrm>
          <a:prstGeom prst="rect">
            <a:avLst/>
          </a:prstGeom>
          <a:noFill/>
          <a:ln w="0">
            <a:noFill/>
          </a:ln>
        </p:spPr>
        <p:style>
          <a:lnRef idx="0"/>
          <a:fillRef idx="0"/>
          <a:effectRef idx="0"/>
          <a:fontRef idx="minor"/>
        </p:style>
        <p:txBody>
          <a:bodyPr wrap="none" lIns="90000" rIns="90000" tIns="45000" bIns="45000">
            <a:spAutoFit/>
          </a:bodyPr>
          <a:p>
            <a:pPr algn="ctr">
              <a:lnSpc>
                <a:spcPct val="100000"/>
              </a:lnSpc>
              <a:tabLst>
                <a:tab algn="l" pos="0"/>
              </a:tabLst>
            </a:pPr>
            <a:r>
              <a:rPr b="1" lang="de-DE" sz="2800" spc="-1" strike="noStrike">
                <a:solidFill>
                  <a:srgbClr val="ffffff"/>
                </a:solidFill>
                <a:latin typeface="Arial"/>
              </a:rPr>
              <a:t>Cued Complex Span Aufgabe</a:t>
            </a:r>
            <a:endParaRPr b="0" lang="en-US" sz="2800" spc="-1" strike="noStrike">
              <a:latin typeface="Arial"/>
            </a:endParaRPr>
          </a:p>
          <a:p>
            <a:pPr algn="ctr">
              <a:lnSpc>
                <a:spcPct val="100000"/>
              </a:lnSpc>
              <a:tabLst>
                <a:tab algn="l" pos="0"/>
              </a:tabLst>
            </a:pPr>
            <a:r>
              <a:rPr b="1" lang="de-DE" sz="2800" spc="-1" strike="noStrike">
                <a:solidFill>
                  <a:srgbClr val="ffffff"/>
                </a:solidFill>
                <a:latin typeface="Arial"/>
              </a:rPr>
              <a:t>Hinweis vor dem Wort</a:t>
            </a:r>
            <a:endParaRPr b="0" lang="en-US" sz="2800" spc="-1" strike="noStrike">
              <a:latin typeface="Arial"/>
            </a:endParaRPr>
          </a:p>
        </p:txBody>
      </p:sp>
      <p:sp>
        <p:nvSpPr>
          <p:cNvPr id="153" name="CustomShape 2"/>
          <p:cNvSpPr/>
          <p:nvPr/>
        </p:nvSpPr>
        <p:spPr>
          <a:xfrm>
            <a:off x="756000" y="1673280"/>
            <a:ext cx="234000" cy="240840"/>
          </a:xfrm>
          <a:prstGeom prst="ellipse">
            <a:avLst/>
          </a:prstGeom>
          <a:solidFill>
            <a:srgbClr val="01b0f1"/>
          </a:solidFill>
          <a:ln>
            <a:noFill/>
          </a:ln>
        </p:spPr>
        <p:style>
          <a:lnRef idx="2">
            <a:schemeClr val="accent1">
              <a:shade val="50000"/>
            </a:schemeClr>
          </a:lnRef>
          <a:fillRef idx="1">
            <a:schemeClr val="accent1"/>
          </a:fillRef>
          <a:effectRef idx="0">
            <a:schemeClr val="accent1"/>
          </a:effectRef>
          <a:fontRef idx="minor"/>
        </p:style>
      </p:sp>
      <p:sp>
        <p:nvSpPr>
          <p:cNvPr id="154" name="CustomShape 3"/>
          <p:cNvSpPr/>
          <p:nvPr/>
        </p:nvSpPr>
        <p:spPr>
          <a:xfrm>
            <a:off x="1154160" y="2565360"/>
            <a:ext cx="840600" cy="30348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ffffff"/>
                </a:solidFill>
                <a:latin typeface="Arial"/>
              </a:rPr>
              <a:t>Stempel</a:t>
            </a:r>
            <a:endParaRPr b="0" lang="en-US" sz="1400" spc="-1" strike="noStrike">
              <a:latin typeface="Arial"/>
            </a:endParaRPr>
          </a:p>
        </p:txBody>
      </p:sp>
      <p:sp>
        <p:nvSpPr>
          <p:cNvPr id="155" name="CustomShape 4"/>
          <p:cNvSpPr/>
          <p:nvPr/>
        </p:nvSpPr>
        <p:spPr>
          <a:xfrm>
            <a:off x="2382480" y="4399560"/>
            <a:ext cx="750600" cy="30348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ffffff"/>
                </a:solidFill>
                <a:latin typeface="Arial"/>
              </a:rPr>
              <a:t>Haus</a:t>
            </a:r>
            <a:endParaRPr b="0" lang="en-US" sz="1400" spc="-1" strike="noStrike">
              <a:latin typeface="Arial"/>
            </a:endParaRPr>
          </a:p>
        </p:txBody>
      </p:sp>
      <p:sp>
        <p:nvSpPr>
          <p:cNvPr id="156" name="CustomShape 5"/>
          <p:cNvSpPr/>
          <p:nvPr/>
        </p:nvSpPr>
        <p:spPr>
          <a:xfrm>
            <a:off x="3382920" y="6314040"/>
            <a:ext cx="750600" cy="30348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ffffff"/>
                </a:solidFill>
                <a:latin typeface="Arial"/>
              </a:rPr>
              <a:t>Stift</a:t>
            </a:r>
            <a:endParaRPr b="0" lang="en-US" sz="1400" spc="-1" strike="noStrike">
              <a:latin typeface="Arial"/>
            </a:endParaRPr>
          </a:p>
        </p:txBody>
      </p:sp>
      <p:sp>
        <p:nvSpPr>
          <p:cNvPr id="157" name="CustomShape 6"/>
          <p:cNvSpPr/>
          <p:nvPr/>
        </p:nvSpPr>
        <p:spPr>
          <a:xfrm>
            <a:off x="117360" y="1323360"/>
            <a:ext cx="3239640" cy="5442120"/>
          </a:xfrm>
          <a:custGeom>
            <a:avLst/>
            <a:gdLst/>
            <a:ahLst/>
            <a:rect l="l" t="t" r="r" b="b"/>
            <a:pathLst>
              <a:path w="21600" h="21600">
                <a:moveTo>
                  <a:pt x="0" y="0"/>
                </a:moveTo>
                <a:lnTo>
                  <a:pt x="21600" y="21600"/>
                </a:lnTo>
              </a:path>
            </a:pathLst>
          </a:custGeom>
          <a:noFill/>
          <a:ln w="12700">
            <a:solidFill>
              <a:schemeClr val="bg1"/>
            </a:solidFill>
            <a:tailEnd len="med" type="triangle" w="med"/>
          </a:ln>
        </p:spPr>
        <p:style>
          <a:lnRef idx="1">
            <a:schemeClr val="accent1"/>
          </a:lnRef>
          <a:fillRef idx="0">
            <a:schemeClr val="accent1"/>
          </a:fillRef>
          <a:effectRef idx="0">
            <a:schemeClr val="accent1"/>
          </a:effectRef>
          <a:fontRef idx="minor"/>
        </p:style>
      </p:sp>
      <p:sp>
        <p:nvSpPr>
          <p:cNvPr id="158" name="CustomShape 7"/>
          <p:cNvSpPr/>
          <p:nvPr/>
        </p:nvSpPr>
        <p:spPr>
          <a:xfrm rot="3532800">
            <a:off x="788040" y="3962160"/>
            <a:ext cx="1144440" cy="33372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1600" spc="-1" strike="noStrike">
                <a:solidFill>
                  <a:srgbClr val="ffffff"/>
                </a:solidFill>
                <a:latin typeface="Calibri"/>
              </a:rPr>
              <a:t>Zeit</a:t>
            </a:r>
            <a:endParaRPr b="0" lang="en-US" sz="1600" spc="-1" strike="noStrike">
              <a:latin typeface="Arial"/>
            </a:endParaRPr>
          </a:p>
        </p:txBody>
      </p:sp>
      <p:sp>
        <p:nvSpPr>
          <p:cNvPr id="159" name="CustomShape 8"/>
          <p:cNvSpPr/>
          <p:nvPr/>
        </p:nvSpPr>
        <p:spPr>
          <a:xfrm>
            <a:off x="2119680" y="2583720"/>
            <a:ext cx="344160" cy="342720"/>
          </a:xfrm>
          <a:prstGeom prst="rightBrace">
            <a:avLst>
              <a:gd name="adj1" fmla="val 8333"/>
              <a:gd name="adj2" fmla="val 50000"/>
            </a:avLst>
          </a:prstGeom>
          <a:noFill/>
          <a:ln>
            <a:solidFill>
              <a:schemeClr val="bg1"/>
            </a:solidFill>
          </a:ln>
        </p:spPr>
        <p:style>
          <a:lnRef idx="1">
            <a:schemeClr val="accent1"/>
          </a:lnRef>
          <a:fillRef idx="0">
            <a:schemeClr val="accent1"/>
          </a:fillRef>
          <a:effectRef idx="0">
            <a:schemeClr val="accent1"/>
          </a:effectRef>
          <a:fontRef idx="minor"/>
        </p:style>
      </p:sp>
      <p:sp>
        <p:nvSpPr>
          <p:cNvPr id="160" name="CustomShape 9"/>
          <p:cNvSpPr/>
          <p:nvPr/>
        </p:nvSpPr>
        <p:spPr>
          <a:xfrm>
            <a:off x="2444040" y="2521800"/>
            <a:ext cx="1530000" cy="51660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01b0f1"/>
                </a:solidFill>
                <a:latin typeface="Calibri"/>
              </a:rPr>
              <a:t>Merken &amp; Größe Bewerten</a:t>
            </a:r>
            <a:endParaRPr b="0" lang="en-US" sz="1400" spc="-1" strike="noStrike">
              <a:latin typeface="Arial"/>
            </a:endParaRPr>
          </a:p>
        </p:txBody>
      </p:sp>
      <p:sp>
        <p:nvSpPr>
          <p:cNvPr id="161" name="CustomShape 10"/>
          <p:cNvSpPr/>
          <p:nvPr/>
        </p:nvSpPr>
        <p:spPr>
          <a:xfrm>
            <a:off x="3392280" y="4257360"/>
            <a:ext cx="1273680" cy="51660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92d14f"/>
                </a:solidFill>
                <a:latin typeface="Calibri"/>
              </a:rPr>
              <a:t>Nur Größe Bewerten</a:t>
            </a:r>
            <a:endParaRPr b="0" lang="en-US" sz="1400" spc="-1" strike="noStrike">
              <a:latin typeface="Arial"/>
            </a:endParaRPr>
          </a:p>
        </p:txBody>
      </p:sp>
      <p:sp>
        <p:nvSpPr>
          <p:cNvPr id="162" name="CustomShape 11"/>
          <p:cNvSpPr/>
          <p:nvPr/>
        </p:nvSpPr>
        <p:spPr>
          <a:xfrm>
            <a:off x="4460400" y="6206400"/>
            <a:ext cx="1348200" cy="51660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92d14f"/>
                </a:solidFill>
                <a:latin typeface="Calibri"/>
              </a:rPr>
              <a:t>Nur Größe Bewerten</a:t>
            </a:r>
            <a:endParaRPr b="0" lang="en-US" sz="1400" spc="-1" strike="noStrike">
              <a:latin typeface="Arial"/>
            </a:endParaRPr>
          </a:p>
        </p:txBody>
      </p:sp>
      <p:sp>
        <p:nvSpPr>
          <p:cNvPr id="163" name="CustomShape 12"/>
          <p:cNvSpPr/>
          <p:nvPr/>
        </p:nvSpPr>
        <p:spPr>
          <a:xfrm>
            <a:off x="10487160" y="5986440"/>
            <a:ext cx="1542600" cy="713880"/>
          </a:xfrm>
          <a:prstGeom prst="rightArrow">
            <a:avLst>
              <a:gd name="adj1" fmla="val 50000"/>
              <a:gd name="adj2" fmla="val 50000"/>
            </a:avLst>
          </a:prstGeom>
          <a:solidFill>
            <a:srgbClr val="c1002a"/>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r>
              <a:rPr b="0" lang="de-DE" sz="1800" spc="-1" strike="noStrike">
                <a:solidFill>
                  <a:srgbClr val="ffffff"/>
                </a:solidFill>
                <a:latin typeface="Calibri"/>
              </a:rPr>
              <a:t>Weiter</a:t>
            </a:r>
            <a:endParaRPr b="0" lang="en-US" sz="1800" spc="-1" strike="noStrike">
              <a:latin typeface="Arial"/>
            </a:endParaRPr>
          </a:p>
        </p:txBody>
      </p:sp>
      <p:sp>
        <p:nvSpPr>
          <p:cNvPr id="164" name="CustomShape 13"/>
          <p:cNvSpPr/>
          <p:nvPr/>
        </p:nvSpPr>
        <p:spPr>
          <a:xfrm>
            <a:off x="182880" y="5986440"/>
            <a:ext cx="1547640" cy="719640"/>
          </a:xfrm>
          <a:prstGeom prst="leftArrow">
            <a:avLst>
              <a:gd name="adj1" fmla="val 50000"/>
              <a:gd name="adj2" fmla="val 50000"/>
            </a:avLst>
          </a:prstGeom>
          <a:solidFill>
            <a:srgbClr val="c1002a"/>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r>
              <a:rPr b="0" lang="de-DE" sz="1800" spc="-1" strike="noStrike">
                <a:solidFill>
                  <a:srgbClr val="ffffff"/>
                </a:solidFill>
                <a:latin typeface="Calibri"/>
              </a:rPr>
              <a:t>Zurück</a:t>
            </a:r>
            <a:endParaRPr b="0" lang="en-US" sz="1800" spc="-1" strike="noStrike">
              <a:latin typeface="Arial"/>
            </a:endParaRPr>
          </a:p>
        </p:txBody>
      </p:sp>
      <p:sp>
        <p:nvSpPr>
          <p:cNvPr id="165" name="CustomShape 14"/>
          <p:cNvSpPr/>
          <p:nvPr/>
        </p:nvSpPr>
        <p:spPr>
          <a:xfrm>
            <a:off x="8876160" y="1966320"/>
            <a:ext cx="3027960" cy="41698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400" spc="-1" strike="noStrike">
                <a:solidFill>
                  <a:srgbClr val="ffffff"/>
                </a:solidFill>
                <a:latin typeface="Arial"/>
              </a:rPr>
              <a:t>Hier sehen Sie den Ablauf eines Versuches, nur mit drei Worten, die Sie sich merken müssen. </a:t>
            </a:r>
            <a:r>
              <a:rPr b="1" i="1" lang="en-US" sz="1400" spc="-1" strike="noStrike">
                <a:solidFill>
                  <a:srgbClr val="ffc000"/>
                </a:solidFill>
                <a:latin typeface="Arial"/>
              </a:rPr>
              <a:t>Achtung: später werden es 5 Worte sein !</a:t>
            </a:r>
            <a:endParaRPr b="0" lang="en-US" sz="1400" spc="-1" strike="noStrike">
              <a:latin typeface="Arial"/>
            </a:endParaRPr>
          </a:p>
          <a:p>
            <a:pPr>
              <a:lnSpc>
                <a:spcPct val="100000"/>
              </a:lnSpc>
            </a:pPr>
            <a:endParaRPr b="0" lang="en-US" sz="1400" spc="-1" strike="noStrike">
              <a:latin typeface="Arial"/>
            </a:endParaRPr>
          </a:p>
          <a:p>
            <a:pPr>
              <a:lnSpc>
                <a:spcPct val="100000"/>
              </a:lnSpc>
            </a:pPr>
            <a:r>
              <a:rPr b="1" i="1" lang="en-US" sz="1400" spc="-1" strike="noStrike">
                <a:solidFill>
                  <a:srgbClr val="01b0f1"/>
                </a:solidFill>
                <a:latin typeface="Arial"/>
              </a:rPr>
              <a:t>Merken</a:t>
            </a:r>
            <a:r>
              <a:rPr b="0" lang="en-US" sz="1400" spc="-1" strike="noStrike">
                <a:solidFill>
                  <a:srgbClr val="ffffff"/>
                </a:solidFill>
                <a:latin typeface="Arial"/>
              </a:rPr>
              <a:t> Sie sich alle Worte mit einem </a:t>
            </a:r>
            <a:r>
              <a:rPr b="1" i="1" lang="en-US" sz="1400" spc="-1" strike="noStrike">
                <a:solidFill>
                  <a:srgbClr val="01b0f1"/>
                </a:solidFill>
                <a:latin typeface="Arial"/>
              </a:rPr>
              <a:t>blauen</a:t>
            </a:r>
            <a:r>
              <a:rPr b="0" lang="en-US" sz="1400" spc="-1" strike="noStrike">
                <a:solidFill>
                  <a:srgbClr val="ffffff"/>
                </a:solidFill>
                <a:latin typeface="Arial"/>
              </a:rPr>
              <a:t> Hinweis! Die Worte mit einem </a:t>
            </a:r>
            <a:r>
              <a:rPr b="1" i="1" lang="en-US" sz="1400" spc="-1" strike="noStrike">
                <a:solidFill>
                  <a:srgbClr val="92d14f"/>
                </a:solidFill>
                <a:latin typeface="Arial"/>
              </a:rPr>
              <a:t>grünen</a:t>
            </a:r>
            <a:r>
              <a:rPr b="0" lang="en-US" sz="1400" spc="-1" strike="noStrike">
                <a:solidFill>
                  <a:srgbClr val="ffffff"/>
                </a:solidFill>
                <a:latin typeface="Arial"/>
              </a:rPr>
              <a:t> Hinweis sind </a:t>
            </a:r>
            <a:r>
              <a:rPr b="1" i="1" lang="en-US" sz="1400" spc="-1" strike="noStrike">
                <a:solidFill>
                  <a:srgbClr val="92d050"/>
                </a:solidFill>
                <a:latin typeface="Arial"/>
              </a:rPr>
              <a:t>nicht relevant</a:t>
            </a:r>
            <a:r>
              <a:rPr b="0" lang="en-US" sz="1400" spc="-1" strike="noStrike">
                <a:solidFill>
                  <a:srgbClr val="ffffff"/>
                </a:solidFill>
                <a:latin typeface="Arial"/>
              </a:rPr>
              <a:t>. Zu Beginn eines Versuches und zwischen einem Hinweis und einem Wort, wird jeweils ein Fixationskreuz gezeigt.</a:t>
            </a:r>
            <a:endParaRPr b="0" lang="en-US" sz="1400" spc="-1" strike="noStrike">
              <a:latin typeface="Arial"/>
            </a:endParaRPr>
          </a:p>
          <a:p>
            <a:pPr>
              <a:lnSpc>
                <a:spcPct val="100000"/>
              </a:lnSpc>
            </a:pPr>
            <a:endParaRPr b="0" lang="en-US" sz="1400" spc="-1" strike="noStrike">
              <a:latin typeface="Arial"/>
            </a:endParaRPr>
          </a:p>
          <a:p>
            <a:pPr>
              <a:lnSpc>
                <a:spcPct val="100000"/>
              </a:lnSpc>
            </a:pPr>
            <a:r>
              <a:rPr b="1" i="1" lang="en-US" sz="1400" spc="-1" strike="noStrike">
                <a:solidFill>
                  <a:srgbClr val="ffc000"/>
                </a:solidFill>
                <a:latin typeface="Arial"/>
              </a:rPr>
              <a:t>Bewerten Sie die Größe aller Worte ! </a:t>
            </a:r>
            <a:r>
              <a:rPr b="0" lang="de-DE" sz="1400" spc="-1" strike="noStrike">
                <a:solidFill>
                  <a:srgbClr val="ffffff"/>
                </a:solidFill>
                <a:latin typeface="Arial"/>
              </a:rPr>
              <a:t>Drücken Sie die </a:t>
            </a:r>
            <a:r>
              <a:rPr b="1" i="1" lang="de-DE" sz="1400" spc="-1" strike="noStrike">
                <a:solidFill>
                  <a:srgbClr val="ffc000"/>
                </a:solidFill>
                <a:latin typeface="Arial"/>
              </a:rPr>
              <a:t>Taste „L“</a:t>
            </a:r>
            <a:r>
              <a:rPr b="0" lang="de-DE" sz="1400" spc="-1" strike="noStrike">
                <a:solidFill>
                  <a:srgbClr val="ffffff"/>
                </a:solidFill>
                <a:latin typeface="Arial"/>
              </a:rPr>
              <a:t>, </a:t>
            </a:r>
            <a:r>
              <a:rPr b="1" i="1" lang="de-DE" sz="1400" spc="-1" strike="noStrike">
                <a:solidFill>
                  <a:srgbClr val="ffc000"/>
                </a:solidFill>
                <a:latin typeface="Arial"/>
              </a:rPr>
              <a:t>wenn das Objekt größer</a:t>
            </a:r>
            <a:r>
              <a:rPr b="0" lang="de-DE" sz="1400" spc="-1" strike="noStrike">
                <a:solidFill>
                  <a:srgbClr val="ffc000"/>
                </a:solidFill>
                <a:latin typeface="Arial"/>
              </a:rPr>
              <a:t> </a:t>
            </a:r>
            <a:r>
              <a:rPr b="0" lang="de-DE" sz="1400" spc="-1" strike="noStrike">
                <a:solidFill>
                  <a:srgbClr val="ffffff"/>
                </a:solidFill>
                <a:latin typeface="Arial"/>
              </a:rPr>
              <a:t>ist als ein Fussball und die </a:t>
            </a:r>
            <a:r>
              <a:rPr b="1" i="1" lang="de-DE" sz="1400" spc="-1" strike="noStrike">
                <a:solidFill>
                  <a:srgbClr val="ffc000"/>
                </a:solidFill>
                <a:latin typeface="Arial"/>
              </a:rPr>
              <a:t>Taste „D“, wenn es kleiner </a:t>
            </a:r>
            <a:r>
              <a:rPr b="0" lang="de-DE" sz="1400" spc="-1" strike="noStrike">
                <a:solidFill>
                  <a:srgbClr val="ffffff"/>
                </a:solidFill>
                <a:latin typeface="Arial"/>
              </a:rPr>
              <a:t>ist als ein Fussball.</a:t>
            </a:r>
            <a:endParaRPr b="0" lang="en-US" sz="1400" spc="-1" strike="noStrike">
              <a:latin typeface="Arial"/>
            </a:endParaRPr>
          </a:p>
          <a:p>
            <a:pPr>
              <a:lnSpc>
                <a:spcPct val="100000"/>
              </a:lnSpc>
            </a:pPr>
            <a:endParaRPr b="0" lang="en-US" sz="1400" spc="-1" strike="noStrike">
              <a:latin typeface="Arial"/>
            </a:endParaRPr>
          </a:p>
        </p:txBody>
      </p:sp>
      <p:sp>
        <p:nvSpPr>
          <p:cNvPr id="166" name="CustomShape 15"/>
          <p:cNvSpPr/>
          <p:nvPr/>
        </p:nvSpPr>
        <p:spPr>
          <a:xfrm>
            <a:off x="443160" y="1189080"/>
            <a:ext cx="294840" cy="3952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de-DE" sz="2000" spc="-1" strike="noStrike">
                <a:solidFill>
                  <a:srgbClr val="ffffff"/>
                </a:solidFill>
                <a:latin typeface="Calibri"/>
              </a:rPr>
              <a:t>+</a:t>
            </a:r>
            <a:endParaRPr b="0" lang="en-US" sz="2000" spc="-1" strike="noStrike">
              <a:latin typeface="Arial"/>
            </a:endParaRPr>
          </a:p>
        </p:txBody>
      </p:sp>
      <p:sp>
        <p:nvSpPr>
          <p:cNvPr id="167" name="CustomShape 16"/>
          <p:cNvSpPr/>
          <p:nvPr/>
        </p:nvSpPr>
        <p:spPr>
          <a:xfrm>
            <a:off x="991800" y="2057400"/>
            <a:ext cx="294840" cy="3952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de-DE" sz="2000" spc="-1" strike="noStrike">
                <a:solidFill>
                  <a:srgbClr val="ffffff"/>
                </a:solidFill>
                <a:latin typeface="Calibri"/>
              </a:rPr>
              <a:t>+</a:t>
            </a:r>
            <a:endParaRPr b="0" lang="en-US" sz="2000" spc="-1" strike="noStrike">
              <a:latin typeface="Arial"/>
            </a:endParaRPr>
          </a:p>
        </p:txBody>
      </p:sp>
      <p:sp>
        <p:nvSpPr>
          <p:cNvPr id="168" name="CustomShape 17"/>
          <p:cNvSpPr/>
          <p:nvPr/>
        </p:nvSpPr>
        <p:spPr>
          <a:xfrm>
            <a:off x="3133800" y="4380120"/>
            <a:ext cx="344160" cy="342720"/>
          </a:xfrm>
          <a:prstGeom prst="rightBrace">
            <a:avLst>
              <a:gd name="adj1" fmla="val 8333"/>
              <a:gd name="adj2" fmla="val 50000"/>
            </a:avLst>
          </a:prstGeom>
          <a:noFill/>
          <a:ln>
            <a:solidFill>
              <a:schemeClr val="bg1"/>
            </a:solidFill>
          </a:ln>
        </p:spPr>
        <p:style>
          <a:lnRef idx="1">
            <a:schemeClr val="accent1"/>
          </a:lnRef>
          <a:fillRef idx="0">
            <a:schemeClr val="accent1"/>
          </a:fillRef>
          <a:effectRef idx="0">
            <a:schemeClr val="accent1"/>
          </a:effectRef>
          <a:fontRef idx="minor"/>
        </p:style>
      </p:sp>
      <p:sp>
        <p:nvSpPr>
          <p:cNvPr id="169" name="CustomShape 18"/>
          <p:cNvSpPr/>
          <p:nvPr/>
        </p:nvSpPr>
        <p:spPr>
          <a:xfrm>
            <a:off x="4159800" y="6311880"/>
            <a:ext cx="344160" cy="342720"/>
          </a:xfrm>
          <a:prstGeom prst="rightBrace">
            <a:avLst>
              <a:gd name="adj1" fmla="val 8333"/>
              <a:gd name="adj2" fmla="val 50000"/>
            </a:avLst>
          </a:prstGeom>
          <a:noFill/>
          <a:ln>
            <a:solidFill>
              <a:schemeClr val="bg1"/>
            </a:solidFill>
          </a:ln>
        </p:spPr>
        <p:style>
          <a:lnRef idx="1">
            <a:schemeClr val="accent1"/>
          </a:lnRef>
          <a:fillRef idx="0">
            <a:schemeClr val="accent1"/>
          </a:fillRef>
          <a:effectRef idx="0">
            <a:schemeClr val="accent1"/>
          </a:effectRef>
          <a:fontRef idx="minor"/>
        </p:style>
      </p:sp>
      <p:sp>
        <p:nvSpPr>
          <p:cNvPr id="170" name="CustomShape 19"/>
          <p:cNvSpPr/>
          <p:nvPr/>
        </p:nvSpPr>
        <p:spPr>
          <a:xfrm>
            <a:off x="1956960" y="3621240"/>
            <a:ext cx="234000" cy="2408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p:style>
      </p:sp>
      <p:sp>
        <p:nvSpPr>
          <p:cNvPr id="171" name="CustomShape 20"/>
          <p:cNvSpPr/>
          <p:nvPr/>
        </p:nvSpPr>
        <p:spPr>
          <a:xfrm>
            <a:off x="1644120" y="3136680"/>
            <a:ext cx="294840" cy="3952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de-DE" sz="2000" spc="-1" strike="noStrike">
                <a:solidFill>
                  <a:srgbClr val="ffffff"/>
                </a:solidFill>
                <a:latin typeface="Calibri"/>
              </a:rPr>
              <a:t>+</a:t>
            </a:r>
            <a:endParaRPr b="0" lang="en-US" sz="2000" spc="-1" strike="noStrike">
              <a:latin typeface="Arial"/>
            </a:endParaRPr>
          </a:p>
        </p:txBody>
      </p:sp>
      <p:sp>
        <p:nvSpPr>
          <p:cNvPr id="172" name="CustomShape 21"/>
          <p:cNvSpPr/>
          <p:nvPr/>
        </p:nvSpPr>
        <p:spPr>
          <a:xfrm>
            <a:off x="2193120" y="4005360"/>
            <a:ext cx="294840" cy="3952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de-DE" sz="2000" spc="-1" strike="noStrike">
                <a:solidFill>
                  <a:srgbClr val="ffffff"/>
                </a:solidFill>
                <a:latin typeface="Calibri"/>
              </a:rPr>
              <a:t>+</a:t>
            </a:r>
            <a:endParaRPr b="0" lang="en-US" sz="2000" spc="-1" strike="noStrike">
              <a:latin typeface="Arial"/>
            </a:endParaRPr>
          </a:p>
        </p:txBody>
      </p:sp>
      <p:sp>
        <p:nvSpPr>
          <p:cNvPr id="173" name="CustomShape 22"/>
          <p:cNvSpPr/>
          <p:nvPr/>
        </p:nvSpPr>
        <p:spPr>
          <a:xfrm>
            <a:off x="3048120" y="5484960"/>
            <a:ext cx="234000" cy="2408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p:style>
      </p:sp>
      <p:sp>
        <p:nvSpPr>
          <p:cNvPr id="174" name="CustomShape 23"/>
          <p:cNvSpPr/>
          <p:nvPr/>
        </p:nvSpPr>
        <p:spPr>
          <a:xfrm>
            <a:off x="2735280" y="5000400"/>
            <a:ext cx="294840" cy="3952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de-DE" sz="2000" spc="-1" strike="noStrike">
                <a:solidFill>
                  <a:srgbClr val="ffffff"/>
                </a:solidFill>
                <a:latin typeface="Calibri"/>
              </a:rPr>
              <a:t>+</a:t>
            </a:r>
            <a:endParaRPr b="0" lang="en-US" sz="2000" spc="-1" strike="noStrike">
              <a:latin typeface="Arial"/>
            </a:endParaRPr>
          </a:p>
        </p:txBody>
      </p:sp>
      <p:sp>
        <p:nvSpPr>
          <p:cNvPr id="175" name="CustomShape 24"/>
          <p:cNvSpPr/>
          <p:nvPr/>
        </p:nvSpPr>
        <p:spPr>
          <a:xfrm>
            <a:off x="3283920" y="5869080"/>
            <a:ext cx="294840" cy="3952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de-DE" sz="2000" spc="-1" strike="noStrike">
                <a:solidFill>
                  <a:srgbClr val="ffffff"/>
                </a:solidFill>
                <a:latin typeface="Calibri"/>
              </a:rPr>
              <a:t>+</a:t>
            </a:r>
            <a:endParaRPr b="0" lang="en-US" sz="2000" spc="-1" strike="noStrike">
              <a:latin typeface="Arial"/>
            </a:endParaRPr>
          </a:p>
        </p:txBody>
      </p:sp>
      <p:sp>
        <p:nvSpPr>
          <p:cNvPr id="176" name="CustomShape 25"/>
          <p:cNvSpPr/>
          <p:nvPr/>
        </p:nvSpPr>
        <p:spPr>
          <a:xfrm>
            <a:off x="4342320" y="1643400"/>
            <a:ext cx="234000" cy="240840"/>
          </a:xfrm>
          <a:prstGeom prst="ellipse">
            <a:avLst/>
          </a:prstGeom>
          <a:solidFill>
            <a:srgbClr val="01b0f1"/>
          </a:solidFill>
          <a:ln>
            <a:noFill/>
          </a:ln>
        </p:spPr>
        <p:style>
          <a:lnRef idx="2">
            <a:schemeClr val="accent1">
              <a:shade val="50000"/>
            </a:schemeClr>
          </a:lnRef>
          <a:fillRef idx="1">
            <a:schemeClr val="accent1"/>
          </a:fillRef>
          <a:effectRef idx="0">
            <a:schemeClr val="accent1"/>
          </a:effectRef>
          <a:fontRef idx="minor"/>
        </p:style>
      </p:sp>
      <p:sp>
        <p:nvSpPr>
          <p:cNvPr id="177" name="CustomShape 26"/>
          <p:cNvSpPr/>
          <p:nvPr/>
        </p:nvSpPr>
        <p:spPr>
          <a:xfrm>
            <a:off x="4740480" y="2535120"/>
            <a:ext cx="840600" cy="30348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ffffff"/>
                </a:solidFill>
                <a:latin typeface="Arial"/>
              </a:rPr>
              <a:t>Münze</a:t>
            </a:r>
            <a:endParaRPr b="0" lang="en-US" sz="1400" spc="-1" strike="noStrike">
              <a:latin typeface="Arial"/>
            </a:endParaRPr>
          </a:p>
        </p:txBody>
      </p:sp>
      <p:sp>
        <p:nvSpPr>
          <p:cNvPr id="178" name="CustomShape 27"/>
          <p:cNvSpPr/>
          <p:nvPr/>
        </p:nvSpPr>
        <p:spPr>
          <a:xfrm>
            <a:off x="5969160" y="4369320"/>
            <a:ext cx="837360" cy="30348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ffffff"/>
                </a:solidFill>
                <a:latin typeface="Arial"/>
              </a:rPr>
              <a:t>Flasche</a:t>
            </a:r>
            <a:endParaRPr b="0" lang="en-US" sz="1400" spc="-1" strike="noStrike">
              <a:latin typeface="Arial"/>
            </a:endParaRPr>
          </a:p>
        </p:txBody>
      </p:sp>
      <p:sp>
        <p:nvSpPr>
          <p:cNvPr id="179" name="CustomShape 28"/>
          <p:cNvSpPr/>
          <p:nvPr/>
        </p:nvSpPr>
        <p:spPr>
          <a:xfrm>
            <a:off x="6969240" y="6284160"/>
            <a:ext cx="750600" cy="30348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ffffff"/>
                </a:solidFill>
                <a:latin typeface="Arial"/>
              </a:rPr>
              <a:t>Teller</a:t>
            </a:r>
            <a:endParaRPr b="0" lang="en-US" sz="1400" spc="-1" strike="noStrike">
              <a:latin typeface="Arial"/>
            </a:endParaRPr>
          </a:p>
        </p:txBody>
      </p:sp>
      <p:sp>
        <p:nvSpPr>
          <p:cNvPr id="180" name="CustomShape 29"/>
          <p:cNvSpPr/>
          <p:nvPr/>
        </p:nvSpPr>
        <p:spPr>
          <a:xfrm>
            <a:off x="3703680" y="1293120"/>
            <a:ext cx="3239640" cy="5442120"/>
          </a:xfrm>
          <a:custGeom>
            <a:avLst/>
            <a:gdLst/>
            <a:ahLst/>
            <a:rect l="l" t="t" r="r" b="b"/>
            <a:pathLst>
              <a:path w="21600" h="21600">
                <a:moveTo>
                  <a:pt x="0" y="0"/>
                </a:moveTo>
                <a:lnTo>
                  <a:pt x="21600" y="21600"/>
                </a:lnTo>
              </a:path>
            </a:pathLst>
          </a:custGeom>
          <a:noFill/>
          <a:ln w="12700">
            <a:solidFill>
              <a:schemeClr val="bg1"/>
            </a:solidFill>
            <a:tailEnd len="med" type="triangle" w="med"/>
          </a:ln>
        </p:spPr>
        <p:style>
          <a:lnRef idx="1">
            <a:schemeClr val="accent1"/>
          </a:lnRef>
          <a:fillRef idx="0">
            <a:schemeClr val="accent1"/>
          </a:fillRef>
          <a:effectRef idx="0">
            <a:schemeClr val="accent1"/>
          </a:effectRef>
          <a:fontRef idx="minor"/>
        </p:style>
      </p:sp>
      <p:sp>
        <p:nvSpPr>
          <p:cNvPr id="181" name="CustomShape 30"/>
          <p:cNvSpPr/>
          <p:nvPr/>
        </p:nvSpPr>
        <p:spPr>
          <a:xfrm rot="3532800">
            <a:off x="4374360" y="3931920"/>
            <a:ext cx="1144440" cy="33372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1600" spc="-1" strike="noStrike">
                <a:solidFill>
                  <a:srgbClr val="ffffff"/>
                </a:solidFill>
                <a:latin typeface="Calibri"/>
              </a:rPr>
              <a:t>Zeit</a:t>
            </a:r>
            <a:endParaRPr b="0" lang="en-US" sz="1600" spc="-1" strike="noStrike">
              <a:latin typeface="Arial"/>
            </a:endParaRPr>
          </a:p>
        </p:txBody>
      </p:sp>
      <p:sp>
        <p:nvSpPr>
          <p:cNvPr id="182" name="CustomShape 31"/>
          <p:cNvSpPr/>
          <p:nvPr/>
        </p:nvSpPr>
        <p:spPr>
          <a:xfrm>
            <a:off x="5706000" y="2553840"/>
            <a:ext cx="344160" cy="342720"/>
          </a:xfrm>
          <a:prstGeom prst="rightBrace">
            <a:avLst>
              <a:gd name="adj1" fmla="val 8333"/>
              <a:gd name="adj2" fmla="val 50000"/>
            </a:avLst>
          </a:prstGeom>
          <a:noFill/>
          <a:ln>
            <a:solidFill>
              <a:schemeClr val="bg1"/>
            </a:solidFill>
          </a:ln>
        </p:spPr>
        <p:style>
          <a:lnRef idx="1">
            <a:schemeClr val="accent1"/>
          </a:lnRef>
          <a:fillRef idx="0">
            <a:schemeClr val="accent1"/>
          </a:fillRef>
          <a:effectRef idx="0">
            <a:schemeClr val="accent1"/>
          </a:effectRef>
          <a:fontRef idx="minor"/>
        </p:style>
      </p:sp>
      <p:sp>
        <p:nvSpPr>
          <p:cNvPr id="183" name="CustomShape 32"/>
          <p:cNvSpPr/>
          <p:nvPr/>
        </p:nvSpPr>
        <p:spPr>
          <a:xfrm>
            <a:off x="6030720" y="2491560"/>
            <a:ext cx="1530000" cy="51660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01b0f1"/>
                </a:solidFill>
                <a:latin typeface="Calibri"/>
              </a:rPr>
              <a:t>Merken &amp; Größe Bewerten</a:t>
            </a:r>
            <a:endParaRPr b="0" lang="en-US" sz="1400" spc="-1" strike="noStrike">
              <a:latin typeface="Arial"/>
            </a:endParaRPr>
          </a:p>
        </p:txBody>
      </p:sp>
      <p:sp>
        <p:nvSpPr>
          <p:cNvPr id="184" name="CustomShape 33"/>
          <p:cNvSpPr/>
          <p:nvPr/>
        </p:nvSpPr>
        <p:spPr>
          <a:xfrm>
            <a:off x="8046720" y="6176160"/>
            <a:ext cx="1348200" cy="51660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92d14f"/>
                </a:solidFill>
                <a:latin typeface="Calibri"/>
              </a:rPr>
              <a:t>Nur Größe Bewerten</a:t>
            </a:r>
            <a:endParaRPr b="0" lang="en-US" sz="1400" spc="-1" strike="noStrike">
              <a:latin typeface="Arial"/>
            </a:endParaRPr>
          </a:p>
        </p:txBody>
      </p:sp>
      <p:sp>
        <p:nvSpPr>
          <p:cNvPr id="185" name="CustomShape 34"/>
          <p:cNvSpPr/>
          <p:nvPr/>
        </p:nvSpPr>
        <p:spPr>
          <a:xfrm>
            <a:off x="4029480" y="1158840"/>
            <a:ext cx="294840" cy="3952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de-DE" sz="2000" spc="-1" strike="noStrike">
                <a:solidFill>
                  <a:srgbClr val="ffffff"/>
                </a:solidFill>
                <a:latin typeface="Calibri"/>
              </a:rPr>
              <a:t>+</a:t>
            </a:r>
            <a:endParaRPr b="0" lang="en-US" sz="2000" spc="-1" strike="noStrike">
              <a:latin typeface="Arial"/>
            </a:endParaRPr>
          </a:p>
        </p:txBody>
      </p:sp>
      <p:sp>
        <p:nvSpPr>
          <p:cNvPr id="186" name="CustomShape 35"/>
          <p:cNvSpPr/>
          <p:nvPr/>
        </p:nvSpPr>
        <p:spPr>
          <a:xfrm>
            <a:off x="4578120" y="2027520"/>
            <a:ext cx="294840" cy="3952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de-DE" sz="2000" spc="-1" strike="noStrike">
                <a:solidFill>
                  <a:srgbClr val="ffffff"/>
                </a:solidFill>
                <a:latin typeface="Calibri"/>
              </a:rPr>
              <a:t>+</a:t>
            </a:r>
            <a:endParaRPr b="0" lang="en-US" sz="2000" spc="-1" strike="noStrike">
              <a:latin typeface="Arial"/>
            </a:endParaRPr>
          </a:p>
        </p:txBody>
      </p:sp>
      <p:sp>
        <p:nvSpPr>
          <p:cNvPr id="187" name="CustomShape 36"/>
          <p:cNvSpPr/>
          <p:nvPr/>
        </p:nvSpPr>
        <p:spPr>
          <a:xfrm>
            <a:off x="6720120" y="4349880"/>
            <a:ext cx="344160" cy="342720"/>
          </a:xfrm>
          <a:prstGeom prst="rightBrace">
            <a:avLst>
              <a:gd name="adj1" fmla="val 8333"/>
              <a:gd name="adj2" fmla="val 50000"/>
            </a:avLst>
          </a:prstGeom>
          <a:noFill/>
          <a:ln>
            <a:solidFill>
              <a:schemeClr val="bg1"/>
            </a:solidFill>
          </a:ln>
        </p:spPr>
        <p:style>
          <a:lnRef idx="1">
            <a:schemeClr val="accent1"/>
          </a:lnRef>
          <a:fillRef idx="0">
            <a:schemeClr val="accent1"/>
          </a:fillRef>
          <a:effectRef idx="0">
            <a:schemeClr val="accent1"/>
          </a:effectRef>
          <a:fontRef idx="minor"/>
        </p:style>
      </p:sp>
      <p:sp>
        <p:nvSpPr>
          <p:cNvPr id="188" name="CustomShape 37"/>
          <p:cNvSpPr/>
          <p:nvPr/>
        </p:nvSpPr>
        <p:spPr>
          <a:xfrm>
            <a:off x="7746120" y="6282000"/>
            <a:ext cx="344160" cy="342720"/>
          </a:xfrm>
          <a:prstGeom prst="rightBrace">
            <a:avLst>
              <a:gd name="adj1" fmla="val 8333"/>
              <a:gd name="adj2" fmla="val 50000"/>
            </a:avLst>
          </a:prstGeom>
          <a:noFill/>
          <a:ln>
            <a:solidFill>
              <a:schemeClr val="bg1"/>
            </a:solidFill>
          </a:ln>
        </p:spPr>
        <p:style>
          <a:lnRef idx="1">
            <a:schemeClr val="accent1"/>
          </a:lnRef>
          <a:fillRef idx="0">
            <a:schemeClr val="accent1"/>
          </a:fillRef>
          <a:effectRef idx="0">
            <a:schemeClr val="accent1"/>
          </a:effectRef>
          <a:fontRef idx="minor"/>
        </p:style>
      </p:sp>
      <p:sp>
        <p:nvSpPr>
          <p:cNvPr id="189" name="CustomShape 38"/>
          <p:cNvSpPr/>
          <p:nvPr/>
        </p:nvSpPr>
        <p:spPr>
          <a:xfrm>
            <a:off x="5543640" y="3591000"/>
            <a:ext cx="234000" cy="2408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p:style>
      </p:sp>
      <p:sp>
        <p:nvSpPr>
          <p:cNvPr id="190" name="CustomShape 39"/>
          <p:cNvSpPr/>
          <p:nvPr/>
        </p:nvSpPr>
        <p:spPr>
          <a:xfrm>
            <a:off x="5230440" y="3106800"/>
            <a:ext cx="294840" cy="3952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de-DE" sz="2000" spc="-1" strike="noStrike">
                <a:solidFill>
                  <a:srgbClr val="ffffff"/>
                </a:solidFill>
                <a:latin typeface="Calibri"/>
              </a:rPr>
              <a:t>+</a:t>
            </a:r>
            <a:endParaRPr b="0" lang="en-US" sz="2000" spc="-1" strike="noStrike">
              <a:latin typeface="Arial"/>
            </a:endParaRPr>
          </a:p>
        </p:txBody>
      </p:sp>
      <p:sp>
        <p:nvSpPr>
          <p:cNvPr id="191" name="CustomShape 40"/>
          <p:cNvSpPr/>
          <p:nvPr/>
        </p:nvSpPr>
        <p:spPr>
          <a:xfrm>
            <a:off x="5779440" y="3975120"/>
            <a:ext cx="294840" cy="3952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de-DE" sz="2000" spc="-1" strike="noStrike">
                <a:solidFill>
                  <a:srgbClr val="ffffff"/>
                </a:solidFill>
                <a:latin typeface="Calibri"/>
              </a:rPr>
              <a:t>+</a:t>
            </a:r>
            <a:endParaRPr b="0" lang="en-US" sz="2000" spc="-1" strike="noStrike">
              <a:latin typeface="Arial"/>
            </a:endParaRPr>
          </a:p>
        </p:txBody>
      </p:sp>
      <p:sp>
        <p:nvSpPr>
          <p:cNvPr id="192" name="CustomShape 41"/>
          <p:cNvSpPr/>
          <p:nvPr/>
        </p:nvSpPr>
        <p:spPr>
          <a:xfrm>
            <a:off x="6634440" y="5454720"/>
            <a:ext cx="234000" cy="2408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p:style>
      </p:sp>
      <p:sp>
        <p:nvSpPr>
          <p:cNvPr id="193" name="CustomShape 42"/>
          <p:cNvSpPr/>
          <p:nvPr/>
        </p:nvSpPr>
        <p:spPr>
          <a:xfrm>
            <a:off x="6321600" y="4970520"/>
            <a:ext cx="294840" cy="3952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de-DE" sz="2000" spc="-1" strike="noStrike">
                <a:solidFill>
                  <a:srgbClr val="ffffff"/>
                </a:solidFill>
                <a:latin typeface="Calibri"/>
              </a:rPr>
              <a:t>+</a:t>
            </a:r>
            <a:endParaRPr b="0" lang="en-US" sz="2000" spc="-1" strike="noStrike">
              <a:latin typeface="Arial"/>
            </a:endParaRPr>
          </a:p>
        </p:txBody>
      </p:sp>
      <p:sp>
        <p:nvSpPr>
          <p:cNvPr id="194" name="CustomShape 43"/>
          <p:cNvSpPr/>
          <p:nvPr/>
        </p:nvSpPr>
        <p:spPr>
          <a:xfrm>
            <a:off x="6870240" y="5838840"/>
            <a:ext cx="294840" cy="3952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de-DE" sz="2000" spc="-1" strike="noStrike">
                <a:solidFill>
                  <a:srgbClr val="ffffff"/>
                </a:solidFill>
                <a:latin typeface="Calibri"/>
              </a:rPr>
              <a:t>+</a:t>
            </a:r>
            <a:endParaRPr b="0" lang="en-US" sz="2000" spc="-1" strike="noStrike">
              <a:latin typeface="Arial"/>
            </a:endParaRPr>
          </a:p>
        </p:txBody>
      </p:sp>
      <p:sp>
        <p:nvSpPr>
          <p:cNvPr id="195" name="CustomShape 44"/>
          <p:cNvSpPr/>
          <p:nvPr/>
        </p:nvSpPr>
        <p:spPr>
          <a:xfrm>
            <a:off x="6996240" y="4314960"/>
            <a:ext cx="1530000" cy="51660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01b0f1"/>
                </a:solidFill>
                <a:latin typeface="Calibri"/>
              </a:rPr>
              <a:t>Merken &amp; Größe Bewerten</a:t>
            </a:r>
            <a:endParaRPr b="0" lang="en-US" sz="1400" spc="-1" strike="noStrike">
              <a:latin typeface="Arial"/>
            </a:endParaRPr>
          </a:p>
        </p:txBody>
      </p:sp>
      <p:sp>
        <p:nvSpPr>
          <p:cNvPr id="196" name="CustomShape 45"/>
          <p:cNvSpPr/>
          <p:nvPr/>
        </p:nvSpPr>
        <p:spPr>
          <a:xfrm>
            <a:off x="2191680" y="3741840"/>
            <a:ext cx="1837440" cy="515160"/>
          </a:xfrm>
          <a:prstGeom prst="bentConnector2">
            <a:avLst/>
          </a:prstGeom>
          <a:noFill/>
          <a:ln w="19050">
            <a:solidFill>
              <a:srgbClr val="92d050"/>
            </a:solidFill>
            <a:tailEnd len="med" type="triangle" w="med"/>
          </a:ln>
        </p:spPr>
        <p:style>
          <a:lnRef idx="1">
            <a:schemeClr val="accent1"/>
          </a:lnRef>
          <a:fillRef idx="0">
            <a:schemeClr val="accent1"/>
          </a:fillRef>
          <a:effectRef idx="0">
            <a:schemeClr val="accent1"/>
          </a:effectRef>
          <a:fontRef idx="minor"/>
        </p:style>
      </p:sp>
      <p:sp>
        <p:nvSpPr>
          <p:cNvPr id="197" name="CustomShape 46"/>
          <p:cNvSpPr/>
          <p:nvPr/>
        </p:nvSpPr>
        <p:spPr>
          <a:xfrm>
            <a:off x="6869160" y="5575320"/>
            <a:ext cx="1851480" cy="600480"/>
          </a:xfrm>
          <a:prstGeom prst="bentConnector2">
            <a:avLst/>
          </a:prstGeom>
          <a:noFill/>
          <a:ln w="19050">
            <a:solidFill>
              <a:srgbClr val="92d050"/>
            </a:solidFill>
            <a:tailEnd len="med" type="triangle" w="med"/>
          </a:ln>
        </p:spPr>
        <p:style>
          <a:lnRef idx="1">
            <a:schemeClr val="accent1"/>
          </a:lnRef>
          <a:fillRef idx="0">
            <a:schemeClr val="accent1"/>
          </a:fillRef>
          <a:effectRef idx="0">
            <a:schemeClr val="accent1"/>
          </a:effectRef>
          <a:fontRef idx="minor"/>
        </p:style>
      </p:sp>
      <p:sp>
        <p:nvSpPr>
          <p:cNvPr id="198" name="CustomShape 47"/>
          <p:cNvSpPr/>
          <p:nvPr/>
        </p:nvSpPr>
        <p:spPr>
          <a:xfrm>
            <a:off x="3282480" y="5605560"/>
            <a:ext cx="1851480" cy="600480"/>
          </a:xfrm>
          <a:prstGeom prst="bentConnector2">
            <a:avLst/>
          </a:prstGeom>
          <a:noFill/>
          <a:ln w="19050">
            <a:solidFill>
              <a:srgbClr val="92d050"/>
            </a:solidFill>
            <a:tailEnd len="med" type="triangle" w="med"/>
          </a:ln>
        </p:spPr>
        <p:style>
          <a:lnRef idx="1">
            <a:schemeClr val="accent1"/>
          </a:lnRef>
          <a:fillRef idx="0">
            <a:schemeClr val="accent1"/>
          </a:fillRef>
          <a:effectRef idx="0">
            <a:schemeClr val="accent1"/>
          </a:effectRef>
          <a:fontRef idx="minor"/>
        </p:style>
      </p:sp>
      <p:sp>
        <p:nvSpPr>
          <p:cNvPr id="199" name="CustomShape 48"/>
          <p:cNvSpPr/>
          <p:nvPr/>
        </p:nvSpPr>
        <p:spPr>
          <a:xfrm>
            <a:off x="990360" y="1793880"/>
            <a:ext cx="2218680" cy="727560"/>
          </a:xfrm>
          <a:prstGeom prst="bentConnector2">
            <a:avLst/>
          </a:prstGeom>
          <a:noFill/>
          <a:ln w="19050">
            <a:solidFill>
              <a:srgbClr val="00b0f0"/>
            </a:solidFill>
            <a:tailEnd len="med" type="triangle" w="med"/>
          </a:ln>
        </p:spPr>
        <p:style>
          <a:lnRef idx="1">
            <a:schemeClr val="accent1"/>
          </a:lnRef>
          <a:fillRef idx="0">
            <a:schemeClr val="accent1"/>
          </a:fillRef>
          <a:effectRef idx="0">
            <a:schemeClr val="accent1"/>
          </a:effectRef>
          <a:fontRef idx="minor"/>
        </p:style>
      </p:sp>
      <p:sp>
        <p:nvSpPr>
          <p:cNvPr id="200" name="CustomShape 49"/>
          <p:cNvSpPr/>
          <p:nvPr/>
        </p:nvSpPr>
        <p:spPr>
          <a:xfrm>
            <a:off x="4576680" y="1764000"/>
            <a:ext cx="2218680" cy="727560"/>
          </a:xfrm>
          <a:prstGeom prst="bentConnector2">
            <a:avLst/>
          </a:prstGeom>
          <a:noFill/>
          <a:ln w="19050">
            <a:solidFill>
              <a:srgbClr val="00b0f0"/>
            </a:solidFill>
            <a:tailEnd len="med" type="triangle" w="med"/>
          </a:ln>
        </p:spPr>
        <p:style>
          <a:lnRef idx="1">
            <a:schemeClr val="accent1"/>
          </a:lnRef>
          <a:fillRef idx="0">
            <a:schemeClr val="accent1"/>
          </a:fillRef>
          <a:effectRef idx="0">
            <a:schemeClr val="accent1"/>
          </a:effectRef>
          <a:fontRef idx="minor"/>
        </p:style>
      </p:sp>
      <p:sp>
        <p:nvSpPr>
          <p:cNvPr id="201" name="CustomShape 50"/>
          <p:cNvSpPr/>
          <p:nvPr/>
        </p:nvSpPr>
        <p:spPr>
          <a:xfrm>
            <a:off x="5778000" y="3711600"/>
            <a:ext cx="1983240" cy="603000"/>
          </a:xfrm>
          <a:prstGeom prst="bentConnector2">
            <a:avLst/>
          </a:prstGeom>
          <a:noFill/>
          <a:ln w="19050">
            <a:solidFill>
              <a:srgbClr val="00b0f0"/>
            </a:solidFill>
            <a:tailEnd len="med" type="triangle" w="me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595959"/>
        </a:solidFill>
      </p:bgPr>
    </p:bg>
    <p:spTree>
      <p:nvGrpSpPr>
        <p:cNvPr id="1" name=""/>
        <p:cNvGrpSpPr/>
        <p:nvPr/>
      </p:nvGrpSpPr>
      <p:grpSpPr>
        <a:xfrm>
          <a:off x="0" y="0"/>
          <a:ext cx="0" cy="0"/>
          <a:chOff x="0" y="0"/>
          <a:chExt cx="0" cy="0"/>
        </a:xfrm>
      </p:grpSpPr>
      <p:sp>
        <p:nvSpPr>
          <p:cNvPr id="202" name="CustomShape 1"/>
          <p:cNvSpPr/>
          <p:nvPr/>
        </p:nvSpPr>
        <p:spPr>
          <a:xfrm>
            <a:off x="3098520" y="91800"/>
            <a:ext cx="5133960" cy="943560"/>
          </a:xfrm>
          <a:prstGeom prst="rect">
            <a:avLst/>
          </a:prstGeom>
          <a:noFill/>
          <a:ln w="0">
            <a:noFill/>
          </a:ln>
        </p:spPr>
        <p:style>
          <a:lnRef idx="0"/>
          <a:fillRef idx="0"/>
          <a:effectRef idx="0"/>
          <a:fontRef idx="minor"/>
        </p:style>
        <p:txBody>
          <a:bodyPr wrap="none" lIns="90000" rIns="90000" tIns="45000" bIns="45000">
            <a:spAutoFit/>
          </a:bodyPr>
          <a:p>
            <a:pPr algn="ctr">
              <a:lnSpc>
                <a:spcPct val="100000"/>
              </a:lnSpc>
              <a:tabLst>
                <a:tab algn="l" pos="0"/>
              </a:tabLst>
            </a:pPr>
            <a:r>
              <a:rPr b="1" lang="de-DE" sz="2800" spc="-1" strike="noStrike">
                <a:solidFill>
                  <a:srgbClr val="ffffff"/>
                </a:solidFill>
                <a:latin typeface="Arial"/>
              </a:rPr>
              <a:t>Cued Complex Span Aufgabe</a:t>
            </a:r>
            <a:endParaRPr b="0" lang="en-US" sz="2800" spc="-1" strike="noStrike">
              <a:latin typeface="Arial"/>
            </a:endParaRPr>
          </a:p>
          <a:p>
            <a:pPr algn="ctr">
              <a:lnSpc>
                <a:spcPct val="100000"/>
              </a:lnSpc>
              <a:tabLst>
                <a:tab algn="l" pos="0"/>
              </a:tabLst>
            </a:pPr>
            <a:r>
              <a:rPr b="1" lang="de-DE" sz="2800" spc="-1" strike="noStrike">
                <a:solidFill>
                  <a:srgbClr val="ffffff"/>
                </a:solidFill>
                <a:latin typeface="Arial"/>
              </a:rPr>
              <a:t>Hinweis vor dem Wort</a:t>
            </a:r>
            <a:endParaRPr b="0" lang="en-US" sz="2800" spc="-1" strike="noStrike">
              <a:latin typeface="Arial"/>
            </a:endParaRPr>
          </a:p>
        </p:txBody>
      </p:sp>
      <p:sp>
        <p:nvSpPr>
          <p:cNvPr id="203" name="CustomShape 2"/>
          <p:cNvSpPr/>
          <p:nvPr/>
        </p:nvSpPr>
        <p:spPr>
          <a:xfrm>
            <a:off x="756000" y="1673280"/>
            <a:ext cx="234000" cy="240840"/>
          </a:xfrm>
          <a:prstGeom prst="ellipse">
            <a:avLst/>
          </a:prstGeom>
          <a:solidFill>
            <a:srgbClr val="01b0f1"/>
          </a:solidFill>
          <a:ln>
            <a:noFill/>
          </a:ln>
        </p:spPr>
        <p:style>
          <a:lnRef idx="2">
            <a:schemeClr val="accent1">
              <a:shade val="50000"/>
            </a:schemeClr>
          </a:lnRef>
          <a:fillRef idx="1">
            <a:schemeClr val="accent1"/>
          </a:fillRef>
          <a:effectRef idx="0">
            <a:schemeClr val="accent1"/>
          </a:effectRef>
          <a:fontRef idx="minor"/>
        </p:style>
      </p:sp>
      <p:sp>
        <p:nvSpPr>
          <p:cNvPr id="204" name="CustomShape 3"/>
          <p:cNvSpPr/>
          <p:nvPr/>
        </p:nvSpPr>
        <p:spPr>
          <a:xfrm>
            <a:off x="1154160" y="2565360"/>
            <a:ext cx="840600" cy="30348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ffffff"/>
                </a:solidFill>
                <a:latin typeface="Arial"/>
              </a:rPr>
              <a:t>22</a:t>
            </a:r>
            <a:endParaRPr b="0" lang="en-US" sz="1400" spc="-1" strike="noStrike">
              <a:latin typeface="Arial"/>
            </a:endParaRPr>
          </a:p>
        </p:txBody>
      </p:sp>
      <p:sp>
        <p:nvSpPr>
          <p:cNvPr id="205" name="CustomShape 4"/>
          <p:cNvSpPr/>
          <p:nvPr/>
        </p:nvSpPr>
        <p:spPr>
          <a:xfrm>
            <a:off x="2382480" y="4399560"/>
            <a:ext cx="750600" cy="30348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ffffff"/>
                </a:solidFill>
                <a:latin typeface="Arial"/>
              </a:rPr>
              <a:t>56</a:t>
            </a:r>
            <a:endParaRPr b="0" lang="en-US" sz="1400" spc="-1" strike="noStrike">
              <a:latin typeface="Arial"/>
            </a:endParaRPr>
          </a:p>
        </p:txBody>
      </p:sp>
      <p:sp>
        <p:nvSpPr>
          <p:cNvPr id="206" name="CustomShape 5"/>
          <p:cNvSpPr/>
          <p:nvPr/>
        </p:nvSpPr>
        <p:spPr>
          <a:xfrm>
            <a:off x="3382920" y="6314040"/>
            <a:ext cx="750600" cy="30348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ffffff"/>
                </a:solidFill>
                <a:latin typeface="Arial"/>
              </a:rPr>
              <a:t>79</a:t>
            </a:r>
            <a:endParaRPr b="0" lang="en-US" sz="1400" spc="-1" strike="noStrike">
              <a:latin typeface="Arial"/>
            </a:endParaRPr>
          </a:p>
        </p:txBody>
      </p:sp>
      <p:sp>
        <p:nvSpPr>
          <p:cNvPr id="207" name="CustomShape 6"/>
          <p:cNvSpPr/>
          <p:nvPr/>
        </p:nvSpPr>
        <p:spPr>
          <a:xfrm>
            <a:off x="117360" y="1323360"/>
            <a:ext cx="3239640" cy="5442120"/>
          </a:xfrm>
          <a:custGeom>
            <a:avLst/>
            <a:gdLst/>
            <a:ahLst/>
            <a:rect l="l" t="t" r="r" b="b"/>
            <a:pathLst>
              <a:path w="21600" h="21600">
                <a:moveTo>
                  <a:pt x="0" y="0"/>
                </a:moveTo>
                <a:lnTo>
                  <a:pt x="21600" y="21600"/>
                </a:lnTo>
              </a:path>
            </a:pathLst>
          </a:custGeom>
          <a:noFill/>
          <a:ln w="12700">
            <a:solidFill>
              <a:schemeClr val="bg1"/>
            </a:solidFill>
            <a:tailEnd len="med" type="triangle" w="med"/>
          </a:ln>
        </p:spPr>
        <p:style>
          <a:lnRef idx="1">
            <a:schemeClr val="accent1"/>
          </a:lnRef>
          <a:fillRef idx="0">
            <a:schemeClr val="accent1"/>
          </a:fillRef>
          <a:effectRef idx="0">
            <a:schemeClr val="accent1"/>
          </a:effectRef>
          <a:fontRef idx="minor"/>
        </p:style>
      </p:sp>
      <p:sp>
        <p:nvSpPr>
          <p:cNvPr id="208" name="CustomShape 7"/>
          <p:cNvSpPr/>
          <p:nvPr/>
        </p:nvSpPr>
        <p:spPr>
          <a:xfrm rot="3532800">
            <a:off x="788040" y="3962160"/>
            <a:ext cx="1144440" cy="33372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1600" spc="-1" strike="noStrike">
                <a:solidFill>
                  <a:srgbClr val="ffffff"/>
                </a:solidFill>
                <a:latin typeface="Calibri"/>
              </a:rPr>
              <a:t>Zeit</a:t>
            </a:r>
            <a:endParaRPr b="0" lang="en-US" sz="1600" spc="-1" strike="noStrike">
              <a:latin typeface="Arial"/>
            </a:endParaRPr>
          </a:p>
        </p:txBody>
      </p:sp>
      <p:sp>
        <p:nvSpPr>
          <p:cNvPr id="209" name="CustomShape 8"/>
          <p:cNvSpPr/>
          <p:nvPr/>
        </p:nvSpPr>
        <p:spPr>
          <a:xfrm>
            <a:off x="2119680" y="2583720"/>
            <a:ext cx="344160" cy="342720"/>
          </a:xfrm>
          <a:prstGeom prst="rightBrace">
            <a:avLst>
              <a:gd name="adj1" fmla="val 8333"/>
              <a:gd name="adj2" fmla="val 50000"/>
            </a:avLst>
          </a:prstGeom>
          <a:noFill/>
          <a:ln>
            <a:solidFill>
              <a:schemeClr val="bg1"/>
            </a:solidFill>
          </a:ln>
        </p:spPr>
        <p:style>
          <a:lnRef idx="1">
            <a:schemeClr val="accent1"/>
          </a:lnRef>
          <a:fillRef idx="0">
            <a:schemeClr val="accent1"/>
          </a:fillRef>
          <a:effectRef idx="0">
            <a:schemeClr val="accent1"/>
          </a:effectRef>
          <a:fontRef idx="minor"/>
        </p:style>
      </p:sp>
      <p:sp>
        <p:nvSpPr>
          <p:cNvPr id="210" name="CustomShape 9"/>
          <p:cNvSpPr/>
          <p:nvPr/>
        </p:nvSpPr>
        <p:spPr>
          <a:xfrm>
            <a:off x="2444040" y="2521800"/>
            <a:ext cx="1530000" cy="51660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01b0f1"/>
                </a:solidFill>
                <a:latin typeface="Calibri"/>
              </a:rPr>
              <a:t>Merken &amp; Größe Bewerten</a:t>
            </a:r>
            <a:endParaRPr b="0" lang="en-US" sz="1400" spc="-1" strike="noStrike">
              <a:latin typeface="Arial"/>
            </a:endParaRPr>
          </a:p>
        </p:txBody>
      </p:sp>
      <p:sp>
        <p:nvSpPr>
          <p:cNvPr id="211" name="CustomShape 10"/>
          <p:cNvSpPr/>
          <p:nvPr/>
        </p:nvSpPr>
        <p:spPr>
          <a:xfrm>
            <a:off x="3392280" y="4257360"/>
            <a:ext cx="1273680" cy="51660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92d14f"/>
                </a:solidFill>
                <a:latin typeface="Calibri"/>
              </a:rPr>
              <a:t>Nur Größe Bewerten</a:t>
            </a:r>
            <a:endParaRPr b="0" lang="en-US" sz="1400" spc="-1" strike="noStrike">
              <a:latin typeface="Arial"/>
            </a:endParaRPr>
          </a:p>
        </p:txBody>
      </p:sp>
      <p:sp>
        <p:nvSpPr>
          <p:cNvPr id="212" name="CustomShape 11"/>
          <p:cNvSpPr/>
          <p:nvPr/>
        </p:nvSpPr>
        <p:spPr>
          <a:xfrm>
            <a:off x="4460400" y="6206400"/>
            <a:ext cx="1348200" cy="51660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92d14f"/>
                </a:solidFill>
                <a:latin typeface="Calibri"/>
              </a:rPr>
              <a:t>Nur Größe Bewerten</a:t>
            </a:r>
            <a:endParaRPr b="0" lang="en-US" sz="1400" spc="-1" strike="noStrike">
              <a:latin typeface="Arial"/>
            </a:endParaRPr>
          </a:p>
        </p:txBody>
      </p:sp>
      <p:sp>
        <p:nvSpPr>
          <p:cNvPr id="213" name="CustomShape 12"/>
          <p:cNvSpPr/>
          <p:nvPr/>
        </p:nvSpPr>
        <p:spPr>
          <a:xfrm>
            <a:off x="10487160" y="5986440"/>
            <a:ext cx="1542600" cy="713880"/>
          </a:xfrm>
          <a:prstGeom prst="rightArrow">
            <a:avLst>
              <a:gd name="adj1" fmla="val 50000"/>
              <a:gd name="adj2" fmla="val 50000"/>
            </a:avLst>
          </a:prstGeom>
          <a:solidFill>
            <a:srgbClr val="c1002a"/>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r>
              <a:rPr b="0" lang="de-DE" sz="1800" spc="-1" strike="noStrike">
                <a:solidFill>
                  <a:srgbClr val="ffffff"/>
                </a:solidFill>
                <a:latin typeface="Calibri"/>
              </a:rPr>
              <a:t>Weiter</a:t>
            </a:r>
            <a:endParaRPr b="0" lang="en-US" sz="1800" spc="-1" strike="noStrike">
              <a:latin typeface="Arial"/>
            </a:endParaRPr>
          </a:p>
        </p:txBody>
      </p:sp>
      <p:sp>
        <p:nvSpPr>
          <p:cNvPr id="214" name="CustomShape 13"/>
          <p:cNvSpPr/>
          <p:nvPr/>
        </p:nvSpPr>
        <p:spPr>
          <a:xfrm>
            <a:off x="182880" y="5986440"/>
            <a:ext cx="1547640" cy="719640"/>
          </a:xfrm>
          <a:prstGeom prst="leftArrow">
            <a:avLst>
              <a:gd name="adj1" fmla="val 50000"/>
              <a:gd name="adj2" fmla="val 50000"/>
            </a:avLst>
          </a:prstGeom>
          <a:solidFill>
            <a:srgbClr val="c1002a"/>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r>
              <a:rPr b="0" lang="de-DE" sz="1800" spc="-1" strike="noStrike">
                <a:solidFill>
                  <a:srgbClr val="ffffff"/>
                </a:solidFill>
                <a:latin typeface="Calibri"/>
              </a:rPr>
              <a:t>Zurück</a:t>
            </a:r>
            <a:endParaRPr b="0" lang="en-US" sz="1800" spc="-1" strike="noStrike">
              <a:latin typeface="Arial"/>
            </a:endParaRPr>
          </a:p>
        </p:txBody>
      </p:sp>
      <p:sp>
        <p:nvSpPr>
          <p:cNvPr id="215" name="CustomShape 14"/>
          <p:cNvSpPr/>
          <p:nvPr/>
        </p:nvSpPr>
        <p:spPr>
          <a:xfrm>
            <a:off x="8876160" y="1966320"/>
            <a:ext cx="3027960" cy="41698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400" spc="-1" strike="noStrike">
                <a:solidFill>
                  <a:srgbClr val="ffffff"/>
                </a:solidFill>
                <a:latin typeface="Arial"/>
              </a:rPr>
              <a:t>Hier sehen Sie den Ablauf eines Versuches, nur mit drei Zahlen, die Sie sich merken müssen. </a:t>
            </a:r>
            <a:r>
              <a:rPr b="1" i="1" lang="en-US" sz="1400" spc="-1" strike="noStrike">
                <a:solidFill>
                  <a:srgbClr val="ffc000"/>
                </a:solidFill>
                <a:latin typeface="Arial"/>
              </a:rPr>
              <a:t>Achtung: später werden es 5 Zahlen sein! </a:t>
            </a:r>
            <a:endParaRPr b="0" lang="en-US" sz="1400" spc="-1" strike="noStrike">
              <a:latin typeface="Arial"/>
            </a:endParaRPr>
          </a:p>
          <a:p>
            <a:pPr>
              <a:lnSpc>
                <a:spcPct val="100000"/>
              </a:lnSpc>
            </a:pPr>
            <a:endParaRPr b="0" lang="en-US" sz="1400" spc="-1" strike="noStrike">
              <a:latin typeface="Arial"/>
            </a:endParaRPr>
          </a:p>
          <a:p>
            <a:pPr>
              <a:lnSpc>
                <a:spcPct val="100000"/>
              </a:lnSpc>
            </a:pPr>
            <a:r>
              <a:rPr b="1" i="1" lang="en-US" sz="1400" spc="-1" strike="noStrike">
                <a:solidFill>
                  <a:srgbClr val="01b0f1"/>
                </a:solidFill>
                <a:latin typeface="Arial"/>
              </a:rPr>
              <a:t>Merken</a:t>
            </a:r>
            <a:r>
              <a:rPr b="0" lang="en-US" sz="1400" spc="-1" strike="noStrike">
                <a:solidFill>
                  <a:srgbClr val="ffffff"/>
                </a:solidFill>
                <a:latin typeface="Arial"/>
              </a:rPr>
              <a:t> Sie sich alle Zahlen mit einem </a:t>
            </a:r>
            <a:r>
              <a:rPr b="1" i="1" lang="en-US" sz="1400" spc="-1" strike="noStrike">
                <a:solidFill>
                  <a:srgbClr val="01b0f1"/>
                </a:solidFill>
                <a:latin typeface="Arial"/>
              </a:rPr>
              <a:t>blauen</a:t>
            </a:r>
            <a:r>
              <a:rPr b="0" lang="en-US" sz="1400" spc="-1" strike="noStrike">
                <a:solidFill>
                  <a:srgbClr val="ffffff"/>
                </a:solidFill>
                <a:latin typeface="Arial"/>
              </a:rPr>
              <a:t> Hinweis! Die Zahlen mit einem </a:t>
            </a:r>
            <a:r>
              <a:rPr b="1" i="1" lang="en-US" sz="1400" spc="-1" strike="noStrike">
                <a:solidFill>
                  <a:srgbClr val="92d14f"/>
                </a:solidFill>
                <a:latin typeface="Arial"/>
              </a:rPr>
              <a:t>grünen</a:t>
            </a:r>
            <a:r>
              <a:rPr b="0" lang="en-US" sz="1400" spc="-1" strike="noStrike">
                <a:solidFill>
                  <a:srgbClr val="ffffff"/>
                </a:solidFill>
                <a:latin typeface="Arial"/>
              </a:rPr>
              <a:t> Hinweis sind </a:t>
            </a:r>
            <a:r>
              <a:rPr b="1" i="1" lang="en-US" sz="1400" spc="-1" strike="noStrike">
                <a:solidFill>
                  <a:srgbClr val="92d050"/>
                </a:solidFill>
                <a:latin typeface="Arial"/>
              </a:rPr>
              <a:t>nicht relevant</a:t>
            </a:r>
            <a:r>
              <a:rPr b="0" lang="en-US" sz="1400" spc="-1" strike="noStrike">
                <a:solidFill>
                  <a:srgbClr val="ffffff"/>
                </a:solidFill>
                <a:latin typeface="Arial"/>
              </a:rPr>
              <a:t>. Zu Beginn eines Versuches und zwischen einem Hinweis und einem Wort, wird jeweils ein Fixationskreuz gezeigt.</a:t>
            </a:r>
            <a:endParaRPr b="0" lang="en-US" sz="1400" spc="-1" strike="noStrike">
              <a:latin typeface="Arial"/>
            </a:endParaRPr>
          </a:p>
          <a:p>
            <a:pPr>
              <a:lnSpc>
                <a:spcPct val="100000"/>
              </a:lnSpc>
            </a:pPr>
            <a:endParaRPr b="0" lang="en-US" sz="1400" spc="-1" strike="noStrike">
              <a:latin typeface="Arial"/>
            </a:endParaRPr>
          </a:p>
          <a:p>
            <a:pPr>
              <a:lnSpc>
                <a:spcPct val="100000"/>
              </a:lnSpc>
            </a:pPr>
            <a:r>
              <a:rPr b="1" i="1" lang="en-US" sz="1400" spc="-1" strike="noStrike">
                <a:solidFill>
                  <a:srgbClr val="ffc000"/>
                </a:solidFill>
                <a:latin typeface="Arial"/>
              </a:rPr>
              <a:t>Bewerten Sie die Größe aller Zahlen! </a:t>
            </a:r>
            <a:r>
              <a:rPr b="0" lang="de-DE" sz="1400" spc="-1" strike="noStrike">
                <a:solidFill>
                  <a:srgbClr val="ffffff"/>
                </a:solidFill>
                <a:latin typeface="Arial"/>
              </a:rPr>
              <a:t>Drücken Sie die </a:t>
            </a:r>
            <a:r>
              <a:rPr b="1" i="1" lang="de-DE" sz="1400" spc="-1" strike="noStrike">
                <a:solidFill>
                  <a:srgbClr val="ffc000"/>
                </a:solidFill>
                <a:latin typeface="Arial"/>
              </a:rPr>
              <a:t>Taste „L“</a:t>
            </a:r>
            <a:r>
              <a:rPr b="0" lang="de-DE" sz="1400" spc="-1" strike="noStrike">
                <a:solidFill>
                  <a:srgbClr val="ffffff"/>
                </a:solidFill>
                <a:latin typeface="Arial"/>
              </a:rPr>
              <a:t>, </a:t>
            </a:r>
            <a:r>
              <a:rPr b="1" i="1" lang="de-DE" sz="1400" spc="-1" strike="noStrike">
                <a:solidFill>
                  <a:srgbClr val="ffc000"/>
                </a:solidFill>
                <a:latin typeface="Arial"/>
              </a:rPr>
              <a:t>wenn die Zahl größer</a:t>
            </a:r>
            <a:r>
              <a:rPr b="0" lang="de-DE" sz="1400" spc="-1" strike="noStrike">
                <a:solidFill>
                  <a:srgbClr val="ffc000"/>
                </a:solidFill>
                <a:latin typeface="Arial"/>
              </a:rPr>
              <a:t> </a:t>
            </a:r>
            <a:r>
              <a:rPr b="0" lang="de-DE" sz="1400" spc="-1" strike="noStrike">
                <a:solidFill>
                  <a:srgbClr val="ffffff"/>
                </a:solidFill>
                <a:latin typeface="Arial"/>
              </a:rPr>
              <a:t>ist als </a:t>
            </a:r>
            <a:r>
              <a:rPr b="1" i="1" lang="de-DE" sz="1400" spc="-1" strike="noStrike">
                <a:solidFill>
                  <a:srgbClr val="ffc000"/>
                </a:solidFill>
                <a:latin typeface="Arial"/>
              </a:rPr>
              <a:t>50</a:t>
            </a:r>
            <a:r>
              <a:rPr b="0" lang="de-DE" sz="1400" spc="-1" strike="noStrike">
                <a:solidFill>
                  <a:srgbClr val="ffffff"/>
                </a:solidFill>
                <a:latin typeface="Arial"/>
              </a:rPr>
              <a:t> und die </a:t>
            </a:r>
            <a:r>
              <a:rPr b="1" i="1" lang="de-DE" sz="1400" spc="-1" strike="noStrike">
                <a:solidFill>
                  <a:srgbClr val="ffc000"/>
                </a:solidFill>
                <a:latin typeface="Arial"/>
              </a:rPr>
              <a:t>Taste „D“, wenn sie kleiner </a:t>
            </a:r>
            <a:r>
              <a:rPr b="0" lang="de-DE" sz="1400" spc="-1" strike="noStrike">
                <a:solidFill>
                  <a:srgbClr val="ffffff"/>
                </a:solidFill>
                <a:latin typeface="Arial"/>
              </a:rPr>
              <a:t>ist als </a:t>
            </a:r>
            <a:r>
              <a:rPr b="1" i="1" lang="de-DE" sz="1400" spc="-1" strike="noStrike">
                <a:solidFill>
                  <a:srgbClr val="ffc000"/>
                </a:solidFill>
                <a:latin typeface="Arial"/>
              </a:rPr>
              <a:t>50</a:t>
            </a:r>
            <a:r>
              <a:rPr b="0" lang="de-DE" sz="1400" spc="-1" strike="noStrike">
                <a:solidFill>
                  <a:srgbClr val="ffffff"/>
                </a:solidFill>
                <a:latin typeface="Arial"/>
              </a:rPr>
              <a:t>.</a:t>
            </a:r>
            <a:endParaRPr b="0" lang="en-US" sz="1400" spc="-1" strike="noStrike">
              <a:latin typeface="Arial"/>
            </a:endParaRPr>
          </a:p>
          <a:p>
            <a:pPr>
              <a:lnSpc>
                <a:spcPct val="100000"/>
              </a:lnSpc>
            </a:pPr>
            <a:endParaRPr b="0" lang="en-US" sz="1400" spc="-1" strike="noStrike">
              <a:latin typeface="Arial"/>
            </a:endParaRPr>
          </a:p>
        </p:txBody>
      </p:sp>
      <p:sp>
        <p:nvSpPr>
          <p:cNvPr id="216" name="CustomShape 15"/>
          <p:cNvSpPr/>
          <p:nvPr/>
        </p:nvSpPr>
        <p:spPr>
          <a:xfrm>
            <a:off x="443160" y="1189080"/>
            <a:ext cx="294840" cy="3952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de-DE" sz="2000" spc="-1" strike="noStrike">
                <a:solidFill>
                  <a:srgbClr val="ffffff"/>
                </a:solidFill>
                <a:latin typeface="Calibri"/>
              </a:rPr>
              <a:t>+</a:t>
            </a:r>
            <a:endParaRPr b="0" lang="en-US" sz="2000" spc="-1" strike="noStrike">
              <a:latin typeface="Arial"/>
            </a:endParaRPr>
          </a:p>
        </p:txBody>
      </p:sp>
      <p:sp>
        <p:nvSpPr>
          <p:cNvPr id="217" name="CustomShape 16"/>
          <p:cNvSpPr/>
          <p:nvPr/>
        </p:nvSpPr>
        <p:spPr>
          <a:xfrm>
            <a:off x="991800" y="2057400"/>
            <a:ext cx="294840" cy="3952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de-DE" sz="2000" spc="-1" strike="noStrike">
                <a:solidFill>
                  <a:srgbClr val="ffffff"/>
                </a:solidFill>
                <a:latin typeface="Calibri"/>
              </a:rPr>
              <a:t>+</a:t>
            </a:r>
            <a:endParaRPr b="0" lang="en-US" sz="2000" spc="-1" strike="noStrike">
              <a:latin typeface="Arial"/>
            </a:endParaRPr>
          </a:p>
        </p:txBody>
      </p:sp>
      <p:sp>
        <p:nvSpPr>
          <p:cNvPr id="218" name="CustomShape 17"/>
          <p:cNvSpPr/>
          <p:nvPr/>
        </p:nvSpPr>
        <p:spPr>
          <a:xfrm>
            <a:off x="3133800" y="4380120"/>
            <a:ext cx="344160" cy="342720"/>
          </a:xfrm>
          <a:prstGeom prst="rightBrace">
            <a:avLst>
              <a:gd name="adj1" fmla="val 8333"/>
              <a:gd name="adj2" fmla="val 50000"/>
            </a:avLst>
          </a:prstGeom>
          <a:noFill/>
          <a:ln>
            <a:solidFill>
              <a:schemeClr val="bg1"/>
            </a:solidFill>
          </a:ln>
        </p:spPr>
        <p:style>
          <a:lnRef idx="1">
            <a:schemeClr val="accent1"/>
          </a:lnRef>
          <a:fillRef idx="0">
            <a:schemeClr val="accent1"/>
          </a:fillRef>
          <a:effectRef idx="0">
            <a:schemeClr val="accent1"/>
          </a:effectRef>
          <a:fontRef idx="minor"/>
        </p:style>
      </p:sp>
      <p:sp>
        <p:nvSpPr>
          <p:cNvPr id="219" name="CustomShape 18"/>
          <p:cNvSpPr/>
          <p:nvPr/>
        </p:nvSpPr>
        <p:spPr>
          <a:xfrm>
            <a:off x="4159800" y="6311880"/>
            <a:ext cx="344160" cy="342720"/>
          </a:xfrm>
          <a:prstGeom prst="rightBrace">
            <a:avLst>
              <a:gd name="adj1" fmla="val 8333"/>
              <a:gd name="adj2" fmla="val 50000"/>
            </a:avLst>
          </a:prstGeom>
          <a:noFill/>
          <a:ln>
            <a:solidFill>
              <a:schemeClr val="bg1"/>
            </a:solidFill>
          </a:ln>
        </p:spPr>
        <p:style>
          <a:lnRef idx="1">
            <a:schemeClr val="accent1"/>
          </a:lnRef>
          <a:fillRef idx="0">
            <a:schemeClr val="accent1"/>
          </a:fillRef>
          <a:effectRef idx="0">
            <a:schemeClr val="accent1"/>
          </a:effectRef>
          <a:fontRef idx="minor"/>
        </p:style>
      </p:sp>
      <p:sp>
        <p:nvSpPr>
          <p:cNvPr id="220" name="CustomShape 19"/>
          <p:cNvSpPr/>
          <p:nvPr/>
        </p:nvSpPr>
        <p:spPr>
          <a:xfrm>
            <a:off x="1956960" y="3621240"/>
            <a:ext cx="234000" cy="2408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p:style>
      </p:sp>
      <p:sp>
        <p:nvSpPr>
          <p:cNvPr id="221" name="CustomShape 20"/>
          <p:cNvSpPr/>
          <p:nvPr/>
        </p:nvSpPr>
        <p:spPr>
          <a:xfrm>
            <a:off x="1644120" y="3136680"/>
            <a:ext cx="294840" cy="3952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de-DE" sz="2000" spc="-1" strike="noStrike">
                <a:solidFill>
                  <a:srgbClr val="ffffff"/>
                </a:solidFill>
                <a:latin typeface="Calibri"/>
              </a:rPr>
              <a:t>+</a:t>
            </a:r>
            <a:endParaRPr b="0" lang="en-US" sz="2000" spc="-1" strike="noStrike">
              <a:latin typeface="Arial"/>
            </a:endParaRPr>
          </a:p>
        </p:txBody>
      </p:sp>
      <p:sp>
        <p:nvSpPr>
          <p:cNvPr id="222" name="CustomShape 21"/>
          <p:cNvSpPr/>
          <p:nvPr/>
        </p:nvSpPr>
        <p:spPr>
          <a:xfrm>
            <a:off x="2193120" y="4005360"/>
            <a:ext cx="294840" cy="3952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de-DE" sz="2000" spc="-1" strike="noStrike">
                <a:solidFill>
                  <a:srgbClr val="ffffff"/>
                </a:solidFill>
                <a:latin typeface="Calibri"/>
              </a:rPr>
              <a:t>+</a:t>
            </a:r>
            <a:endParaRPr b="0" lang="en-US" sz="2000" spc="-1" strike="noStrike">
              <a:latin typeface="Arial"/>
            </a:endParaRPr>
          </a:p>
        </p:txBody>
      </p:sp>
      <p:sp>
        <p:nvSpPr>
          <p:cNvPr id="223" name="CustomShape 22"/>
          <p:cNvSpPr/>
          <p:nvPr/>
        </p:nvSpPr>
        <p:spPr>
          <a:xfrm>
            <a:off x="3048120" y="5484960"/>
            <a:ext cx="234000" cy="2408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p:style>
      </p:sp>
      <p:sp>
        <p:nvSpPr>
          <p:cNvPr id="224" name="CustomShape 23"/>
          <p:cNvSpPr/>
          <p:nvPr/>
        </p:nvSpPr>
        <p:spPr>
          <a:xfrm>
            <a:off x="2735280" y="5000400"/>
            <a:ext cx="294840" cy="3952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de-DE" sz="2000" spc="-1" strike="noStrike">
                <a:solidFill>
                  <a:srgbClr val="ffffff"/>
                </a:solidFill>
                <a:latin typeface="Calibri"/>
              </a:rPr>
              <a:t>+</a:t>
            </a:r>
            <a:endParaRPr b="0" lang="en-US" sz="2000" spc="-1" strike="noStrike">
              <a:latin typeface="Arial"/>
            </a:endParaRPr>
          </a:p>
        </p:txBody>
      </p:sp>
      <p:sp>
        <p:nvSpPr>
          <p:cNvPr id="225" name="CustomShape 24"/>
          <p:cNvSpPr/>
          <p:nvPr/>
        </p:nvSpPr>
        <p:spPr>
          <a:xfrm>
            <a:off x="3283920" y="5869080"/>
            <a:ext cx="294840" cy="3952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de-DE" sz="2000" spc="-1" strike="noStrike">
                <a:solidFill>
                  <a:srgbClr val="ffffff"/>
                </a:solidFill>
                <a:latin typeface="Calibri"/>
              </a:rPr>
              <a:t>+</a:t>
            </a:r>
            <a:endParaRPr b="0" lang="en-US" sz="2000" spc="-1" strike="noStrike">
              <a:latin typeface="Arial"/>
            </a:endParaRPr>
          </a:p>
        </p:txBody>
      </p:sp>
      <p:sp>
        <p:nvSpPr>
          <p:cNvPr id="226" name="CustomShape 25"/>
          <p:cNvSpPr/>
          <p:nvPr/>
        </p:nvSpPr>
        <p:spPr>
          <a:xfrm>
            <a:off x="4342320" y="1643400"/>
            <a:ext cx="234000" cy="240840"/>
          </a:xfrm>
          <a:prstGeom prst="ellipse">
            <a:avLst/>
          </a:prstGeom>
          <a:solidFill>
            <a:srgbClr val="01b0f1"/>
          </a:solidFill>
          <a:ln>
            <a:noFill/>
          </a:ln>
        </p:spPr>
        <p:style>
          <a:lnRef idx="2">
            <a:schemeClr val="accent1">
              <a:shade val="50000"/>
            </a:schemeClr>
          </a:lnRef>
          <a:fillRef idx="1">
            <a:schemeClr val="accent1"/>
          </a:fillRef>
          <a:effectRef idx="0">
            <a:schemeClr val="accent1"/>
          </a:effectRef>
          <a:fontRef idx="minor"/>
        </p:style>
      </p:sp>
      <p:sp>
        <p:nvSpPr>
          <p:cNvPr id="227" name="CustomShape 26"/>
          <p:cNvSpPr/>
          <p:nvPr/>
        </p:nvSpPr>
        <p:spPr>
          <a:xfrm>
            <a:off x="4740480" y="2535120"/>
            <a:ext cx="840600" cy="30348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ffffff"/>
                </a:solidFill>
                <a:latin typeface="Arial"/>
              </a:rPr>
              <a:t>12</a:t>
            </a:r>
            <a:endParaRPr b="0" lang="en-US" sz="1400" spc="-1" strike="noStrike">
              <a:latin typeface="Arial"/>
            </a:endParaRPr>
          </a:p>
        </p:txBody>
      </p:sp>
      <p:sp>
        <p:nvSpPr>
          <p:cNvPr id="228" name="CustomShape 27"/>
          <p:cNvSpPr/>
          <p:nvPr/>
        </p:nvSpPr>
        <p:spPr>
          <a:xfrm>
            <a:off x="5969160" y="4369320"/>
            <a:ext cx="837360" cy="30348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ffffff"/>
                </a:solidFill>
                <a:latin typeface="Arial"/>
              </a:rPr>
              <a:t>87</a:t>
            </a:r>
            <a:endParaRPr b="0" lang="en-US" sz="1400" spc="-1" strike="noStrike">
              <a:latin typeface="Arial"/>
            </a:endParaRPr>
          </a:p>
        </p:txBody>
      </p:sp>
      <p:sp>
        <p:nvSpPr>
          <p:cNvPr id="229" name="CustomShape 28"/>
          <p:cNvSpPr/>
          <p:nvPr/>
        </p:nvSpPr>
        <p:spPr>
          <a:xfrm>
            <a:off x="6969240" y="6284160"/>
            <a:ext cx="750600" cy="30348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ffffff"/>
                </a:solidFill>
                <a:latin typeface="Arial"/>
              </a:rPr>
              <a:t>34</a:t>
            </a:r>
            <a:endParaRPr b="0" lang="en-US" sz="1400" spc="-1" strike="noStrike">
              <a:latin typeface="Arial"/>
            </a:endParaRPr>
          </a:p>
        </p:txBody>
      </p:sp>
      <p:sp>
        <p:nvSpPr>
          <p:cNvPr id="230" name="CustomShape 29"/>
          <p:cNvSpPr/>
          <p:nvPr/>
        </p:nvSpPr>
        <p:spPr>
          <a:xfrm>
            <a:off x="3703680" y="1293120"/>
            <a:ext cx="3239640" cy="5442120"/>
          </a:xfrm>
          <a:custGeom>
            <a:avLst/>
            <a:gdLst/>
            <a:ahLst/>
            <a:rect l="l" t="t" r="r" b="b"/>
            <a:pathLst>
              <a:path w="21600" h="21600">
                <a:moveTo>
                  <a:pt x="0" y="0"/>
                </a:moveTo>
                <a:lnTo>
                  <a:pt x="21600" y="21600"/>
                </a:lnTo>
              </a:path>
            </a:pathLst>
          </a:custGeom>
          <a:noFill/>
          <a:ln w="12700">
            <a:solidFill>
              <a:schemeClr val="bg1"/>
            </a:solidFill>
            <a:tailEnd len="med" type="triangle" w="med"/>
          </a:ln>
        </p:spPr>
        <p:style>
          <a:lnRef idx="1">
            <a:schemeClr val="accent1"/>
          </a:lnRef>
          <a:fillRef idx="0">
            <a:schemeClr val="accent1"/>
          </a:fillRef>
          <a:effectRef idx="0">
            <a:schemeClr val="accent1"/>
          </a:effectRef>
          <a:fontRef idx="minor"/>
        </p:style>
      </p:sp>
      <p:sp>
        <p:nvSpPr>
          <p:cNvPr id="231" name="CustomShape 30"/>
          <p:cNvSpPr/>
          <p:nvPr/>
        </p:nvSpPr>
        <p:spPr>
          <a:xfrm rot="3532800">
            <a:off x="4374360" y="3931920"/>
            <a:ext cx="1144440" cy="33372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1600" spc="-1" strike="noStrike">
                <a:solidFill>
                  <a:srgbClr val="ffffff"/>
                </a:solidFill>
                <a:latin typeface="Calibri"/>
              </a:rPr>
              <a:t>Zeit</a:t>
            </a:r>
            <a:endParaRPr b="0" lang="en-US" sz="1600" spc="-1" strike="noStrike">
              <a:latin typeface="Arial"/>
            </a:endParaRPr>
          </a:p>
        </p:txBody>
      </p:sp>
      <p:sp>
        <p:nvSpPr>
          <p:cNvPr id="232" name="CustomShape 31"/>
          <p:cNvSpPr/>
          <p:nvPr/>
        </p:nvSpPr>
        <p:spPr>
          <a:xfrm>
            <a:off x="5706000" y="2553840"/>
            <a:ext cx="344160" cy="342720"/>
          </a:xfrm>
          <a:prstGeom prst="rightBrace">
            <a:avLst>
              <a:gd name="adj1" fmla="val 8333"/>
              <a:gd name="adj2" fmla="val 50000"/>
            </a:avLst>
          </a:prstGeom>
          <a:noFill/>
          <a:ln>
            <a:solidFill>
              <a:schemeClr val="bg1"/>
            </a:solidFill>
          </a:ln>
        </p:spPr>
        <p:style>
          <a:lnRef idx="1">
            <a:schemeClr val="accent1"/>
          </a:lnRef>
          <a:fillRef idx="0">
            <a:schemeClr val="accent1"/>
          </a:fillRef>
          <a:effectRef idx="0">
            <a:schemeClr val="accent1"/>
          </a:effectRef>
          <a:fontRef idx="minor"/>
        </p:style>
      </p:sp>
      <p:sp>
        <p:nvSpPr>
          <p:cNvPr id="233" name="CustomShape 32"/>
          <p:cNvSpPr/>
          <p:nvPr/>
        </p:nvSpPr>
        <p:spPr>
          <a:xfrm>
            <a:off x="6030720" y="2491560"/>
            <a:ext cx="1530000" cy="51660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01b0f1"/>
                </a:solidFill>
                <a:latin typeface="Calibri"/>
              </a:rPr>
              <a:t>Merken &amp; Größe Bewerten</a:t>
            </a:r>
            <a:endParaRPr b="0" lang="en-US" sz="1400" spc="-1" strike="noStrike">
              <a:latin typeface="Arial"/>
            </a:endParaRPr>
          </a:p>
        </p:txBody>
      </p:sp>
      <p:sp>
        <p:nvSpPr>
          <p:cNvPr id="234" name="CustomShape 33"/>
          <p:cNvSpPr/>
          <p:nvPr/>
        </p:nvSpPr>
        <p:spPr>
          <a:xfrm>
            <a:off x="8046720" y="6176160"/>
            <a:ext cx="1348200" cy="51660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92d14f"/>
                </a:solidFill>
                <a:latin typeface="Calibri"/>
              </a:rPr>
              <a:t>Nur Größe Bewerten</a:t>
            </a:r>
            <a:endParaRPr b="0" lang="en-US" sz="1400" spc="-1" strike="noStrike">
              <a:latin typeface="Arial"/>
            </a:endParaRPr>
          </a:p>
        </p:txBody>
      </p:sp>
      <p:sp>
        <p:nvSpPr>
          <p:cNvPr id="235" name="CustomShape 34"/>
          <p:cNvSpPr/>
          <p:nvPr/>
        </p:nvSpPr>
        <p:spPr>
          <a:xfrm>
            <a:off x="4029480" y="1158840"/>
            <a:ext cx="294840" cy="3952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de-DE" sz="2000" spc="-1" strike="noStrike">
                <a:solidFill>
                  <a:srgbClr val="ffffff"/>
                </a:solidFill>
                <a:latin typeface="Calibri"/>
              </a:rPr>
              <a:t>+</a:t>
            </a:r>
            <a:endParaRPr b="0" lang="en-US" sz="2000" spc="-1" strike="noStrike">
              <a:latin typeface="Arial"/>
            </a:endParaRPr>
          </a:p>
        </p:txBody>
      </p:sp>
      <p:sp>
        <p:nvSpPr>
          <p:cNvPr id="236" name="CustomShape 35"/>
          <p:cNvSpPr/>
          <p:nvPr/>
        </p:nvSpPr>
        <p:spPr>
          <a:xfrm>
            <a:off x="4578120" y="2027520"/>
            <a:ext cx="294840" cy="3952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de-DE" sz="2000" spc="-1" strike="noStrike">
                <a:solidFill>
                  <a:srgbClr val="ffffff"/>
                </a:solidFill>
                <a:latin typeface="Calibri"/>
              </a:rPr>
              <a:t>+</a:t>
            </a:r>
            <a:endParaRPr b="0" lang="en-US" sz="2000" spc="-1" strike="noStrike">
              <a:latin typeface="Arial"/>
            </a:endParaRPr>
          </a:p>
        </p:txBody>
      </p:sp>
      <p:sp>
        <p:nvSpPr>
          <p:cNvPr id="237" name="CustomShape 36"/>
          <p:cNvSpPr/>
          <p:nvPr/>
        </p:nvSpPr>
        <p:spPr>
          <a:xfrm>
            <a:off x="6720120" y="4349880"/>
            <a:ext cx="344160" cy="342720"/>
          </a:xfrm>
          <a:prstGeom prst="rightBrace">
            <a:avLst>
              <a:gd name="adj1" fmla="val 8333"/>
              <a:gd name="adj2" fmla="val 50000"/>
            </a:avLst>
          </a:prstGeom>
          <a:noFill/>
          <a:ln>
            <a:solidFill>
              <a:schemeClr val="bg1"/>
            </a:solidFill>
          </a:ln>
        </p:spPr>
        <p:style>
          <a:lnRef idx="1">
            <a:schemeClr val="accent1"/>
          </a:lnRef>
          <a:fillRef idx="0">
            <a:schemeClr val="accent1"/>
          </a:fillRef>
          <a:effectRef idx="0">
            <a:schemeClr val="accent1"/>
          </a:effectRef>
          <a:fontRef idx="minor"/>
        </p:style>
      </p:sp>
      <p:sp>
        <p:nvSpPr>
          <p:cNvPr id="238" name="CustomShape 37"/>
          <p:cNvSpPr/>
          <p:nvPr/>
        </p:nvSpPr>
        <p:spPr>
          <a:xfrm>
            <a:off x="7746120" y="6282000"/>
            <a:ext cx="344160" cy="342720"/>
          </a:xfrm>
          <a:prstGeom prst="rightBrace">
            <a:avLst>
              <a:gd name="adj1" fmla="val 8333"/>
              <a:gd name="adj2" fmla="val 50000"/>
            </a:avLst>
          </a:prstGeom>
          <a:noFill/>
          <a:ln>
            <a:solidFill>
              <a:schemeClr val="bg1"/>
            </a:solidFill>
          </a:ln>
        </p:spPr>
        <p:style>
          <a:lnRef idx="1">
            <a:schemeClr val="accent1"/>
          </a:lnRef>
          <a:fillRef idx="0">
            <a:schemeClr val="accent1"/>
          </a:fillRef>
          <a:effectRef idx="0">
            <a:schemeClr val="accent1"/>
          </a:effectRef>
          <a:fontRef idx="minor"/>
        </p:style>
      </p:sp>
      <p:sp>
        <p:nvSpPr>
          <p:cNvPr id="239" name="CustomShape 38"/>
          <p:cNvSpPr/>
          <p:nvPr/>
        </p:nvSpPr>
        <p:spPr>
          <a:xfrm>
            <a:off x="5543640" y="3591000"/>
            <a:ext cx="234000" cy="2408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p:style>
      </p:sp>
      <p:sp>
        <p:nvSpPr>
          <p:cNvPr id="240" name="CustomShape 39"/>
          <p:cNvSpPr/>
          <p:nvPr/>
        </p:nvSpPr>
        <p:spPr>
          <a:xfrm>
            <a:off x="5230440" y="3106800"/>
            <a:ext cx="294840" cy="3952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de-DE" sz="2000" spc="-1" strike="noStrike">
                <a:solidFill>
                  <a:srgbClr val="ffffff"/>
                </a:solidFill>
                <a:latin typeface="Calibri"/>
              </a:rPr>
              <a:t>+</a:t>
            </a:r>
            <a:endParaRPr b="0" lang="en-US" sz="2000" spc="-1" strike="noStrike">
              <a:latin typeface="Arial"/>
            </a:endParaRPr>
          </a:p>
        </p:txBody>
      </p:sp>
      <p:sp>
        <p:nvSpPr>
          <p:cNvPr id="241" name="CustomShape 40"/>
          <p:cNvSpPr/>
          <p:nvPr/>
        </p:nvSpPr>
        <p:spPr>
          <a:xfrm>
            <a:off x="5779440" y="3975120"/>
            <a:ext cx="294840" cy="3952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de-DE" sz="2000" spc="-1" strike="noStrike">
                <a:solidFill>
                  <a:srgbClr val="ffffff"/>
                </a:solidFill>
                <a:latin typeface="Calibri"/>
              </a:rPr>
              <a:t>+</a:t>
            </a:r>
            <a:endParaRPr b="0" lang="en-US" sz="2000" spc="-1" strike="noStrike">
              <a:latin typeface="Arial"/>
            </a:endParaRPr>
          </a:p>
        </p:txBody>
      </p:sp>
      <p:sp>
        <p:nvSpPr>
          <p:cNvPr id="242" name="CustomShape 41"/>
          <p:cNvSpPr/>
          <p:nvPr/>
        </p:nvSpPr>
        <p:spPr>
          <a:xfrm>
            <a:off x="6634440" y="5454720"/>
            <a:ext cx="234000" cy="2408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p:style>
      </p:sp>
      <p:sp>
        <p:nvSpPr>
          <p:cNvPr id="243" name="CustomShape 42"/>
          <p:cNvSpPr/>
          <p:nvPr/>
        </p:nvSpPr>
        <p:spPr>
          <a:xfrm>
            <a:off x="6321600" y="4970520"/>
            <a:ext cx="294840" cy="3952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de-DE" sz="2000" spc="-1" strike="noStrike">
                <a:solidFill>
                  <a:srgbClr val="ffffff"/>
                </a:solidFill>
                <a:latin typeface="Calibri"/>
              </a:rPr>
              <a:t>+</a:t>
            </a:r>
            <a:endParaRPr b="0" lang="en-US" sz="2000" spc="-1" strike="noStrike">
              <a:latin typeface="Arial"/>
            </a:endParaRPr>
          </a:p>
        </p:txBody>
      </p:sp>
      <p:sp>
        <p:nvSpPr>
          <p:cNvPr id="244" name="CustomShape 43"/>
          <p:cNvSpPr/>
          <p:nvPr/>
        </p:nvSpPr>
        <p:spPr>
          <a:xfrm>
            <a:off x="6870240" y="5838840"/>
            <a:ext cx="294840" cy="3952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de-DE" sz="2000" spc="-1" strike="noStrike">
                <a:solidFill>
                  <a:srgbClr val="ffffff"/>
                </a:solidFill>
                <a:latin typeface="Calibri"/>
              </a:rPr>
              <a:t>+</a:t>
            </a:r>
            <a:endParaRPr b="0" lang="en-US" sz="2000" spc="-1" strike="noStrike">
              <a:latin typeface="Arial"/>
            </a:endParaRPr>
          </a:p>
        </p:txBody>
      </p:sp>
      <p:sp>
        <p:nvSpPr>
          <p:cNvPr id="245" name="CustomShape 44"/>
          <p:cNvSpPr/>
          <p:nvPr/>
        </p:nvSpPr>
        <p:spPr>
          <a:xfrm>
            <a:off x="6996240" y="4314960"/>
            <a:ext cx="1530000" cy="51660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01b0f1"/>
                </a:solidFill>
                <a:latin typeface="Calibri"/>
              </a:rPr>
              <a:t>Merken &amp; Größe Bewerten</a:t>
            </a:r>
            <a:endParaRPr b="0" lang="en-US" sz="1400" spc="-1" strike="noStrike">
              <a:latin typeface="Arial"/>
            </a:endParaRPr>
          </a:p>
        </p:txBody>
      </p:sp>
      <p:sp>
        <p:nvSpPr>
          <p:cNvPr id="246" name="CustomShape 45"/>
          <p:cNvSpPr/>
          <p:nvPr/>
        </p:nvSpPr>
        <p:spPr>
          <a:xfrm>
            <a:off x="2191680" y="3741840"/>
            <a:ext cx="1837440" cy="515160"/>
          </a:xfrm>
          <a:prstGeom prst="bentConnector2">
            <a:avLst/>
          </a:prstGeom>
          <a:noFill/>
          <a:ln w="19050">
            <a:solidFill>
              <a:srgbClr val="92d050"/>
            </a:solidFill>
            <a:tailEnd len="med" type="triangle" w="med"/>
          </a:ln>
        </p:spPr>
        <p:style>
          <a:lnRef idx="1">
            <a:schemeClr val="accent1"/>
          </a:lnRef>
          <a:fillRef idx="0">
            <a:schemeClr val="accent1"/>
          </a:fillRef>
          <a:effectRef idx="0">
            <a:schemeClr val="accent1"/>
          </a:effectRef>
          <a:fontRef idx="minor"/>
        </p:style>
      </p:sp>
      <p:sp>
        <p:nvSpPr>
          <p:cNvPr id="247" name="CustomShape 46"/>
          <p:cNvSpPr/>
          <p:nvPr/>
        </p:nvSpPr>
        <p:spPr>
          <a:xfrm>
            <a:off x="6869160" y="5575320"/>
            <a:ext cx="1851480" cy="600480"/>
          </a:xfrm>
          <a:prstGeom prst="bentConnector2">
            <a:avLst/>
          </a:prstGeom>
          <a:noFill/>
          <a:ln w="19050">
            <a:solidFill>
              <a:srgbClr val="92d050"/>
            </a:solidFill>
            <a:tailEnd len="med" type="triangle" w="med"/>
          </a:ln>
        </p:spPr>
        <p:style>
          <a:lnRef idx="1">
            <a:schemeClr val="accent1"/>
          </a:lnRef>
          <a:fillRef idx="0">
            <a:schemeClr val="accent1"/>
          </a:fillRef>
          <a:effectRef idx="0">
            <a:schemeClr val="accent1"/>
          </a:effectRef>
          <a:fontRef idx="minor"/>
        </p:style>
      </p:sp>
      <p:sp>
        <p:nvSpPr>
          <p:cNvPr id="248" name="CustomShape 47"/>
          <p:cNvSpPr/>
          <p:nvPr/>
        </p:nvSpPr>
        <p:spPr>
          <a:xfrm>
            <a:off x="3282480" y="5605560"/>
            <a:ext cx="1851480" cy="600480"/>
          </a:xfrm>
          <a:prstGeom prst="bentConnector2">
            <a:avLst/>
          </a:prstGeom>
          <a:noFill/>
          <a:ln w="19050">
            <a:solidFill>
              <a:srgbClr val="92d050"/>
            </a:solidFill>
            <a:tailEnd len="med" type="triangle" w="med"/>
          </a:ln>
        </p:spPr>
        <p:style>
          <a:lnRef idx="1">
            <a:schemeClr val="accent1"/>
          </a:lnRef>
          <a:fillRef idx="0">
            <a:schemeClr val="accent1"/>
          </a:fillRef>
          <a:effectRef idx="0">
            <a:schemeClr val="accent1"/>
          </a:effectRef>
          <a:fontRef idx="minor"/>
        </p:style>
      </p:sp>
      <p:sp>
        <p:nvSpPr>
          <p:cNvPr id="249" name="CustomShape 48"/>
          <p:cNvSpPr/>
          <p:nvPr/>
        </p:nvSpPr>
        <p:spPr>
          <a:xfrm>
            <a:off x="990360" y="1793880"/>
            <a:ext cx="2218680" cy="727560"/>
          </a:xfrm>
          <a:prstGeom prst="bentConnector2">
            <a:avLst/>
          </a:prstGeom>
          <a:noFill/>
          <a:ln w="19050">
            <a:solidFill>
              <a:srgbClr val="00b0f0"/>
            </a:solidFill>
            <a:tailEnd len="med" type="triangle" w="med"/>
          </a:ln>
        </p:spPr>
        <p:style>
          <a:lnRef idx="1">
            <a:schemeClr val="accent1"/>
          </a:lnRef>
          <a:fillRef idx="0">
            <a:schemeClr val="accent1"/>
          </a:fillRef>
          <a:effectRef idx="0">
            <a:schemeClr val="accent1"/>
          </a:effectRef>
          <a:fontRef idx="minor"/>
        </p:style>
      </p:sp>
      <p:sp>
        <p:nvSpPr>
          <p:cNvPr id="250" name="CustomShape 49"/>
          <p:cNvSpPr/>
          <p:nvPr/>
        </p:nvSpPr>
        <p:spPr>
          <a:xfrm>
            <a:off x="4576680" y="1764000"/>
            <a:ext cx="2218680" cy="727560"/>
          </a:xfrm>
          <a:prstGeom prst="bentConnector2">
            <a:avLst/>
          </a:prstGeom>
          <a:noFill/>
          <a:ln w="19050">
            <a:solidFill>
              <a:srgbClr val="00b0f0"/>
            </a:solidFill>
            <a:tailEnd len="med" type="triangle" w="med"/>
          </a:ln>
        </p:spPr>
        <p:style>
          <a:lnRef idx="1">
            <a:schemeClr val="accent1"/>
          </a:lnRef>
          <a:fillRef idx="0">
            <a:schemeClr val="accent1"/>
          </a:fillRef>
          <a:effectRef idx="0">
            <a:schemeClr val="accent1"/>
          </a:effectRef>
          <a:fontRef idx="minor"/>
        </p:style>
      </p:sp>
      <p:sp>
        <p:nvSpPr>
          <p:cNvPr id="251" name="CustomShape 50"/>
          <p:cNvSpPr/>
          <p:nvPr/>
        </p:nvSpPr>
        <p:spPr>
          <a:xfrm>
            <a:off x="5778000" y="3711600"/>
            <a:ext cx="1983240" cy="603000"/>
          </a:xfrm>
          <a:prstGeom prst="bentConnector2">
            <a:avLst/>
          </a:prstGeom>
          <a:noFill/>
          <a:ln w="19050">
            <a:solidFill>
              <a:srgbClr val="00b0f0"/>
            </a:solidFill>
            <a:tailEnd len="med" type="triangle" w="me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BEE5B0763B0C5418AEDA6C15C6E62EA" ma:contentTypeVersion="6" ma:contentTypeDescription="Create a new document." ma:contentTypeScope="" ma:versionID="53e104ffd07a6e74cc542ceb2aab867b">
  <xsd:schema xmlns:xsd="http://www.w3.org/2001/XMLSchema" xmlns:xs="http://www.w3.org/2001/XMLSchema" xmlns:p="http://schemas.microsoft.com/office/2006/metadata/properties" xmlns:ns2="7aea1f33-3c25-41bd-b0e4-1e99859b4c65" targetNamespace="http://schemas.microsoft.com/office/2006/metadata/properties" ma:root="true" ma:fieldsID="b7c8adb1026301f5da41a3114a490dd8" ns2:_="">
    <xsd:import namespace="7aea1f33-3c25-41bd-b0e4-1e99859b4c65"/>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ea1f33-3c25-41bd-b0e4-1e99859b4c6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0CE6897-5B24-47E2-995D-B6AA3A61DC47}">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32397EE-1499-46CF-9F24-3876E91F4923}">
  <ds:schemaRefs>
    <ds:schemaRef ds:uri="http://schemas.microsoft.com/sharepoint/v3/contenttype/forms"/>
  </ds:schemaRefs>
</ds:datastoreItem>
</file>

<file path=customXml/itemProps3.xml><?xml version="1.0" encoding="utf-8"?>
<ds:datastoreItem xmlns:ds="http://schemas.openxmlformats.org/officeDocument/2006/customXml" ds:itemID="{C63371E5-A446-40DA-A65C-AA253E5331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aea1f33-3c25-41bd-b0e4-1e99859b4c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TotalTime>
  <Application>LibreOffice/7.0.4.2$Linux_X86_64 LibreOffice_project/00$Build-2</Application>
  <AppVersion>15.0000</AppVersion>
  <Words>4000</Words>
  <Paragraphs>505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2021-09-28T11:00:24Z</dcterms:created>
  <dc:creator>Göttmann, Jan</dc:creator>
  <dc:description/>
  <dc:language>en-US</dc:language>
  <cp:lastModifiedBy/>
  <dcterms:modified xsi:type="dcterms:W3CDTF">2023-02-27T15:37:50Z</dcterms:modified>
  <cp:revision>9</cp:revision>
  <dc:subject/>
  <dc:title>PowerPoint-Präsentation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0x0101006BEE5B0763B0C5418AEDA6C15C6E62EA</vt:lpwstr>
  </property>
  <property fmtid="{D5CDD505-2E9C-101B-9397-08002B2CF9AE}" pid="3" name="PresentationFormat">
    <vt:lpwstr>Breitbild</vt:lpwstr>
  </property>
  <property fmtid="{D5CDD505-2E9C-101B-9397-08002B2CF9AE}" pid="4" name="Slides">
    <vt:i4>31</vt:i4>
  </property>
</Properties>
</file>