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A7A8A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4B4B4B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A7A8A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A7A8A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01384"/>
            <a:ext cx="9144000" cy="356870"/>
          </a:xfrm>
          <a:custGeom>
            <a:avLst/>
            <a:gdLst/>
            <a:ahLst/>
            <a:cxnLst/>
            <a:rect l="l" t="t" r="r" b="b"/>
            <a:pathLst>
              <a:path w="9144000" h="356870">
                <a:moveTo>
                  <a:pt x="0" y="356615"/>
                </a:moveTo>
                <a:lnTo>
                  <a:pt x="9144000" y="356615"/>
                </a:lnTo>
                <a:lnTo>
                  <a:pt x="9144000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231900"/>
          </a:xfrm>
          <a:custGeom>
            <a:avLst/>
            <a:gdLst/>
            <a:ahLst/>
            <a:cxnLst/>
            <a:rect l="l" t="t" r="r" b="b"/>
            <a:pathLst>
              <a:path w="9144000" h="1231900">
                <a:moveTo>
                  <a:pt x="0" y="1231391"/>
                </a:moveTo>
                <a:lnTo>
                  <a:pt x="9144000" y="1231391"/>
                </a:lnTo>
                <a:lnTo>
                  <a:pt x="91440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28356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0" y="76187"/>
                </a:moveTo>
                <a:lnTo>
                  <a:pt x="9144000" y="76187"/>
                </a:lnTo>
                <a:lnTo>
                  <a:pt x="9144000" y="0"/>
                </a:lnTo>
                <a:lnTo>
                  <a:pt x="0" y="0"/>
                </a:lnTo>
                <a:lnTo>
                  <a:pt x="0" y="76187"/>
                </a:lnTo>
                <a:close/>
              </a:path>
            </a:pathLst>
          </a:custGeom>
          <a:solidFill>
            <a:srgbClr val="8BB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A7A8A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331" y="1553210"/>
            <a:ext cx="8149336" cy="429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4B4B4B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747" y="6568620"/>
            <a:ext cx="29845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jp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jpg"/><Relationship Id="rId1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w3techs.com/technologies/overview/programming_language/al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javae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.net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acle.com/" TargetMode="External"/><Relationship Id="rId13" Type="http://schemas.openxmlformats.org/officeDocument/2006/relationships/image" Target="../media/image68.png"/><Relationship Id="rId18" Type="http://schemas.openxmlformats.org/officeDocument/2006/relationships/image" Target="../media/image73.jpg"/><Relationship Id="rId3" Type="http://schemas.openxmlformats.org/officeDocument/2006/relationships/hyperlink" Target="http://db.apache.org/derby" TargetMode="External"/><Relationship Id="rId21" Type="http://schemas.openxmlformats.org/officeDocument/2006/relationships/image" Target="../media/image76.png"/><Relationship Id="rId7" Type="http://schemas.openxmlformats.org/officeDocument/2006/relationships/hyperlink" Target="http://www.postgresql.org/" TargetMode="External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hyperlink" Target="http://www.mysql.org/" TargetMode="External"/><Relationship Id="rId16" Type="http://schemas.openxmlformats.org/officeDocument/2006/relationships/image" Target="../media/image71.jpg"/><Relationship Id="rId20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sql" TargetMode="External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hyperlink" Target="http://hsqldb.org/" TargetMode="External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hyperlink" Target="http://www.h2database.com/" TargetMode="External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sql.or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db.apache.org/derb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://db-engines.com/en/ranking_tr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jpg"/><Relationship Id="rId2" Type="http://schemas.openxmlformats.org/officeDocument/2006/relationships/hyperlink" Target="http://en.wikipedia.org/wiki/List_of_content_management_syst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jpg"/><Relationship Id="rId4" Type="http://schemas.openxmlformats.org/officeDocument/2006/relationships/image" Target="../media/image88.jpg"/><Relationship Id="rId9" Type="http://schemas.openxmlformats.org/officeDocument/2006/relationships/image" Target="../media/image9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jpg"/><Relationship Id="rId4" Type="http://schemas.openxmlformats.org/officeDocument/2006/relationships/image" Target="../media/image100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8BB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2400"/>
            <a:ext cx="9144000" cy="5638800"/>
          </a:xfrm>
          <a:custGeom>
            <a:avLst/>
            <a:gdLst/>
            <a:ahLst/>
            <a:cxnLst/>
            <a:rect l="l" t="t" r="r" b="b"/>
            <a:pathLst>
              <a:path w="9144000" h="5638800">
                <a:moveTo>
                  <a:pt x="0" y="5638800"/>
                </a:moveTo>
                <a:lnTo>
                  <a:pt x="9144000" y="5638800"/>
                </a:lnTo>
                <a:lnTo>
                  <a:pt x="91440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9120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5917691"/>
            <a:ext cx="1526234" cy="63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1688" y="5410200"/>
            <a:ext cx="850340" cy="298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7210" y="967111"/>
            <a:ext cx="7613015" cy="206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I</a:t>
            </a:r>
            <a:r>
              <a:rPr sz="2850" spc="5" dirty="0"/>
              <a:t>NGENIERÍA </a:t>
            </a:r>
            <a:r>
              <a:rPr sz="2850" spc="10" dirty="0"/>
              <a:t>WEB Y </a:t>
            </a:r>
            <a:r>
              <a:rPr sz="2850" spc="-5" dirty="0"/>
              <a:t>COMPUTACIÓN </a:t>
            </a:r>
            <a:r>
              <a:rPr sz="2850" spc="10" dirty="0"/>
              <a:t>EN LA</a:t>
            </a:r>
            <a:r>
              <a:rPr sz="2850" spc="125" dirty="0"/>
              <a:t> </a:t>
            </a:r>
            <a:r>
              <a:rPr sz="2850" spc="10" dirty="0"/>
              <a:t>NUBE</a:t>
            </a:r>
            <a:endParaRPr sz="2850"/>
          </a:p>
          <a:p>
            <a:pPr marL="243840" marR="301625" algn="ctr">
              <a:lnSpc>
                <a:spcPct val="100000"/>
              </a:lnSpc>
              <a:spcBef>
                <a:spcPts val="215"/>
              </a:spcBef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Bloque1: Introducción a la  ingeniería</a:t>
            </a:r>
            <a:r>
              <a:rPr sz="4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4235" y="3113275"/>
            <a:ext cx="7632700" cy="2054537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212975" marR="5080" indent="-2200910">
              <a:lnSpc>
                <a:spcPct val="117400"/>
              </a:lnSpc>
              <a:spcBef>
                <a:spcPts val="245"/>
              </a:spcBef>
            </a:pPr>
            <a:r>
              <a:rPr sz="3600" spc="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850" spc="5" dirty="0">
                <a:solidFill>
                  <a:srgbClr val="A7A8A7"/>
                </a:solidFill>
                <a:latin typeface="Corbel"/>
                <a:cs typeface="Corbel"/>
              </a:rPr>
              <a:t>EMA </a:t>
            </a:r>
            <a:r>
              <a:rPr sz="3600" spc="-10" dirty="0">
                <a:solidFill>
                  <a:srgbClr val="A7A8A7"/>
                </a:solidFill>
                <a:latin typeface="Corbel"/>
                <a:cs typeface="Corbel"/>
              </a:rPr>
              <a:t>1.2: </a:t>
            </a:r>
            <a:r>
              <a:rPr sz="3600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850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850" spc="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85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850" spc="10" dirty="0">
                <a:solidFill>
                  <a:srgbClr val="A7A8A7"/>
                </a:solidFill>
                <a:latin typeface="Corbel"/>
                <a:cs typeface="Corbel"/>
              </a:rPr>
              <a:t>DE  </a:t>
            </a:r>
            <a:r>
              <a:rPr sz="2850" spc="5" dirty="0">
                <a:solidFill>
                  <a:srgbClr val="A7A8A7"/>
                </a:solidFill>
                <a:latin typeface="Corbel"/>
                <a:cs typeface="Corbel"/>
              </a:rPr>
              <a:t>APLICACIONES</a:t>
            </a:r>
            <a:r>
              <a:rPr sz="2850" spc="-40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850" spc="10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85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015489" marR="2223770" indent="735965">
              <a:lnSpc>
                <a:spcPct val="100000"/>
              </a:lnSpc>
            </a:pPr>
            <a:r>
              <a:rPr lang="es-ES" sz="3200" spc="-5">
                <a:solidFill>
                  <a:srgbClr val="FFFFFF"/>
                </a:solidFill>
                <a:latin typeface="Corbel"/>
                <a:cs typeface="Corbel"/>
              </a:rPr>
              <a:t>Jesús Pau</a:t>
            </a:r>
            <a:endParaRPr sz="3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</a:rPr>
              <a:t>Arquitecturas </a:t>
            </a:r>
            <a:r>
              <a:rPr sz="3600" dirty="0">
                <a:solidFill>
                  <a:srgbClr val="FFFFFF"/>
                </a:solidFill>
              </a:rPr>
              <a:t>de </a:t>
            </a:r>
            <a:r>
              <a:rPr sz="3600" spc="-5" dirty="0">
                <a:solidFill>
                  <a:srgbClr val="FFFFFF"/>
                </a:solidFill>
              </a:rPr>
              <a:t>aplicaciones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web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784" y="1441848"/>
            <a:ext cx="8051165" cy="443928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Página web</a:t>
            </a:r>
            <a:r>
              <a:rPr sz="3200" spc="-7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estática</a:t>
            </a:r>
            <a:endParaRPr sz="32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1120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El navegador hace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petición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al servidor mediante</a:t>
            </a:r>
            <a:r>
              <a:rPr sz="2700" spc="-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HTTP</a:t>
            </a:r>
            <a:endParaRPr sz="27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869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servidor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transforma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URL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a </a:t>
            </a:r>
            <a:r>
              <a:rPr sz="2700" spc="-10" dirty="0">
                <a:solidFill>
                  <a:srgbClr val="4B4B4B"/>
                </a:solidFill>
                <a:latin typeface="Corbel"/>
                <a:cs typeface="Corbel"/>
              </a:rPr>
              <a:t>ruta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en</a:t>
            </a:r>
            <a:r>
              <a:rPr sz="2700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disco</a:t>
            </a:r>
            <a:endParaRPr sz="27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869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servidor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devuelve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fichero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disco al</a:t>
            </a:r>
            <a:r>
              <a:rPr sz="2700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navegador</a:t>
            </a:r>
            <a:endParaRPr sz="2700">
              <a:latin typeface="Corbel"/>
              <a:cs typeface="Corbel"/>
            </a:endParaRPr>
          </a:p>
          <a:p>
            <a:pPr marL="332740" marR="69215" indent="-256540">
              <a:lnSpc>
                <a:spcPts val="2920"/>
              </a:lnSpc>
              <a:spcBef>
                <a:spcPts val="1235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El navegador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visualiza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700" i="1" spc="-5" dirty="0">
                <a:solidFill>
                  <a:srgbClr val="4B4B4B"/>
                </a:solidFill>
                <a:latin typeface="Corbel"/>
                <a:cs typeface="Corbel"/>
              </a:rPr>
              <a:t>renderiza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) la página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HTML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con  estilos CSS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imágenes (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sin</a:t>
            </a:r>
            <a:r>
              <a:rPr sz="2700" b="1" spc="-17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JavaScript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).</a:t>
            </a:r>
            <a:endParaRPr sz="2700">
              <a:latin typeface="Corbel"/>
              <a:cs typeface="Corbel"/>
            </a:endParaRPr>
          </a:p>
          <a:p>
            <a:pPr marL="332740" marR="5715" indent="-256540">
              <a:lnSpc>
                <a:spcPts val="2920"/>
              </a:lnSpc>
              <a:spcBef>
                <a:spcPts val="1190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Cuando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usuario hace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clic en </a:t>
            </a:r>
            <a:r>
              <a:rPr sz="2700" b="1" dirty="0">
                <a:solidFill>
                  <a:srgbClr val="4B4B4B"/>
                </a:solidFill>
                <a:latin typeface="Corbel"/>
                <a:cs typeface="Corbel"/>
              </a:rPr>
              <a:t>un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enlace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,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navegador  repite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proceso con la URL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link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recarga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por 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completo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la página</a:t>
            </a:r>
            <a:r>
              <a:rPr sz="2700" spc="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7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</a:rPr>
              <a:t>Arquitecturas </a:t>
            </a:r>
            <a:r>
              <a:rPr sz="3600" dirty="0">
                <a:solidFill>
                  <a:srgbClr val="FFFFFF"/>
                </a:solidFill>
              </a:rPr>
              <a:t>de </a:t>
            </a:r>
            <a:r>
              <a:rPr sz="3600" spc="-5" dirty="0">
                <a:solidFill>
                  <a:srgbClr val="FFFFFF"/>
                </a:solidFill>
              </a:rPr>
              <a:t>aplicaciones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web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784" y="1441848"/>
            <a:ext cx="8078470" cy="443928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Página web</a:t>
            </a:r>
            <a:r>
              <a:rPr sz="3200" spc="-7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estática</a:t>
            </a:r>
            <a:endParaRPr sz="3200">
              <a:latin typeface="Corbel"/>
              <a:cs typeface="Corbel"/>
            </a:endParaRPr>
          </a:p>
          <a:p>
            <a:pPr marL="332740" indent="-256540">
              <a:lnSpc>
                <a:spcPts val="3080"/>
              </a:lnSpc>
              <a:spcBef>
                <a:spcPts val="1120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Con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esta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arquitectura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servidor siempre devuelve</a:t>
            </a:r>
            <a:r>
              <a:rPr sz="2700" spc="-1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los</a:t>
            </a:r>
            <a:endParaRPr sz="2700">
              <a:latin typeface="Corbel"/>
              <a:cs typeface="Corbel"/>
            </a:endParaRPr>
          </a:p>
          <a:p>
            <a:pPr marL="332740">
              <a:lnSpc>
                <a:spcPts val="3080"/>
              </a:lnSpc>
            </a:pP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mismos</a:t>
            </a:r>
            <a:r>
              <a:rPr sz="2700" b="1" spc="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recursos</a:t>
            </a:r>
            <a:endParaRPr sz="27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875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Desde 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punto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vista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del </a:t>
            </a:r>
            <a:r>
              <a:rPr sz="2700" spc="-20" dirty="0">
                <a:solidFill>
                  <a:srgbClr val="4B4B4B"/>
                </a:solidFill>
                <a:latin typeface="Corbel"/>
                <a:cs typeface="Corbel"/>
              </a:rPr>
              <a:t>servidor,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web es</a:t>
            </a:r>
            <a:r>
              <a:rPr sz="2700" b="1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estática</a:t>
            </a:r>
            <a:endParaRPr sz="2700">
              <a:latin typeface="Corbel"/>
              <a:cs typeface="Corbel"/>
            </a:endParaRPr>
          </a:p>
          <a:p>
            <a:pPr marL="332740" marR="5080" indent="-256540">
              <a:lnSpc>
                <a:spcPts val="2920"/>
              </a:lnSpc>
              <a:spcBef>
                <a:spcPts val="1235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La web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está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formada por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HTML, </a:t>
            </a:r>
            <a:r>
              <a:rPr sz="2700" b="1" dirty="0">
                <a:solidFill>
                  <a:srgbClr val="4B4B4B"/>
                </a:solidFill>
                <a:latin typeface="Corbel"/>
                <a:cs typeface="Corbel"/>
              </a:rPr>
              <a:t>CSS,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imágenes,</a:t>
            </a:r>
            <a:r>
              <a:rPr sz="2700" b="1" spc="-1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b="1" spc="-50" dirty="0">
                <a:solidFill>
                  <a:srgbClr val="4B4B4B"/>
                </a:solidFill>
                <a:latin typeface="Corbel"/>
                <a:cs typeface="Corbel"/>
              </a:rPr>
              <a:t>PDF, 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etc…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(pero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no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incluye</a:t>
            </a:r>
            <a:r>
              <a:rPr sz="2700" spc="-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JavaScript)</a:t>
            </a:r>
            <a:endParaRPr sz="27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830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700" spc="-35" dirty="0">
                <a:solidFill>
                  <a:srgbClr val="4B4B4B"/>
                </a:solidFill>
                <a:latin typeface="Corbel"/>
                <a:cs typeface="Corbel"/>
              </a:rPr>
              <a:t>Web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se diseñó con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esta</a:t>
            </a:r>
            <a:r>
              <a:rPr sz="2700" spc="-15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arquitectura</a:t>
            </a:r>
            <a:endParaRPr sz="2700">
              <a:latin typeface="Corbel"/>
              <a:cs typeface="Corbel"/>
            </a:endParaRPr>
          </a:p>
          <a:p>
            <a:pPr marL="332740" marR="6350" indent="-256540">
              <a:lnSpc>
                <a:spcPts val="292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Al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principio todas las páginas web eran así </a:t>
            </a:r>
            <a:r>
              <a:rPr sz="2700" spc="-10" dirty="0">
                <a:solidFill>
                  <a:srgbClr val="4B4B4B"/>
                </a:solidFill>
                <a:latin typeface="Corbel"/>
                <a:cs typeface="Corbel"/>
              </a:rPr>
              <a:t>(no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existía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el 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concepto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aplicaciones</a:t>
            </a:r>
            <a:r>
              <a:rPr sz="2700" spc="-15" dirty="0">
                <a:solidFill>
                  <a:srgbClr val="4B4B4B"/>
                </a:solidFill>
                <a:latin typeface="Corbel"/>
                <a:cs typeface="Corbel"/>
              </a:rPr>
              <a:t> web)</a:t>
            </a:r>
            <a:endParaRPr sz="27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</a:rPr>
              <a:t>Arquitecturas </a:t>
            </a:r>
            <a:r>
              <a:rPr sz="3600" dirty="0">
                <a:solidFill>
                  <a:srgbClr val="FFFFFF"/>
                </a:solidFill>
              </a:rPr>
              <a:t>de </a:t>
            </a:r>
            <a:r>
              <a:rPr sz="3600" spc="-5" dirty="0">
                <a:solidFill>
                  <a:srgbClr val="FFFFFF"/>
                </a:solidFill>
              </a:rPr>
              <a:t>aplicaciones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web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784" y="1441848"/>
            <a:ext cx="8174355" cy="305371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Página web</a:t>
            </a:r>
            <a:r>
              <a:rPr sz="3200" spc="-7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estática</a:t>
            </a:r>
            <a:endParaRPr sz="3200">
              <a:latin typeface="Corbel"/>
              <a:cs typeface="Corbel"/>
            </a:endParaRPr>
          </a:p>
          <a:p>
            <a:pPr marL="332740" marR="390525" indent="-256540">
              <a:lnSpc>
                <a:spcPts val="2920"/>
              </a:lnSpc>
              <a:spcBef>
                <a:spcPts val="1485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Actualmente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esta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arquitectura se usa principalmente  para:</a:t>
            </a:r>
            <a:endParaRPr sz="27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87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Páginas</a:t>
            </a:r>
            <a:r>
              <a:rPr sz="2400" spc="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personales</a:t>
            </a:r>
            <a:endParaRPr sz="24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90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Páginas de proyectos</a:t>
            </a:r>
            <a:r>
              <a:rPr sz="2400" spc="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software</a:t>
            </a:r>
            <a:endParaRPr sz="24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90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Documentación técnica (JavaDoc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en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Java, Maven site,</a:t>
            </a:r>
            <a:r>
              <a:rPr sz="2400" spc="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etc…)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</a:rPr>
              <a:t>Arquitecturas </a:t>
            </a:r>
            <a:r>
              <a:rPr sz="3600" dirty="0">
                <a:solidFill>
                  <a:srgbClr val="FFFFFF"/>
                </a:solidFill>
              </a:rPr>
              <a:t>de </a:t>
            </a:r>
            <a:r>
              <a:rPr sz="3600" spc="-5" dirty="0">
                <a:solidFill>
                  <a:srgbClr val="FFFFFF"/>
                </a:solidFill>
              </a:rPr>
              <a:t>aplicaciones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web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784" y="1489178"/>
            <a:ext cx="8040370" cy="45148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900" spc="-5" dirty="0">
                <a:solidFill>
                  <a:srgbClr val="65A535"/>
                </a:solidFill>
                <a:latin typeface="Corbel"/>
                <a:cs typeface="Corbel"/>
              </a:rPr>
              <a:t>Página web</a:t>
            </a:r>
            <a:r>
              <a:rPr sz="2900" spc="-4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900" spc="-5" dirty="0">
                <a:solidFill>
                  <a:srgbClr val="65A535"/>
                </a:solidFill>
                <a:latin typeface="Corbel"/>
                <a:cs typeface="Corbel"/>
              </a:rPr>
              <a:t>interactiva</a:t>
            </a:r>
            <a:endParaRPr sz="2900">
              <a:latin typeface="Corbel"/>
              <a:cs typeface="Corbel"/>
            </a:endParaRPr>
          </a:p>
          <a:p>
            <a:pPr marL="332740" marR="5080" indent="-256540">
              <a:lnSpc>
                <a:spcPts val="2400"/>
              </a:lnSpc>
              <a:spcBef>
                <a:spcPts val="126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El contenido de la página web está alojado en el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disco duro  del servidor</a:t>
            </a:r>
            <a:r>
              <a:rPr sz="2500" b="1" spc="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15" dirty="0">
                <a:solidFill>
                  <a:srgbClr val="4B4B4B"/>
                </a:solidFill>
                <a:latin typeface="Corbel"/>
                <a:cs typeface="Corbel"/>
              </a:rPr>
              <a:t>(estático)</a:t>
            </a:r>
            <a:endParaRPr sz="2500">
              <a:latin typeface="Corbel"/>
              <a:cs typeface="Corbel"/>
            </a:endParaRPr>
          </a:p>
          <a:p>
            <a:pPr marL="332740" indent="-256540">
              <a:lnSpc>
                <a:spcPts val="2700"/>
              </a:lnSpc>
              <a:spcBef>
                <a:spcPts val="62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El cliente es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dinámico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porque las páginas incluyen</a:t>
            </a:r>
            <a:r>
              <a:rPr sz="2500" spc="8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código</a:t>
            </a:r>
            <a:endParaRPr sz="2500">
              <a:latin typeface="Corbel"/>
              <a:cs typeface="Corbel"/>
            </a:endParaRPr>
          </a:p>
          <a:p>
            <a:pPr marL="332740">
              <a:lnSpc>
                <a:spcPts val="2700"/>
              </a:lnSpc>
              <a:tabLst>
                <a:tab pos="1880870" algn="l"/>
              </a:tabLst>
            </a:pP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JavaScript	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que se ejecuta en el</a:t>
            </a:r>
            <a:r>
              <a:rPr sz="2500" spc="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navegador</a:t>
            </a:r>
            <a:endParaRPr sz="25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5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Este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JavaScript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se usa para incluir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efectos</a:t>
            </a:r>
            <a:r>
              <a:rPr sz="2500" b="1" spc="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gráficos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:</a:t>
            </a:r>
            <a:endParaRPr sz="25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680"/>
              </a:spcBef>
              <a:buSzPct val="59090"/>
              <a:buFont typeface="Wingdings"/>
              <a:buChar char=""/>
              <a:tabLst>
                <a:tab pos="625475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Efectos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gráficos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que no se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pueden implementar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con</a:t>
            </a:r>
            <a:r>
              <a:rPr sz="2200" spc="1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CSS</a:t>
            </a:r>
            <a:endParaRPr sz="2200">
              <a:latin typeface="Corbel"/>
              <a:cs typeface="Corbel"/>
            </a:endParaRPr>
          </a:p>
          <a:p>
            <a:pPr marL="624840" marR="74295" lvl="1" indent="-246379">
              <a:lnSpc>
                <a:spcPts val="2110"/>
              </a:lnSpc>
              <a:spcBef>
                <a:spcPts val="1180"/>
              </a:spcBef>
              <a:buSzPct val="59090"/>
              <a:buFont typeface="Wingdings"/>
              <a:buChar char=""/>
              <a:tabLst>
                <a:tab pos="625475" algn="l"/>
              </a:tabLst>
            </a:pP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Mostrar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u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ocultar información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en función de los elementos que  se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seleccionan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(para documentos</a:t>
            </a:r>
            <a:r>
              <a:rPr sz="2200" spc="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largos)</a:t>
            </a:r>
            <a:endParaRPr sz="22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685"/>
              </a:spcBef>
              <a:buSzPct val="59090"/>
              <a:buFont typeface="Wingdings"/>
              <a:buChar char=""/>
              <a:tabLst>
                <a:tab pos="625475" algn="l"/>
              </a:tabLst>
            </a:pP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Menús</a:t>
            </a:r>
            <a:r>
              <a:rPr sz="2200" b="1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desplegables</a:t>
            </a:r>
            <a:endParaRPr sz="22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670"/>
              </a:spcBef>
              <a:buSzPct val="59090"/>
              <a:buFont typeface="Wingdings"/>
              <a:buChar char=""/>
              <a:tabLst>
                <a:tab pos="625475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Páginas adaptables para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móviles</a:t>
            </a:r>
            <a:r>
              <a:rPr sz="2200" b="1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200" b="1" i="1" spc="-5" dirty="0">
                <a:solidFill>
                  <a:srgbClr val="4B4B4B"/>
                </a:solidFill>
                <a:latin typeface="Corbel"/>
                <a:cs typeface="Corbel"/>
              </a:rPr>
              <a:t>responsive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</a:rPr>
              <a:t>Arquitecturas </a:t>
            </a:r>
            <a:r>
              <a:rPr sz="3600" dirty="0">
                <a:solidFill>
                  <a:srgbClr val="FFFFFF"/>
                </a:solidFill>
              </a:rPr>
              <a:t>de </a:t>
            </a:r>
            <a:r>
              <a:rPr sz="3600" spc="-5" dirty="0">
                <a:solidFill>
                  <a:srgbClr val="FFFFFF"/>
                </a:solidFill>
              </a:rPr>
              <a:t>aplicaciones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web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591309"/>
            <a:ext cx="53244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65A535"/>
                </a:solidFill>
                <a:latin typeface="Corbel"/>
                <a:cs typeface="Corbel"/>
              </a:rPr>
              <a:t>Aplicación web con cliente</a:t>
            </a:r>
            <a:r>
              <a:rPr sz="2900" spc="-5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900" spc="-5" dirty="0">
                <a:solidFill>
                  <a:srgbClr val="65A535"/>
                </a:solidFill>
                <a:latin typeface="Corbel"/>
                <a:cs typeface="Corbel"/>
              </a:rPr>
              <a:t>estático</a:t>
            </a:r>
            <a:endParaRPr sz="29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793" y="4308233"/>
            <a:ext cx="6571615" cy="17691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87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Es un ejemplo de arquitectura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3</a:t>
            </a:r>
            <a:r>
              <a:rPr sz="2500" spc="7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capas:</a:t>
            </a:r>
            <a:endParaRPr sz="25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680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Navegador: Capa de</a:t>
            </a:r>
            <a:r>
              <a:rPr sz="2200" spc="-8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presentación</a:t>
            </a:r>
            <a:endParaRPr sz="22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670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Servidor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web: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Capa 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aplicación (lógica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200" spc="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4B4B4B"/>
                </a:solidFill>
                <a:latin typeface="Corbel"/>
                <a:cs typeface="Corbel"/>
              </a:rPr>
              <a:t>negocio)</a:t>
            </a:r>
            <a:endParaRPr sz="22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670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Base de datos: Capa de</a:t>
            </a:r>
            <a:r>
              <a:rPr sz="2200" spc="-114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datos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9245" y="2584286"/>
            <a:ext cx="901065" cy="781685"/>
          </a:xfrm>
          <a:custGeom>
            <a:avLst/>
            <a:gdLst/>
            <a:ahLst/>
            <a:cxnLst/>
            <a:rect l="l" t="t" r="r" b="b"/>
            <a:pathLst>
              <a:path w="901064" h="781685">
                <a:moveTo>
                  <a:pt x="900623" y="689515"/>
                </a:moveTo>
                <a:lnTo>
                  <a:pt x="699264" y="689515"/>
                </a:lnTo>
                <a:lnTo>
                  <a:pt x="655332" y="635489"/>
                </a:lnTo>
                <a:lnTo>
                  <a:pt x="610483" y="635489"/>
                </a:lnTo>
                <a:lnTo>
                  <a:pt x="610483" y="559487"/>
                </a:lnTo>
                <a:lnTo>
                  <a:pt x="734960" y="559487"/>
                </a:lnTo>
                <a:lnTo>
                  <a:pt x="734960" y="98894"/>
                </a:lnTo>
                <a:lnTo>
                  <a:pt x="610483" y="98894"/>
                </a:lnTo>
                <a:lnTo>
                  <a:pt x="610483" y="0"/>
                </a:lnTo>
                <a:lnTo>
                  <a:pt x="900623" y="0"/>
                </a:lnTo>
                <a:lnTo>
                  <a:pt x="900623" y="689515"/>
                </a:lnTo>
                <a:close/>
              </a:path>
              <a:path w="901064" h="781685">
                <a:moveTo>
                  <a:pt x="734960" y="559487"/>
                </a:moveTo>
                <a:lnTo>
                  <a:pt x="44848" y="559487"/>
                </a:lnTo>
                <a:lnTo>
                  <a:pt x="44848" y="98894"/>
                </a:lnTo>
                <a:lnTo>
                  <a:pt x="734960" y="98894"/>
                </a:lnTo>
                <a:lnTo>
                  <a:pt x="734960" y="559487"/>
                </a:lnTo>
                <a:close/>
              </a:path>
              <a:path w="901064" h="781685">
                <a:moveTo>
                  <a:pt x="445735" y="635489"/>
                </a:moveTo>
                <a:lnTo>
                  <a:pt x="324920" y="635489"/>
                </a:lnTo>
                <a:lnTo>
                  <a:pt x="324920" y="559487"/>
                </a:lnTo>
                <a:lnTo>
                  <a:pt x="445735" y="559487"/>
                </a:lnTo>
                <a:lnTo>
                  <a:pt x="445735" y="635489"/>
                </a:lnTo>
                <a:close/>
              </a:path>
              <a:path w="901064" h="781685">
                <a:moveTo>
                  <a:pt x="771571" y="781084"/>
                </a:moveTo>
                <a:lnTo>
                  <a:pt x="0" y="781084"/>
                </a:lnTo>
                <a:lnTo>
                  <a:pt x="115323" y="635489"/>
                </a:lnTo>
                <a:lnTo>
                  <a:pt x="655332" y="635489"/>
                </a:lnTo>
                <a:lnTo>
                  <a:pt x="771571" y="781084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9363" y="2584194"/>
            <a:ext cx="291465" cy="690880"/>
          </a:xfrm>
          <a:custGeom>
            <a:avLst/>
            <a:gdLst/>
            <a:ahLst/>
            <a:cxnLst/>
            <a:rect l="l" t="t" r="r" b="b"/>
            <a:pathLst>
              <a:path w="291464" h="690879">
                <a:moveTo>
                  <a:pt x="0" y="559487"/>
                </a:moveTo>
                <a:lnTo>
                  <a:pt x="0" y="635489"/>
                </a:lnTo>
                <a:lnTo>
                  <a:pt x="45763" y="635489"/>
                </a:lnTo>
                <a:lnTo>
                  <a:pt x="89696" y="690431"/>
                </a:lnTo>
                <a:lnTo>
                  <a:pt x="291055" y="690431"/>
                </a:lnTo>
                <a:lnTo>
                  <a:pt x="291055" y="0"/>
                </a:lnTo>
                <a:lnTo>
                  <a:pt x="0" y="0"/>
                </a:lnTo>
                <a:lnTo>
                  <a:pt x="0" y="98894"/>
                </a:lnTo>
                <a:lnTo>
                  <a:pt x="124476" y="98894"/>
                </a:lnTo>
                <a:lnTo>
                  <a:pt x="124476" y="559487"/>
                </a:lnTo>
                <a:lnTo>
                  <a:pt x="0" y="559487"/>
                </a:lnTo>
                <a:close/>
              </a:path>
            </a:pathLst>
          </a:custGeom>
          <a:ln w="915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3727" y="2683089"/>
            <a:ext cx="690245" cy="461009"/>
          </a:xfrm>
          <a:custGeom>
            <a:avLst/>
            <a:gdLst/>
            <a:ahLst/>
            <a:cxnLst/>
            <a:rect l="l" t="t" r="r" b="b"/>
            <a:pathLst>
              <a:path w="690244" h="461010">
                <a:moveTo>
                  <a:pt x="690112" y="0"/>
                </a:moveTo>
                <a:lnTo>
                  <a:pt x="0" y="0"/>
                </a:lnTo>
                <a:lnTo>
                  <a:pt x="0" y="460592"/>
                </a:lnTo>
                <a:lnTo>
                  <a:pt x="690112" y="460592"/>
                </a:lnTo>
                <a:lnTo>
                  <a:pt x="690112" y="0"/>
                </a:lnTo>
                <a:close/>
              </a:path>
            </a:pathLst>
          </a:custGeom>
          <a:ln w="91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8879" y="3219684"/>
            <a:ext cx="772795" cy="146050"/>
          </a:xfrm>
          <a:custGeom>
            <a:avLst/>
            <a:gdLst/>
            <a:ahLst/>
            <a:cxnLst/>
            <a:rect l="l" t="t" r="r" b="b"/>
            <a:pathLst>
              <a:path w="772794" h="146050">
                <a:moveTo>
                  <a:pt x="772486" y="145594"/>
                </a:moveTo>
                <a:lnTo>
                  <a:pt x="656247" y="0"/>
                </a:lnTo>
                <a:lnTo>
                  <a:pt x="116239" y="0"/>
                </a:lnTo>
                <a:lnTo>
                  <a:pt x="0" y="145594"/>
                </a:lnTo>
                <a:lnTo>
                  <a:pt x="772486" y="145594"/>
                </a:lnTo>
                <a:close/>
              </a:path>
            </a:pathLst>
          </a:custGeom>
          <a:ln w="9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3799" y="3143682"/>
            <a:ext cx="121920" cy="76200"/>
          </a:xfrm>
          <a:custGeom>
            <a:avLst/>
            <a:gdLst/>
            <a:ahLst/>
            <a:cxnLst/>
            <a:rect l="l" t="t" r="r" b="b"/>
            <a:pathLst>
              <a:path w="121919" h="76200">
                <a:moveTo>
                  <a:pt x="121730" y="0"/>
                </a:moveTo>
                <a:lnTo>
                  <a:pt x="0" y="0"/>
                </a:lnTo>
                <a:lnTo>
                  <a:pt x="0" y="76002"/>
                </a:lnTo>
                <a:lnTo>
                  <a:pt x="121730" y="76002"/>
                </a:lnTo>
                <a:lnTo>
                  <a:pt x="121730" y="0"/>
                </a:lnTo>
                <a:close/>
              </a:path>
            </a:pathLst>
          </a:custGeom>
          <a:ln w="91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8941" y="2728233"/>
            <a:ext cx="601345" cy="374650"/>
          </a:xfrm>
          <a:custGeom>
            <a:avLst/>
            <a:gdLst/>
            <a:ahLst/>
            <a:cxnLst/>
            <a:rect l="l" t="t" r="r" b="b"/>
            <a:pathLst>
              <a:path w="601344" h="374650">
                <a:moveTo>
                  <a:pt x="0" y="0"/>
                </a:moveTo>
                <a:lnTo>
                  <a:pt x="601331" y="0"/>
                </a:lnTo>
                <a:lnTo>
                  <a:pt x="601331" y="374517"/>
                </a:lnTo>
                <a:lnTo>
                  <a:pt x="0" y="374517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8941" y="2728233"/>
            <a:ext cx="601345" cy="374015"/>
          </a:xfrm>
          <a:custGeom>
            <a:avLst/>
            <a:gdLst/>
            <a:ahLst/>
            <a:cxnLst/>
            <a:rect l="l" t="t" r="r" b="b"/>
            <a:pathLst>
              <a:path w="601344" h="374014">
                <a:moveTo>
                  <a:pt x="601331" y="0"/>
                </a:moveTo>
                <a:lnTo>
                  <a:pt x="0" y="0"/>
                </a:lnTo>
                <a:lnTo>
                  <a:pt x="0" y="373601"/>
                </a:lnTo>
                <a:lnTo>
                  <a:pt x="601331" y="373601"/>
                </a:lnTo>
                <a:lnTo>
                  <a:pt x="601331" y="0"/>
                </a:lnTo>
                <a:close/>
              </a:path>
            </a:pathLst>
          </a:custGeom>
          <a:ln w="91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3586" y="2637121"/>
            <a:ext cx="742315" cy="697865"/>
          </a:xfrm>
          <a:custGeom>
            <a:avLst/>
            <a:gdLst/>
            <a:ahLst/>
            <a:cxnLst/>
            <a:rect l="l" t="t" r="r" b="b"/>
            <a:pathLst>
              <a:path w="742314" h="697864">
                <a:moveTo>
                  <a:pt x="410040" y="697756"/>
                </a:moveTo>
                <a:lnTo>
                  <a:pt x="151019" y="697756"/>
                </a:lnTo>
                <a:lnTo>
                  <a:pt x="157426" y="676695"/>
                </a:lnTo>
                <a:lnTo>
                  <a:pt x="399056" y="676695"/>
                </a:lnTo>
                <a:lnTo>
                  <a:pt x="410040" y="697756"/>
                </a:lnTo>
                <a:close/>
              </a:path>
              <a:path w="742314" h="697864">
                <a:moveTo>
                  <a:pt x="550076" y="662960"/>
                </a:moveTo>
                <a:lnTo>
                  <a:pt x="512550" y="662960"/>
                </a:lnTo>
                <a:lnTo>
                  <a:pt x="493329" y="641899"/>
                </a:lnTo>
                <a:lnTo>
                  <a:pt x="527194" y="641899"/>
                </a:lnTo>
                <a:lnTo>
                  <a:pt x="550076" y="662960"/>
                </a:lnTo>
                <a:close/>
              </a:path>
              <a:path w="742314" h="697864">
                <a:moveTo>
                  <a:pt x="492414" y="662960"/>
                </a:moveTo>
                <a:lnTo>
                  <a:pt x="455803" y="662960"/>
                </a:lnTo>
                <a:lnTo>
                  <a:pt x="441159" y="641899"/>
                </a:lnTo>
                <a:lnTo>
                  <a:pt x="475024" y="641899"/>
                </a:lnTo>
                <a:lnTo>
                  <a:pt x="492414" y="662960"/>
                </a:lnTo>
                <a:close/>
              </a:path>
              <a:path w="742314" h="697864">
                <a:moveTo>
                  <a:pt x="435667" y="662960"/>
                </a:moveTo>
                <a:lnTo>
                  <a:pt x="399056" y="662960"/>
                </a:lnTo>
                <a:lnTo>
                  <a:pt x="388073" y="641899"/>
                </a:lnTo>
                <a:lnTo>
                  <a:pt x="421938" y="641899"/>
                </a:lnTo>
                <a:lnTo>
                  <a:pt x="435667" y="662960"/>
                </a:lnTo>
                <a:close/>
              </a:path>
              <a:path w="742314" h="697864">
                <a:moveTo>
                  <a:pt x="378921" y="662960"/>
                </a:moveTo>
                <a:lnTo>
                  <a:pt x="342310" y="662960"/>
                </a:lnTo>
                <a:lnTo>
                  <a:pt x="334988" y="641899"/>
                </a:lnTo>
                <a:lnTo>
                  <a:pt x="368853" y="641899"/>
                </a:lnTo>
                <a:lnTo>
                  <a:pt x="378921" y="662960"/>
                </a:lnTo>
                <a:close/>
              </a:path>
              <a:path w="742314" h="697864">
                <a:moveTo>
                  <a:pt x="322174" y="662960"/>
                </a:moveTo>
                <a:lnTo>
                  <a:pt x="285563" y="662960"/>
                </a:lnTo>
                <a:lnTo>
                  <a:pt x="281902" y="641899"/>
                </a:lnTo>
                <a:lnTo>
                  <a:pt x="316682" y="641899"/>
                </a:lnTo>
                <a:lnTo>
                  <a:pt x="322174" y="662960"/>
                </a:lnTo>
                <a:close/>
              </a:path>
              <a:path w="742314" h="697864">
                <a:moveTo>
                  <a:pt x="265427" y="662960"/>
                </a:moveTo>
                <a:lnTo>
                  <a:pt x="228817" y="662960"/>
                </a:lnTo>
                <a:lnTo>
                  <a:pt x="228817" y="641899"/>
                </a:lnTo>
                <a:lnTo>
                  <a:pt x="263597" y="641899"/>
                </a:lnTo>
                <a:lnTo>
                  <a:pt x="265427" y="662960"/>
                </a:lnTo>
                <a:close/>
              </a:path>
              <a:path w="742314" h="697864">
                <a:moveTo>
                  <a:pt x="207765" y="662960"/>
                </a:moveTo>
                <a:lnTo>
                  <a:pt x="171155" y="662960"/>
                </a:lnTo>
                <a:lnTo>
                  <a:pt x="176646" y="641899"/>
                </a:lnTo>
                <a:lnTo>
                  <a:pt x="211426" y="641899"/>
                </a:lnTo>
                <a:lnTo>
                  <a:pt x="207765" y="662960"/>
                </a:lnTo>
                <a:close/>
              </a:path>
              <a:path w="742314" h="697864">
                <a:moveTo>
                  <a:pt x="151019" y="662960"/>
                </a:moveTo>
                <a:lnTo>
                  <a:pt x="113493" y="662960"/>
                </a:lnTo>
                <a:lnTo>
                  <a:pt x="123561" y="641899"/>
                </a:lnTo>
                <a:lnTo>
                  <a:pt x="158341" y="641899"/>
                </a:lnTo>
                <a:lnTo>
                  <a:pt x="151019" y="662960"/>
                </a:lnTo>
                <a:close/>
              </a:path>
              <a:path w="742314" h="697864">
                <a:moveTo>
                  <a:pt x="94272" y="662960"/>
                </a:moveTo>
                <a:lnTo>
                  <a:pt x="56746" y="662960"/>
                </a:lnTo>
                <a:lnTo>
                  <a:pt x="71390" y="641899"/>
                </a:lnTo>
                <a:lnTo>
                  <a:pt x="105255" y="641899"/>
                </a:lnTo>
                <a:lnTo>
                  <a:pt x="94272" y="662960"/>
                </a:lnTo>
                <a:close/>
              </a:path>
              <a:path w="742314" h="697864">
                <a:moveTo>
                  <a:pt x="37525" y="662960"/>
                </a:moveTo>
                <a:lnTo>
                  <a:pt x="0" y="662960"/>
                </a:lnTo>
                <a:lnTo>
                  <a:pt x="18305" y="641899"/>
                </a:lnTo>
                <a:lnTo>
                  <a:pt x="53085" y="641899"/>
                </a:lnTo>
                <a:lnTo>
                  <a:pt x="37525" y="662960"/>
                </a:lnTo>
                <a:close/>
              </a:path>
              <a:path w="742314" h="697864">
                <a:moveTo>
                  <a:pt x="313021" y="628164"/>
                </a:moveTo>
                <a:lnTo>
                  <a:pt x="280072" y="628164"/>
                </a:lnTo>
                <a:lnTo>
                  <a:pt x="278241" y="607103"/>
                </a:lnTo>
                <a:lnTo>
                  <a:pt x="308445" y="607103"/>
                </a:lnTo>
                <a:lnTo>
                  <a:pt x="313021" y="628164"/>
                </a:lnTo>
                <a:close/>
              </a:path>
              <a:path w="742314" h="697864">
                <a:moveTo>
                  <a:pt x="262681" y="628164"/>
                </a:moveTo>
                <a:lnTo>
                  <a:pt x="229732" y="628164"/>
                </a:lnTo>
                <a:lnTo>
                  <a:pt x="231562" y="607103"/>
                </a:lnTo>
                <a:lnTo>
                  <a:pt x="261766" y="607103"/>
                </a:lnTo>
                <a:lnTo>
                  <a:pt x="262681" y="628164"/>
                </a:lnTo>
                <a:close/>
              </a:path>
              <a:path w="742314" h="697864">
                <a:moveTo>
                  <a:pt x="212342" y="628164"/>
                </a:moveTo>
                <a:lnTo>
                  <a:pt x="179392" y="628164"/>
                </a:lnTo>
                <a:lnTo>
                  <a:pt x="185799" y="607103"/>
                </a:lnTo>
                <a:lnTo>
                  <a:pt x="216003" y="607103"/>
                </a:lnTo>
                <a:lnTo>
                  <a:pt x="212342" y="628164"/>
                </a:lnTo>
                <a:close/>
              </a:path>
              <a:path w="742314" h="697864">
                <a:moveTo>
                  <a:pt x="162917" y="628164"/>
                </a:moveTo>
                <a:lnTo>
                  <a:pt x="129968" y="628164"/>
                </a:lnTo>
                <a:lnTo>
                  <a:pt x="139120" y="607103"/>
                </a:lnTo>
                <a:lnTo>
                  <a:pt x="170239" y="607103"/>
                </a:lnTo>
                <a:lnTo>
                  <a:pt x="162917" y="628164"/>
                </a:lnTo>
                <a:close/>
              </a:path>
              <a:path w="742314" h="697864">
                <a:moveTo>
                  <a:pt x="112577" y="628164"/>
                </a:moveTo>
                <a:lnTo>
                  <a:pt x="79628" y="628164"/>
                </a:lnTo>
                <a:lnTo>
                  <a:pt x="93357" y="607103"/>
                </a:lnTo>
                <a:lnTo>
                  <a:pt x="123561" y="607103"/>
                </a:lnTo>
                <a:lnTo>
                  <a:pt x="112577" y="628164"/>
                </a:lnTo>
                <a:close/>
              </a:path>
              <a:path w="742314" h="697864">
                <a:moveTo>
                  <a:pt x="62238" y="628164"/>
                </a:moveTo>
                <a:lnTo>
                  <a:pt x="29288" y="628164"/>
                </a:lnTo>
                <a:lnTo>
                  <a:pt x="47593" y="607103"/>
                </a:lnTo>
                <a:lnTo>
                  <a:pt x="77797" y="607103"/>
                </a:lnTo>
                <a:lnTo>
                  <a:pt x="62238" y="628164"/>
                </a:lnTo>
                <a:close/>
              </a:path>
              <a:path w="742314" h="697864">
                <a:moveTo>
                  <a:pt x="462210" y="627248"/>
                </a:moveTo>
                <a:lnTo>
                  <a:pt x="430176" y="627248"/>
                </a:lnTo>
                <a:lnTo>
                  <a:pt x="413701" y="603440"/>
                </a:lnTo>
                <a:lnTo>
                  <a:pt x="442989" y="603440"/>
                </a:lnTo>
                <a:lnTo>
                  <a:pt x="462210" y="627248"/>
                </a:lnTo>
                <a:close/>
              </a:path>
              <a:path w="742314" h="697864">
                <a:moveTo>
                  <a:pt x="512550" y="627248"/>
                </a:moveTo>
                <a:lnTo>
                  <a:pt x="479600" y="627248"/>
                </a:lnTo>
                <a:lnTo>
                  <a:pt x="459464" y="603440"/>
                </a:lnTo>
                <a:lnTo>
                  <a:pt x="488753" y="603440"/>
                </a:lnTo>
                <a:lnTo>
                  <a:pt x="512550" y="627248"/>
                </a:lnTo>
                <a:close/>
              </a:path>
              <a:path w="742314" h="697864">
                <a:moveTo>
                  <a:pt x="412785" y="627248"/>
                </a:moveTo>
                <a:lnTo>
                  <a:pt x="379836" y="627248"/>
                </a:lnTo>
                <a:lnTo>
                  <a:pt x="368853" y="603440"/>
                </a:lnTo>
                <a:lnTo>
                  <a:pt x="398141" y="603440"/>
                </a:lnTo>
                <a:lnTo>
                  <a:pt x="412785" y="627248"/>
                </a:lnTo>
                <a:close/>
              </a:path>
              <a:path w="742314" h="697864">
                <a:moveTo>
                  <a:pt x="362446" y="627248"/>
                </a:moveTo>
                <a:lnTo>
                  <a:pt x="330411" y="627248"/>
                </a:lnTo>
                <a:lnTo>
                  <a:pt x="323089" y="605271"/>
                </a:lnTo>
                <a:lnTo>
                  <a:pt x="353293" y="605271"/>
                </a:lnTo>
                <a:lnTo>
                  <a:pt x="362446" y="627248"/>
                </a:lnTo>
                <a:close/>
              </a:path>
              <a:path w="742314" h="697864">
                <a:moveTo>
                  <a:pt x="742282" y="66845"/>
                </a:moveTo>
                <a:lnTo>
                  <a:pt x="680044" y="66845"/>
                </a:lnTo>
                <a:lnTo>
                  <a:pt x="680044" y="43037"/>
                </a:lnTo>
                <a:lnTo>
                  <a:pt x="742282" y="43037"/>
                </a:lnTo>
                <a:lnTo>
                  <a:pt x="742282" y="66845"/>
                </a:lnTo>
                <a:close/>
              </a:path>
              <a:path w="742314" h="697864">
                <a:moveTo>
                  <a:pt x="742282" y="24723"/>
                </a:moveTo>
                <a:lnTo>
                  <a:pt x="680044" y="24723"/>
                </a:lnTo>
                <a:lnTo>
                  <a:pt x="680044" y="0"/>
                </a:lnTo>
                <a:lnTo>
                  <a:pt x="742282" y="0"/>
                </a:lnTo>
                <a:lnTo>
                  <a:pt x="742282" y="24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0084" y="2521717"/>
            <a:ext cx="575310" cy="901700"/>
          </a:xfrm>
          <a:custGeom>
            <a:avLst/>
            <a:gdLst/>
            <a:ahLst/>
            <a:cxnLst/>
            <a:rect l="l" t="t" r="r" b="b"/>
            <a:pathLst>
              <a:path w="575310" h="901700">
                <a:moveTo>
                  <a:pt x="0" y="0"/>
                </a:moveTo>
                <a:lnTo>
                  <a:pt x="575072" y="0"/>
                </a:lnTo>
                <a:lnTo>
                  <a:pt x="575072" y="901485"/>
                </a:lnTo>
                <a:lnTo>
                  <a:pt x="0" y="901485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4940" y="2963584"/>
            <a:ext cx="78631" cy="7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88593" y="3263498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0679" y="0"/>
                </a:lnTo>
              </a:path>
            </a:pathLst>
          </a:custGeom>
          <a:ln w="228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8593" y="3194857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0679" y="0"/>
                </a:lnTo>
              </a:path>
            </a:pathLst>
          </a:custGeom>
          <a:ln w="228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8593" y="312621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0679" y="0"/>
                </a:lnTo>
              </a:path>
            </a:pathLst>
          </a:custGeom>
          <a:ln w="228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4173" y="2582826"/>
            <a:ext cx="901065" cy="720090"/>
          </a:xfrm>
          <a:custGeom>
            <a:avLst/>
            <a:gdLst/>
            <a:ahLst/>
            <a:cxnLst/>
            <a:rect l="l" t="t" r="r" b="b"/>
            <a:pathLst>
              <a:path w="901065" h="720089">
                <a:moveTo>
                  <a:pt x="450311" y="720046"/>
                </a:moveTo>
                <a:lnTo>
                  <a:pt x="377207" y="718869"/>
                </a:lnTo>
                <a:lnTo>
                  <a:pt x="307881" y="715464"/>
                </a:lnTo>
                <a:lnTo>
                  <a:pt x="243256" y="710017"/>
                </a:lnTo>
                <a:lnTo>
                  <a:pt x="184254" y="702714"/>
                </a:lnTo>
                <a:lnTo>
                  <a:pt x="131798" y="693742"/>
                </a:lnTo>
                <a:lnTo>
                  <a:pt x="86811" y="683288"/>
                </a:lnTo>
                <a:lnTo>
                  <a:pt x="50215" y="671538"/>
                </a:lnTo>
                <a:lnTo>
                  <a:pt x="5887" y="644899"/>
                </a:lnTo>
                <a:lnTo>
                  <a:pt x="0" y="630383"/>
                </a:lnTo>
                <a:lnTo>
                  <a:pt x="0" y="89662"/>
                </a:lnTo>
                <a:lnTo>
                  <a:pt x="50215" y="48507"/>
                </a:lnTo>
                <a:lnTo>
                  <a:pt x="86811" y="36758"/>
                </a:lnTo>
                <a:lnTo>
                  <a:pt x="131798" y="26304"/>
                </a:lnTo>
                <a:lnTo>
                  <a:pt x="184254" y="17332"/>
                </a:lnTo>
                <a:lnTo>
                  <a:pt x="243256" y="10029"/>
                </a:lnTo>
                <a:lnTo>
                  <a:pt x="307881" y="4581"/>
                </a:lnTo>
                <a:lnTo>
                  <a:pt x="377207" y="1176"/>
                </a:lnTo>
                <a:lnTo>
                  <a:pt x="450311" y="0"/>
                </a:lnTo>
                <a:lnTo>
                  <a:pt x="523416" y="1176"/>
                </a:lnTo>
                <a:lnTo>
                  <a:pt x="592742" y="4581"/>
                </a:lnTo>
                <a:lnTo>
                  <a:pt x="657367" y="10029"/>
                </a:lnTo>
                <a:lnTo>
                  <a:pt x="716369" y="17332"/>
                </a:lnTo>
                <a:lnTo>
                  <a:pt x="768825" y="26304"/>
                </a:lnTo>
                <a:lnTo>
                  <a:pt x="813812" y="36758"/>
                </a:lnTo>
                <a:lnTo>
                  <a:pt x="850408" y="48507"/>
                </a:lnTo>
                <a:lnTo>
                  <a:pt x="894736" y="75146"/>
                </a:lnTo>
                <a:lnTo>
                  <a:pt x="900623" y="89662"/>
                </a:lnTo>
                <a:lnTo>
                  <a:pt x="900623" y="630383"/>
                </a:lnTo>
                <a:lnTo>
                  <a:pt x="850408" y="671538"/>
                </a:lnTo>
                <a:lnTo>
                  <a:pt x="813812" y="683288"/>
                </a:lnTo>
                <a:lnTo>
                  <a:pt x="768825" y="693742"/>
                </a:lnTo>
                <a:lnTo>
                  <a:pt x="716369" y="702714"/>
                </a:lnTo>
                <a:lnTo>
                  <a:pt x="657367" y="710017"/>
                </a:lnTo>
                <a:lnTo>
                  <a:pt x="592742" y="715464"/>
                </a:lnTo>
                <a:lnTo>
                  <a:pt x="523416" y="718869"/>
                </a:lnTo>
                <a:lnTo>
                  <a:pt x="450311" y="720046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04173" y="2672489"/>
            <a:ext cx="901065" cy="90170"/>
          </a:xfrm>
          <a:custGeom>
            <a:avLst/>
            <a:gdLst/>
            <a:ahLst/>
            <a:cxnLst/>
            <a:rect l="l" t="t" r="r" b="b"/>
            <a:pathLst>
              <a:path w="901065" h="90169">
                <a:moveTo>
                  <a:pt x="0" y="0"/>
                </a:moveTo>
                <a:lnTo>
                  <a:pt x="50215" y="41155"/>
                </a:lnTo>
                <a:lnTo>
                  <a:pt x="86811" y="52904"/>
                </a:lnTo>
                <a:lnTo>
                  <a:pt x="131798" y="63358"/>
                </a:lnTo>
                <a:lnTo>
                  <a:pt x="184254" y="72330"/>
                </a:lnTo>
                <a:lnTo>
                  <a:pt x="243256" y="79633"/>
                </a:lnTo>
                <a:lnTo>
                  <a:pt x="307881" y="85080"/>
                </a:lnTo>
                <a:lnTo>
                  <a:pt x="377207" y="88486"/>
                </a:lnTo>
                <a:lnTo>
                  <a:pt x="450311" y="89662"/>
                </a:lnTo>
                <a:lnTo>
                  <a:pt x="523416" y="88486"/>
                </a:lnTo>
                <a:lnTo>
                  <a:pt x="592742" y="85080"/>
                </a:lnTo>
                <a:lnTo>
                  <a:pt x="657367" y="79633"/>
                </a:lnTo>
                <a:lnTo>
                  <a:pt x="716369" y="72330"/>
                </a:lnTo>
                <a:lnTo>
                  <a:pt x="768825" y="63358"/>
                </a:lnTo>
                <a:lnTo>
                  <a:pt x="813812" y="52904"/>
                </a:lnTo>
                <a:lnTo>
                  <a:pt x="850408" y="41155"/>
                </a:lnTo>
                <a:lnTo>
                  <a:pt x="894736" y="14516"/>
                </a:lnTo>
                <a:lnTo>
                  <a:pt x="900623" y="0"/>
                </a:lnTo>
              </a:path>
            </a:pathLst>
          </a:custGeom>
          <a:ln w="91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4173" y="2717320"/>
            <a:ext cx="901065" cy="90805"/>
          </a:xfrm>
          <a:custGeom>
            <a:avLst/>
            <a:gdLst/>
            <a:ahLst/>
            <a:cxnLst/>
            <a:rect l="l" t="t" r="r" b="b"/>
            <a:pathLst>
              <a:path w="901065" h="90805">
                <a:moveTo>
                  <a:pt x="0" y="0"/>
                </a:moveTo>
                <a:lnTo>
                  <a:pt x="50215" y="41756"/>
                </a:lnTo>
                <a:lnTo>
                  <a:pt x="86811" y="53621"/>
                </a:lnTo>
                <a:lnTo>
                  <a:pt x="131798" y="64159"/>
                </a:lnTo>
                <a:lnTo>
                  <a:pt x="184254" y="73186"/>
                </a:lnTo>
                <a:lnTo>
                  <a:pt x="243256" y="80523"/>
                </a:lnTo>
                <a:lnTo>
                  <a:pt x="307881" y="85988"/>
                </a:lnTo>
                <a:lnTo>
                  <a:pt x="377207" y="89400"/>
                </a:lnTo>
                <a:lnTo>
                  <a:pt x="450311" y="90577"/>
                </a:lnTo>
                <a:lnTo>
                  <a:pt x="523416" y="89400"/>
                </a:lnTo>
                <a:lnTo>
                  <a:pt x="592742" y="85988"/>
                </a:lnTo>
                <a:lnTo>
                  <a:pt x="657367" y="80523"/>
                </a:lnTo>
                <a:lnTo>
                  <a:pt x="716369" y="73186"/>
                </a:lnTo>
                <a:lnTo>
                  <a:pt x="768825" y="64159"/>
                </a:lnTo>
                <a:lnTo>
                  <a:pt x="813812" y="53621"/>
                </a:lnTo>
                <a:lnTo>
                  <a:pt x="850408" y="41756"/>
                </a:lnTo>
                <a:lnTo>
                  <a:pt x="894736" y="14764"/>
                </a:lnTo>
                <a:lnTo>
                  <a:pt x="900623" y="0"/>
                </a:lnTo>
              </a:path>
            </a:pathLst>
          </a:custGeom>
          <a:ln w="91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4173" y="2762152"/>
            <a:ext cx="901065" cy="90805"/>
          </a:xfrm>
          <a:custGeom>
            <a:avLst/>
            <a:gdLst/>
            <a:ahLst/>
            <a:cxnLst/>
            <a:rect l="l" t="t" r="r" b="b"/>
            <a:pathLst>
              <a:path w="901065" h="90805">
                <a:moveTo>
                  <a:pt x="0" y="0"/>
                </a:moveTo>
                <a:lnTo>
                  <a:pt x="50215" y="41756"/>
                </a:lnTo>
                <a:lnTo>
                  <a:pt x="86811" y="53621"/>
                </a:lnTo>
                <a:lnTo>
                  <a:pt x="131798" y="64159"/>
                </a:lnTo>
                <a:lnTo>
                  <a:pt x="184254" y="73186"/>
                </a:lnTo>
                <a:lnTo>
                  <a:pt x="243256" y="80523"/>
                </a:lnTo>
                <a:lnTo>
                  <a:pt x="307881" y="85988"/>
                </a:lnTo>
                <a:lnTo>
                  <a:pt x="377207" y="89400"/>
                </a:lnTo>
                <a:lnTo>
                  <a:pt x="450311" y="90577"/>
                </a:lnTo>
                <a:lnTo>
                  <a:pt x="523416" y="89400"/>
                </a:lnTo>
                <a:lnTo>
                  <a:pt x="592742" y="85988"/>
                </a:lnTo>
                <a:lnTo>
                  <a:pt x="657367" y="80523"/>
                </a:lnTo>
                <a:lnTo>
                  <a:pt x="716369" y="73186"/>
                </a:lnTo>
                <a:lnTo>
                  <a:pt x="768825" y="64159"/>
                </a:lnTo>
                <a:lnTo>
                  <a:pt x="813812" y="53621"/>
                </a:lnTo>
                <a:lnTo>
                  <a:pt x="850408" y="41756"/>
                </a:lnTo>
                <a:lnTo>
                  <a:pt x="894736" y="14764"/>
                </a:lnTo>
                <a:lnTo>
                  <a:pt x="900623" y="0"/>
                </a:lnTo>
              </a:path>
            </a:pathLst>
          </a:custGeom>
          <a:ln w="91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7723" y="2970276"/>
            <a:ext cx="1170305" cy="0"/>
          </a:xfrm>
          <a:custGeom>
            <a:avLst/>
            <a:gdLst/>
            <a:ahLst/>
            <a:cxnLst/>
            <a:rect l="l" t="t" r="r" b="b"/>
            <a:pathLst>
              <a:path w="1170304">
                <a:moveTo>
                  <a:pt x="0" y="0"/>
                </a:moveTo>
                <a:lnTo>
                  <a:pt x="1169733" y="0"/>
                </a:lnTo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74763" y="29321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4225" y="29321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4252" y="2970276"/>
            <a:ext cx="1208405" cy="0"/>
          </a:xfrm>
          <a:custGeom>
            <a:avLst/>
            <a:gdLst/>
            <a:ahLst/>
            <a:cxnLst/>
            <a:rect l="l" t="t" r="r" b="b"/>
            <a:pathLst>
              <a:path w="1208404">
                <a:moveTo>
                  <a:pt x="120793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60745" y="29321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9485" y="29321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98411" y="346395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B4B4B"/>
                </a:solidFill>
                <a:latin typeface="Arial"/>
                <a:cs typeface="Arial"/>
              </a:rPr>
              <a:t>Clien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3500236" y="3468068"/>
            <a:ext cx="1276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B4B4B"/>
                </a:solidFill>
                <a:latin typeface="Arial"/>
                <a:cs typeface="Arial"/>
              </a:rPr>
              <a:t>Servidor </a:t>
            </a:r>
            <a:r>
              <a:rPr sz="1800" spc="-15" dirty="0">
                <a:solidFill>
                  <a:srgbClr val="4B4B4B"/>
                </a:solidFill>
                <a:latin typeface="Arial"/>
                <a:cs typeface="Arial"/>
              </a:rPr>
              <a:t>de  ap</a:t>
            </a:r>
            <a:r>
              <a:rPr sz="1800" spc="-10" dirty="0">
                <a:solidFill>
                  <a:srgbClr val="4B4B4B"/>
                </a:solidFill>
                <a:latin typeface="Arial"/>
                <a:cs typeface="Arial"/>
              </a:rPr>
              <a:t>li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4B4B4B"/>
                </a:solidFill>
                <a:latin typeface="Arial"/>
                <a:cs typeface="Arial"/>
              </a:rPr>
              <a:t>ones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86313" y="3463954"/>
            <a:ext cx="1484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Base </a:t>
            </a:r>
            <a:r>
              <a:rPr sz="1800" spc="-10" dirty="0">
                <a:solidFill>
                  <a:srgbClr val="4B4B4B"/>
                </a:solidFill>
                <a:latin typeface="Arial"/>
                <a:cs typeface="Arial"/>
              </a:rPr>
              <a:t>de</a:t>
            </a:r>
            <a:r>
              <a:rPr sz="18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B4B4B"/>
                </a:solidFill>
                <a:latin typeface="Arial"/>
                <a:cs typeface="Arial"/>
              </a:rPr>
              <a:t>datos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Arquitecturas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aplicaciones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web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784" y="1476310"/>
            <a:ext cx="8182609" cy="3576954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Aplicación web con cliente</a:t>
            </a:r>
            <a:r>
              <a:rPr sz="2700" spc="-1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estático</a:t>
            </a:r>
            <a:endParaRPr sz="27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75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Cuando el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servidor web recibe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una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petición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, dependiendo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la</a:t>
            </a:r>
            <a:r>
              <a:rPr sz="2200" spc="2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URL:</a:t>
            </a:r>
            <a:endParaRPr sz="22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725"/>
              </a:spcBef>
              <a:buSzPct val="60000"/>
              <a:buFont typeface="Wingdings"/>
              <a:buChar char=""/>
              <a:tabLst>
                <a:tab pos="625475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Devolver contenido del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disco</a:t>
            </a:r>
            <a:endParaRPr sz="20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720"/>
              </a:spcBef>
              <a:buSzPct val="60000"/>
              <a:buFont typeface="Wingdings"/>
              <a:buChar char=""/>
              <a:tabLst>
                <a:tab pos="625475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Ejecutar código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para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generar el recurso</a:t>
            </a:r>
            <a:r>
              <a:rPr sz="2000" b="1" spc="-5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dinámicamente</a:t>
            </a:r>
            <a:endParaRPr sz="2000">
              <a:latin typeface="Corbel"/>
              <a:cs typeface="Corbel"/>
            </a:endParaRPr>
          </a:p>
          <a:p>
            <a:pPr marL="332740" marR="153670" indent="-256540">
              <a:lnSpc>
                <a:spcPts val="2110"/>
              </a:lnSpc>
              <a:spcBef>
                <a:spcPts val="117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Cuando se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ejecuta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código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,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normalmente se hacen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consultas a una  base de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datos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para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recuperar la</a:t>
            </a:r>
            <a:r>
              <a:rPr sz="2200" spc="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información</a:t>
            </a:r>
            <a:endParaRPr sz="2200">
              <a:latin typeface="Corbel"/>
              <a:cs typeface="Corbel"/>
            </a:endParaRPr>
          </a:p>
          <a:p>
            <a:pPr marL="332740" marR="668655" indent="-256540">
              <a:lnSpc>
                <a:spcPts val="211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Lo más habitual es que se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genere la página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HTML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forma 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dinámica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(pero también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puede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generar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imágenes,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PDFs,</a:t>
            </a:r>
            <a:r>
              <a:rPr sz="2200" spc="1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etc…)</a:t>
            </a:r>
            <a:endParaRPr sz="22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69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Si el usuario pulsa un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link,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recarga la página al</a:t>
            </a:r>
            <a:r>
              <a:rPr sz="2200" b="1" spc="1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completo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Arquitecturas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aplicaciones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web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784" y="1475422"/>
            <a:ext cx="7779384" cy="4528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spc="-5" dirty="0">
                <a:solidFill>
                  <a:srgbClr val="65A535"/>
                </a:solidFill>
                <a:latin typeface="Corbel"/>
                <a:cs typeface="Corbel"/>
              </a:rPr>
              <a:t>Aplicación web </a:t>
            </a:r>
            <a:r>
              <a:rPr sz="2400" dirty="0">
                <a:solidFill>
                  <a:srgbClr val="65A535"/>
                </a:solidFill>
                <a:latin typeface="Corbel"/>
                <a:cs typeface="Corbel"/>
              </a:rPr>
              <a:t>con </a:t>
            </a:r>
            <a:r>
              <a:rPr sz="2400" spc="-5" dirty="0">
                <a:solidFill>
                  <a:srgbClr val="65A535"/>
                </a:solidFill>
                <a:latin typeface="Corbel"/>
                <a:cs typeface="Corbel"/>
              </a:rPr>
              <a:t>cliente</a:t>
            </a:r>
            <a:r>
              <a:rPr sz="2400" spc="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65A535"/>
                </a:solidFill>
                <a:latin typeface="Corbel"/>
                <a:cs typeface="Corbel"/>
              </a:rPr>
              <a:t>estático</a:t>
            </a:r>
            <a:endParaRPr sz="24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79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arquitectura de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las primeras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aplicaciones</a:t>
            </a:r>
            <a:r>
              <a:rPr sz="2000" b="1" spc="-4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0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71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000" spc="-20" dirty="0">
                <a:solidFill>
                  <a:srgbClr val="4B4B4B"/>
                </a:solidFill>
                <a:latin typeface="Corbel"/>
                <a:cs typeface="Corbel"/>
              </a:rPr>
              <a:t>Todavía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sigue habiendo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muchas webs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con esta</a:t>
            </a:r>
            <a:r>
              <a:rPr sz="2000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arquitectura</a:t>
            </a:r>
            <a:endParaRPr sz="2000">
              <a:latin typeface="Corbel"/>
              <a:cs typeface="Corbel"/>
            </a:endParaRPr>
          </a:p>
          <a:p>
            <a:pPr marL="332740" marR="5080" indent="-256540">
              <a:lnSpc>
                <a:spcPct val="8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El contenido es dinámico, porque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ejecuta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código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en el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servidor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para 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generar dicho</a:t>
            </a:r>
            <a:r>
              <a:rPr sz="20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contenido</a:t>
            </a:r>
            <a:endParaRPr sz="20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71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experiencia de usuario antes no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era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muy</a:t>
            </a:r>
            <a:r>
              <a:rPr sz="2000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buena:</a:t>
            </a:r>
            <a:endParaRPr sz="20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830"/>
              </a:spcBef>
              <a:buSzPct val="59375"/>
              <a:buFont typeface="Wingdings"/>
              <a:buChar char=""/>
              <a:tabLst>
                <a:tab pos="625475" algn="l"/>
              </a:tabLst>
            </a:pPr>
            <a:r>
              <a:rPr sz="1600" b="1" spc="-5" dirty="0">
                <a:solidFill>
                  <a:srgbClr val="4B4B4B"/>
                </a:solidFill>
                <a:latin typeface="Corbel"/>
                <a:cs typeface="Corbel"/>
              </a:rPr>
              <a:t>Conexiones </a:t>
            </a:r>
            <a:r>
              <a:rPr sz="1600" b="1" spc="-10" dirty="0">
                <a:solidFill>
                  <a:srgbClr val="4B4B4B"/>
                </a:solidFill>
                <a:latin typeface="Corbel"/>
                <a:cs typeface="Corbel"/>
              </a:rPr>
              <a:t>lentas </a:t>
            </a:r>
            <a:r>
              <a:rPr sz="1600" spc="-5" dirty="0">
                <a:solidFill>
                  <a:srgbClr val="4B4B4B"/>
                </a:solidFill>
                <a:latin typeface="Corbel"/>
                <a:cs typeface="Corbel"/>
              </a:rPr>
              <a:t>implican tiempos de carga apreciables en </a:t>
            </a:r>
            <a:r>
              <a:rPr sz="1600" spc="-10" dirty="0">
                <a:solidFill>
                  <a:srgbClr val="4B4B4B"/>
                </a:solidFill>
                <a:latin typeface="Corbel"/>
                <a:cs typeface="Corbel"/>
              </a:rPr>
              <a:t>cada</a:t>
            </a:r>
            <a:r>
              <a:rPr sz="1600" spc="254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Corbel"/>
                <a:cs typeface="Corbel"/>
              </a:rPr>
              <a:t>click</a:t>
            </a:r>
            <a:endParaRPr sz="1600">
              <a:latin typeface="Corbel"/>
              <a:cs typeface="Corbel"/>
            </a:endParaRPr>
          </a:p>
          <a:p>
            <a:pPr marL="624840" marR="89535" lvl="1" indent="-246379">
              <a:lnSpc>
                <a:spcPct val="80000"/>
              </a:lnSpc>
              <a:spcBef>
                <a:spcPts val="1200"/>
              </a:spcBef>
              <a:buSzPct val="59375"/>
              <a:buFont typeface="Wingdings"/>
              <a:buChar char=""/>
              <a:tabLst>
                <a:tab pos="625475" algn="l"/>
              </a:tabLst>
            </a:pPr>
            <a:r>
              <a:rPr sz="1600" b="1" spc="-5" dirty="0">
                <a:solidFill>
                  <a:srgbClr val="4B4B4B"/>
                </a:solidFill>
                <a:latin typeface="Corbel"/>
                <a:cs typeface="Corbel"/>
              </a:rPr>
              <a:t>La recarga </a:t>
            </a:r>
            <a:r>
              <a:rPr sz="1600" b="1" spc="-10" dirty="0">
                <a:solidFill>
                  <a:srgbClr val="4B4B4B"/>
                </a:solidFill>
                <a:latin typeface="Corbel"/>
                <a:cs typeface="Corbel"/>
              </a:rPr>
              <a:t>completa </a:t>
            </a:r>
            <a:r>
              <a:rPr sz="1600" spc="-5" dirty="0">
                <a:solidFill>
                  <a:srgbClr val="4B4B4B"/>
                </a:solidFill>
                <a:latin typeface="Corbel"/>
                <a:cs typeface="Corbel"/>
              </a:rPr>
              <a:t>de la página ofrece una mala experiencia de usuario (página en  </a:t>
            </a:r>
            <a:r>
              <a:rPr sz="1600" spc="-15" dirty="0">
                <a:solidFill>
                  <a:srgbClr val="4B4B4B"/>
                </a:solidFill>
                <a:latin typeface="Corbel"/>
                <a:cs typeface="Corbel"/>
              </a:rPr>
              <a:t>blanco)</a:t>
            </a:r>
            <a:endParaRPr sz="16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70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000" spc="-25" dirty="0">
                <a:solidFill>
                  <a:srgbClr val="4B4B4B"/>
                </a:solidFill>
                <a:latin typeface="Corbel"/>
                <a:cs typeface="Corbel"/>
              </a:rPr>
              <a:t>Pero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ha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mejorado:</a:t>
            </a:r>
            <a:endParaRPr sz="20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825"/>
              </a:spcBef>
              <a:buSzPct val="59375"/>
              <a:buFont typeface="Wingdings"/>
              <a:buChar char=""/>
              <a:tabLst>
                <a:tab pos="625475" algn="l"/>
              </a:tabLst>
            </a:pPr>
            <a:r>
              <a:rPr sz="1600" b="1" spc="-10" dirty="0">
                <a:solidFill>
                  <a:srgbClr val="4B4B4B"/>
                </a:solidFill>
                <a:latin typeface="Corbel"/>
                <a:cs typeface="Corbel"/>
              </a:rPr>
              <a:t>Mayor velocidad </a:t>
            </a:r>
            <a:r>
              <a:rPr sz="1600" spc="-5" dirty="0">
                <a:solidFill>
                  <a:srgbClr val="4B4B4B"/>
                </a:solidFill>
                <a:latin typeface="Corbel"/>
                <a:cs typeface="Corbel"/>
              </a:rPr>
              <a:t>de Internet </a:t>
            </a:r>
            <a:r>
              <a:rPr sz="1600" spc="-10" dirty="0">
                <a:solidFill>
                  <a:srgbClr val="4B4B4B"/>
                </a:solidFill>
                <a:latin typeface="Corbel"/>
                <a:cs typeface="Corbel"/>
              </a:rPr>
              <a:t>(menos </a:t>
            </a:r>
            <a:r>
              <a:rPr sz="1600" spc="-5" dirty="0">
                <a:solidFill>
                  <a:srgbClr val="4B4B4B"/>
                </a:solidFill>
                <a:latin typeface="Corbel"/>
                <a:cs typeface="Corbel"/>
              </a:rPr>
              <a:t>tiempo de</a:t>
            </a:r>
            <a:r>
              <a:rPr sz="1600" spc="1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Corbel"/>
                <a:cs typeface="Corbel"/>
              </a:rPr>
              <a:t>espera)</a:t>
            </a:r>
            <a:endParaRPr sz="1600">
              <a:latin typeface="Corbel"/>
              <a:cs typeface="Corbel"/>
            </a:endParaRPr>
          </a:p>
          <a:p>
            <a:pPr marL="624840" marR="121920" lvl="1" indent="-246379">
              <a:lnSpc>
                <a:spcPct val="80000"/>
              </a:lnSpc>
              <a:spcBef>
                <a:spcPts val="1195"/>
              </a:spcBef>
              <a:buSzPct val="59375"/>
              <a:buFont typeface="Wingdings"/>
              <a:buChar char=""/>
              <a:tabLst>
                <a:tab pos="625475" algn="l"/>
              </a:tabLst>
            </a:pPr>
            <a:r>
              <a:rPr sz="1600" spc="-10" dirty="0">
                <a:solidFill>
                  <a:srgbClr val="4B4B4B"/>
                </a:solidFill>
                <a:latin typeface="Corbel"/>
                <a:cs typeface="Corbel"/>
              </a:rPr>
              <a:t>Navegadores </a:t>
            </a:r>
            <a:r>
              <a:rPr sz="1600" spc="-5" dirty="0">
                <a:solidFill>
                  <a:srgbClr val="4B4B4B"/>
                </a:solidFill>
                <a:latin typeface="Corbel"/>
                <a:cs typeface="Corbel"/>
              </a:rPr>
              <a:t>muestran la </a:t>
            </a:r>
            <a:r>
              <a:rPr sz="1600" b="1" spc="-10" dirty="0">
                <a:solidFill>
                  <a:srgbClr val="4B4B4B"/>
                </a:solidFill>
                <a:latin typeface="Corbel"/>
                <a:cs typeface="Corbel"/>
              </a:rPr>
              <a:t>nueva página una vez cargada </a:t>
            </a:r>
            <a:r>
              <a:rPr sz="1600" spc="-5" dirty="0">
                <a:solidFill>
                  <a:srgbClr val="4B4B4B"/>
                </a:solidFill>
                <a:latin typeface="Corbel"/>
                <a:cs typeface="Corbel"/>
              </a:rPr>
              <a:t>(sin pasar por la página en  </a:t>
            </a:r>
            <a:r>
              <a:rPr sz="1600" spc="-15" dirty="0">
                <a:solidFill>
                  <a:srgbClr val="4B4B4B"/>
                </a:solidFill>
                <a:latin typeface="Corbel"/>
                <a:cs typeface="Corbel"/>
              </a:rPr>
              <a:t>blanco)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Arquitecturas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aplicaciones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web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2793" y="1527302"/>
            <a:ext cx="8013065" cy="342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ts val="2700"/>
              </a:lnSpc>
              <a:spcBef>
                <a:spcPts val="9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La mayoría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las aplicaciones web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actuales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son</a:t>
            </a:r>
            <a:r>
              <a:rPr sz="2500" spc="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dinámicas</a:t>
            </a:r>
            <a:endParaRPr sz="2500">
              <a:latin typeface="Corbel"/>
              <a:cs typeface="Corbel"/>
            </a:endParaRPr>
          </a:p>
          <a:p>
            <a:pPr marL="267970">
              <a:lnSpc>
                <a:spcPts val="2700"/>
              </a:lnSpc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tanto en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cliente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como en</a:t>
            </a:r>
            <a:r>
              <a:rPr sz="2500" spc="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servidor</a:t>
            </a:r>
            <a:endParaRPr sz="2500">
              <a:latin typeface="Corbel"/>
              <a:cs typeface="Corbel"/>
            </a:endParaRPr>
          </a:p>
          <a:p>
            <a:pPr marL="268605" marR="101600" indent="-255904">
              <a:lnSpc>
                <a:spcPts val="24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Dependiendo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cómo se use el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JavaScript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en el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cliente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se 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diferencian tres</a:t>
            </a:r>
            <a:r>
              <a:rPr sz="2500" spc="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arquitecturas:</a:t>
            </a:r>
            <a:endParaRPr sz="25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700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2200" b="1" spc="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interactiva</a:t>
            </a:r>
            <a:endParaRPr sz="22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665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web con</a:t>
            </a:r>
            <a:r>
              <a:rPr sz="2200" b="1" spc="-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AJAX</a:t>
            </a:r>
            <a:endParaRPr sz="22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665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2200" b="1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b="1" spc="-60" dirty="0">
                <a:solidFill>
                  <a:srgbClr val="4B4B4B"/>
                </a:solidFill>
                <a:latin typeface="Corbel"/>
                <a:cs typeface="Corbel"/>
              </a:rPr>
              <a:t>SPA</a:t>
            </a:r>
            <a:endParaRPr sz="2200">
              <a:latin typeface="Corbel"/>
              <a:cs typeface="Corbel"/>
            </a:endParaRPr>
          </a:p>
          <a:p>
            <a:pPr marL="561340" marR="398780" lvl="1" indent="-247015">
              <a:lnSpc>
                <a:spcPts val="2110"/>
              </a:lnSpc>
              <a:spcBef>
                <a:spcPts val="1180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 muestran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nueva página una vez cargada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(sin pasar por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la 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página en</a:t>
            </a:r>
            <a:r>
              <a:rPr sz="2200" spc="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4B4B4B"/>
                </a:solidFill>
                <a:latin typeface="Corbel"/>
                <a:cs typeface="Corbel"/>
              </a:rPr>
              <a:t>blanco)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</a:rPr>
              <a:t>Arquitecturas </a:t>
            </a:r>
            <a:r>
              <a:rPr sz="3600" dirty="0">
                <a:solidFill>
                  <a:srgbClr val="FFFFFF"/>
                </a:solidFill>
              </a:rPr>
              <a:t>de </a:t>
            </a:r>
            <a:r>
              <a:rPr sz="3600" spc="-5" dirty="0">
                <a:solidFill>
                  <a:srgbClr val="FFFFFF"/>
                </a:solidFill>
              </a:rPr>
              <a:t>aplicaciones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web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784" y="1511216"/>
            <a:ext cx="8018780" cy="38982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900" spc="-5" dirty="0">
                <a:solidFill>
                  <a:srgbClr val="65A535"/>
                </a:solidFill>
                <a:latin typeface="Corbel"/>
                <a:cs typeface="Corbel"/>
              </a:rPr>
              <a:t>Aplicación web</a:t>
            </a:r>
            <a:r>
              <a:rPr sz="2900" spc="-3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900" spc="-5" dirty="0">
                <a:solidFill>
                  <a:srgbClr val="65A535"/>
                </a:solidFill>
                <a:latin typeface="Corbel"/>
                <a:cs typeface="Corbel"/>
              </a:rPr>
              <a:t>interactiva</a:t>
            </a:r>
            <a:endParaRPr sz="29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605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800" spc="-1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800" spc="-5" dirty="0">
                <a:solidFill>
                  <a:srgbClr val="4B4B4B"/>
                </a:solidFill>
                <a:latin typeface="Corbel"/>
                <a:cs typeface="Corbel"/>
              </a:rPr>
              <a:t>JavaScript se utiliza para </a:t>
            </a:r>
            <a:r>
              <a:rPr sz="2800" spc="-10" dirty="0">
                <a:solidFill>
                  <a:srgbClr val="4B4B4B"/>
                </a:solidFill>
                <a:latin typeface="Corbel"/>
                <a:cs typeface="Corbel"/>
              </a:rPr>
              <a:t>crear </a:t>
            </a:r>
            <a:r>
              <a:rPr sz="2800" spc="-5" dirty="0">
                <a:solidFill>
                  <a:srgbClr val="4B4B4B"/>
                </a:solidFill>
                <a:latin typeface="Corbel"/>
                <a:cs typeface="Corbel"/>
              </a:rPr>
              <a:t>efectos</a:t>
            </a:r>
            <a:r>
              <a:rPr sz="2800" spc="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Corbel"/>
                <a:cs typeface="Corbel"/>
              </a:rPr>
              <a:t>gráficos</a:t>
            </a:r>
            <a:endParaRPr sz="2800">
              <a:latin typeface="Corbel"/>
              <a:cs typeface="Corbel"/>
            </a:endParaRPr>
          </a:p>
          <a:p>
            <a:pPr marL="332740" marR="364490" indent="-256540">
              <a:lnSpc>
                <a:spcPct val="8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800" spc="-1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800" b="1" spc="-5" dirty="0">
                <a:solidFill>
                  <a:srgbClr val="4B4B4B"/>
                </a:solidFill>
                <a:latin typeface="Corbel"/>
                <a:cs typeface="Corbel"/>
              </a:rPr>
              <a:t>dinamismo </a:t>
            </a:r>
            <a:r>
              <a:rPr sz="2800" b="1" spc="-10" dirty="0">
                <a:solidFill>
                  <a:srgbClr val="4B4B4B"/>
                </a:solidFill>
                <a:latin typeface="Corbel"/>
                <a:cs typeface="Corbel"/>
              </a:rPr>
              <a:t>en el </a:t>
            </a:r>
            <a:r>
              <a:rPr sz="2800" b="1" spc="-5" dirty="0">
                <a:solidFill>
                  <a:srgbClr val="4B4B4B"/>
                </a:solidFill>
                <a:latin typeface="Corbel"/>
                <a:cs typeface="Corbel"/>
              </a:rPr>
              <a:t>cliente </a:t>
            </a:r>
            <a:r>
              <a:rPr sz="2800" spc="-5" dirty="0">
                <a:solidFill>
                  <a:srgbClr val="4B4B4B"/>
                </a:solidFill>
                <a:latin typeface="Corbel"/>
                <a:cs typeface="Corbel"/>
              </a:rPr>
              <a:t>se utiliza exactamente  igual que en las </a:t>
            </a:r>
            <a:r>
              <a:rPr sz="2800" b="1" spc="-5" dirty="0">
                <a:solidFill>
                  <a:srgbClr val="4B4B4B"/>
                </a:solidFill>
                <a:latin typeface="Corbel"/>
                <a:cs typeface="Corbel"/>
              </a:rPr>
              <a:t>páginas </a:t>
            </a:r>
            <a:r>
              <a:rPr sz="2800" b="1" spc="-1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2800" b="1" spc="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800" b="1" spc="-10" dirty="0">
                <a:solidFill>
                  <a:srgbClr val="4B4B4B"/>
                </a:solidFill>
                <a:latin typeface="Corbel"/>
                <a:cs typeface="Corbel"/>
              </a:rPr>
              <a:t>interactivas</a:t>
            </a:r>
            <a:endParaRPr sz="2800">
              <a:latin typeface="Corbel"/>
              <a:cs typeface="Corbel"/>
            </a:endParaRPr>
          </a:p>
          <a:p>
            <a:pPr marL="332740" marR="13335" indent="-256540">
              <a:lnSpc>
                <a:spcPct val="8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800" b="1" spc="-5" dirty="0">
                <a:solidFill>
                  <a:srgbClr val="4B4B4B"/>
                </a:solidFill>
                <a:latin typeface="Corbel"/>
                <a:cs typeface="Corbel"/>
              </a:rPr>
              <a:t>JavaScript </a:t>
            </a:r>
            <a:r>
              <a:rPr sz="2800" spc="-5" dirty="0">
                <a:solidFill>
                  <a:srgbClr val="4B4B4B"/>
                </a:solidFill>
                <a:latin typeface="Corbel"/>
                <a:cs typeface="Corbel"/>
              </a:rPr>
              <a:t>se diseñó, entre otras </a:t>
            </a:r>
            <a:r>
              <a:rPr sz="2800" spc="-10" dirty="0">
                <a:solidFill>
                  <a:srgbClr val="4B4B4B"/>
                </a:solidFill>
                <a:latin typeface="Corbel"/>
                <a:cs typeface="Corbel"/>
              </a:rPr>
              <a:t>cosas, </a:t>
            </a:r>
            <a:r>
              <a:rPr sz="2800" spc="-5" dirty="0">
                <a:solidFill>
                  <a:srgbClr val="4B4B4B"/>
                </a:solidFill>
                <a:latin typeface="Corbel"/>
                <a:cs typeface="Corbel"/>
              </a:rPr>
              <a:t>para añadir  </a:t>
            </a:r>
            <a:r>
              <a:rPr sz="2800" b="1" spc="-10" dirty="0">
                <a:solidFill>
                  <a:srgbClr val="4B4B4B"/>
                </a:solidFill>
                <a:latin typeface="Corbel"/>
                <a:cs typeface="Corbel"/>
              </a:rPr>
              <a:t>efectos gráficos </a:t>
            </a:r>
            <a:r>
              <a:rPr sz="2800" spc="-5" dirty="0">
                <a:solidFill>
                  <a:srgbClr val="4B4B4B"/>
                </a:solidFill>
                <a:latin typeface="Corbel"/>
                <a:cs typeface="Corbel"/>
              </a:rPr>
              <a:t>básicos a las páginas cuando el </a:t>
            </a:r>
            <a:r>
              <a:rPr sz="2800" b="1" spc="-15" dirty="0">
                <a:solidFill>
                  <a:srgbClr val="4B4B4B"/>
                </a:solidFill>
                <a:latin typeface="Corbel"/>
                <a:cs typeface="Corbel"/>
              </a:rPr>
              <a:t>CSS  </a:t>
            </a:r>
            <a:r>
              <a:rPr sz="2800" spc="-5" dirty="0">
                <a:solidFill>
                  <a:srgbClr val="4B4B4B"/>
                </a:solidFill>
                <a:latin typeface="Corbel"/>
                <a:cs typeface="Corbel"/>
              </a:rPr>
              <a:t>era muy</a:t>
            </a:r>
            <a:r>
              <a:rPr sz="2800" spc="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Corbel"/>
                <a:cs typeface="Corbel"/>
              </a:rPr>
              <a:t>limitado</a:t>
            </a:r>
            <a:endParaRPr sz="2800">
              <a:latin typeface="Corbel"/>
              <a:cs typeface="Corbel"/>
            </a:endParaRPr>
          </a:p>
          <a:p>
            <a:pPr marL="332740" marR="5080" indent="-256540">
              <a:lnSpc>
                <a:spcPct val="8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800" spc="-5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800" b="1" spc="-10" dirty="0">
                <a:solidFill>
                  <a:srgbClr val="4B4B4B"/>
                </a:solidFill>
                <a:latin typeface="Corbel"/>
                <a:cs typeface="Corbel"/>
              </a:rPr>
              <a:t>gran </a:t>
            </a:r>
            <a:r>
              <a:rPr sz="2800" b="1" spc="-5" dirty="0">
                <a:solidFill>
                  <a:srgbClr val="4B4B4B"/>
                </a:solidFill>
                <a:latin typeface="Corbel"/>
                <a:cs typeface="Corbel"/>
              </a:rPr>
              <a:t>mayoría </a:t>
            </a:r>
            <a:r>
              <a:rPr sz="2800" spc="-5" dirty="0">
                <a:solidFill>
                  <a:srgbClr val="4B4B4B"/>
                </a:solidFill>
                <a:latin typeface="Corbel"/>
                <a:cs typeface="Corbel"/>
              </a:rPr>
              <a:t>de las aplicaciones web que existen  en Internet siguen esta</a:t>
            </a:r>
            <a:r>
              <a:rPr sz="2800" spc="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800" b="1" spc="-5" dirty="0">
                <a:solidFill>
                  <a:srgbClr val="4B4B4B"/>
                </a:solidFill>
                <a:latin typeface="Corbel"/>
                <a:cs typeface="Corbel"/>
              </a:rPr>
              <a:t>arquitectura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99" y="172118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7950200" cy="555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Arquitecturas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aplicaciones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web</a:t>
            </a:r>
            <a:endParaRPr sz="36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Aplicación web </a:t>
            </a:r>
            <a:r>
              <a:rPr sz="2700" dirty="0">
                <a:solidFill>
                  <a:srgbClr val="65A535"/>
                </a:solidFill>
                <a:latin typeface="Corbel"/>
                <a:cs typeface="Corbel"/>
              </a:rPr>
              <a:t>con</a:t>
            </a:r>
            <a:r>
              <a:rPr sz="2700" spc="-12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AJAX</a:t>
            </a:r>
            <a:endParaRPr sz="2700">
              <a:latin typeface="Corbel"/>
              <a:cs typeface="Corbel"/>
            </a:endParaRPr>
          </a:p>
          <a:p>
            <a:pPr marL="492759" marR="1670685" indent="-256540">
              <a:lnSpc>
                <a:spcPct val="100000"/>
              </a:lnSpc>
              <a:spcBef>
                <a:spcPts val="120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JavaScript se usa para no tener que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recargar  completamente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la página al pulsar un</a:t>
            </a:r>
            <a:r>
              <a:rPr sz="25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link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20" dirty="0">
                <a:solidFill>
                  <a:srgbClr val="4B4B4B"/>
                </a:solidFill>
                <a:latin typeface="Corbel"/>
                <a:cs typeface="Corbel"/>
              </a:rPr>
              <a:t>Permite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hacer petición al servidor web en </a:t>
            </a: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segundo</a:t>
            </a:r>
            <a:r>
              <a:rPr sz="2500" b="1" spc="1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plano</a:t>
            </a:r>
            <a:endParaRPr sz="2500">
              <a:latin typeface="Corbel"/>
              <a:cs typeface="Corbel"/>
            </a:endParaRPr>
          </a:p>
          <a:p>
            <a:pPr marL="492759">
              <a:lnSpc>
                <a:spcPct val="100000"/>
              </a:lnSpc>
            </a:pPr>
            <a:r>
              <a:rPr sz="2500" spc="-15" dirty="0">
                <a:solidFill>
                  <a:srgbClr val="4B4B4B"/>
                </a:solidFill>
                <a:latin typeface="Corbel"/>
                <a:cs typeface="Corbel"/>
              </a:rPr>
              <a:t>(oculta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al</a:t>
            </a:r>
            <a:r>
              <a:rPr sz="2500" spc="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usuario)</a:t>
            </a:r>
            <a:endParaRPr sz="2500">
              <a:latin typeface="Corbel"/>
              <a:cs typeface="Corbel"/>
            </a:endParaRPr>
          </a:p>
          <a:p>
            <a:pPr marL="492759" marR="62230" indent="-256540" algn="just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Cuando llega al navegador el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resultado de la petición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, el 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código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JavaScript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actualiza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aquellas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partes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 la </a:t>
            </a: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página 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necesarias</a:t>
            </a:r>
            <a:endParaRPr sz="2500">
              <a:latin typeface="Corbel"/>
              <a:cs typeface="Corbel"/>
            </a:endParaRPr>
          </a:p>
          <a:p>
            <a:pPr marL="492759" marR="315595" indent="-256540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A esta técnica se la conoce como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AJAX </a:t>
            </a: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500" b="1" i="1" spc="-10" dirty="0">
                <a:solidFill>
                  <a:srgbClr val="4B4B4B"/>
                </a:solidFill>
                <a:latin typeface="Corbel"/>
                <a:cs typeface="Corbel"/>
              </a:rPr>
              <a:t>Asynchronous  </a:t>
            </a:r>
            <a:r>
              <a:rPr sz="2500" b="1" i="1" spc="-5" dirty="0">
                <a:solidFill>
                  <a:srgbClr val="4B4B4B"/>
                </a:solidFill>
                <a:latin typeface="Corbel"/>
                <a:cs typeface="Corbel"/>
              </a:rPr>
              <a:t>JavaScript And</a:t>
            </a:r>
            <a:r>
              <a:rPr sz="2500" b="1" i="1" spc="-1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i="1" spc="-5" dirty="0">
                <a:solidFill>
                  <a:srgbClr val="4B4B4B"/>
                </a:solidFill>
                <a:latin typeface="Corbel"/>
                <a:cs typeface="Corbel"/>
              </a:rPr>
              <a:t>XML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)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7389876" y="1389888"/>
            <a:ext cx="1754124" cy="118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4947" y="1584960"/>
            <a:ext cx="1188719" cy="592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8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84" y="1437995"/>
            <a:ext cx="6188710" cy="41649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5"/>
              </a:spcBef>
              <a:buClr>
                <a:srgbClr val="65A535"/>
              </a:buClr>
              <a:buFont typeface="Corbel"/>
              <a:buAutoNum type="arabicPeriod"/>
              <a:tabLst>
                <a:tab pos="469265" algn="l"/>
                <a:tab pos="469900" algn="l"/>
              </a:tabLst>
            </a:pPr>
            <a:r>
              <a:rPr sz="3200" spc="-10" dirty="0">
                <a:solidFill>
                  <a:srgbClr val="4B4B4B"/>
                </a:solidFill>
                <a:latin typeface="Corbel"/>
                <a:cs typeface="Corbel"/>
              </a:rPr>
              <a:t>Introducción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Arquitecturas de aplicaciones</a:t>
            </a:r>
            <a:r>
              <a:rPr sz="3200" spc="-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del</a:t>
            </a:r>
            <a:r>
              <a:rPr sz="32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cliente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del</a:t>
            </a:r>
            <a:r>
              <a:rPr sz="32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servidor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Bases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32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datos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Sistemas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gestores de</a:t>
            </a:r>
            <a:r>
              <a:rPr sz="3200" spc="-5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contenido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Servicios </a:t>
            </a: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en la</a:t>
            </a:r>
            <a:r>
              <a:rPr sz="3200" spc="-4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nube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2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72085"/>
            <a:ext cx="709485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3345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  <a:p>
            <a:pPr marL="12700">
              <a:lnSpc>
                <a:spcPts val="3825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6955155" cy="156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Arquitecturas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aplicaciones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web</a:t>
            </a:r>
            <a:endParaRPr sz="3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Aplicación web con</a:t>
            </a:r>
            <a:r>
              <a:rPr sz="2700" spc="-114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AJAX</a:t>
            </a:r>
            <a:endParaRPr sz="27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7389876" y="1389888"/>
            <a:ext cx="1754124" cy="118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4947" y="1584960"/>
            <a:ext cx="1188719" cy="592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40" y="2657855"/>
            <a:ext cx="4549139" cy="2788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712" y="2852927"/>
            <a:ext cx="3960875" cy="2192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4923" y="2263139"/>
            <a:ext cx="4799076" cy="3503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9996" y="2458211"/>
            <a:ext cx="4354067" cy="29154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</a:rPr>
              <a:t>Arquitecturas </a:t>
            </a:r>
            <a:r>
              <a:rPr sz="3600" dirty="0">
                <a:solidFill>
                  <a:srgbClr val="FFFFFF"/>
                </a:solidFill>
              </a:rPr>
              <a:t>de </a:t>
            </a:r>
            <a:r>
              <a:rPr sz="3600" spc="-5" dirty="0">
                <a:solidFill>
                  <a:srgbClr val="FFFFFF"/>
                </a:solidFill>
              </a:rPr>
              <a:t>aplicaciones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web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380504"/>
            <a:ext cx="8232775" cy="431228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900" spc="-5" dirty="0">
                <a:solidFill>
                  <a:srgbClr val="65A535"/>
                </a:solidFill>
                <a:latin typeface="Corbel"/>
                <a:cs typeface="Corbel"/>
              </a:rPr>
              <a:t>Aplicación web con</a:t>
            </a:r>
            <a:r>
              <a:rPr sz="2900" spc="-16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900" dirty="0">
                <a:solidFill>
                  <a:srgbClr val="65A535"/>
                </a:solidFill>
                <a:latin typeface="Corbel"/>
                <a:cs typeface="Corbel"/>
              </a:rPr>
              <a:t>AJAX</a:t>
            </a:r>
            <a:endParaRPr sz="29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124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Usar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AJAX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en una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página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mejora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mucho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experiencia de</a:t>
            </a:r>
            <a:r>
              <a:rPr sz="2200" b="1" spc="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usuario</a:t>
            </a:r>
            <a:endParaRPr sz="2200">
              <a:latin typeface="Corbel"/>
              <a:cs typeface="Corbel"/>
            </a:endParaRPr>
          </a:p>
          <a:p>
            <a:pPr marL="332740" marR="5080" indent="-256540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No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necesario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recargar la página al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completo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,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sólo aquellas partes  que cambian (p.e. se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puede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dejar el menú</a:t>
            </a:r>
            <a:r>
              <a:rPr sz="2200" spc="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4B4B4B"/>
                </a:solidFill>
                <a:latin typeface="Corbel"/>
                <a:cs typeface="Corbel"/>
              </a:rPr>
              <a:t>fijo)</a:t>
            </a:r>
            <a:endParaRPr sz="2200">
              <a:latin typeface="Corbel"/>
              <a:cs typeface="Corbel"/>
            </a:endParaRPr>
          </a:p>
          <a:p>
            <a:pPr marL="332740" marR="146685" indent="-256540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página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puede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cargar por partes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,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primero la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información 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importante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y en segundo plano otros elementos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complementarios 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(p.e. los botones de </a:t>
            </a:r>
            <a:r>
              <a:rPr sz="2200" spc="-20" dirty="0">
                <a:solidFill>
                  <a:srgbClr val="4B4B4B"/>
                </a:solidFill>
                <a:latin typeface="Corbel"/>
                <a:cs typeface="Corbel"/>
              </a:rPr>
              <a:t>compartir,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los comentarios en un</a:t>
            </a:r>
            <a:r>
              <a:rPr sz="2200" spc="5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blog…)</a:t>
            </a:r>
            <a:endParaRPr sz="2200">
              <a:latin typeface="Corbel"/>
              <a:cs typeface="Corbel"/>
            </a:endParaRPr>
          </a:p>
          <a:p>
            <a:pPr marL="332105" marR="225425" indent="-255904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81000" algn="l"/>
                <a:tab pos="381635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puede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dar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realimentación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al usuario de formas más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adecuadas  </a:t>
            </a:r>
            <a:r>
              <a:rPr sz="2200" spc="-15" dirty="0">
                <a:solidFill>
                  <a:srgbClr val="4B4B4B"/>
                </a:solidFill>
                <a:latin typeface="Corbel"/>
                <a:cs typeface="Corbel"/>
              </a:rPr>
              <a:t>(cuadro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diálogo, error 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validación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en un formulario, quitar el  icono de carga de un recurso,</a:t>
            </a:r>
            <a:r>
              <a:rPr sz="2200" spc="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etc…)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9876" y="1389888"/>
            <a:ext cx="1754124" cy="118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4947" y="1584960"/>
            <a:ext cx="1188719" cy="592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</a:rPr>
              <a:t>Arquitecturas </a:t>
            </a:r>
            <a:r>
              <a:rPr sz="3600" dirty="0">
                <a:solidFill>
                  <a:srgbClr val="FFFFFF"/>
                </a:solidFill>
              </a:rPr>
              <a:t>de </a:t>
            </a:r>
            <a:r>
              <a:rPr sz="3600" spc="-5" dirty="0">
                <a:solidFill>
                  <a:srgbClr val="FFFFFF"/>
                </a:solidFill>
              </a:rPr>
              <a:t>aplicaciones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web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784" y="1379007"/>
            <a:ext cx="7986395" cy="463169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-5" dirty="0">
                <a:solidFill>
                  <a:srgbClr val="65A535"/>
                </a:solidFill>
                <a:latin typeface="Corbel"/>
                <a:cs typeface="Corbel"/>
              </a:rPr>
              <a:t>Aplicación </a:t>
            </a: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web</a:t>
            </a:r>
            <a:r>
              <a:rPr sz="3200" spc="-13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200" spc="-90" dirty="0">
                <a:solidFill>
                  <a:srgbClr val="65A535"/>
                </a:solidFill>
                <a:latin typeface="Corbel"/>
                <a:cs typeface="Corbel"/>
              </a:rPr>
              <a:t>SPA</a:t>
            </a:r>
            <a:endParaRPr sz="32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400" b="1" spc="-70" dirty="0">
                <a:solidFill>
                  <a:srgbClr val="4B4B4B"/>
                </a:solidFill>
                <a:latin typeface="Corbel"/>
                <a:cs typeface="Corbel"/>
              </a:rPr>
              <a:t>SPA </a:t>
            </a:r>
            <a:r>
              <a:rPr sz="2400" b="1" spc="-5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400" b="1" i="1" spc="-5" dirty="0">
                <a:solidFill>
                  <a:srgbClr val="4B4B4B"/>
                </a:solidFill>
                <a:latin typeface="Corbel"/>
                <a:cs typeface="Corbel"/>
              </a:rPr>
              <a:t>Single </a:t>
            </a:r>
            <a:r>
              <a:rPr sz="2400" b="1" i="1" spc="-20" dirty="0">
                <a:solidFill>
                  <a:srgbClr val="4B4B4B"/>
                </a:solidFill>
                <a:latin typeface="Corbel"/>
                <a:cs typeface="Corbel"/>
              </a:rPr>
              <a:t>Page</a:t>
            </a:r>
            <a:r>
              <a:rPr sz="2400" b="1" i="1" spc="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b="1" i="1" spc="-5" dirty="0">
                <a:solidFill>
                  <a:srgbClr val="4B4B4B"/>
                </a:solidFill>
                <a:latin typeface="Corbel"/>
                <a:cs typeface="Corbel"/>
              </a:rPr>
              <a:t>Application</a:t>
            </a:r>
            <a:r>
              <a:rPr sz="2400" b="1" spc="-5" dirty="0">
                <a:solidFill>
                  <a:srgbClr val="4B4B4B"/>
                </a:solidFill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 marL="332740" marR="375920" indent="-256540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La técnica </a:t>
            </a:r>
            <a:r>
              <a:rPr sz="2400" b="1" spc="-10" dirty="0">
                <a:solidFill>
                  <a:srgbClr val="4B4B4B"/>
                </a:solidFill>
                <a:latin typeface="Corbel"/>
                <a:cs typeface="Corbel"/>
              </a:rPr>
              <a:t>AJAX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puede llevar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al </a:t>
            </a:r>
            <a:r>
              <a:rPr sz="2400" b="1" spc="-5" dirty="0">
                <a:solidFill>
                  <a:srgbClr val="4B4B4B"/>
                </a:solidFill>
                <a:latin typeface="Corbel"/>
                <a:cs typeface="Corbel"/>
              </a:rPr>
              <a:t>extremo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y que </a:t>
            </a:r>
            <a:r>
              <a:rPr sz="2400" b="1" dirty="0">
                <a:solidFill>
                  <a:srgbClr val="4B4B4B"/>
                </a:solidFill>
                <a:latin typeface="Corbel"/>
                <a:cs typeface="Corbel"/>
              </a:rPr>
              <a:t>todo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el 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contenido dinámico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cargue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con </a:t>
            </a:r>
            <a:r>
              <a:rPr sz="2400" b="1" spc="-5" dirty="0">
                <a:solidFill>
                  <a:srgbClr val="4B4B4B"/>
                </a:solidFill>
                <a:latin typeface="Corbel"/>
                <a:cs typeface="Corbel"/>
              </a:rPr>
              <a:t>JavaScript </a:t>
            </a:r>
            <a:r>
              <a:rPr sz="2400" b="1" dirty="0">
                <a:solidFill>
                  <a:srgbClr val="4B4B4B"/>
                </a:solidFill>
                <a:latin typeface="Corbel"/>
                <a:cs typeface="Corbel"/>
              </a:rPr>
              <a:t>en segundo  </a:t>
            </a:r>
            <a:r>
              <a:rPr sz="2400" b="1" spc="-5" dirty="0">
                <a:solidFill>
                  <a:srgbClr val="4B4B4B"/>
                </a:solidFill>
                <a:latin typeface="Corbel"/>
                <a:cs typeface="Corbel"/>
              </a:rPr>
              <a:t>plano</a:t>
            </a:r>
            <a:endParaRPr sz="2400">
              <a:latin typeface="Corbel"/>
              <a:cs typeface="Corbel"/>
            </a:endParaRPr>
          </a:p>
          <a:p>
            <a:pPr marL="332740" marR="5080" indent="-256540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Existe una </a:t>
            </a:r>
            <a:r>
              <a:rPr sz="2400" b="1" spc="-5" dirty="0">
                <a:solidFill>
                  <a:srgbClr val="4B4B4B"/>
                </a:solidFill>
                <a:latin typeface="Corbel"/>
                <a:cs typeface="Corbel"/>
              </a:rPr>
              <a:t>única </a:t>
            </a:r>
            <a:r>
              <a:rPr sz="2400" b="1" dirty="0">
                <a:solidFill>
                  <a:srgbClr val="4B4B4B"/>
                </a:solidFill>
                <a:latin typeface="Corbel"/>
                <a:cs typeface="Corbel"/>
              </a:rPr>
              <a:t>página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cuyo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contenido va cambiando según 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usuario interactúa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con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botones, pestañas,</a:t>
            </a:r>
            <a:r>
              <a:rPr sz="24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etc.</a:t>
            </a:r>
            <a:endParaRPr sz="2400">
              <a:latin typeface="Corbel"/>
              <a:cs typeface="Corbel"/>
            </a:endParaRPr>
          </a:p>
          <a:p>
            <a:pPr marL="332740" marR="56515" indent="-256540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400" b="1" spc="-5" dirty="0">
                <a:solidFill>
                  <a:srgbClr val="4B4B4B"/>
                </a:solidFill>
                <a:latin typeface="Corbel"/>
                <a:cs typeface="Corbel"/>
              </a:rPr>
              <a:t>botón </a:t>
            </a:r>
            <a:r>
              <a:rPr sz="2400" b="1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400" b="1" spc="-5" dirty="0">
                <a:solidFill>
                  <a:srgbClr val="4B4B4B"/>
                </a:solidFill>
                <a:latin typeface="Corbel"/>
                <a:cs typeface="Corbel"/>
              </a:rPr>
              <a:t>atrás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del navegador funciona porque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“emula”  una navegación por páginas cuando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evoluciona por los  estados de la</a:t>
            </a:r>
            <a:r>
              <a:rPr sz="2400" spc="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aplicación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</a:rPr>
              <a:t>Arquitecturas </a:t>
            </a:r>
            <a:r>
              <a:rPr sz="3600" dirty="0">
                <a:solidFill>
                  <a:srgbClr val="FFFFFF"/>
                </a:solidFill>
              </a:rPr>
              <a:t>de </a:t>
            </a:r>
            <a:r>
              <a:rPr sz="3600" spc="-5" dirty="0">
                <a:solidFill>
                  <a:srgbClr val="FFFFFF"/>
                </a:solidFill>
              </a:rPr>
              <a:t>aplicaciones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web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315251"/>
            <a:ext cx="5154295" cy="124015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200" spc="-5" dirty="0">
                <a:solidFill>
                  <a:srgbClr val="65A535"/>
                </a:solidFill>
                <a:latin typeface="Corbel"/>
                <a:cs typeface="Corbel"/>
              </a:rPr>
              <a:t>Aplicación </a:t>
            </a: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web</a:t>
            </a:r>
            <a:r>
              <a:rPr sz="3200" spc="-13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200" spc="-90" dirty="0">
                <a:solidFill>
                  <a:srgbClr val="65A535"/>
                </a:solidFill>
                <a:latin typeface="Corbel"/>
                <a:cs typeface="Corbel"/>
              </a:rPr>
              <a:t>SPA</a:t>
            </a:r>
            <a:endParaRPr sz="32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127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1900" spc="-5" dirty="0">
                <a:solidFill>
                  <a:srgbClr val="4B4B4B"/>
                </a:solidFill>
                <a:latin typeface="Corbel"/>
                <a:cs typeface="Corbel"/>
              </a:rPr>
              <a:t>Google popularizó </a:t>
            </a:r>
            <a:r>
              <a:rPr sz="1900" spc="-10" dirty="0">
                <a:solidFill>
                  <a:srgbClr val="4B4B4B"/>
                </a:solidFill>
                <a:latin typeface="Corbel"/>
                <a:cs typeface="Corbel"/>
              </a:rPr>
              <a:t>AJAX </a:t>
            </a:r>
            <a:r>
              <a:rPr sz="1900" spc="-5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1900" spc="-55" dirty="0">
                <a:solidFill>
                  <a:srgbClr val="4B4B4B"/>
                </a:solidFill>
                <a:latin typeface="Corbel"/>
                <a:cs typeface="Corbel"/>
              </a:rPr>
              <a:t>SPA </a:t>
            </a:r>
            <a:r>
              <a:rPr sz="1900" spc="-10" dirty="0">
                <a:solidFill>
                  <a:srgbClr val="4B4B4B"/>
                </a:solidFill>
                <a:latin typeface="Corbel"/>
                <a:cs typeface="Corbel"/>
              </a:rPr>
              <a:t>con </a:t>
            </a:r>
            <a:r>
              <a:rPr sz="1900" spc="-5" dirty="0">
                <a:solidFill>
                  <a:srgbClr val="4B4B4B"/>
                </a:solidFill>
                <a:latin typeface="Corbel"/>
                <a:cs typeface="Corbel"/>
              </a:rPr>
              <a:t>Gmail y</a:t>
            </a:r>
            <a:r>
              <a:rPr sz="1900" spc="-7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4B4B4B"/>
                </a:solidFill>
                <a:latin typeface="Corbel"/>
                <a:cs typeface="Corbel"/>
              </a:rPr>
              <a:t>Maps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4167" y="2583179"/>
            <a:ext cx="3989832" cy="3540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240" y="2778252"/>
            <a:ext cx="3412235" cy="2951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464" y="2586240"/>
            <a:ext cx="5007863" cy="3537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536" y="2781300"/>
            <a:ext cx="4419599" cy="2948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</a:rPr>
              <a:t>Arquitecturas </a:t>
            </a:r>
            <a:r>
              <a:rPr sz="3600" dirty="0">
                <a:solidFill>
                  <a:srgbClr val="FFFFFF"/>
                </a:solidFill>
              </a:rPr>
              <a:t>de </a:t>
            </a:r>
            <a:r>
              <a:rPr sz="3600" spc="-5" dirty="0">
                <a:solidFill>
                  <a:srgbClr val="FFFFFF"/>
                </a:solidFill>
              </a:rPr>
              <a:t>aplicaciones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web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344815"/>
            <a:ext cx="5154295" cy="116459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900" spc="-5" dirty="0">
                <a:solidFill>
                  <a:srgbClr val="65A535"/>
                </a:solidFill>
                <a:latin typeface="Corbel"/>
                <a:cs typeface="Corbel"/>
              </a:rPr>
              <a:t>Aplicación web</a:t>
            </a:r>
            <a:r>
              <a:rPr sz="2900" spc="-10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900" spc="-75" dirty="0">
                <a:solidFill>
                  <a:srgbClr val="65A535"/>
                </a:solidFill>
                <a:latin typeface="Corbel"/>
                <a:cs typeface="Corbel"/>
              </a:rPr>
              <a:t>SPA</a:t>
            </a:r>
            <a:endParaRPr sz="29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126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1900" spc="-5" dirty="0">
                <a:solidFill>
                  <a:srgbClr val="4B4B4B"/>
                </a:solidFill>
                <a:latin typeface="Corbel"/>
                <a:cs typeface="Corbel"/>
              </a:rPr>
              <a:t>Google popularizó </a:t>
            </a:r>
            <a:r>
              <a:rPr sz="1900" spc="-10" dirty="0">
                <a:solidFill>
                  <a:srgbClr val="4B4B4B"/>
                </a:solidFill>
                <a:latin typeface="Corbel"/>
                <a:cs typeface="Corbel"/>
              </a:rPr>
              <a:t>AJAX </a:t>
            </a:r>
            <a:r>
              <a:rPr sz="1900" spc="-5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1900" spc="-55" dirty="0">
                <a:solidFill>
                  <a:srgbClr val="4B4B4B"/>
                </a:solidFill>
                <a:latin typeface="Corbel"/>
                <a:cs typeface="Corbel"/>
              </a:rPr>
              <a:t>SPA </a:t>
            </a:r>
            <a:r>
              <a:rPr sz="1900" spc="-10" dirty="0">
                <a:solidFill>
                  <a:srgbClr val="4B4B4B"/>
                </a:solidFill>
                <a:latin typeface="Corbel"/>
                <a:cs typeface="Corbel"/>
              </a:rPr>
              <a:t>con </a:t>
            </a:r>
            <a:r>
              <a:rPr sz="1900" spc="-5" dirty="0">
                <a:solidFill>
                  <a:srgbClr val="4B4B4B"/>
                </a:solidFill>
                <a:latin typeface="Corbel"/>
                <a:cs typeface="Corbel"/>
              </a:rPr>
              <a:t>Gmail y</a:t>
            </a:r>
            <a:r>
              <a:rPr sz="1900" spc="-7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4B4B4B"/>
                </a:solidFill>
                <a:latin typeface="Corbel"/>
                <a:cs typeface="Corbel"/>
              </a:rPr>
              <a:t>Maps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052" y="2514599"/>
            <a:ext cx="3906011" cy="357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124" y="2709672"/>
            <a:ext cx="3317747" cy="2990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6700" y="2520695"/>
            <a:ext cx="4808207" cy="3579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1772" y="2715767"/>
            <a:ext cx="4218341" cy="2991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84" y="1461160"/>
            <a:ext cx="4403725" cy="43872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05"/>
              </a:spcBef>
              <a:buClr>
                <a:srgbClr val="6F6F6F"/>
              </a:buClr>
              <a:buFont typeface="Corbel"/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Arquitecturas de 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aplicaciones</a:t>
            </a:r>
            <a:r>
              <a:rPr sz="2200" spc="1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del</a:t>
            </a:r>
            <a:r>
              <a:rPr sz="2200" spc="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cliente</a:t>
            </a:r>
            <a:endParaRPr sz="2200">
              <a:latin typeface="Corbel"/>
              <a:cs typeface="Corbel"/>
            </a:endParaRPr>
          </a:p>
          <a:p>
            <a:pPr marL="624840" lvl="1" indent="-246379">
              <a:lnSpc>
                <a:spcPts val="2230"/>
              </a:lnSpc>
              <a:spcBef>
                <a:spcPts val="470"/>
              </a:spcBef>
              <a:buSzPct val="60000"/>
              <a:buFont typeface="Wingdings"/>
              <a:buChar char=""/>
              <a:tabLst>
                <a:tab pos="625475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Estándares</a:t>
            </a:r>
            <a:r>
              <a:rPr sz="2000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000">
              <a:latin typeface="Corbel"/>
              <a:cs typeface="Corbel"/>
            </a:endParaRPr>
          </a:p>
          <a:p>
            <a:pPr marL="890269" lvl="2" indent="-219710">
              <a:lnSpc>
                <a:spcPts val="1814"/>
              </a:lnSpc>
              <a:buFont typeface="Wingdings 2"/>
              <a:buChar char=""/>
              <a:tabLst>
                <a:tab pos="890269" algn="l"/>
                <a:tab pos="89090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HTML</a:t>
            </a:r>
            <a:endParaRPr sz="1800">
              <a:latin typeface="Corbel"/>
              <a:cs typeface="Corbel"/>
            </a:endParaRPr>
          </a:p>
          <a:p>
            <a:pPr marL="890269" lvl="2" indent="-219710">
              <a:lnSpc>
                <a:spcPts val="1810"/>
              </a:lnSpc>
              <a:buFont typeface="Wingdings 2"/>
              <a:buChar char=""/>
              <a:tabLst>
                <a:tab pos="890269" algn="l"/>
                <a:tab pos="89090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CSS</a:t>
            </a:r>
            <a:endParaRPr sz="1800">
              <a:latin typeface="Corbel"/>
              <a:cs typeface="Corbel"/>
            </a:endParaRPr>
          </a:p>
          <a:p>
            <a:pPr marL="890269" lvl="2" indent="-219710">
              <a:lnSpc>
                <a:spcPts val="1810"/>
              </a:lnSpc>
              <a:buFont typeface="Wingdings 2"/>
              <a:buChar char=""/>
              <a:tabLst>
                <a:tab pos="890269" algn="l"/>
                <a:tab pos="89090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JavaScript</a:t>
            </a:r>
            <a:endParaRPr sz="1800">
              <a:latin typeface="Corbel"/>
              <a:cs typeface="Corbel"/>
            </a:endParaRPr>
          </a:p>
          <a:p>
            <a:pPr marL="890269" lvl="2" indent="-219710">
              <a:lnSpc>
                <a:spcPts val="1985"/>
              </a:lnSpc>
              <a:buFont typeface="Wingdings 2"/>
              <a:buChar char=""/>
              <a:tabLst>
                <a:tab pos="890269" algn="l"/>
                <a:tab pos="89090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Librerías</a:t>
            </a:r>
            <a:r>
              <a:rPr sz="1800" spc="-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JavaScript</a:t>
            </a:r>
            <a:endParaRPr sz="18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470"/>
              </a:spcBef>
              <a:buSzPct val="60000"/>
              <a:buFont typeface="Wingdings"/>
              <a:buChar char=""/>
              <a:tabLst>
                <a:tab pos="625475" algn="l"/>
              </a:tabLst>
            </a:pPr>
            <a:r>
              <a:rPr sz="2000" spc="-15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no estándar en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</a:t>
            </a:r>
            <a:r>
              <a:rPr sz="2000" spc="-1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3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9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200" spc="3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Bases de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Sistemas gestores de</a:t>
            </a:r>
            <a:r>
              <a:rPr sz="220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contenido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Servicios </a:t>
            </a: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en </a:t>
            </a:r>
            <a:r>
              <a:rPr sz="2200" spc="-10" dirty="0">
                <a:solidFill>
                  <a:srgbClr val="919191"/>
                </a:solidFill>
                <a:latin typeface="Corbel"/>
                <a:cs typeface="Corbel"/>
              </a:rPr>
              <a:t>la</a:t>
            </a:r>
            <a:r>
              <a:rPr sz="22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72085"/>
            <a:ext cx="709485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3345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  <a:p>
            <a:pPr marL="12700">
              <a:lnSpc>
                <a:spcPts val="3825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481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600" spc="-25" dirty="0">
                <a:solidFill>
                  <a:srgbClr val="FFFFFF"/>
                </a:solidFill>
              </a:rPr>
              <a:t>Tecnologías </a:t>
            </a:r>
            <a:r>
              <a:rPr sz="3600" spc="-5" dirty="0">
                <a:solidFill>
                  <a:srgbClr val="FFFFFF"/>
                </a:solidFill>
              </a:rPr>
              <a:t>del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cliente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2793" y="1414525"/>
            <a:ext cx="8152765" cy="45059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6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cliente web por excelencia es el </a:t>
            </a:r>
            <a:r>
              <a:rPr sz="3000" b="1" spc="-5" dirty="0">
                <a:solidFill>
                  <a:srgbClr val="4B4B4B"/>
                </a:solidFill>
                <a:latin typeface="Corbel"/>
                <a:cs typeface="Corbel"/>
              </a:rPr>
              <a:t>navegador</a:t>
            </a:r>
            <a:r>
              <a:rPr sz="3000" b="1" spc="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3000">
              <a:latin typeface="Corbel"/>
              <a:cs typeface="Corbel"/>
            </a:endParaRPr>
          </a:p>
          <a:p>
            <a:pPr marL="268605" marR="25400" indent="-255904">
              <a:lnSpc>
                <a:spcPct val="11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Existen un conjunto </a:t>
            </a: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3000" b="1" spc="-5" dirty="0">
                <a:solidFill>
                  <a:srgbClr val="4B4B4B"/>
                </a:solidFill>
                <a:latin typeface="Corbel"/>
                <a:cs typeface="Corbel"/>
              </a:rPr>
              <a:t>estándares web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, definidos  por el </a:t>
            </a:r>
            <a:r>
              <a:rPr sz="3000" b="1" dirty="0">
                <a:solidFill>
                  <a:srgbClr val="4B4B4B"/>
                </a:solidFill>
                <a:latin typeface="Corbel"/>
                <a:cs typeface="Corbel"/>
              </a:rPr>
              <a:t>W3C</a:t>
            </a: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,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que todo navegador debería  implementar</a:t>
            </a:r>
            <a:endParaRPr sz="3000">
              <a:latin typeface="Corbel"/>
              <a:cs typeface="Corbel"/>
            </a:endParaRPr>
          </a:p>
          <a:p>
            <a:pPr marL="268605" marR="192405" indent="-255904">
              <a:lnSpc>
                <a:spcPct val="11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Existen un conjunto </a:t>
            </a: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3000" b="1" spc="-5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3000" b="1" dirty="0">
                <a:solidFill>
                  <a:srgbClr val="4B4B4B"/>
                </a:solidFill>
                <a:latin typeface="Corbel"/>
                <a:cs typeface="Corbel"/>
              </a:rPr>
              <a:t>no </a:t>
            </a:r>
            <a:r>
              <a:rPr sz="3000" b="1" spc="-5" dirty="0">
                <a:solidFill>
                  <a:srgbClr val="4B4B4B"/>
                </a:solidFill>
                <a:latin typeface="Corbel"/>
                <a:cs typeface="Corbel"/>
              </a:rPr>
              <a:t>estándar 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que algunos navegadores implementan para </a:t>
            </a: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la  </a:t>
            </a:r>
            <a:r>
              <a:rPr sz="3000" spc="-10" dirty="0">
                <a:solidFill>
                  <a:srgbClr val="4B4B4B"/>
                </a:solidFill>
                <a:latin typeface="Corbel"/>
                <a:cs typeface="Corbel"/>
              </a:rPr>
              <a:t>construcción </a:t>
            </a: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aplicaciones </a:t>
            </a:r>
            <a:r>
              <a:rPr sz="3000" b="1" spc="-5" dirty="0">
                <a:solidFill>
                  <a:srgbClr val="4B4B4B"/>
                </a:solidFill>
                <a:latin typeface="Corbel"/>
                <a:cs typeface="Corbel"/>
              </a:rPr>
              <a:t>avanzadas </a:t>
            </a: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3000" spc="-10" dirty="0">
                <a:solidFill>
                  <a:srgbClr val="4B4B4B"/>
                </a:solidFill>
                <a:latin typeface="Corbel"/>
                <a:cs typeface="Corbel"/>
              </a:rPr>
              <a:t>acceso  </a:t>
            </a: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contenido</a:t>
            </a:r>
            <a:r>
              <a:rPr sz="3000" spc="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4B4B4B"/>
                </a:solidFill>
                <a:latin typeface="Corbel"/>
                <a:cs typeface="Corbel"/>
              </a:rPr>
              <a:t>multimedia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481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600" spc="-25" dirty="0">
                <a:solidFill>
                  <a:srgbClr val="FFFFFF"/>
                </a:solidFill>
              </a:rPr>
              <a:t>Tecnologías </a:t>
            </a:r>
            <a:r>
              <a:rPr sz="3600" spc="-5" dirty="0">
                <a:solidFill>
                  <a:srgbClr val="FFFFFF"/>
                </a:solidFill>
              </a:rPr>
              <a:t>del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cliente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73695" y="1200911"/>
            <a:ext cx="1670303" cy="1394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68768" y="1395983"/>
            <a:ext cx="1265681" cy="806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17385" y="4231587"/>
            <a:ext cx="1559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Audio &amp;</a:t>
            </a:r>
            <a:r>
              <a:rPr sz="2000" b="1" spc="-8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video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38784" y="1427836"/>
            <a:ext cx="7887970" cy="252539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Estándares</a:t>
            </a:r>
            <a:r>
              <a:rPr sz="3200" spc="-3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web</a:t>
            </a:r>
            <a:endParaRPr sz="3200">
              <a:latin typeface="Corbel"/>
              <a:cs typeface="Corbel"/>
            </a:endParaRPr>
          </a:p>
          <a:p>
            <a:pPr marL="332740" marR="5080" indent="-256540">
              <a:lnSpc>
                <a:spcPts val="2590"/>
              </a:lnSpc>
              <a:spcBef>
                <a:spcPts val="128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El W3C </a:t>
            </a:r>
            <a:r>
              <a:rPr sz="2400" spc="-15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400" i="1" spc="-15" dirty="0">
                <a:solidFill>
                  <a:srgbClr val="4B4B4B"/>
                </a:solidFill>
                <a:latin typeface="Corbel"/>
                <a:cs typeface="Corbel"/>
              </a:rPr>
              <a:t>World </a:t>
            </a:r>
            <a:r>
              <a:rPr sz="2400" i="1" dirty="0">
                <a:solidFill>
                  <a:srgbClr val="4B4B4B"/>
                </a:solidFill>
                <a:latin typeface="Corbel"/>
                <a:cs typeface="Corbel"/>
              </a:rPr>
              <a:t>Wide </a:t>
            </a:r>
            <a:r>
              <a:rPr sz="2400" i="1" spc="-25" dirty="0">
                <a:solidFill>
                  <a:srgbClr val="4B4B4B"/>
                </a:solidFill>
                <a:latin typeface="Corbel"/>
                <a:cs typeface="Corbel"/>
              </a:rPr>
              <a:t>Web </a:t>
            </a:r>
            <a:r>
              <a:rPr sz="2400" i="1" spc="-10" dirty="0">
                <a:solidFill>
                  <a:srgbClr val="4B4B4B"/>
                </a:solidFill>
                <a:latin typeface="Corbel"/>
                <a:cs typeface="Corbel"/>
              </a:rPr>
              <a:t>Consortium</a:t>
            </a:r>
            <a:r>
              <a:rPr sz="2400" spc="-10" dirty="0">
                <a:solidFill>
                  <a:srgbClr val="4B4B4B"/>
                </a:solidFill>
                <a:latin typeface="Corbel"/>
                <a:cs typeface="Corbel"/>
              </a:rPr>
              <a:t>)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una comunidad  internacional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que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desarrolla estándares abiertos para la</a:t>
            </a:r>
            <a:r>
              <a:rPr sz="2400" spc="-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3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3472179">
              <a:lnSpc>
                <a:spcPct val="100000"/>
              </a:lnSpc>
            </a:pP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Scripting and</a:t>
            </a:r>
            <a:r>
              <a:rPr sz="2000" b="1" spc="-1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Ajax</a:t>
            </a:r>
            <a:endParaRPr sz="2000">
              <a:latin typeface="Corbel"/>
              <a:cs typeface="Corbel"/>
            </a:endParaRPr>
          </a:p>
          <a:p>
            <a:pPr marL="1033780">
              <a:lnSpc>
                <a:spcPct val="100000"/>
              </a:lnSpc>
              <a:spcBef>
                <a:spcPts val="595"/>
              </a:spcBef>
            </a:pP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HTML &amp;</a:t>
            </a:r>
            <a:r>
              <a:rPr sz="2000" b="1" spc="-10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CSS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121" y="3926941"/>
            <a:ext cx="924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Gráficos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5663" y="3850844"/>
            <a:ext cx="1466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Accesibilidad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7661" y="4688938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X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ML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7584" y="4869805"/>
            <a:ext cx="4212590" cy="96964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Servicios</a:t>
            </a:r>
            <a:r>
              <a:rPr sz="2000" b="1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0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1170"/>
              </a:spcBef>
            </a:pPr>
            <a:r>
              <a:rPr sz="2400" u="heavy" spc="-15" dirty="0">
                <a:solidFill>
                  <a:srgbClr val="65A535"/>
                </a:solidFill>
                <a:latin typeface="Corbel"/>
                <a:cs typeface="Corbel"/>
                <a:hlinkClick r:id="rId4"/>
              </a:rPr>
              <a:t>http://www.w3.org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0671" y="4688938"/>
            <a:ext cx="17043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2000" b="1" spc="-8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semántica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481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600" spc="-25" dirty="0">
                <a:solidFill>
                  <a:srgbClr val="FFFFFF"/>
                </a:solidFill>
              </a:rPr>
              <a:t>Tecnologías </a:t>
            </a:r>
            <a:r>
              <a:rPr sz="3600" spc="-5" dirty="0">
                <a:solidFill>
                  <a:srgbClr val="FFFFFF"/>
                </a:solidFill>
              </a:rPr>
              <a:t>del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cliente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393019"/>
            <a:ext cx="6247130" cy="427037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Estándares web -</a:t>
            </a:r>
            <a:r>
              <a:rPr sz="3200" spc="-7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65A535"/>
                </a:solidFill>
                <a:latin typeface="Corbel"/>
                <a:cs typeface="Corbel"/>
              </a:rPr>
              <a:t>HTML</a:t>
            </a:r>
            <a:endParaRPr sz="32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1445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La versión actual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es</a:t>
            </a:r>
            <a:r>
              <a:rPr sz="2700" spc="-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HTML5</a:t>
            </a:r>
            <a:endParaRPr sz="2700">
              <a:latin typeface="Corbel"/>
              <a:cs typeface="Corbel"/>
            </a:endParaRPr>
          </a:p>
          <a:p>
            <a:pPr marL="332740" marR="5080" indent="-256540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Ha supuesto una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revolución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para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el 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dinamismo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en 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cliente </a:t>
            </a:r>
            <a:r>
              <a:rPr sz="2700" spc="-10" dirty="0">
                <a:solidFill>
                  <a:srgbClr val="4B4B4B"/>
                </a:solidFill>
                <a:latin typeface="Corbel"/>
                <a:cs typeface="Corbel"/>
              </a:rPr>
              <a:t>porque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ofrece  muchas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librerías/tecnologías</a:t>
            </a:r>
            <a:r>
              <a:rPr sz="2700" b="1" spc="1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avanzadas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:</a:t>
            </a:r>
            <a:endParaRPr sz="27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120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Multimedia: etiquetas vídeo, audio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y</a:t>
            </a:r>
            <a:r>
              <a:rPr sz="2400" spc="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canvas</a:t>
            </a:r>
            <a:endParaRPr sz="24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1195"/>
              </a:spcBef>
              <a:buSzPct val="60416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Comunicaciones:</a:t>
            </a:r>
            <a:r>
              <a:rPr sz="2400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Corbel"/>
                <a:cs typeface="Corbel"/>
              </a:rPr>
              <a:t>websockets</a:t>
            </a:r>
            <a:endParaRPr sz="24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119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Concurrencia:</a:t>
            </a:r>
            <a:r>
              <a:rPr sz="2400" spc="-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Corbel"/>
                <a:cs typeface="Corbel"/>
              </a:rPr>
              <a:t>webworkers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7916" y="1772411"/>
            <a:ext cx="1830323" cy="1830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0043" y="3938015"/>
            <a:ext cx="1306066" cy="1525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481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600" spc="-25" dirty="0">
                <a:solidFill>
                  <a:srgbClr val="FFFFFF"/>
                </a:solidFill>
              </a:rPr>
              <a:t>Tecnologías </a:t>
            </a:r>
            <a:r>
              <a:rPr sz="3600" spc="-5" dirty="0">
                <a:solidFill>
                  <a:srgbClr val="FFFFFF"/>
                </a:solidFill>
              </a:rPr>
              <a:t>del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cliente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457507"/>
            <a:ext cx="6557009" cy="264350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500" spc="-5" dirty="0">
                <a:solidFill>
                  <a:srgbClr val="65A535"/>
                </a:solidFill>
                <a:latin typeface="Corbel"/>
                <a:cs typeface="Corbel"/>
              </a:rPr>
              <a:t>Estándares </a:t>
            </a:r>
            <a:r>
              <a:rPr sz="3500" dirty="0">
                <a:solidFill>
                  <a:srgbClr val="65A535"/>
                </a:solidFill>
                <a:latin typeface="Corbel"/>
                <a:cs typeface="Corbel"/>
              </a:rPr>
              <a:t>web -</a:t>
            </a:r>
            <a:r>
              <a:rPr sz="3500" spc="-18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500" spc="-5" dirty="0">
                <a:solidFill>
                  <a:srgbClr val="65A535"/>
                </a:solidFill>
                <a:latin typeface="Corbel"/>
                <a:cs typeface="Corbel"/>
              </a:rPr>
              <a:t>CSS</a:t>
            </a:r>
            <a:endParaRPr sz="3500">
              <a:latin typeface="Corbel"/>
              <a:cs typeface="Corbel"/>
            </a:endParaRPr>
          </a:p>
          <a:p>
            <a:pPr marL="332740" marR="5080" indent="-256540">
              <a:lnSpc>
                <a:spcPts val="3240"/>
              </a:lnSpc>
              <a:spcBef>
                <a:spcPts val="1275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CSS es un lenguaje usado para definir </a:t>
            </a: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la  </a:t>
            </a:r>
            <a:r>
              <a:rPr sz="3000" b="1" spc="-5" dirty="0">
                <a:solidFill>
                  <a:srgbClr val="4B4B4B"/>
                </a:solidFill>
                <a:latin typeface="Corbel"/>
                <a:cs typeface="Corbel"/>
              </a:rPr>
              <a:t>presentación de un documento 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estructurado escrito en</a:t>
            </a:r>
            <a:r>
              <a:rPr sz="30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HTML</a:t>
            </a:r>
            <a:endParaRPr sz="30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785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Su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versión actual es</a:t>
            </a:r>
            <a:r>
              <a:rPr sz="3000" spc="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4B4B4B"/>
                </a:solidFill>
                <a:latin typeface="Corbel"/>
                <a:cs typeface="Corbel"/>
              </a:rPr>
              <a:t>CSS3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5347" y="3771899"/>
            <a:ext cx="2157983" cy="2371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0419" y="3966971"/>
            <a:ext cx="1569719" cy="1783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4323" y="1568196"/>
            <a:ext cx="1520951" cy="2133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94233"/>
            <a:ext cx="3745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3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436859"/>
            <a:ext cx="5831840" cy="46456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0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srgbClr val="4B4B4B"/>
                </a:solidFill>
                <a:latin typeface="Corbel"/>
                <a:cs typeface="Corbel"/>
              </a:rPr>
              <a:t>Introducción</a:t>
            </a:r>
            <a:endParaRPr sz="30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5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600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desarrollo</a:t>
            </a:r>
            <a:endParaRPr sz="26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Arquitectura de aplicaciones</a:t>
            </a:r>
            <a:r>
              <a:rPr sz="26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6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Sistemas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gestores de</a:t>
            </a:r>
            <a:r>
              <a:rPr sz="2600" spc="-7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contenido</a:t>
            </a:r>
            <a:endParaRPr sz="26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Arquitecturas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aplicaciones</a:t>
            </a:r>
            <a:r>
              <a:rPr sz="3000" spc="-4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Bases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Sistemas gestores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-4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contenido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Servicios en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la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481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Tecnologías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cliente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38784" y="1475422"/>
            <a:ext cx="8166100" cy="46882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spc="-5" dirty="0">
                <a:solidFill>
                  <a:srgbClr val="65A535"/>
                </a:solidFill>
                <a:latin typeface="Corbel"/>
                <a:cs typeface="Corbel"/>
              </a:rPr>
              <a:t>Estándares web </a:t>
            </a:r>
            <a:r>
              <a:rPr sz="2400" dirty="0">
                <a:solidFill>
                  <a:srgbClr val="65A535"/>
                </a:solidFill>
                <a:latin typeface="Corbel"/>
                <a:cs typeface="Corbel"/>
              </a:rPr>
              <a:t>-</a:t>
            </a:r>
            <a:r>
              <a:rPr sz="2400" spc="-3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65A535"/>
                </a:solidFill>
                <a:latin typeface="Corbel"/>
                <a:cs typeface="Corbel"/>
              </a:rPr>
              <a:t>JavaScript</a:t>
            </a:r>
            <a:endParaRPr sz="24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79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páginas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web se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pueden dinamizar con</a:t>
            </a:r>
            <a:r>
              <a:rPr sz="2000" spc="-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JavaScript</a:t>
            </a:r>
            <a:endParaRPr sz="2000">
              <a:latin typeface="Corbel"/>
              <a:cs typeface="Corbel"/>
            </a:endParaRPr>
          </a:p>
          <a:p>
            <a:pPr marL="332740" marR="304165" indent="-256540">
              <a:lnSpc>
                <a:spcPct val="8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Se puede modificar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página y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ejecutar código cuando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interactúa con 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ella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mediante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API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DOM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000" i="1" spc="-5" dirty="0">
                <a:solidFill>
                  <a:srgbClr val="4B4B4B"/>
                </a:solidFill>
                <a:latin typeface="Corbel"/>
                <a:cs typeface="Corbel"/>
              </a:rPr>
              <a:t>Document Object</a:t>
            </a:r>
            <a:r>
              <a:rPr sz="2000" i="1" spc="-2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i="1" spc="-5" dirty="0">
                <a:solidFill>
                  <a:srgbClr val="4B4B4B"/>
                </a:solidFill>
                <a:latin typeface="Corbel"/>
                <a:cs typeface="Corbel"/>
              </a:rPr>
              <a:t>Model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  <a:p>
            <a:pPr marL="332740" indent="-256540">
              <a:lnSpc>
                <a:spcPts val="2280"/>
              </a:lnSpc>
              <a:spcBef>
                <a:spcPts val="91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JavaScript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 un lenguaje de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programación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basado en el</a:t>
            </a:r>
            <a:r>
              <a:rPr sz="2000" spc="-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estándar</a:t>
            </a:r>
            <a:endParaRPr sz="2000">
              <a:latin typeface="Corbel"/>
              <a:cs typeface="Corbel"/>
            </a:endParaRPr>
          </a:p>
          <a:p>
            <a:pPr marL="332740">
              <a:lnSpc>
                <a:spcPts val="2280"/>
              </a:lnSpc>
            </a:pP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ECMAScript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ECMA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(otra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organización diferente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al</a:t>
            </a:r>
            <a:r>
              <a:rPr sz="2000" spc="-8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W3C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  <a:p>
            <a:pPr marL="332105" marR="149225" indent="-255904">
              <a:lnSpc>
                <a:spcPts val="2160"/>
              </a:lnSpc>
              <a:spcBef>
                <a:spcPts val="123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Hay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ligeras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diferencias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implementación de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JavaScript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de los  navegadores, aunque actualmente todos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son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bastante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compatibles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entre 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sí</a:t>
            </a:r>
            <a:endParaRPr sz="2000">
              <a:latin typeface="Corbel"/>
              <a:cs typeface="Corbel"/>
            </a:endParaRPr>
          </a:p>
          <a:p>
            <a:pPr marL="332740" marR="5080" indent="-256540">
              <a:lnSpc>
                <a:spcPts val="216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Aunque algunos elementos de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sintaxis recuerden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a Java,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el lenguaje es  muy diferente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a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Java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.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nombre JavaScript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se eligió al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publicar el lenguaje  en una época en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que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Java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estaba en auge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fue principalmente por 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marketing</a:t>
            </a:r>
            <a:endParaRPr sz="2000">
              <a:latin typeface="Corbel"/>
              <a:cs typeface="Corbel"/>
            </a:endParaRPr>
          </a:p>
          <a:p>
            <a:pPr marL="2282190">
              <a:lnSpc>
                <a:spcPts val="1625"/>
              </a:lnSpc>
            </a:pPr>
            <a:r>
              <a:rPr sz="1800" u="heavy" spc="-10" dirty="0">
                <a:solidFill>
                  <a:srgbClr val="65A535"/>
                </a:solidFill>
                <a:latin typeface="Trebuchet MS"/>
                <a:cs typeface="Trebuchet MS"/>
                <a:hlinkClick r:id="rId2"/>
              </a:rPr>
              <a:t>http://www.ecma-international.org/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481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Tecnologías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cliente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401359"/>
            <a:ext cx="8204834" cy="407987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Estándares web </a:t>
            </a:r>
            <a:r>
              <a:rPr sz="2700" dirty="0">
                <a:solidFill>
                  <a:srgbClr val="65A535"/>
                </a:solidFill>
                <a:latin typeface="Corbel"/>
                <a:cs typeface="Corbel"/>
              </a:rPr>
              <a:t>-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Librerías</a:t>
            </a:r>
            <a:r>
              <a:rPr sz="2700" spc="-8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JavaScript</a:t>
            </a:r>
            <a:endParaRPr sz="2700">
              <a:latin typeface="Corbel"/>
              <a:cs typeface="Corbel"/>
            </a:endParaRPr>
          </a:p>
          <a:p>
            <a:pPr marL="332740" marR="245745" indent="-256540">
              <a:lnSpc>
                <a:spcPct val="100000"/>
              </a:lnSpc>
              <a:spcBef>
                <a:spcPts val="123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Existen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multitud de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bibliotecas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(APIs) JavaScript para el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desarrollo 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aplicaciones</a:t>
            </a:r>
            <a:endParaRPr sz="22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Algunas de las más</a:t>
            </a:r>
            <a:r>
              <a:rPr sz="2200" spc="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populares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:</a:t>
            </a:r>
            <a:endParaRPr sz="2200">
              <a:latin typeface="Corbel"/>
              <a:cs typeface="Corbel"/>
            </a:endParaRPr>
          </a:p>
          <a:p>
            <a:pPr marL="624840" marR="121285" lvl="1" indent="-246379">
              <a:lnSpc>
                <a:spcPct val="100000"/>
              </a:lnSpc>
              <a:spcBef>
                <a:spcPts val="1205"/>
              </a:spcBef>
              <a:buSzPct val="60000"/>
              <a:buFont typeface="Wingdings"/>
              <a:buChar char=""/>
              <a:tabLst>
                <a:tab pos="625475" algn="l"/>
              </a:tabLst>
            </a:pP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jQuery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: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 un recubrimiento de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API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DOM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que aporta facilidad de uso,  potencia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compatibilidad entre navegadores. Se usa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para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gestionar el  interfaz (la página)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y para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peticiones</a:t>
            </a:r>
            <a:r>
              <a:rPr sz="2000" spc="-7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AJAX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624840" marR="5080" lvl="1" indent="-246379">
              <a:lnSpc>
                <a:spcPct val="100000"/>
              </a:lnSpc>
              <a:spcBef>
                <a:spcPts val="1195"/>
              </a:spcBef>
              <a:buSzPct val="60000"/>
              <a:buFont typeface="Wingdings"/>
              <a:buChar char=""/>
              <a:tabLst>
                <a:tab pos="625475" algn="l"/>
              </a:tabLst>
            </a:pP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underscore.js: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Librería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para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trabajar con estructuras de datos con un  enfoque funcional. </a:t>
            </a:r>
            <a:r>
              <a:rPr sz="2000" spc="-25" dirty="0">
                <a:solidFill>
                  <a:srgbClr val="4B4B4B"/>
                </a:solidFill>
                <a:latin typeface="Corbel"/>
                <a:cs typeface="Corbel"/>
              </a:rPr>
              <a:t>También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permite gestionar plantillas (</a:t>
            </a:r>
            <a:r>
              <a:rPr sz="2000" i="1" spc="-5" dirty="0">
                <a:solidFill>
                  <a:srgbClr val="4B4B4B"/>
                </a:solidFill>
                <a:latin typeface="Corbel"/>
                <a:cs typeface="Corbel"/>
              </a:rPr>
              <a:t>templates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)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para 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generar HTML partiendo de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datos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013204" y="5562612"/>
            <a:ext cx="2409443" cy="1036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5757671"/>
            <a:ext cx="1821179" cy="448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4291" y="5605271"/>
            <a:ext cx="2112263" cy="95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9364" y="5800344"/>
            <a:ext cx="1523999" cy="3627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481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Tecnologías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cliente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401359"/>
            <a:ext cx="7986395" cy="194500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Estándares web </a:t>
            </a:r>
            <a:r>
              <a:rPr sz="2700" dirty="0">
                <a:solidFill>
                  <a:srgbClr val="65A535"/>
                </a:solidFill>
                <a:latin typeface="Corbel"/>
                <a:cs typeface="Corbel"/>
              </a:rPr>
              <a:t>-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Librerías</a:t>
            </a:r>
            <a:r>
              <a:rPr sz="2700" spc="-8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JavaScript</a:t>
            </a:r>
            <a:endParaRPr sz="2700">
              <a:latin typeface="Corbel"/>
              <a:cs typeface="Corbel"/>
            </a:endParaRPr>
          </a:p>
          <a:p>
            <a:pPr marL="332740" marR="5080" indent="-256540">
              <a:lnSpc>
                <a:spcPct val="100000"/>
              </a:lnSpc>
              <a:spcBef>
                <a:spcPts val="123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30" dirty="0">
                <a:solidFill>
                  <a:srgbClr val="4B4B4B"/>
                </a:solidFill>
                <a:latin typeface="Corbel"/>
                <a:cs typeface="Corbel"/>
              </a:rPr>
              <a:t>También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existen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frameworks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del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alto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nivel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que estructuran una 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forma completa. Especialmente en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aplicaciones</a:t>
            </a:r>
            <a:r>
              <a:rPr sz="2200" b="1" spc="10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b="1" spc="-60" dirty="0">
                <a:solidFill>
                  <a:srgbClr val="4B4B4B"/>
                </a:solidFill>
                <a:latin typeface="Corbel"/>
                <a:cs typeface="Corbel"/>
              </a:rPr>
              <a:t>SPA</a:t>
            </a:r>
            <a:endParaRPr sz="22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Los más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populares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son </a:t>
            </a:r>
            <a:r>
              <a:rPr sz="2200" spc="-20" dirty="0">
                <a:solidFill>
                  <a:srgbClr val="4B4B4B"/>
                </a:solidFill>
                <a:latin typeface="Corbel"/>
                <a:cs typeface="Corbel"/>
              </a:rPr>
              <a:t>Angular.js,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Backbone.js y</a:t>
            </a:r>
            <a:r>
              <a:rPr sz="2200" spc="-5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Ember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1353312" y="3521963"/>
            <a:ext cx="3697223" cy="1441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8383" y="3717036"/>
            <a:ext cx="3108959" cy="85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1012" y="4881384"/>
            <a:ext cx="4270246" cy="138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6083" y="5076444"/>
            <a:ext cx="3675316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4203" y="3500640"/>
            <a:ext cx="1969006" cy="19689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9275" y="3695700"/>
            <a:ext cx="1380743" cy="1380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8134350" cy="547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Tecnologías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cliente</a:t>
            </a:r>
            <a:endParaRPr sz="36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2700" spc="-20" dirty="0">
                <a:solidFill>
                  <a:srgbClr val="65A535"/>
                </a:solidFill>
                <a:latin typeface="Corbel"/>
                <a:cs typeface="Corbel"/>
              </a:rPr>
              <a:t>Tecnologías </a:t>
            </a:r>
            <a:r>
              <a:rPr sz="2700" dirty="0">
                <a:solidFill>
                  <a:srgbClr val="65A535"/>
                </a:solidFill>
                <a:latin typeface="Corbel"/>
                <a:cs typeface="Corbel"/>
              </a:rPr>
              <a:t>no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estándar </a:t>
            </a:r>
            <a:r>
              <a:rPr sz="2700" dirty="0">
                <a:solidFill>
                  <a:srgbClr val="65A535"/>
                </a:solidFill>
                <a:latin typeface="Corbel"/>
                <a:cs typeface="Corbel"/>
              </a:rPr>
              <a:t>en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la</a:t>
            </a:r>
            <a:r>
              <a:rPr sz="2700" spc="-18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700" spc="-35" dirty="0">
                <a:solidFill>
                  <a:srgbClr val="65A535"/>
                </a:solidFill>
                <a:latin typeface="Corbel"/>
                <a:cs typeface="Corbel"/>
              </a:rPr>
              <a:t>Web</a:t>
            </a:r>
            <a:endParaRPr sz="27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74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Adobe</a:t>
            </a:r>
            <a:r>
              <a:rPr sz="2200" spc="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Flash</a:t>
            </a:r>
            <a:endParaRPr sz="2200">
              <a:latin typeface="Corbel"/>
              <a:cs typeface="Corbel"/>
            </a:endParaRPr>
          </a:p>
          <a:p>
            <a:pPr marL="785495" lvl="1" indent="-247015">
              <a:lnSpc>
                <a:spcPct val="100000"/>
              </a:lnSpc>
              <a:spcBef>
                <a:spcPts val="915"/>
              </a:spcBef>
              <a:buSzPct val="60000"/>
              <a:buFont typeface="Wingdings"/>
              <a:buChar char=""/>
              <a:tabLst>
                <a:tab pos="785495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 una tecnología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propietaria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y</a:t>
            </a:r>
            <a:r>
              <a:rPr sz="2000" b="1" spc="-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cerrada</a:t>
            </a:r>
            <a:endParaRPr sz="2000">
              <a:latin typeface="Corbel"/>
              <a:cs typeface="Corbel"/>
            </a:endParaRPr>
          </a:p>
          <a:p>
            <a:pPr marL="785495" marR="5080" lvl="1" indent="-247015">
              <a:lnSpc>
                <a:spcPts val="2160"/>
              </a:lnSpc>
              <a:spcBef>
                <a:spcPts val="1230"/>
              </a:spcBef>
              <a:buSzPct val="60000"/>
              <a:buFont typeface="Wingdings"/>
              <a:buChar char=""/>
              <a:tabLst>
                <a:tab pos="785495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gratuita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para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los usuarios,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pero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los desarrolladores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servidores que  usen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ciertas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características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tienen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que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pagar</a:t>
            </a:r>
            <a:r>
              <a:rPr sz="2000" b="1" spc="-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licencia</a:t>
            </a:r>
            <a:endParaRPr sz="2000">
              <a:latin typeface="Corbel"/>
              <a:cs typeface="Corbel"/>
            </a:endParaRPr>
          </a:p>
          <a:p>
            <a:pPr marL="784860" marR="590550" lvl="1" indent="-246379">
              <a:lnSpc>
                <a:spcPct val="80000"/>
              </a:lnSpc>
              <a:spcBef>
                <a:spcPts val="1215"/>
              </a:spcBef>
              <a:buSzPct val="60000"/>
              <a:buFont typeface="Wingdings"/>
              <a:buChar char=""/>
              <a:tabLst>
                <a:tab pos="785495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 una tecnología usada principalmente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para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incrustar contenido  multimedia interactivo en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páginas</a:t>
            </a:r>
            <a:r>
              <a:rPr sz="20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000">
              <a:latin typeface="Corbel"/>
              <a:cs typeface="Corbel"/>
            </a:endParaRPr>
          </a:p>
          <a:p>
            <a:pPr marL="784860" marR="641350" lvl="1" indent="-246379">
              <a:lnSpc>
                <a:spcPct val="80000"/>
              </a:lnSpc>
              <a:spcBef>
                <a:spcPts val="1200"/>
              </a:spcBef>
              <a:buSzPct val="60000"/>
              <a:buFont typeface="Wingdings"/>
              <a:buChar char=""/>
              <a:tabLst>
                <a:tab pos="785495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Durante muchos años fue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única forma de tener interactividad,  animaciones, vídeos, juegos… en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</a:t>
            </a:r>
            <a:r>
              <a:rPr sz="2000" spc="-1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3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000">
              <a:latin typeface="Corbel"/>
              <a:cs typeface="Corbel"/>
            </a:endParaRPr>
          </a:p>
          <a:p>
            <a:pPr marL="784860" marR="240665" lvl="1" indent="-246379">
              <a:lnSpc>
                <a:spcPts val="2160"/>
              </a:lnSpc>
              <a:spcBef>
                <a:spcPts val="1185"/>
              </a:spcBef>
              <a:buSzPct val="60000"/>
              <a:buFont typeface="Wingdings"/>
              <a:buChar char=""/>
              <a:tabLst>
                <a:tab pos="785495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Fue acusada de que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no era eficiente, ni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abierta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y por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tanto,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no es el 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futuro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30" dirty="0">
                <a:solidFill>
                  <a:srgbClr val="4B4B4B"/>
                </a:solidFill>
                <a:latin typeface="Corbel"/>
                <a:cs typeface="Corbel"/>
              </a:rPr>
              <a:t>Web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(Steve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Jobs, Abril</a:t>
            </a:r>
            <a:r>
              <a:rPr sz="2000" spc="-17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2010)</a:t>
            </a:r>
            <a:endParaRPr sz="2000">
              <a:latin typeface="Corbel"/>
              <a:cs typeface="Corbel"/>
            </a:endParaRPr>
          </a:p>
          <a:p>
            <a:pPr marL="785495" lvl="1" indent="-247015">
              <a:lnSpc>
                <a:spcPct val="100000"/>
              </a:lnSpc>
              <a:spcBef>
                <a:spcPts val="925"/>
              </a:spcBef>
              <a:buSzPct val="60000"/>
              <a:buFont typeface="Wingdings"/>
              <a:buChar char=""/>
              <a:tabLst>
                <a:tab pos="785495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Adobe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lo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acabó reconociendo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no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desarrolló más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(Nov</a:t>
            </a:r>
            <a:r>
              <a:rPr sz="2000" spc="-9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2011)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7658099" y="1388363"/>
            <a:ext cx="1482851" cy="1482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3171" y="1583436"/>
            <a:ext cx="894575" cy="894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481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600" spc="-25" dirty="0">
                <a:solidFill>
                  <a:srgbClr val="FFFFFF"/>
                </a:solidFill>
              </a:rPr>
              <a:t>Tecnologías </a:t>
            </a:r>
            <a:r>
              <a:rPr sz="3600" spc="-5" dirty="0">
                <a:solidFill>
                  <a:srgbClr val="FFFFFF"/>
                </a:solidFill>
              </a:rPr>
              <a:t>del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cliente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784" y="1409388"/>
            <a:ext cx="8056245" cy="469201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900" spc="-5" dirty="0">
                <a:solidFill>
                  <a:srgbClr val="65A535"/>
                </a:solidFill>
                <a:latin typeface="Corbel"/>
                <a:cs typeface="Corbel"/>
              </a:rPr>
              <a:t>Conclusiones</a:t>
            </a:r>
            <a:endParaRPr sz="2900">
              <a:latin typeface="Corbel"/>
              <a:cs typeface="Corbel"/>
            </a:endParaRPr>
          </a:p>
          <a:p>
            <a:pPr marL="332740" marR="8890" indent="-256540">
              <a:lnSpc>
                <a:spcPct val="100000"/>
              </a:lnSpc>
              <a:spcBef>
                <a:spcPts val="122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Si no hay un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motivo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importante, todas las aplicaciones web  deberían implementarse con</a:t>
            </a:r>
            <a:r>
              <a:rPr sz="2500" spc="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estándares</a:t>
            </a:r>
            <a:endParaRPr sz="2500">
              <a:latin typeface="Corbel"/>
              <a:cs typeface="Corbel"/>
            </a:endParaRPr>
          </a:p>
          <a:p>
            <a:pPr marL="332740" marR="5080" indent="-256540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En un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mundo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con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multitud de dispositivos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conectados a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la 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red, es la única forma de la web sea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accesible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desde </a:t>
            </a: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todos 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ellos</a:t>
            </a:r>
            <a:endParaRPr sz="2500">
              <a:latin typeface="Corbel"/>
              <a:cs typeface="Corbel"/>
            </a:endParaRPr>
          </a:p>
          <a:p>
            <a:pPr marL="332740" marR="390525" indent="-256540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HTML5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se ha convertido en la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tecnología estándar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para  multitud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plataformas</a:t>
            </a:r>
            <a:r>
              <a:rPr sz="2500" spc="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diferentes</a:t>
            </a:r>
            <a:endParaRPr sz="2500">
              <a:latin typeface="Corbel"/>
              <a:cs typeface="Corbel"/>
            </a:endParaRPr>
          </a:p>
          <a:p>
            <a:pPr marL="332740" marR="433705" indent="-256540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Para saber qué estándares soporta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cada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versión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cada  </a:t>
            </a:r>
            <a:r>
              <a:rPr sz="2500" spc="-20" dirty="0">
                <a:solidFill>
                  <a:srgbClr val="4B4B4B"/>
                </a:solidFill>
                <a:latin typeface="Corbel"/>
                <a:cs typeface="Corbel"/>
              </a:rPr>
              <a:t>navegador,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se puede usar la web</a:t>
            </a:r>
            <a:r>
              <a:rPr sz="2500" spc="7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500" u="heavy" spc="-5" dirty="0">
                <a:solidFill>
                  <a:srgbClr val="65A535"/>
                </a:solidFill>
                <a:latin typeface="Corbel"/>
                <a:cs typeface="Corbel"/>
                <a:hlinkClick r:id="rId2"/>
              </a:rPr>
              <a:t>http://caniuse.com/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94233"/>
            <a:ext cx="3745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784" y="1475486"/>
            <a:ext cx="5833110" cy="460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Arquitecturas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aplicaciones</a:t>
            </a: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servidor</a:t>
            </a:r>
            <a:endParaRPr sz="30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5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Java Enterprise</a:t>
            </a:r>
            <a:r>
              <a:rPr sz="2600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Edition</a:t>
            </a:r>
            <a:endParaRPr sz="26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PHP</a:t>
            </a:r>
            <a:endParaRPr sz="26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45" dirty="0">
                <a:solidFill>
                  <a:srgbClr val="4B4B4B"/>
                </a:solidFill>
                <a:latin typeface="Corbel"/>
                <a:cs typeface="Corbel"/>
              </a:rPr>
              <a:t>ASP.NET</a:t>
            </a:r>
            <a:endParaRPr sz="26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Bases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Sistemas gestores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-4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contenido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Servicios en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la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8335645" cy="380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Tecnologías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</a:t>
            </a:r>
            <a:r>
              <a:rPr sz="3600" spc="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servidor</a:t>
            </a:r>
            <a:endParaRPr sz="3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/>
              <a:cs typeface="Times New Roman"/>
            </a:endParaRPr>
          </a:p>
          <a:p>
            <a:pPr marL="492759" marR="138430" indent="-256540">
              <a:lnSpc>
                <a:spcPts val="2700"/>
              </a:lnSpc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Los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estándares </a:t>
            </a: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son muy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importantes en los navegadores  web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porque la web tiene que ser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compatible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con cualquier 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dispositivo</a:t>
            </a:r>
            <a:endParaRPr sz="2500">
              <a:latin typeface="Corbel"/>
              <a:cs typeface="Corbel"/>
            </a:endParaRPr>
          </a:p>
          <a:p>
            <a:pPr marL="492125" marR="5080" indent="-255904">
              <a:lnSpc>
                <a:spcPts val="27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En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cambio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los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estándares no </a:t>
            </a: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son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necesarios en el servidor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,  porque cada organización desarrollará su aplicación en el  servidor con la tecnología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su</a:t>
            </a:r>
            <a:r>
              <a:rPr sz="2500" spc="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elección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85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  <a:tab pos="605155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En el </a:t>
            </a:r>
            <a:r>
              <a:rPr sz="2500" spc="-20" dirty="0">
                <a:solidFill>
                  <a:srgbClr val="4B4B4B"/>
                </a:solidFill>
                <a:latin typeface="Corbel"/>
                <a:cs typeface="Corbel"/>
              </a:rPr>
              <a:t>servidor,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se pueden usar</a:t>
            </a:r>
            <a:r>
              <a:rPr sz="2500" spc="114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multitud</a:t>
            </a:r>
            <a:r>
              <a:rPr sz="2500" spc="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	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tecnologías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900683" y="5218175"/>
            <a:ext cx="1251203" cy="1377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5756" y="5413247"/>
            <a:ext cx="662939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1907" y="5452871"/>
            <a:ext cx="1642871" cy="1043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6979" y="5647944"/>
            <a:ext cx="1054607" cy="457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1784" y="5430024"/>
            <a:ext cx="2263138" cy="10545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6856" y="5625084"/>
            <a:ext cx="1674875" cy="466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0051" y="4285487"/>
            <a:ext cx="1789175" cy="12100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5123" y="4480559"/>
            <a:ext cx="1200911" cy="6217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6443" y="4405883"/>
            <a:ext cx="2119883" cy="10027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1515" y="4600955"/>
            <a:ext cx="1531619" cy="4145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1003" y="4320539"/>
            <a:ext cx="1624584" cy="11384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6076" y="4515611"/>
            <a:ext cx="1036319" cy="5501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5368" y="4465320"/>
            <a:ext cx="1996427" cy="9936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30440" y="4660391"/>
            <a:ext cx="1408144" cy="401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7847" y="5343156"/>
            <a:ext cx="1667243" cy="112774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2920" y="5538215"/>
            <a:ext cx="1078991" cy="5394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375" y="4472939"/>
            <a:ext cx="1706879" cy="10149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448" y="4668011"/>
            <a:ext cx="1118615" cy="4267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8765" y="519556"/>
            <a:ext cx="7945755" cy="153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Tecnologías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</a:t>
            </a:r>
            <a:r>
              <a:rPr sz="3600" spc="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servidor</a:t>
            </a:r>
            <a:endParaRPr sz="3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Times New Roman"/>
              <a:cs typeface="Times New Roman"/>
            </a:endParaRPr>
          </a:p>
          <a:p>
            <a:pPr marL="492759" indent="-256540">
              <a:lnSpc>
                <a:spcPct val="100000"/>
              </a:lnSpc>
              <a:buClr>
                <a:srgbClr val="65A535"/>
              </a:buClr>
              <a:buFont typeface="Georgia"/>
              <a:buChar char="•"/>
              <a:tabLst>
                <a:tab pos="493395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Cuota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uso tecnologías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servidor </a:t>
            </a:r>
            <a:r>
              <a:rPr sz="2700" spc="-10" dirty="0">
                <a:solidFill>
                  <a:srgbClr val="4B4B4B"/>
                </a:solidFill>
                <a:latin typeface="Corbel"/>
                <a:cs typeface="Corbel"/>
              </a:rPr>
              <a:t>(octubre</a:t>
            </a:r>
            <a:r>
              <a:rPr sz="2700" spc="-9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10" dirty="0">
                <a:solidFill>
                  <a:srgbClr val="4B4B4B"/>
                </a:solidFill>
                <a:latin typeface="Corbel"/>
                <a:cs typeface="Corbel"/>
              </a:rPr>
              <a:t>2015):</a:t>
            </a:r>
            <a:endParaRPr sz="27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315" y="5976203"/>
            <a:ext cx="7451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65A535"/>
                </a:solidFill>
                <a:latin typeface="Trebuchet MS"/>
                <a:cs typeface="Trebuchet MS"/>
                <a:hlinkClick r:id="rId2"/>
              </a:rPr>
              <a:t>http://w3techs.com/technologies/overview/programming_language/all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5584" y="2604528"/>
            <a:ext cx="5204459" cy="3377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4976" y="5285232"/>
            <a:ext cx="490855" cy="281940"/>
          </a:xfrm>
          <a:custGeom>
            <a:avLst/>
            <a:gdLst/>
            <a:ahLst/>
            <a:cxnLst/>
            <a:rect l="l" t="t" r="r" b="b"/>
            <a:pathLst>
              <a:path w="490854" h="281939">
                <a:moveTo>
                  <a:pt x="0" y="0"/>
                </a:moveTo>
                <a:lnTo>
                  <a:pt x="432816" y="281940"/>
                </a:lnTo>
                <a:lnTo>
                  <a:pt x="490728" y="281940"/>
                </a:lnTo>
              </a:path>
            </a:pathLst>
          </a:custGeom>
          <a:ln w="9144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3867" y="2712720"/>
            <a:ext cx="1175385" cy="121920"/>
          </a:xfrm>
          <a:custGeom>
            <a:avLst/>
            <a:gdLst/>
            <a:ahLst/>
            <a:cxnLst/>
            <a:rect l="l" t="t" r="r" b="b"/>
            <a:pathLst>
              <a:path w="1175385" h="121919">
                <a:moveTo>
                  <a:pt x="1175003" y="121920"/>
                </a:moveTo>
                <a:lnTo>
                  <a:pt x="57911" y="0"/>
                </a:lnTo>
                <a:lnTo>
                  <a:pt x="0" y="0"/>
                </a:lnTo>
              </a:path>
            </a:pathLst>
          </a:custGeom>
          <a:ln w="9144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9548" y="2388107"/>
            <a:ext cx="1734820" cy="414655"/>
          </a:xfrm>
          <a:custGeom>
            <a:avLst/>
            <a:gdLst/>
            <a:ahLst/>
            <a:cxnLst/>
            <a:rect l="l" t="t" r="r" b="b"/>
            <a:pathLst>
              <a:path w="1734820" h="414655">
                <a:moveTo>
                  <a:pt x="1734312" y="414527"/>
                </a:moveTo>
                <a:lnTo>
                  <a:pt x="56387" y="0"/>
                </a:lnTo>
                <a:lnTo>
                  <a:pt x="0" y="0"/>
                </a:lnTo>
              </a:path>
            </a:pathLst>
          </a:custGeom>
          <a:ln w="9144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1103" y="2581655"/>
            <a:ext cx="99060" cy="210820"/>
          </a:xfrm>
          <a:custGeom>
            <a:avLst/>
            <a:gdLst/>
            <a:ahLst/>
            <a:cxnLst/>
            <a:rect l="l" t="t" r="r" b="b"/>
            <a:pathLst>
              <a:path w="99060" h="210819">
                <a:moveTo>
                  <a:pt x="99060" y="210312"/>
                </a:moveTo>
                <a:lnTo>
                  <a:pt x="56388" y="0"/>
                </a:lnTo>
                <a:lnTo>
                  <a:pt x="0" y="0"/>
                </a:lnTo>
              </a:path>
            </a:pathLst>
          </a:custGeom>
          <a:ln w="9144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6467" y="2395727"/>
            <a:ext cx="1379220" cy="391795"/>
          </a:xfrm>
          <a:custGeom>
            <a:avLst/>
            <a:gdLst/>
            <a:ahLst/>
            <a:cxnLst/>
            <a:rect l="l" t="t" r="r" b="b"/>
            <a:pathLst>
              <a:path w="1379220" h="391794">
                <a:moveTo>
                  <a:pt x="0" y="391667"/>
                </a:moveTo>
                <a:lnTo>
                  <a:pt x="1322832" y="0"/>
                </a:lnTo>
                <a:lnTo>
                  <a:pt x="1379220" y="0"/>
                </a:lnTo>
              </a:path>
            </a:pathLst>
          </a:custGeom>
          <a:ln w="9144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80427" y="5401396"/>
            <a:ext cx="33401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1590" marR="5080" indent="-9525">
              <a:lnSpc>
                <a:spcPts val="1370"/>
              </a:lnSpc>
              <a:spcBef>
                <a:spcPts val="204"/>
              </a:spcBef>
            </a:pPr>
            <a:r>
              <a:rPr sz="1200" dirty="0">
                <a:solidFill>
                  <a:srgbClr val="4B4B4B"/>
                </a:solidFill>
                <a:latin typeface="Georgia"/>
                <a:cs typeface="Georgia"/>
              </a:rPr>
              <a:t>P</a:t>
            </a:r>
            <a:r>
              <a:rPr sz="1200" spc="-10" dirty="0">
                <a:solidFill>
                  <a:srgbClr val="4B4B4B"/>
                </a:solidFill>
                <a:latin typeface="Georgia"/>
                <a:cs typeface="Georgia"/>
              </a:rPr>
              <a:t>HP  7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8%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005479" y="3083392"/>
            <a:ext cx="65786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92405" marR="5080" indent="-180340">
              <a:lnSpc>
                <a:spcPts val="1370"/>
              </a:lnSpc>
              <a:spcBef>
                <a:spcPts val="204"/>
              </a:spcBef>
            </a:pPr>
            <a:r>
              <a:rPr sz="1200" spc="-10" dirty="0">
                <a:solidFill>
                  <a:srgbClr val="4B4B4B"/>
                </a:solidFill>
                <a:latin typeface="Georgia"/>
                <a:cs typeface="Georgia"/>
              </a:rPr>
              <a:t>AS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P.N</a:t>
            </a:r>
            <a:r>
              <a:rPr sz="1200" spc="-10" dirty="0">
                <a:solidFill>
                  <a:srgbClr val="4B4B4B"/>
                </a:solidFill>
                <a:latin typeface="Georgia"/>
                <a:cs typeface="Georgia"/>
              </a:rPr>
              <a:t>E</a:t>
            </a:r>
            <a:r>
              <a:rPr sz="1200" dirty="0">
                <a:solidFill>
                  <a:srgbClr val="4B4B4B"/>
                </a:solidFill>
                <a:latin typeface="Georgia"/>
                <a:cs typeface="Georgia"/>
              </a:rPr>
              <a:t>T  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15%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4624" y="2549992"/>
            <a:ext cx="33401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2865" marR="5080" indent="-50800">
              <a:lnSpc>
                <a:spcPts val="1370"/>
              </a:lnSpc>
              <a:spcBef>
                <a:spcPts val="204"/>
              </a:spcBef>
            </a:pPr>
            <a:r>
              <a:rPr sz="1200" dirty="0">
                <a:solidFill>
                  <a:srgbClr val="4B4B4B"/>
                </a:solidFill>
                <a:latin typeface="Georgia"/>
                <a:cs typeface="Georgia"/>
              </a:rPr>
              <a:t>J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a</a:t>
            </a:r>
            <a:r>
              <a:rPr sz="1200" dirty="0">
                <a:solidFill>
                  <a:srgbClr val="4B4B4B"/>
                </a:solidFill>
                <a:latin typeface="Georgia"/>
                <a:cs typeface="Georgia"/>
              </a:rPr>
              <a:t>va  </a:t>
            </a:r>
            <a:r>
              <a:rPr sz="1200" spc="-10" dirty="0">
                <a:solidFill>
                  <a:srgbClr val="4B4B4B"/>
                </a:solidFill>
                <a:latin typeface="Georgia"/>
                <a:cs typeface="Georgia"/>
              </a:rPr>
              <a:t>3%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8636" y="2226142"/>
            <a:ext cx="72517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90170" marR="5080" indent="-78105">
              <a:lnSpc>
                <a:spcPts val="1370"/>
              </a:lnSpc>
              <a:spcBef>
                <a:spcPts val="204"/>
              </a:spcBef>
            </a:pPr>
            <a:r>
              <a:rPr sz="1200" spc="-10" dirty="0">
                <a:solidFill>
                  <a:srgbClr val="4B4B4B"/>
                </a:solidFill>
                <a:latin typeface="Georgia"/>
                <a:cs typeface="Georgia"/>
              </a:rPr>
              <a:t>C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on</a:t>
            </a:r>
            <a:r>
              <a:rPr sz="1200" dirty="0">
                <a:solidFill>
                  <a:srgbClr val="4B4B4B"/>
                </a:solidFill>
                <a:latin typeface="Georgia"/>
                <a:cs typeface="Georgia"/>
              </a:rPr>
              <a:t>t</a:t>
            </a:r>
            <a:r>
              <a:rPr sz="1200" spc="-10" dirty="0">
                <a:solidFill>
                  <a:srgbClr val="4B4B4B"/>
                </a:solidFill>
                <a:latin typeface="Georgia"/>
                <a:cs typeface="Georgia"/>
              </a:rPr>
              <a:t>enid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o  Estático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3144" y="2572090"/>
            <a:ext cx="215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1%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48276" y="2245192"/>
            <a:ext cx="79883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3530" marR="5080" indent="-291465">
              <a:lnSpc>
                <a:spcPts val="1370"/>
              </a:lnSpc>
              <a:spcBef>
                <a:spcPts val="204"/>
              </a:spcBef>
            </a:pPr>
            <a:r>
              <a:rPr sz="1200" spc="-10" dirty="0">
                <a:solidFill>
                  <a:srgbClr val="4B4B4B"/>
                </a:solidFill>
                <a:latin typeface="Georgia"/>
                <a:cs typeface="Georgia"/>
              </a:rPr>
              <a:t>C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ol</a:t>
            </a:r>
            <a:r>
              <a:rPr sz="1200" spc="-10" dirty="0">
                <a:solidFill>
                  <a:srgbClr val="4B4B4B"/>
                </a:solidFill>
                <a:latin typeface="Georgia"/>
                <a:cs typeface="Georgia"/>
              </a:rPr>
              <a:t>d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F</a:t>
            </a:r>
            <a:r>
              <a:rPr sz="1200" dirty="0">
                <a:solidFill>
                  <a:srgbClr val="4B4B4B"/>
                </a:solidFill>
                <a:latin typeface="Georgia"/>
                <a:cs typeface="Georgia"/>
              </a:rPr>
              <a:t>u</a:t>
            </a:r>
            <a:r>
              <a:rPr sz="1200" spc="-10" dirty="0">
                <a:solidFill>
                  <a:srgbClr val="4B4B4B"/>
                </a:solidFill>
                <a:latin typeface="Georgia"/>
                <a:cs typeface="Georgia"/>
              </a:rPr>
              <a:t>s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i</a:t>
            </a:r>
            <a:r>
              <a:rPr sz="1200" dirty="0">
                <a:solidFill>
                  <a:srgbClr val="4B4B4B"/>
                </a:solidFill>
                <a:latin typeface="Georgia"/>
                <a:cs typeface="Georgia"/>
              </a:rPr>
              <a:t>on  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1%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1020" y="2226142"/>
            <a:ext cx="897255" cy="9004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635" algn="ctr">
              <a:lnSpc>
                <a:spcPct val="94400"/>
              </a:lnSpc>
              <a:spcBef>
                <a:spcPts val="180"/>
              </a:spcBef>
            </a:pP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Otros</a:t>
            </a:r>
            <a:r>
              <a:rPr sz="1200" spc="-65" dirty="0">
                <a:solidFill>
                  <a:srgbClr val="4B4B4B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(Ruby,  Perl,</a:t>
            </a:r>
            <a:r>
              <a:rPr sz="1200" spc="-65" dirty="0">
                <a:solidFill>
                  <a:srgbClr val="4B4B4B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Python,  JavaScript,  Erlang)</a:t>
            </a:r>
            <a:endParaRPr sz="1200">
              <a:latin typeface="Georgia"/>
              <a:cs typeface="Georgia"/>
            </a:endParaRPr>
          </a:p>
          <a:p>
            <a:pPr algn="ctr">
              <a:lnSpc>
                <a:spcPts val="1370"/>
              </a:lnSpc>
            </a:pPr>
            <a:r>
              <a:rPr sz="1200" spc="-5" dirty="0">
                <a:solidFill>
                  <a:srgbClr val="4B4B4B"/>
                </a:solidFill>
                <a:latin typeface="Georgia"/>
                <a:cs typeface="Georgia"/>
              </a:rPr>
              <a:t>2%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506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3600" spc="-25" dirty="0">
                <a:solidFill>
                  <a:srgbClr val="FFFFFF"/>
                </a:solidFill>
              </a:rPr>
              <a:t>Tecnologías </a:t>
            </a:r>
            <a:r>
              <a:rPr sz="3600" spc="-5" dirty="0">
                <a:solidFill>
                  <a:srgbClr val="FFFFFF"/>
                </a:solidFill>
              </a:rPr>
              <a:t>del servidor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793" y="1612646"/>
            <a:ext cx="5302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Índice TIOBE (septiembre</a:t>
            </a:r>
            <a:r>
              <a:rPr sz="3000" spc="-2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4B4B4B"/>
                </a:solidFill>
                <a:latin typeface="Corbel"/>
                <a:cs typeface="Corbel"/>
              </a:rPr>
              <a:t>2015):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2016" y="2202179"/>
            <a:ext cx="5763767" cy="3662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0252" y="5892021"/>
            <a:ext cx="653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65A535"/>
                </a:solidFill>
                <a:latin typeface="Arial"/>
                <a:cs typeface="Arial"/>
                <a:hlinkClick r:id="rId3"/>
              </a:rPr>
              <a:t>http://www.tiobe.com/index.php/content/paperinfo/tpci/index.html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179564" y="1385316"/>
            <a:ext cx="1964435" cy="137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74635" y="1580388"/>
            <a:ext cx="1513331" cy="78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8765" y="519556"/>
            <a:ext cx="8136255" cy="545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Tecnologías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</a:t>
            </a:r>
            <a:r>
              <a:rPr sz="3600" spc="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servidor</a:t>
            </a:r>
            <a:endParaRPr sz="3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2500" spc="-5" dirty="0">
                <a:solidFill>
                  <a:srgbClr val="65A535"/>
                </a:solidFill>
                <a:latin typeface="Corbel"/>
                <a:cs typeface="Corbel"/>
              </a:rPr>
              <a:t>Java Enterprise Edition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65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25" dirty="0">
                <a:solidFill>
                  <a:srgbClr val="4B4B4B"/>
                </a:solidFill>
                <a:latin typeface="Corbel"/>
                <a:cs typeface="Corbel"/>
              </a:rPr>
              <a:t>Tecnología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basada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en</a:t>
            </a:r>
            <a:r>
              <a:rPr sz="2500" spc="5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Java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ts val="2700"/>
              </a:lnSpc>
              <a:spcBef>
                <a:spcPts val="59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Desarrollada por una coalición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empresas lideradas</a:t>
            </a:r>
            <a:r>
              <a:rPr sz="2500" spc="1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por</a:t>
            </a:r>
            <a:endParaRPr sz="2500">
              <a:latin typeface="Corbel"/>
              <a:cs typeface="Corbel"/>
            </a:endParaRPr>
          </a:p>
          <a:p>
            <a:pPr marL="492759">
              <a:lnSpc>
                <a:spcPts val="2700"/>
              </a:lnSpc>
            </a:pP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Oracle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,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IBM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, </a:t>
            </a:r>
            <a:r>
              <a:rPr sz="2500" b="1" spc="-20" dirty="0">
                <a:solidFill>
                  <a:srgbClr val="4B4B4B"/>
                </a:solidFill>
                <a:latin typeface="Corbel"/>
                <a:cs typeface="Corbel"/>
              </a:rPr>
              <a:t>Red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Hat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,</a:t>
            </a:r>
            <a:r>
              <a:rPr sz="2500" spc="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etc..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60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25" dirty="0">
                <a:solidFill>
                  <a:srgbClr val="4B4B4B"/>
                </a:solidFill>
                <a:latin typeface="Corbel"/>
                <a:cs typeface="Corbel"/>
              </a:rPr>
              <a:t>Tecnología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muy usada a nivel</a:t>
            </a:r>
            <a:r>
              <a:rPr sz="2500" spc="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empresarial</a:t>
            </a:r>
            <a:endParaRPr sz="2500">
              <a:latin typeface="Corbel"/>
              <a:cs typeface="Corbel"/>
            </a:endParaRPr>
          </a:p>
          <a:p>
            <a:pPr marL="492759" marR="5080" indent="-256540">
              <a:lnSpc>
                <a:spcPts val="24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La mayoría de las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implementaciones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herramientas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para  desarrollo son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software</a:t>
            </a:r>
            <a:r>
              <a:rPr sz="2500" b="1" spc="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libre</a:t>
            </a:r>
            <a:endParaRPr sz="2500">
              <a:latin typeface="Corbel"/>
              <a:cs typeface="Corbel"/>
            </a:endParaRPr>
          </a:p>
          <a:p>
            <a:pPr marL="492759" marR="150495" indent="-256540">
              <a:lnSpc>
                <a:spcPts val="24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Existen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comunidades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desarrolladores y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empresas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que  realizan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complementos, bibliotecas,</a:t>
            </a:r>
            <a:r>
              <a:rPr sz="2500" b="1" spc="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herramientas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…</a:t>
            </a:r>
            <a:endParaRPr sz="25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2727960">
              <a:lnSpc>
                <a:spcPct val="100000"/>
              </a:lnSpc>
            </a:pPr>
            <a:r>
              <a:rPr sz="1800" u="heavy" spc="-10" dirty="0">
                <a:solidFill>
                  <a:srgbClr val="65A535"/>
                </a:solidFill>
                <a:latin typeface="Trebuchet MS"/>
                <a:cs typeface="Trebuchet MS"/>
                <a:hlinkClick r:id="rId4"/>
              </a:rPr>
              <a:t>http://www.oracle.com/javaee/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33273"/>
            <a:ext cx="302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4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93" y="1595882"/>
            <a:ext cx="8011795" cy="431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5904">
              <a:lnSpc>
                <a:spcPct val="100000"/>
              </a:lnSpc>
              <a:spcBef>
                <a:spcPts val="9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impacto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 la </a:t>
            </a:r>
            <a:r>
              <a:rPr sz="2500" spc="-40" dirty="0">
                <a:solidFill>
                  <a:srgbClr val="4B4B4B"/>
                </a:solidFill>
                <a:latin typeface="Corbel"/>
                <a:cs typeface="Corbel"/>
              </a:rPr>
              <a:t>Web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ha propiciado la aparición de una gran 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cantidad 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tecnologías, librerías, herramientas y estilos  arquitectónicos para desarrollar una aplicación</a:t>
            </a:r>
            <a:r>
              <a:rPr sz="2500" spc="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500">
              <a:latin typeface="Corbel"/>
              <a:cs typeface="Corbel"/>
            </a:endParaRPr>
          </a:p>
          <a:p>
            <a:pPr marL="268605" marR="211454" indent="-255904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Es conveniente conocer los elementos más importantes 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desde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un punto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vista 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alto nivel para tener una visión  global de la programación</a:t>
            </a:r>
            <a:r>
              <a:rPr sz="2500" spc="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5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Existen dos enfoques en el desarrollo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aplicaciones</a:t>
            </a:r>
            <a:r>
              <a:rPr sz="2500" spc="1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web:</a:t>
            </a:r>
            <a:endParaRPr sz="25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1220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Creación 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aplicaciones web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con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200" b="1" spc="1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desarrollo</a:t>
            </a:r>
            <a:endParaRPr sz="2200">
              <a:latin typeface="Corbel"/>
              <a:cs typeface="Corbel"/>
            </a:endParaRPr>
          </a:p>
          <a:p>
            <a:pPr marL="561340" marR="1031875" lvl="1" indent="-247015">
              <a:lnSpc>
                <a:spcPct val="100000"/>
              </a:lnSpc>
              <a:spcBef>
                <a:spcPts val="1195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Creación 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aplicaciones web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con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sistemas gestores de 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contenido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506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Tecnologías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 servidor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93" y="1442871"/>
            <a:ext cx="7825105" cy="42367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500" spc="-5" dirty="0">
                <a:solidFill>
                  <a:srgbClr val="65A535"/>
                </a:solidFill>
                <a:latin typeface="Corbel"/>
                <a:cs typeface="Corbel"/>
              </a:rPr>
              <a:t>Java Enterprise Edition</a:t>
            </a:r>
            <a:endParaRPr sz="25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Estándares en Java EE</a:t>
            </a:r>
            <a:endParaRPr sz="2500">
              <a:latin typeface="Corbel"/>
              <a:cs typeface="Corbel"/>
            </a:endParaRPr>
          </a:p>
          <a:p>
            <a:pPr marL="561340" marR="5080" lvl="1" indent="-247015">
              <a:lnSpc>
                <a:spcPts val="2380"/>
              </a:lnSpc>
              <a:spcBef>
                <a:spcPts val="1255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Java tiene una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organización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que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define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estándares abiertos que  cualquier empresa u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organización puede</a:t>
            </a:r>
            <a:r>
              <a:rPr sz="2200" spc="8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implementar</a:t>
            </a:r>
            <a:endParaRPr sz="2200">
              <a:latin typeface="Corbel"/>
              <a:cs typeface="Corbel"/>
            </a:endParaRPr>
          </a:p>
          <a:p>
            <a:pPr marL="561340" marR="672465" lvl="1" indent="-247015">
              <a:lnSpc>
                <a:spcPts val="2380"/>
              </a:lnSpc>
              <a:spcBef>
                <a:spcPts val="1195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Existen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muchos estándares 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implementaciones: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Java EE,  Servlets, </a:t>
            </a:r>
            <a:r>
              <a:rPr sz="2200" spc="-70" dirty="0">
                <a:solidFill>
                  <a:srgbClr val="4B4B4B"/>
                </a:solidFill>
                <a:latin typeface="Corbel"/>
                <a:cs typeface="Corbel"/>
              </a:rPr>
              <a:t>JSP,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JDBC, </a:t>
            </a:r>
            <a:r>
              <a:rPr sz="2200" spc="-50" dirty="0">
                <a:solidFill>
                  <a:srgbClr val="4B4B4B"/>
                </a:solidFill>
                <a:latin typeface="Corbel"/>
                <a:cs typeface="Corbel"/>
              </a:rPr>
              <a:t>JPA, </a:t>
            </a:r>
            <a:r>
              <a:rPr sz="2200" spc="-45" dirty="0">
                <a:solidFill>
                  <a:srgbClr val="4B4B4B"/>
                </a:solidFill>
                <a:latin typeface="Corbel"/>
                <a:cs typeface="Corbel"/>
              </a:rPr>
              <a:t>JSF,</a:t>
            </a:r>
            <a:r>
              <a:rPr sz="2200" spc="-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EJBs…</a:t>
            </a:r>
            <a:endParaRPr sz="22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84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Frameworks en Java</a:t>
            </a:r>
            <a:r>
              <a:rPr sz="2500" b="1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EE</a:t>
            </a:r>
            <a:endParaRPr sz="2500">
              <a:latin typeface="Corbel"/>
              <a:cs typeface="Corbel"/>
            </a:endParaRPr>
          </a:p>
          <a:p>
            <a:pPr marL="561340" marR="638175" lvl="1" indent="-247015">
              <a:lnSpc>
                <a:spcPts val="2380"/>
              </a:lnSpc>
              <a:spcBef>
                <a:spcPts val="1255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Existen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multitud 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implementaciones independientes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librerías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y</a:t>
            </a:r>
            <a:r>
              <a:rPr sz="2200" spc="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frameworks</a:t>
            </a:r>
            <a:endParaRPr sz="22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900"/>
              </a:spcBef>
              <a:buSzPct val="59090"/>
              <a:buFont typeface="Wingdings"/>
              <a:buChar char=""/>
              <a:tabLst>
                <a:tab pos="5613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Ejemplos:</a:t>
            </a:r>
            <a:r>
              <a:rPr sz="2200" spc="-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Spring,</a:t>
            </a:r>
            <a:r>
              <a:rPr sz="2200" spc="-8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40" dirty="0">
                <a:solidFill>
                  <a:srgbClr val="4B4B4B"/>
                </a:solidFill>
                <a:latin typeface="Corbel"/>
                <a:cs typeface="Corbel"/>
              </a:rPr>
              <a:t>GWT,</a:t>
            </a:r>
            <a:r>
              <a:rPr sz="22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Struts,</a:t>
            </a:r>
            <a:r>
              <a:rPr sz="2200" spc="-1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Apache</a:t>
            </a:r>
            <a:r>
              <a:rPr sz="2200" spc="-1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Tiles…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7179564" y="1385316"/>
            <a:ext cx="1964435" cy="137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4635" y="1580388"/>
            <a:ext cx="1513331" cy="78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506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Tecnologías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 servidor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93" y="1441956"/>
            <a:ext cx="7701915" cy="38093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Java Enterprise Edition</a:t>
            </a:r>
            <a:endParaRPr sz="27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Spring</a:t>
            </a:r>
            <a:endParaRPr sz="2700">
              <a:latin typeface="Corbel"/>
              <a:cs typeface="Corbel"/>
            </a:endParaRPr>
          </a:p>
          <a:p>
            <a:pPr marL="561340" marR="217170" lvl="1" indent="-247015">
              <a:lnSpc>
                <a:spcPts val="2590"/>
              </a:lnSpc>
              <a:spcBef>
                <a:spcPts val="1250"/>
              </a:spcBef>
              <a:buSzPct val="58333"/>
              <a:buFont typeface="Wingdings"/>
              <a:buChar char=""/>
              <a:tabLst>
                <a:tab pos="561340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Spring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es el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framework de desarrollo de </a:t>
            </a:r>
            <a:r>
              <a:rPr sz="2400" b="1" spc="-5" dirty="0">
                <a:solidFill>
                  <a:srgbClr val="4B4B4B"/>
                </a:solidFill>
                <a:latin typeface="Corbel"/>
                <a:cs typeface="Corbel"/>
              </a:rPr>
              <a:t>aplicaciones  empresariales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basado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en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tecnologías Java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más</a:t>
            </a:r>
            <a:r>
              <a:rPr sz="2400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popular</a:t>
            </a:r>
            <a:endParaRPr sz="24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869"/>
              </a:spcBef>
              <a:buSzPct val="60416"/>
              <a:buFont typeface="Wingdings"/>
              <a:buChar char=""/>
              <a:tabLst>
                <a:tab pos="561340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Está enfocado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en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desarrollo de </a:t>
            </a:r>
            <a:r>
              <a:rPr sz="2400" b="1" spc="-5" dirty="0">
                <a:solidFill>
                  <a:srgbClr val="4B4B4B"/>
                </a:solidFill>
                <a:latin typeface="Corbel"/>
                <a:cs typeface="Corbel"/>
              </a:rPr>
              <a:t>aplicaciones </a:t>
            </a:r>
            <a:r>
              <a:rPr sz="2400" b="1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400" b="1" spc="7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4B4B4B"/>
                </a:solidFill>
                <a:latin typeface="Corbel"/>
                <a:cs typeface="Corbel"/>
              </a:rPr>
              <a:t>servidor:</a:t>
            </a:r>
            <a:endParaRPr sz="2400">
              <a:latin typeface="Corbel"/>
              <a:cs typeface="Corbel"/>
            </a:endParaRPr>
          </a:p>
          <a:p>
            <a:pPr marL="826135" lvl="2" indent="-219075">
              <a:lnSpc>
                <a:spcPct val="100000"/>
              </a:lnSpc>
              <a:spcBef>
                <a:spcPts val="50"/>
              </a:spcBef>
              <a:buClr>
                <a:srgbClr val="4B4B4B"/>
              </a:buClr>
              <a:buFont typeface="Wingdings 2"/>
              <a:buChar char=""/>
              <a:tabLst>
                <a:tab pos="826769" algn="l"/>
              </a:tabLst>
            </a:pP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Aplicaciones web, servicios 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REST y</a:t>
            </a:r>
            <a:r>
              <a:rPr sz="2200" spc="8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websockets</a:t>
            </a:r>
            <a:endParaRPr sz="2200">
              <a:latin typeface="Corbel"/>
              <a:cs typeface="Corbel"/>
            </a:endParaRPr>
          </a:p>
          <a:p>
            <a:pPr marL="826135" lvl="2" indent="-219075">
              <a:lnSpc>
                <a:spcPct val="100000"/>
              </a:lnSpc>
              <a:spcBef>
                <a:spcPts val="30"/>
              </a:spcBef>
              <a:buClr>
                <a:srgbClr val="4B4B4B"/>
              </a:buClr>
              <a:buFont typeface="Wingdings 2"/>
              <a:buChar char=""/>
              <a:tabLst>
                <a:tab pos="826769" algn="l"/>
              </a:tabLst>
            </a:pP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Análisis 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de</a:t>
            </a:r>
            <a:r>
              <a:rPr sz="2200" spc="2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datos</a:t>
            </a:r>
            <a:endParaRPr sz="2200">
              <a:latin typeface="Corbel"/>
              <a:cs typeface="Corbel"/>
            </a:endParaRPr>
          </a:p>
          <a:p>
            <a:pPr marL="826135" lvl="2" indent="-219075">
              <a:lnSpc>
                <a:spcPct val="100000"/>
              </a:lnSpc>
              <a:spcBef>
                <a:spcPts val="30"/>
              </a:spcBef>
              <a:buClr>
                <a:srgbClr val="4B4B4B"/>
              </a:buClr>
              <a:buFont typeface="Wingdings 2"/>
              <a:buChar char=""/>
              <a:tabLst>
                <a:tab pos="826769" algn="l"/>
              </a:tabLst>
            </a:pP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Procesado 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de tareas por</a:t>
            </a:r>
            <a:r>
              <a:rPr sz="2200" spc="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lotes</a:t>
            </a:r>
            <a:endParaRPr sz="2200">
              <a:latin typeface="Corbel"/>
              <a:cs typeface="Corbel"/>
            </a:endParaRPr>
          </a:p>
          <a:p>
            <a:pPr marL="826135" lvl="2" indent="-219075">
              <a:lnSpc>
                <a:spcPct val="100000"/>
              </a:lnSpc>
              <a:spcBef>
                <a:spcPts val="30"/>
              </a:spcBef>
              <a:buClr>
                <a:srgbClr val="4B4B4B"/>
              </a:buClr>
              <a:buFont typeface="Wingdings 2"/>
              <a:buChar char=""/>
              <a:tabLst>
                <a:tab pos="826769" algn="l"/>
              </a:tabLst>
            </a:pP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Integración de</a:t>
            </a:r>
            <a:r>
              <a:rPr sz="2200" spc="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sistemas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7001256" y="1485900"/>
            <a:ext cx="2142744" cy="123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6328" y="1680972"/>
            <a:ext cx="1696211" cy="64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506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Tecnologías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del servidor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7501128" y="1418844"/>
            <a:ext cx="1642872" cy="1223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200" y="1613916"/>
            <a:ext cx="11963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2793" y="1438844"/>
            <a:ext cx="7865109" cy="476567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spc="-5" dirty="0">
                <a:solidFill>
                  <a:srgbClr val="65A535"/>
                </a:solidFill>
                <a:latin typeface="Corbel"/>
                <a:cs typeface="Corbel"/>
              </a:rPr>
              <a:t>PHP</a:t>
            </a:r>
            <a:endParaRPr sz="24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79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Desarrollado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1994 por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Rasmus</a:t>
            </a:r>
            <a:r>
              <a:rPr sz="2000" b="1" spc="-9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Lerdorf</a:t>
            </a:r>
            <a:endParaRPr sz="2000">
              <a:latin typeface="Corbel"/>
              <a:cs typeface="Corbel"/>
            </a:endParaRPr>
          </a:p>
          <a:p>
            <a:pPr marL="268605" marR="374015" indent="-255904">
              <a:lnSpc>
                <a:spcPct val="8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Fue una de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las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primeras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tecnologías libres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que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popularizaron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para  desarrollo</a:t>
            </a:r>
            <a:r>
              <a:rPr sz="20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0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71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15" dirty="0">
                <a:solidFill>
                  <a:srgbClr val="4B4B4B"/>
                </a:solidFill>
                <a:latin typeface="Corbel"/>
                <a:cs typeface="Corbel"/>
              </a:rPr>
              <a:t>Tecnología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con un lenguaje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propio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llamado</a:t>
            </a:r>
            <a:r>
              <a:rPr sz="2000" spc="-8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PHP</a:t>
            </a:r>
            <a:endParaRPr sz="20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71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Desarrollada por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PHP </a:t>
            </a: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Group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con licencia libre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PHP</a:t>
            </a:r>
            <a:r>
              <a:rPr sz="2000" b="1" spc="-1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license</a:t>
            </a:r>
            <a:endParaRPr sz="20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71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tecnología de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programación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que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más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sitios activos tiene en</a:t>
            </a:r>
            <a:r>
              <a:rPr sz="2000" spc="-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Internet</a:t>
            </a:r>
            <a:endParaRPr sz="2000">
              <a:latin typeface="Corbel"/>
              <a:cs typeface="Corbel"/>
            </a:endParaRPr>
          </a:p>
          <a:p>
            <a:pPr marL="267970" marR="203200" indent="-255270">
              <a:lnSpc>
                <a:spcPct val="8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Se integra normalmente con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Apache y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MySQL en entornos Linux en un  paquete llamado</a:t>
            </a:r>
            <a:r>
              <a:rPr sz="2000" spc="-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LAMP</a:t>
            </a:r>
            <a:endParaRPr sz="20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71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b="1" spc="-5" dirty="0">
                <a:solidFill>
                  <a:srgbClr val="4B4B4B"/>
                </a:solidFill>
                <a:latin typeface="Corbel"/>
                <a:cs typeface="Corbel"/>
              </a:rPr>
              <a:t>Facebook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sin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duda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una muestra importante de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popularidad de</a:t>
            </a:r>
            <a:r>
              <a:rPr sz="2000" spc="1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PHP</a:t>
            </a:r>
            <a:endParaRPr sz="20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71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CMSs como </a:t>
            </a:r>
            <a:r>
              <a:rPr sz="2000" b="1" dirty="0">
                <a:solidFill>
                  <a:srgbClr val="4B4B4B"/>
                </a:solidFill>
                <a:latin typeface="Corbel"/>
                <a:cs typeface="Corbel"/>
              </a:rPr>
              <a:t>Drupal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000" b="1" spc="-10" dirty="0">
                <a:solidFill>
                  <a:srgbClr val="4B4B4B"/>
                </a:solidFill>
                <a:latin typeface="Corbel"/>
                <a:cs typeface="Corbel"/>
              </a:rPr>
              <a:t>Wordpress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también están implementados en</a:t>
            </a:r>
            <a:r>
              <a:rPr sz="2000" spc="-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PHP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3014345">
              <a:lnSpc>
                <a:spcPct val="100000"/>
              </a:lnSpc>
            </a:pPr>
            <a:r>
              <a:rPr sz="1800" u="heavy" spc="-15" dirty="0">
                <a:solidFill>
                  <a:srgbClr val="65A535"/>
                </a:solidFill>
                <a:latin typeface="Trebuchet MS"/>
                <a:cs typeface="Trebuchet MS"/>
                <a:hlinkClick r:id="rId4"/>
              </a:rPr>
              <a:t>http://www.php.net/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506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3600" spc="-25" dirty="0">
                <a:solidFill>
                  <a:srgbClr val="FFFFFF"/>
                </a:solidFill>
              </a:rPr>
              <a:t>Tecnologías </a:t>
            </a:r>
            <a:r>
              <a:rPr sz="3600" spc="-5" dirty="0">
                <a:solidFill>
                  <a:srgbClr val="FFFFFF"/>
                </a:solidFill>
              </a:rPr>
              <a:t>del servidor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793" y="1444981"/>
            <a:ext cx="7889875" cy="37807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900" spc="-50" dirty="0">
                <a:solidFill>
                  <a:srgbClr val="65A535"/>
                </a:solidFill>
                <a:latin typeface="Corbel"/>
                <a:cs typeface="Corbel"/>
              </a:rPr>
              <a:t>ASP.NET</a:t>
            </a:r>
            <a:endParaRPr sz="29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68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spc="-20" dirty="0">
                <a:solidFill>
                  <a:srgbClr val="4B4B4B"/>
                </a:solidFill>
                <a:latin typeface="Corbel"/>
                <a:cs typeface="Corbel"/>
              </a:rPr>
              <a:t>Versión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evolucionada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del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ASP</a:t>
            </a:r>
            <a:r>
              <a:rPr sz="2500" b="1" spc="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clásico</a:t>
            </a:r>
            <a:endParaRPr sz="2500">
              <a:latin typeface="Corbel"/>
              <a:cs typeface="Corbel"/>
            </a:endParaRPr>
          </a:p>
          <a:p>
            <a:pPr marL="268605" marR="165100" indent="-255904">
              <a:lnSpc>
                <a:spcPts val="24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Integrada en la tecnología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.NET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 Microsoft junto con el  lenguaje</a:t>
            </a:r>
            <a:r>
              <a:rPr sz="25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C#</a:t>
            </a:r>
            <a:endParaRPr sz="25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61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Licencia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propietaria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y para plataformas</a:t>
            </a:r>
            <a:r>
              <a:rPr sz="2500" spc="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Windows</a:t>
            </a:r>
            <a:endParaRPr sz="2500">
              <a:latin typeface="Corbel"/>
              <a:cs typeface="Corbel"/>
            </a:endParaRPr>
          </a:p>
          <a:p>
            <a:pPr marL="268605" marR="5080" indent="-255904">
              <a:lnSpc>
                <a:spcPts val="2400"/>
              </a:lnSpc>
              <a:spcBef>
                <a:spcPts val="117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Tiene una comunidad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desarrolladores más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limitada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que  las otras</a:t>
            </a:r>
            <a:r>
              <a:rPr sz="25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alternativas</a:t>
            </a:r>
            <a:endParaRPr sz="25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53340" algn="ctr">
              <a:lnSpc>
                <a:spcPct val="100000"/>
              </a:lnSpc>
            </a:pPr>
            <a:r>
              <a:rPr sz="1800" u="heavy" spc="-15" dirty="0">
                <a:solidFill>
                  <a:srgbClr val="65A535"/>
                </a:solidFill>
                <a:latin typeface="Trebuchet MS"/>
                <a:cs typeface="Trebuchet MS"/>
                <a:hlinkClick r:id="rId2"/>
              </a:rPr>
              <a:t>http://www.asp.net/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95971" y="1755648"/>
            <a:ext cx="1722107" cy="1021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1043" y="1950720"/>
            <a:ext cx="1133854" cy="432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8331" y="1281683"/>
            <a:ext cx="1915668" cy="10104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3404" y="1476755"/>
            <a:ext cx="1469097" cy="418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84" y="1460246"/>
            <a:ext cx="5297170" cy="44710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25"/>
              </a:spcBef>
              <a:buClr>
                <a:srgbClr val="6F6F6F"/>
              </a:buClr>
              <a:buFont typeface="Corbel"/>
              <a:buAutoNum type="arabicPeriod"/>
              <a:tabLst>
                <a:tab pos="469265" algn="l"/>
                <a:tab pos="469900" algn="l"/>
              </a:tabLst>
            </a:pPr>
            <a:r>
              <a:rPr sz="27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27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Arquitecturas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aplicaciones</a:t>
            </a:r>
            <a:r>
              <a:rPr sz="2700" spc="-5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27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700" spc="-1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27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700" spc="-2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27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Bases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7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datos</a:t>
            </a:r>
            <a:endParaRPr sz="2700">
              <a:latin typeface="Corbel"/>
              <a:cs typeface="Corbel"/>
            </a:endParaRPr>
          </a:p>
          <a:p>
            <a:pPr marL="624840" lvl="1" indent="-246379">
              <a:lnSpc>
                <a:spcPts val="2640"/>
              </a:lnSpc>
              <a:spcBef>
                <a:spcPts val="33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Bases de datos</a:t>
            </a:r>
            <a:r>
              <a:rPr sz="2400" spc="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relacionales</a:t>
            </a:r>
            <a:endParaRPr sz="2400">
              <a:latin typeface="Corbel"/>
              <a:cs typeface="Corbel"/>
            </a:endParaRPr>
          </a:p>
          <a:p>
            <a:pPr marL="890269" lvl="2" indent="-219710">
              <a:lnSpc>
                <a:spcPts val="2150"/>
              </a:lnSpc>
              <a:buFont typeface="Wingdings 2"/>
              <a:buChar char=""/>
              <a:tabLst>
                <a:tab pos="890905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MySQL</a:t>
            </a:r>
            <a:endParaRPr sz="2200">
              <a:latin typeface="Corbel"/>
              <a:cs typeface="Corbel"/>
            </a:endParaRPr>
          </a:p>
          <a:p>
            <a:pPr marL="890269" lvl="2" indent="-219710">
              <a:lnSpc>
                <a:spcPts val="2395"/>
              </a:lnSpc>
              <a:buFont typeface="Wingdings 2"/>
              <a:buChar char=""/>
              <a:tabLst>
                <a:tab pos="890905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H2</a:t>
            </a:r>
            <a:endParaRPr sz="22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32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Bases de datos</a:t>
            </a:r>
            <a:r>
              <a:rPr sz="2400" spc="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NoSQL</a:t>
            </a:r>
            <a:endParaRPr sz="24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Sistemas gestores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2700" spc="-5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contenido</a:t>
            </a:r>
            <a:endParaRPr sz="27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2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Servicios </a:t>
            </a:r>
            <a:r>
              <a:rPr sz="2700" dirty="0">
                <a:solidFill>
                  <a:srgbClr val="919191"/>
                </a:solidFill>
                <a:latin typeface="Corbel"/>
                <a:cs typeface="Corbel"/>
              </a:rPr>
              <a:t>en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la</a:t>
            </a:r>
            <a:r>
              <a:rPr sz="2700" spc="-3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27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72085"/>
            <a:ext cx="709485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3345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  <a:p>
            <a:pPr marL="12700">
              <a:lnSpc>
                <a:spcPts val="3825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333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Bases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datos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2793" y="1431260"/>
            <a:ext cx="7787640" cy="3973829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1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Base de datos = conjunto ordenado de</a:t>
            </a:r>
            <a:r>
              <a:rPr sz="2200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datos</a:t>
            </a:r>
            <a:endParaRPr sz="2200">
              <a:latin typeface="Corbel"/>
              <a:cs typeface="Corbel"/>
            </a:endParaRPr>
          </a:p>
          <a:p>
            <a:pPr marL="561340" marR="1209040" lvl="1" indent="-247015">
              <a:lnSpc>
                <a:spcPct val="100000"/>
              </a:lnSpc>
              <a:spcBef>
                <a:spcPts val="1205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información está centralizada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más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sencillo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realizar 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actualizaciones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y copias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000" spc="-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seguridad</a:t>
            </a:r>
            <a:endParaRPr sz="2000">
              <a:latin typeface="Corbel"/>
              <a:cs typeface="Corbel"/>
            </a:endParaRPr>
          </a:p>
          <a:p>
            <a:pPr marL="268605" marR="5080" indent="-255904">
              <a:lnSpc>
                <a:spcPct val="100000"/>
              </a:lnSpc>
              <a:spcBef>
                <a:spcPts val="119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Sistema gestor de bases de datos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(DBMS)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= software que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permite 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almacenar y consultar datos</a:t>
            </a:r>
            <a:endParaRPr sz="22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Existen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muchos tipos de bases de datos,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pero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las más usadas</a:t>
            </a:r>
            <a:r>
              <a:rPr sz="2200" spc="5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son:</a:t>
            </a:r>
            <a:endParaRPr sz="22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1205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Bases de datos relacionales</a:t>
            </a:r>
            <a:r>
              <a:rPr sz="20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(RDBMS)</a:t>
            </a:r>
            <a:endParaRPr sz="20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1195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Bases de datos objeto-relacionales</a:t>
            </a:r>
            <a:r>
              <a:rPr sz="20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Corbel"/>
                <a:cs typeface="Corbel"/>
              </a:rPr>
              <a:t>(ORDBMS)</a:t>
            </a:r>
            <a:endParaRPr sz="20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1195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Bases de datos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NoSQL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333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Bases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datos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93" y="1409643"/>
            <a:ext cx="6750050" cy="353187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spc="-5" dirty="0">
                <a:solidFill>
                  <a:srgbClr val="65A535"/>
                </a:solidFill>
                <a:latin typeface="Corbel"/>
                <a:cs typeface="Corbel"/>
              </a:rPr>
              <a:t>Bases de datos</a:t>
            </a:r>
            <a:r>
              <a:rPr sz="2400" spc="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65A535"/>
                </a:solidFill>
                <a:latin typeface="Corbel"/>
                <a:cs typeface="Corbel"/>
              </a:rPr>
              <a:t>relacionales</a:t>
            </a:r>
            <a:endParaRPr sz="2400">
              <a:latin typeface="Corbel"/>
              <a:cs typeface="Corbel"/>
            </a:endParaRPr>
          </a:p>
          <a:p>
            <a:pPr marL="561340" indent="-247015">
              <a:lnSpc>
                <a:spcPct val="100000"/>
              </a:lnSpc>
              <a:spcBef>
                <a:spcPts val="985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MySQL (Software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Libre)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-</a:t>
            </a:r>
            <a:r>
              <a:rPr sz="2000" spc="-3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65A535"/>
                </a:solidFill>
                <a:latin typeface="Corbel"/>
                <a:cs typeface="Corbel"/>
                <a:hlinkClick r:id="rId2"/>
              </a:rPr>
              <a:t>http://www.mysql.org</a:t>
            </a:r>
            <a:endParaRPr sz="2000">
              <a:latin typeface="Corbel"/>
              <a:cs typeface="Corbel"/>
            </a:endParaRPr>
          </a:p>
          <a:p>
            <a:pPr marL="561340" indent="-247015">
              <a:lnSpc>
                <a:spcPct val="100000"/>
              </a:lnSpc>
              <a:spcBef>
                <a:spcPts val="960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Derby (Software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Libre)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-</a:t>
            </a:r>
            <a:r>
              <a:rPr sz="2000" spc="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65A535"/>
                </a:solidFill>
                <a:latin typeface="Corbel"/>
                <a:cs typeface="Corbel"/>
                <a:hlinkClick r:id="rId3"/>
              </a:rPr>
              <a:t>http://db.apache.org/derby</a:t>
            </a:r>
            <a:endParaRPr sz="2000">
              <a:latin typeface="Corbel"/>
              <a:cs typeface="Corbel"/>
            </a:endParaRPr>
          </a:p>
          <a:p>
            <a:pPr marL="561340" indent="-247015">
              <a:lnSpc>
                <a:spcPct val="100000"/>
              </a:lnSpc>
              <a:spcBef>
                <a:spcPts val="960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H2 (Software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libre)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-</a:t>
            </a:r>
            <a:r>
              <a:rPr sz="2000" spc="-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65A535"/>
                </a:solidFill>
                <a:latin typeface="Corbel"/>
                <a:cs typeface="Corbel"/>
                <a:hlinkClick r:id="rId4"/>
              </a:rPr>
              <a:t>http://www.h2database.com/</a:t>
            </a:r>
            <a:endParaRPr sz="2000">
              <a:latin typeface="Corbel"/>
              <a:cs typeface="Corbel"/>
            </a:endParaRPr>
          </a:p>
          <a:p>
            <a:pPr marL="561340" indent="-247015">
              <a:lnSpc>
                <a:spcPct val="100000"/>
              </a:lnSpc>
              <a:spcBef>
                <a:spcPts val="960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HSQL (Software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libre)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-</a:t>
            </a:r>
            <a:r>
              <a:rPr sz="2000" spc="-1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65A535"/>
                </a:solidFill>
                <a:latin typeface="Corbel"/>
                <a:cs typeface="Corbel"/>
                <a:hlinkClick r:id="rId5"/>
              </a:rPr>
              <a:t>http://hsqldb.org/</a:t>
            </a:r>
            <a:endParaRPr sz="2000">
              <a:latin typeface="Corbel"/>
              <a:cs typeface="Corbel"/>
            </a:endParaRPr>
          </a:p>
          <a:p>
            <a:pPr marL="561340" indent="-247015">
              <a:lnSpc>
                <a:spcPct val="100000"/>
              </a:lnSpc>
              <a:spcBef>
                <a:spcPts val="960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MS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SQL Server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(Comercial)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-</a:t>
            </a:r>
            <a:r>
              <a:rPr sz="2000" spc="-114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65A535"/>
                </a:solidFill>
                <a:latin typeface="Corbel"/>
                <a:cs typeface="Corbel"/>
                <a:hlinkClick r:id="rId6"/>
              </a:rPr>
              <a:t>http://www.microsoft.com/sql</a:t>
            </a:r>
            <a:endParaRPr sz="2000">
              <a:latin typeface="Corbel"/>
              <a:cs typeface="Corbel"/>
            </a:endParaRPr>
          </a:p>
          <a:p>
            <a:pPr marL="561340" indent="-247015">
              <a:lnSpc>
                <a:spcPct val="100000"/>
              </a:lnSpc>
              <a:spcBef>
                <a:spcPts val="960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PostgreSQL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(Software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Libre)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-</a:t>
            </a:r>
            <a:r>
              <a:rPr sz="2000" spc="-2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65A535"/>
                </a:solidFill>
                <a:latin typeface="Corbel"/>
                <a:cs typeface="Corbel"/>
                <a:hlinkClick r:id="rId7"/>
              </a:rPr>
              <a:t>http://www.postgresql.org/</a:t>
            </a:r>
            <a:endParaRPr sz="2000">
              <a:latin typeface="Corbel"/>
              <a:cs typeface="Corbel"/>
            </a:endParaRPr>
          </a:p>
          <a:p>
            <a:pPr marL="561340" indent="-247015">
              <a:lnSpc>
                <a:spcPct val="100000"/>
              </a:lnSpc>
              <a:spcBef>
                <a:spcPts val="960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Oracle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(Comercial)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-</a:t>
            </a:r>
            <a:r>
              <a:rPr sz="2000" spc="-2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000" u="heavy" spc="-5" dirty="0">
                <a:solidFill>
                  <a:srgbClr val="65A535"/>
                </a:solidFill>
                <a:latin typeface="Corbel"/>
                <a:cs typeface="Corbel"/>
                <a:hlinkClick r:id="rId8"/>
              </a:rPr>
              <a:t>http://www.oracle.com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327660" y="5192267"/>
            <a:ext cx="1869947" cy="12771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2731" y="5387340"/>
            <a:ext cx="1281683" cy="6808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6795" y="5100827"/>
            <a:ext cx="2220467" cy="10789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1867" y="5295900"/>
            <a:ext cx="1632203" cy="4907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5495" y="5765291"/>
            <a:ext cx="2508504" cy="8412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0568" y="5960364"/>
            <a:ext cx="2046730" cy="2529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4523" y="5018531"/>
            <a:ext cx="1885187" cy="16154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9596" y="5213603"/>
            <a:ext cx="1296923" cy="10271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4739" y="5291327"/>
            <a:ext cx="1508759" cy="10927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29811" y="5486400"/>
            <a:ext cx="920495" cy="5044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2176" y="4954523"/>
            <a:ext cx="2401824" cy="12618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7247" y="5149596"/>
            <a:ext cx="1833371" cy="6736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4915" y="5728715"/>
            <a:ext cx="1824227" cy="9159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9988" y="5923788"/>
            <a:ext cx="1235963" cy="32816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10589" y="4469828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RDB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30935" y="2938665"/>
            <a:ext cx="85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RDB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94447" y="2095499"/>
            <a:ext cx="332231" cy="20558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7026" y="2132838"/>
            <a:ext cx="216535" cy="1929764"/>
          </a:xfrm>
          <a:custGeom>
            <a:avLst/>
            <a:gdLst/>
            <a:ahLst/>
            <a:cxnLst/>
            <a:rect l="l" t="t" r="r" b="b"/>
            <a:pathLst>
              <a:path w="216534" h="1929764">
                <a:moveTo>
                  <a:pt x="0" y="0"/>
                </a:moveTo>
                <a:lnTo>
                  <a:pt x="42120" y="1417"/>
                </a:lnTo>
                <a:lnTo>
                  <a:pt x="76514" y="5283"/>
                </a:lnTo>
                <a:lnTo>
                  <a:pt x="99701" y="11015"/>
                </a:lnTo>
                <a:lnTo>
                  <a:pt x="108204" y="18034"/>
                </a:lnTo>
                <a:lnTo>
                  <a:pt x="108204" y="946658"/>
                </a:lnTo>
                <a:lnTo>
                  <a:pt x="116708" y="953676"/>
                </a:lnTo>
                <a:lnTo>
                  <a:pt x="139898" y="959408"/>
                </a:lnTo>
                <a:lnTo>
                  <a:pt x="174292" y="963274"/>
                </a:lnTo>
                <a:lnTo>
                  <a:pt x="216408" y="964691"/>
                </a:lnTo>
                <a:lnTo>
                  <a:pt x="174292" y="966109"/>
                </a:lnTo>
                <a:lnTo>
                  <a:pt x="139898" y="969975"/>
                </a:lnTo>
                <a:lnTo>
                  <a:pt x="116708" y="975707"/>
                </a:lnTo>
                <a:lnTo>
                  <a:pt x="108204" y="982726"/>
                </a:lnTo>
                <a:lnTo>
                  <a:pt x="108204" y="1911350"/>
                </a:lnTo>
                <a:lnTo>
                  <a:pt x="99701" y="1918368"/>
                </a:lnTo>
                <a:lnTo>
                  <a:pt x="76514" y="1924100"/>
                </a:lnTo>
                <a:lnTo>
                  <a:pt x="42120" y="1927966"/>
                </a:lnTo>
                <a:lnTo>
                  <a:pt x="0" y="1929383"/>
                </a:lnTo>
              </a:path>
            </a:pathLst>
          </a:custGeom>
          <a:ln w="19812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4447" y="4302251"/>
            <a:ext cx="332231" cy="7025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7026" y="4339590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4" h="576579">
                <a:moveTo>
                  <a:pt x="0" y="0"/>
                </a:moveTo>
                <a:lnTo>
                  <a:pt x="42115" y="1417"/>
                </a:lnTo>
                <a:lnTo>
                  <a:pt x="76509" y="5283"/>
                </a:lnTo>
                <a:lnTo>
                  <a:pt x="99699" y="11015"/>
                </a:lnTo>
                <a:lnTo>
                  <a:pt x="108204" y="18034"/>
                </a:lnTo>
                <a:lnTo>
                  <a:pt x="108204" y="270002"/>
                </a:lnTo>
                <a:lnTo>
                  <a:pt x="116708" y="277020"/>
                </a:lnTo>
                <a:lnTo>
                  <a:pt x="139898" y="282752"/>
                </a:lnTo>
                <a:lnTo>
                  <a:pt x="174292" y="286618"/>
                </a:lnTo>
                <a:lnTo>
                  <a:pt x="216408" y="288036"/>
                </a:lnTo>
                <a:lnTo>
                  <a:pt x="174292" y="289453"/>
                </a:lnTo>
                <a:lnTo>
                  <a:pt x="139898" y="293319"/>
                </a:lnTo>
                <a:lnTo>
                  <a:pt x="116708" y="299051"/>
                </a:lnTo>
                <a:lnTo>
                  <a:pt x="108204" y="306070"/>
                </a:lnTo>
                <a:lnTo>
                  <a:pt x="108204" y="558038"/>
                </a:lnTo>
                <a:lnTo>
                  <a:pt x="99699" y="565056"/>
                </a:lnTo>
                <a:lnTo>
                  <a:pt x="76509" y="570788"/>
                </a:lnTo>
                <a:lnTo>
                  <a:pt x="42115" y="574654"/>
                </a:lnTo>
                <a:lnTo>
                  <a:pt x="0" y="576072"/>
                </a:lnTo>
              </a:path>
            </a:pathLst>
          </a:custGeom>
          <a:ln w="19811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540752" y="1281683"/>
            <a:ext cx="1603248" cy="1196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5823" y="1476756"/>
            <a:ext cx="1132331" cy="601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8765" y="519556"/>
            <a:ext cx="7859395" cy="519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Bases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datos</a:t>
            </a:r>
            <a:endParaRPr sz="3600">
              <a:latin typeface="Corbel"/>
              <a:cs typeface="Corbel"/>
            </a:endParaRPr>
          </a:p>
          <a:p>
            <a:pPr marL="236220">
              <a:lnSpc>
                <a:spcPct val="100000"/>
              </a:lnSpc>
              <a:spcBef>
                <a:spcPts val="3554"/>
              </a:spcBef>
            </a:pP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Bases </a:t>
            </a:r>
            <a:r>
              <a:rPr sz="2700" dirty="0">
                <a:solidFill>
                  <a:srgbClr val="65A535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datos relacionales </a:t>
            </a:r>
            <a:r>
              <a:rPr sz="2700" dirty="0">
                <a:solidFill>
                  <a:srgbClr val="65A535"/>
                </a:solidFill>
                <a:latin typeface="Corbel"/>
                <a:cs typeface="Corbel"/>
              </a:rPr>
              <a:t>-</a:t>
            </a:r>
            <a:r>
              <a:rPr sz="2700" spc="-3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MySQL</a:t>
            </a:r>
            <a:endParaRPr sz="27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550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Sistema gestor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base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datos</a:t>
            </a:r>
            <a:r>
              <a:rPr sz="2700" spc="-4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10" dirty="0">
                <a:solidFill>
                  <a:srgbClr val="4B4B4B"/>
                </a:solidFill>
                <a:latin typeface="Corbel"/>
                <a:cs typeface="Corbel"/>
              </a:rPr>
              <a:t>multiplataforma</a:t>
            </a:r>
            <a:endParaRPr sz="27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550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Desarrollado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en</a:t>
            </a:r>
            <a:r>
              <a:rPr sz="2700" spc="-1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C</a:t>
            </a:r>
            <a:endParaRPr sz="27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550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Licencia código abierto</a:t>
            </a:r>
            <a:r>
              <a:rPr sz="2700" spc="-1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GPL</a:t>
            </a:r>
            <a:endParaRPr sz="2700">
              <a:latin typeface="Corbel"/>
              <a:cs typeface="Corbel"/>
            </a:endParaRPr>
          </a:p>
          <a:p>
            <a:pPr marL="492759" marR="5080" indent="-256540">
              <a:lnSpc>
                <a:spcPct val="8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Herramienta interactiva para hacer consultas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crear  bases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700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datos</a:t>
            </a:r>
            <a:endParaRPr sz="27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550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Muy </a:t>
            </a:r>
            <a:r>
              <a:rPr sz="2700" spc="-10" dirty="0">
                <a:solidFill>
                  <a:srgbClr val="4B4B4B"/>
                </a:solidFill>
                <a:latin typeface="Corbel"/>
                <a:cs typeface="Corbel"/>
              </a:rPr>
              <a:t>popular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en 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desarrollo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7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550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Propiedad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700" spc="-114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Oracle</a:t>
            </a:r>
            <a:endParaRPr sz="2700">
              <a:latin typeface="Corbel"/>
              <a:cs typeface="Corbel"/>
            </a:endParaRPr>
          </a:p>
          <a:p>
            <a:pPr marL="3154680">
              <a:lnSpc>
                <a:spcPct val="100000"/>
              </a:lnSpc>
              <a:spcBef>
                <a:spcPts val="2070"/>
              </a:spcBef>
            </a:pPr>
            <a:r>
              <a:rPr sz="1800" u="heavy" spc="-15" dirty="0">
                <a:solidFill>
                  <a:srgbClr val="65A535"/>
                </a:solidFill>
                <a:latin typeface="Arial"/>
                <a:cs typeface="Arial"/>
                <a:hlinkClick r:id="rId4"/>
              </a:rPr>
              <a:t>http://www.mysql.org/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8765" y="519556"/>
            <a:ext cx="8176259" cy="517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Bases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datos</a:t>
            </a:r>
            <a:endParaRPr sz="3600">
              <a:latin typeface="Corbel"/>
              <a:cs typeface="Corbel"/>
            </a:endParaRPr>
          </a:p>
          <a:p>
            <a:pPr marL="236220">
              <a:lnSpc>
                <a:spcPct val="100000"/>
              </a:lnSpc>
              <a:spcBef>
                <a:spcPts val="3610"/>
              </a:spcBef>
            </a:pPr>
            <a:r>
              <a:rPr sz="2500" spc="-5" dirty="0">
                <a:solidFill>
                  <a:srgbClr val="65A535"/>
                </a:solidFill>
                <a:latin typeface="Corbel"/>
                <a:cs typeface="Corbel"/>
              </a:rPr>
              <a:t>Bases </a:t>
            </a:r>
            <a:r>
              <a:rPr sz="2500" spc="-10" dirty="0">
                <a:solidFill>
                  <a:srgbClr val="65A535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65A535"/>
                </a:solidFill>
                <a:latin typeface="Corbel"/>
                <a:cs typeface="Corbel"/>
              </a:rPr>
              <a:t>datos relacionales –</a:t>
            </a:r>
            <a:r>
              <a:rPr sz="2500" spc="6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65A535"/>
                </a:solidFill>
                <a:latin typeface="Corbel"/>
                <a:cs typeface="Corbel"/>
              </a:rPr>
              <a:t>H2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84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Sistema gestor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base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 datos</a:t>
            </a:r>
            <a:r>
              <a:rPr sz="2500" spc="1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multiplataforma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90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Implementado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en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Java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90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Licencia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código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abierto MPL 2.0 y EPL</a:t>
            </a:r>
            <a:r>
              <a:rPr sz="2500" spc="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1.0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90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Soporte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un subconjunto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SQL 99 y</a:t>
            </a:r>
            <a:r>
              <a:rPr sz="2500" spc="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30" dirty="0">
                <a:solidFill>
                  <a:srgbClr val="4B4B4B"/>
                </a:solidFill>
                <a:latin typeface="Corbel"/>
                <a:cs typeface="Corbel"/>
              </a:rPr>
              <a:t>2003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90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Dispone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driver JDBC para</a:t>
            </a:r>
            <a:r>
              <a:rPr sz="2500" spc="-4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Java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90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Se puede usar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en memoria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, ideal para desarrollo y</a:t>
            </a:r>
            <a:r>
              <a:rPr sz="2500" spc="9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pruebas</a:t>
            </a:r>
            <a:endParaRPr sz="25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Times New Roman"/>
              <a:cs typeface="Times New Roman"/>
            </a:endParaRPr>
          </a:p>
          <a:p>
            <a:pPr marL="2585720">
              <a:lnSpc>
                <a:spcPct val="100000"/>
              </a:lnSpc>
            </a:pPr>
            <a:r>
              <a:rPr sz="1800" u="heavy" spc="-15" dirty="0">
                <a:solidFill>
                  <a:srgbClr val="65A535"/>
                </a:solidFill>
                <a:latin typeface="Arial"/>
                <a:cs typeface="Arial"/>
                <a:hlinkClick r:id="rId2"/>
              </a:rPr>
              <a:t>http://www.h2database.com/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13319" y="1281683"/>
            <a:ext cx="1630679" cy="1219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8392" y="1476755"/>
            <a:ext cx="1152143" cy="630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333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Bases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datos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2793" y="1424583"/>
            <a:ext cx="8143875" cy="481139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Bases de datos</a:t>
            </a:r>
            <a:r>
              <a:rPr sz="2200" spc="-2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NoSQL</a:t>
            </a:r>
            <a:endParaRPr sz="2200">
              <a:latin typeface="Corbel"/>
              <a:cs typeface="Corbel"/>
            </a:endParaRPr>
          </a:p>
          <a:p>
            <a:pPr marL="267970" marR="427355" indent="-255270">
              <a:lnSpc>
                <a:spcPts val="238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El término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NoSQL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(“no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sólo </a:t>
            </a:r>
            <a:r>
              <a:rPr sz="2200" spc="-40" dirty="0">
                <a:solidFill>
                  <a:srgbClr val="4B4B4B"/>
                </a:solidFill>
                <a:latin typeface="Corbel"/>
                <a:cs typeface="Corbel"/>
              </a:rPr>
              <a:t>SQL”)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define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una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clase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DBMS que 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difieren del clásico modelo</a:t>
            </a:r>
            <a:r>
              <a:rPr sz="2200" spc="10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relacional:</a:t>
            </a:r>
            <a:endParaRPr sz="2200">
              <a:latin typeface="Corbel"/>
              <a:cs typeface="Corbel"/>
            </a:endParaRPr>
          </a:p>
          <a:p>
            <a:pPr marL="561340" marR="170180" lvl="1" indent="-247015">
              <a:lnSpc>
                <a:spcPts val="2160"/>
              </a:lnSpc>
              <a:spcBef>
                <a:spcPts val="1200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No utilizan estructuras fijas como tablas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para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el almacenamiento de los  datos</a:t>
            </a:r>
            <a:endParaRPr sz="20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919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No usan el modelo</a:t>
            </a:r>
            <a:r>
              <a:rPr sz="2000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entidad-relación</a:t>
            </a:r>
            <a:endParaRPr sz="2000">
              <a:latin typeface="Corbel"/>
              <a:cs typeface="Corbel"/>
            </a:endParaRPr>
          </a:p>
          <a:p>
            <a:pPr marL="561340" marR="862965" lvl="1" indent="-247015">
              <a:lnSpc>
                <a:spcPts val="2160"/>
              </a:lnSpc>
              <a:spcBef>
                <a:spcPts val="1225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No suelen permitir operaciones JOIN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(para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evitar sobrecargas en  búsquedas)</a:t>
            </a:r>
            <a:endParaRPr sz="2000">
              <a:latin typeface="Corbel"/>
              <a:cs typeface="Corbel"/>
            </a:endParaRPr>
          </a:p>
          <a:p>
            <a:pPr marL="561340" marR="243204" lvl="1" indent="-247015">
              <a:lnSpc>
                <a:spcPts val="2160"/>
              </a:lnSpc>
              <a:spcBef>
                <a:spcPts val="1195"/>
              </a:spcBef>
              <a:buSzPct val="60000"/>
              <a:buFont typeface="Wingdings"/>
              <a:buChar char=""/>
              <a:tabLst>
                <a:tab pos="56134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Arquitectura distribuida (los datos pueden estar compartidos en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varias 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máquinas mediante mecanismos de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tablas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Hash</a:t>
            </a:r>
            <a:r>
              <a:rPr sz="2000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distribuidas)</a:t>
            </a:r>
            <a:endParaRPr sz="2000">
              <a:latin typeface="Corbel"/>
              <a:cs typeface="Corbel"/>
            </a:endParaRPr>
          </a:p>
          <a:p>
            <a:pPr marL="268605" marR="5080" indent="-255904">
              <a:lnSpc>
                <a:spcPts val="2380"/>
              </a:lnSpc>
              <a:spcBef>
                <a:spcPts val="119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Este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tipo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bases de datos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coincide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con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la explosión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usuarios que  han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experimentados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algunas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aplicaciones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(por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ejemplo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Facebook,  </a:t>
            </a:r>
            <a:r>
              <a:rPr sz="2200" spc="-40" dirty="0">
                <a:solidFill>
                  <a:srgbClr val="4B4B4B"/>
                </a:solidFill>
                <a:latin typeface="Corbel"/>
                <a:cs typeface="Corbel"/>
              </a:rPr>
              <a:t>Twitter, </a:t>
            </a:r>
            <a:r>
              <a:rPr sz="2200" spc="-45" dirty="0">
                <a:solidFill>
                  <a:srgbClr val="4B4B4B"/>
                </a:solidFill>
                <a:latin typeface="Corbel"/>
                <a:cs typeface="Corbel"/>
              </a:rPr>
              <a:t>YouTube,</a:t>
            </a:r>
            <a:r>
              <a:rPr sz="2200" spc="-19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etc)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33273"/>
            <a:ext cx="302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489178"/>
            <a:ext cx="8077200" cy="439166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900" spc="-20" dirty="0">
                <a:solidFill>
                  <a:srgbClr val="65A535"/>
                </a:solidFill>
                <a:latin typeface="Corbel"/>
                <a:cs typeface="Corbel"/>
              </a:rPr>
              <a:t>Tecnologías </a:t>
            </a:r>
            <a:r>
              <a:rPr sz="2900" dirty="0">
                <a:solidFill>
                  <a:srgbClr val="65A535"/>
                </a:solidFill>
                <a:latin typeface="Corbel"/>
                <a:cs typeface="Corbel"/>
              </a:rPr>
              <a:t>de</a:t>
            </a:r>
            <a:r>
              <a:rPr sz="2900" spc="-1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900" spc="-5" dirty="0">
                <a:solidFill>
                  <a:srgbClr val="65A535"/>
                </a:solidFill>
                <a:latin typeface="Corbel"/>
                <a:cs typeface="Corbel"/>
              </a:rPr>
              <a:t>desarrollo</a:t>
            </a:r>
            <a:endParaRPr sz="2900">
              <a:latin typeface="Corbel"/>
              <a:cs typeface="Corbel"/>
            </a:endParaRPr>
          </a:p>
          <a:p>
            <a:pPr marL="332740" marR="5080" indent="-256540">
              <a:lnSpc>
                <a:spcPts val="2400"/>
              </a:lnSpc>
              <a:spcBef>
                <a:spcPts val="126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500" b="1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de cliente: </a:t>
            </a:r>
            <a:r>
              <a:rPr sz="2500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que permiten crear  interfaces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usuario atractivos y permiten la comunicación  con el </a:t>
            </a:r>
            <a:r>
              <a:rPr sz="2500" spc="-20" dirty="0">
                <a:solidFill>
                  <a:srgbClr val="4B4B4B"/>
                </a:solidFill>
                <a:latin typeface="Corbel"/>
                <a:cs typeface="Corbel"/>
              </a:rPr>
              <a:t>servidor.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Basadas en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HTML, CSS y</a:t>
            </a:r>
            <a:r>
              <a:rPr sz="2500" b="1" spc="-8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JavaScript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.</a:t>
            </a:r>
            <a:endParaRPr sz="2500">
              <a:latin typeface="Corbel"/>
              <a:cs typeface="Corbel"/>
            </a:endParaRPr>
          </a:p>
          <a:p>
            <a:pPr marL="332740" marR="92075" indent="-256540">
              <a:lnSpc>
                <a:spcPts val="24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500" b="1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de servidor: </a:t>
            </a:r>
            <a:r>
              <a:rPr sz="2500" spc="-20" dirty="0">
                <a:solidFill>
                  <a:srgbClr val="4B4B4B"/>
                </a:solidFill>
                <a:latin typeface="Corbel"/>
                <a:cs typeface="Corbel"/>
              </a:rPr>
              <a:t>Tecnologías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que permiten 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implementar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el comportamiento de la aplicación web en el 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servidor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: lógica de negocio, generación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informes,  compartir información entre usuarios, envío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correos, 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etc…</a:t>
            </a:r>
            <a:endParaRPr sz="2500">
              <a:latin typeface="Corbel"/>
              <a:cs typeface="Corbel"/>
            </a:endParaRPr>
          </a:p>
          <a:p>
            <a:pPr marL="332740" marR="539750" indent="-256540" algn="just">
              <a:lnSpc>
                <a:spcPts val="2400"/>
              </a:lnSpc>
              <a:spcBef>
                <a:spcPts val="1190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Bases de datos: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La gran mayoría de las webs necesitan  guardar información. Las bases de datos son una parte  esencial del desarrollo</a:t>
            </a:r>
            <a:r>
              <a:rPr sz="2500" spc="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web.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8199755" cy="544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Bases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datos</a:t>
            </a:r>
            <a:endParaRPr sz="3600">
              <a:latin typeface="Corbel"/>
              <a:cs typeface="Corbel"/>
            </a:endParaRPr>
          </a:p>
          <a:p>
            <a:pPr marL="236220">
              <a:lnSpc>
                <a:spcPct val="100000"/>
              </a:lnSpc>
              <a:spcBef>
                <a:spcPts val="3610"/>
              </a:spcBef>
            </a:pPr>
            <a:r>
              <a:rPr sz="2500" spc="-5" dirty="0">
                <a:solidFill>
                  <a:srgbClr val="65A535"/>
                </a:solidFill>
                <a:latin typeface="Corbel"/>
                <a:cs typeface="Corbel"/>
              </a:rPr>
              <a:t>Bases </a:t>
            </a:r>
            <a:r>
              <a:rPr sz="2500" spc="-10" dirty="0">
                <a:solidFill>
                  <a:srgbClr val="65A535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65A535"/>
                </a:solidFill>
                <a:latin typeface="Corbel"/>
                <a:cs typeface="Corbel"/>
              </a:rPr>
              <a:t>datos</a:t>
            </a:r>
            <a:r>
              <a:rPr sz="2500" spc="5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65A535"/>
                </a:solidFill>
                <a:latin typeface="Corbel"/>
                <a:cs typeface="Corbel"/>
              </a:rPr>
              <a:t>NoSQL</a:t>
            </a:r>
            <a:endParaRPr sz="2500">
              <a:latin typeface="Corbel"/>
              <a:cs typeface="Corbel"/>
            </a:endParaRPr>
          </a:p>
          <a:p>
            <a:pPr marL="492759" marR="360680" indent="-256540">
              <a:lnSpc>
                <a:spcPts val="27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Pueden manejar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gran cantidad de datos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(“</a:t>
            </a:r>
            <a:r>
              <a:rPr sz="2500" i="1" spc="-5" dirty="0">
                <a:solidFill>
                  <a:srgbClr val="4B4B4B"/>
                </a:solidFill>
                <a:latin typeface="Corbel"/>
                <a:cs typeface="Corbel"/>
              </a:rPr>
              <a:t>Big </a:t>
            </a:r>
            <a:r>
              <a:rPr sz="2500" i="1" spc="-10" dirty="0">
                <a:solidFill>
                  <a:srgbClr val="4B4B4B"/>
                </a:solidFill>
                <a:latin typeface="Corbel"/>
                <a:cs typeface="Corbel"/>
              </a:rPr>
              <a:t>Data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”):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al  usar una arquitectura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distribuida,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en muchos casos  mediante tablas</a:t>
            </a:r>
            <a:r>
              <a:rPr sz="2500" spc="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Hash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86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Se ejecutan en máquinas con </a:t>
            </a: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pocos</a:t>
            </a:r>
            <a:r>
              <a:rPr sz="2500" b="1" spc="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recursos</a:t>
            </a:r>
            <a:endParaRPr sz="2500">
              <a:latin typeface="Corbel"/>
              <a:cs typeface="Corbel"/>
            </a:endParaRPr>
          </a:p>
          <a:p>
            <a:pPr marL="492759" marR="229235" indent="-256540">
              <a:lnSpc>
                <a:spcPts val="27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Escalabilidad horizontal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: para mejorar el rendimiento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estos sistemas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simplemente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se consigue añadiendo más  nodos</a:t>
            </a:r>
            <a:endParaRPr sz="2500">
              <a:latin typeface="Corbel"/>
              <a:cs typeface="Corbel"/>
            </a:endParaRPr>
          </a:p>
          <a:p>
            <a:pPr marL="492759" marR="5080" indent="-256540" algn="just">
              <a:lnSpc>
                <a:spcPts val="27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No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genera cuellos de botella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: las consultas SQL complejas  requieren un nivel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ejecución aún más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complejo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que ante  muchas peticiones puede ralentizar el</a:t>
            </a:r>
            <a:r>
              <a:rPr sz="2500" spc="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sistema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50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333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Bases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datos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51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93" y="1396236"/>
            <a:ext cx="8085455" cy="427926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Bases </a:t>
            </a:r>
            <a:r>
              <a:rPr sz="2700" dirty="0">
                <a:solidFill>
                  <a:srgbClr val="65A535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datos</a:t>
            </a:r>
            <a:r>
              <a:rPr sz="2700" spc="-3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NoSQL</a:t>
            </a:r>
            <a:endParaRPr sz="27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86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Cuándo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usar</a:t>
            </a:r>
            <a:r>
              <a:rPr sz="2400" spc="-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NoSQL:</a:t>
            </a:r>
            <a:endParaRPr sz="2400">
              <a:latin typeface="Corbel"/>
              <a:cs typeface="Corbel"/>
            </a:endParaRPr>
          </a:p>
          <a:p>
            <a:pPr marL="561340" marR="139065" lvl="1" indent="-247015">
              <a:lnSpc>
                <a:spcPts val="2590"/>
              </a:lnSpc>
              <a:spcBef>
                <a:spcPts val="1235"/>
              </a:spcBef>
              <a:buSzPct val="60416"/>
              <a:buFont typeface="Wingdings"/>
              <a:buChar char=""/>
              <a:tabLst>
                <a:tab pos="561340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Cuando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volumen de los datos crece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muy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rápidamente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en 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momentos puntuales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( &gt;</a:t>
            </a:r>
            <a:r>
              <a:rPr sz="2400" spc="-18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4B4B4B"/>
                </a:solidFill>
                <a:latin typeface="Corbel"/>
                <a:cs typeface="Corbel"/>
              </a:rPr>
              <a:t>Terabyte)</a:t>
            </a:r>
            <a:endParaRPr sz="2400">
              <a:latin typeface="Corbel"/>
              <a:cs typeface="Corbel"/>
            </a:endParaRPr>
          </a:p>
          <a:p>
            <a:pPr marL="561340" marR="5080" lvl="1" indent="-247015">
              <a:lnSpc>
                <a:spcPts val="2590"/>
              </a:lnSpc>
              <a:spcBef>
                <a:spcPts val="1195"/>
              </a:spcBef>
              <a:buSzPct val="58333"/>
              <a:buFont typeface="Wingdings"/>
              <a:buChar char=""/>
              <a:tabLst>
                <a:tab pos="561340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Cuando la escalabilidad de la solución relacional no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viable  </a:t>
            </a:r>
            <a:r>
              <a:rPr sz="2400" spc="-10" dirty="0">
                <a:solidFill>
                  <a:srgbClr val="4B4B4B"/>
                </a:solidFill>
                <a:latin typeface="Corbel"/>
                <a:cs typeface="Corbel"/>
              </a:rPr>
              <a:t>tanto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a </a:t>
            </a:r>
            <a:r>
              <a:rPr sz="2400" spc="-10" dirty="0">
                <a:solidFill>
                  <a:srgbClr val="4B4B4B"/>
                </a:solidFill>
                <a:latin typeface="Corbel"/>
                <a:cs typeface="Corbel"/>
              </a:rPr>
              <a:t>nivel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de costes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como a </a:t>
            </a:r>
            <a:r>
              <a:rPr sz="2400" spc="-10" dirty="0">
                <a:solidFill>
                  <a:srgbClr val="4B4B4B"/>
                </a:solidFill>
                <a:latin typeface="Corbel"/>
                <a:cs typeface="Corbel"/>
              </a:rPr>
              <a:t>nivel</a:t>
            </a:r>
            <a:r>
              <a:rPr sz="2400" spc="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técnico</a:t>
            </a:r>
            <a:endParaRPr sz="24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869"/>
              </a:spcBef>
              <a:buSzPct val="58333"/>
              <a:buFont typeface="Wingdings"/>
              <a:buChar char=""/>
              <a:tabLst>
                <a:tab pos="561340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Cuando tenemos elevados picos de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uso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del sistemas</a:t>
            </a:r>
            <a:endParaRPr sz="2400">
              <a:latin typeface="Corbel"/>
              <a:cs typeface="Corbel"/>
            </a:endParaRPr>
          </a:p>
          <a:p>
            <a:pPr marL="561340" marR="213995" lvl="1" indent="-247015" algn="just">
              <a:lnSpc>
                <a:spcPts val="2590"/>
              </a:lnSpc>
              <a:spcBef>
                <a:spcPts val="1240"/>
              </a:spcBef>
              <a:buSzPct val="58333"/>
              <a:buFont typeface="Wingdings"/>
              <a:buChar char=""/>
              <a:tabLst>
                <a:tab pos="561340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Cuando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el esquema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de la base de datos no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homogéneo, 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400" spc="-25" dirty="0">
                <a:solidFill>
                  <a:srgbClr val="4B4B4B"/>
                </a:solidFill>
                <a:latin typeface="Corbel"/>
                <a:cs typeface="Corbel"/>
              </a:rPr>
              <a:t>decir,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cuando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en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cada inserción de datos la información 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que se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almacena puede tener campos</a:t>
            </a:r>
            <a:r>
              <a:rPr sz="2400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distintos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333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Bases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datos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52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93" y="1424584"/>
            <a:ext cx="7900034" cy="400177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Bases de datos</a:t>
            </a:r>
            <a:r>
              <a:rPr sz="2200" spc="-2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NoSQL</a:t>
            </a:r>
            <a:endParaRPr sz="22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885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Hay 4 tipos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principales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bases de datos</a:t>
            </a:r>
            <a:r>
              <a:rPr sz="2200" spc="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NoSQL:</a:t>
            </a:r>
            <a:endParaRPr sz="2200">
              <a:latin typeface="Corbel"/>
              <a:cs typeface="Corbel"/>
            </a:endParaRPr>
          </a:p>
          <a:p>
            <a:pPr marL="565785" marR="5080" lvl="1" indent="-342900">
              <a:lnSpc>
                <a:spcPts val="2160"/>
              </a:lnSpc>
              <a:spcBef>
                <a:spcPts val="1240"/>
              </a:spcBef>
              <a:buSzPct val="60000"/>
              <a:buAutoNum type="arabicPeriod"/>
              <a:tabLst>
                <a:tab pos="565785" algn="l"/>
                <a:tab pos="56642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Orientadas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documentos. Este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tipo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almacena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información como un  documento,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por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ejemplo JSON,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XML o BSON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000" i="1" spc="-5" dirty="0">
                <a:solidFill>
                  <a:srgbClr val="4B4B4B"/>
                </a:solidFill>
                <a:latin typeface="Corbel"/>
                <a:cs typeface="Corbel"/>
              </a:rPr>
              <a:t>Binary</a:t>
            </a:r>
            <a:r>
              <a:rPr sz="2000" i="1" spc="-29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i="1" dirty="0">
                <a:solidFill>
                  <a:srgbClr val="4B4B4B"/>
                </a:solidFill>
                <a:latin typeface="Corbel"/>
                <a:cs typeface="Corbel"/>
              </a:rPr>
              <a:t>JSON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  <a:p>
            <a:pPr marL="565785" marR="153035" lvl="1" indent="-342900">
              <a:lnSpc>
                <a:spcPts val="2160"/>
              </a:lnSpc>
              <a:spcBef>
                <a:spcPts val="1195"/>
              </a:spcBef>
              <a:buSzPct val="60000"/>
              <a:buAutoNum type="arabicPeriod"/>
              <a:tabLst>
                <a:tab pos="565785" algn="l"/>
                <a:tab pos="56642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Orientadas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columnas. Funcionan de forma parecida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a las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bases de  datos relacionales,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pero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almacenando columnas de datos en lugar de  registros</a:t>
            </a:r>
            <a:endParaRPr sz="2000">
              <a:latin typeface="Corbel"/>
              <a:cs typeface="Corbel"/>
            </a:endParaRPr>
          </a:p>
          <a:p>
            <a:pPr marL="565785" marR="51435" lvl="1" indent="-342900">
              <a:lnSpc>
                <a:spcPts val="2160"/>
              </a:lnSpc>
              <a:spcBef>
                <a:spcPts val="1195"/>
              </a:spcBef>
              <a:buSzPct val="60000"/>
              <a:buAutoNum type="arabicPeriod"/>
              <a:tabLst>
                <a:tab pos="565785" algn="l"/>
                <a:tab pos="56642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000" spc="-10" dirty="0">
                <a:solidFill>
                  <a:srgbClr val="4B4B4B"/>
                </a:solidFill>
                <a:latin typeface="Corbel"/>
                <a:cs typeface="Corbel"/>
              </a:rPr>
              <a:t>clave-valor.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Cada elemento está identificado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por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una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llave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única,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lo 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que permite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recuperación de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información de forma muy</a:t>
            </a:r>
            <a:r>
              <a:rPr sz="2000" spc="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rápida</a:t>
            </a:r>
            <a:endParaRPr sz="2000">
              <a:latin typeface="Corbel"/>
              <a:cs typeface="Corbel"/>
            </a:endParaRPr>
          </a:p>
          <a:p>
            <a:pPr marL="565785" marR="144145" lvl="1" indent="-342900">
              <a:lnSpc>
                <a:spcPts val="2160"/>
              </a:lnSpc>
              <a:spcBef>
                <a:spcPts val="1200"/>
              </a:spcBef>
              <a:buSzPct val="60000"/>
              <a:buAutoNum type="arabicPeriod"/>
              <a:tabLst>
                <a:tab pos="565785" algn="l"/>
                <a:tab pos="56642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En grafo.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información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representa como nodos de un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grafo y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sus  relaciones con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las aristas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del</a:t>
            </a:r>
            <a:r>
              <a:rPr sz="2000" spc="-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mismo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333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3600" spc="-5" dirty="0">
                <a:solidFill>
                  <a:srgbClr val="FFFFFF"/>
                </a:solidFill>
              </a:rPr>
              <a:t>Bases </a:t>
            </a:r>
            <a:r>
              <a:rPr sz="3600" dirty="0">
                <a:solidFill>
                  <a:srgbClr val="FFFFFF"/>
                </a:solidFill>
              </a:rPr>
              <a:t>de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datos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93" y="1509013"/>
            <a:ext cx="3596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5A535"/>
                </a:solidFill>
                <a:latin typeface="Corbel"/>
                <a:cs typeface="Corbel"/>
              </a:rPr>
              <a:t>Bases </a:t>
            </a:r>
            <a:r>
              <a:rPr sz="3000" dirty="0">
                <a:solidFill>
                  <a:srgbClr val="65A535"/>
                </a:solidFill>
                <a:latin typeface="Corbel"/>
                <a:cs typeface="Corbel"/>
              </a:rPr>
              <a:t>de </a:t>
            </a:r>
            <a:r>
              <a:rPr sz="3000" spc="-5" dirty="0">
                <a:solidFill>
                  <a:srgbClr val="65A535"/>
                </a:solidFill>
                <a:latin typeface="Corbel"/>
                <a:cs typeface="Corbel"/>
              </a:rPr>
              <a:t>datos</a:t>
            </a:r>
            <a:r>
              <a:rPr sz="3000" spc="-3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65A535"/>
                </a:solidFill>
                <a:latin typeface="Corbel"/>
                <a:cs typeface="Corbel"/>
              </a:rPr>
              <a:t>NoSQL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1060" y="2217971"/>
          <a:ext cx="6830695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Documento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5A53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Clave-Valor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5A53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Columna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5A53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Grafo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5A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MongoDB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Redis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Cassandra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Neo4J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CouchDB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Membase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BigTable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FlockDB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RavenDB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Voldemort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Hbase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(Hadoop)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InfiniteGraph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Terrastore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MemcacheDB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SimpleDB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InfoGrid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Riak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Cloudera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Virtuoso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811779" y="4602492"/>
            <a:ext cx="3570731" cy="1758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6851" y="4797552"/>
            <a:ext cx="2982467" cy="1170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53</a:t>
            </a:fld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333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sz="3600" spc="-5" dirty="0">
                <a:solidFill>
                  <a:srgbClr val="FFFFFF"/>
                </a:solidFill>
              </a:rPr>
              <a:t>Bases </a:t>
            </a:r>
            <a:r>
              <a:rPr sz="3600" dirty="0">
                <a:solidFill>
                  <a:srgbClr val="FFFFFF"/>
                </a:solidFill>
              </a:rPr>
              <a:t>de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datos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93" y="1591310"/>
            <a:ext cx="5379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65A535"/>
                </a:solidFill>
                <a:latin typeface="Corbel"/>
                <a:cs typeface="Corbel"/>
              </a:rPr>
              <a:t>Ranking </a:t>
            </a:r>
            <a:r>
              <a:rPr sz="3000" dirty="0">
                <a:solidFill>
                  <a:srgbClr val="65A535"/>
                </a:solidFill>
                <a:latin typeface="Corbel"/>
                <a:cs typeface="Corbel"/>
              </a:rPr>
              <a:t>de </a:t>
            </a:r>
            <a:r>
              <a:rPr sz="3000" spc="-5" dirty="0">
                <a:solidFill>
                  <a:srgbClr val="65A535"/>
                </a:solidFill>
                <a:latin typeface="Corbel"/>
                <a:cs typeface="Corbel"/>
              </a:rPr>
              <a:t>uso </a:t>
            </a:r>
            <a:r>
              <a:rPr sz="3000" dirty="0">
                <a:solidFill>
                  <a:srgbClr val="65A535"/>
                </a:solidFill>
                <a:latin typeface="Corbel"/>
                <a:cs typeface="Corbel"/>
              </a:rPr>
              <a:t>de </a:t>
            </a:r>
            <a:r>
              <a:rPr sz="3000" spc="-5" dirty="0">
                <a:solidFill>
                  <a:srgbClr val="65A535"/>
                </a:solidFill>
                <a:latin typeface="Corbel"/>
                <a:cs typeface="Corbel"/>
              </a:rPr>
              <a:t>bases </a:t>
            </a:r>
            <a:r>
              <a:rPr sz="3000" dirty="0">
                <a:solidFill>
                  <a:srgbClr val="65A535"/>
                </a:solidFill>
                <a:latin typeface="Corbel"/>
                <a:cs typeface="Corbel"/>
              </a:rPr>
              <a:t>de</a:t>
            </a:r>
            <a:r>
              <a:rPr sz="3000" spc="-3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65A535"/>
                </a:solidFill>
                <a:latin typeface="Corbel"/>
                <a:cs typeface="Corbel"/>
              </a:rPr>
              <a:t>datos: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0500" y="5976203"/>
            <a:ext cx="3992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65A535"/>
                </a:solidFill>
                <a:latin typeface="Arial"/>
                <a:cs typeface="Arial"/>
                <a:hlinkClick r:id="rId2"/>
              </a:rPr>
              <a:t>http://db-engines.com/en/ranking_trend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3312" y="2010155"/>
            <a:ext cx="6734554" cy="420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8383" y="2205227"/>
            <a:ext cx="6146291" cy="3617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54</a:t>
            </a:fld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84" y="1437995"/>
            <a:ext cx="6188710" cy="41649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5"/>
              </a:spcBef>
              <a:buClr>
                <a:srgbClr val="6F6F6F"/>
              </a:buClr>
              <a:buFont typeface="Corbel"/>
              <a:buAutoNum type="arabicPeriod"/>
              <a:tabLst>
                <a:tab pos="469265" algn="l"/>
                <a:tab pos="469900" algn="l"/>
              </a:tabLst>
            </a:pPr>
            <a:r>
              <a:rPr sz="32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919191"/>
                </a:solidFill>
                <a:latin typeface="Corbel"/>
                <a:cs typeface="Corbel"/>
              </a:rPr>
              <a:t>Arquitecturas de aplicaciones</a:t>
            </a:r>
            <a:r>
              <a:rPr sz="3200" spc="-6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200" spc="-3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200" spc="-3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Bases </a:t>
            </a:r>
            <a:r>
              <a:rPr sz="3200" spc="-5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200" spc="-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4B4B4B"/>
                </a:solidFill>
                <a:latin typeface="Corbel"/>
                <a:cs typeface="Corbel"/>
              </a:rPr>
              <a:t>Sistemas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gestores de</a:t>
            </a:r>
            <a:r>
              <a:rPr sz="3200" spc="-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Corbel"/>
                <a:cs typeface="Corbel"/>
              </a:rPr>
              <a:t>contenido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919191"/>
                </a:solidFill>
                <a:latin typeface="Corbel"/>
                <a:cs typeface="Corbel"/>
              </a:rPr>
              <a:t>Servicios </a:t>
            </a: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en la</a:t>
            </a:r>
            <a:r>
              <a:rPr sz="3200" spc="-4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55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72085"/>
            <a:ext cx="709485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3345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  <a:p>
            <a:pPr marL="12700">
              <a:lnSpc>
                <a:spcPts val="3825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6528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6.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Sistemas gestores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contenido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56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93" y="1445920"/>
            <a:ext cx="8121650" cy="33172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30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CMS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200" b="1" i="1" spc="-10" dirty="0">
                <a:solidFill>
                  <a:srgbClr val="4B4B4B"/>
                </a:solidFill>
                <a:latin typeface="Corbel"/>
                <a:cs typeface="Corbel"/>
              </a:rPr>
              <a:t>Content </a:t>
            </a:r>
            <a:r>
              <a:rPr sz="2200" b="1" i="1" spc="-5" dirty="0">
                <a:solidFill>
                  <a:srgbClr val="4B4B4B"/>
                </a:solidFill>
                <a:latin typeface="Corbel"/>
                <a:cs typeface="Corbel"/>
              </a:rPr>
              <a:t>Management</a:t>
            </a:r>
            <a:r>
              <a:rPr sz="2200" b="1" i="1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b="1" i="1" spc="-10" dirty="0">
                <a:solidFill>
                  <a:srgbClr val="4B4B4B"/>
                </a:solidFill>
                <a:latin typeface="Corbel"/>
                <a:cs typeface="Corbel"/>
              </a:rPr>
              <a:t>System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)</a:t>
            </a:r>
            <a:endParaRPr sz="2200">
              <a:latin typeface="Corbel"/>
              <a:cs typeface="Corbel"/>
            </a:endParaRPr>
          </a:p>
          <a:p>
            <a:pPr marL="268605" marR="5080" indent="-255904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Aplicación web genérica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que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permite la creación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y administración de  contenidos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vía</a:t>
            </a:r>
            <a:r>
              <a:rPr sz="2200" b="1" spc="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200">
              <a:latin typeface="Corbel"/>
              <a:cs typeface="Corbel"/>
            </a:endParaRPr>
          </a:p>
          <a:p>
            <a:pPr marL="268605" marR="62230" indent="-255904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sistema permite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manejar de manera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independiente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contenido 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y el diseño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,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permite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el cambio 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diseño </a:t>
            </a:r>
            <a:r>
              <a:rPr sz="2200" spc="-20" dirty="0">
                <a:solidFill>
                  <a:srgbClr val="4B4B4B"/>
                </a:solidFill>
                <a:latin typeface="Corbel"/>
                <a:cs typeface="Corbel"/>
              </a:rPr>
              <a:t>(con </a:t>
            </a:r>
            <a:r>
              <a:rPr sz="2200" i="1" spc="-10" dirty="0">
                <a:solidFill>
                  <a:srgbClr val="4B4B4B"/>
                </a:solidFill>
                <a:latin typeface="Corbel"/>
                <a:cs typeface="Corbel"/>
              </a:rPr>
              <a:t>templates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o</a:t>
            </a:r>
            <a:r>
              <a:rPr sz="2200" spc="17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4B4B4B"/>
                </a:solidFill>
                <a:latin typeface="Corbel"/>
                <a:cs typeface="Corbel"/>
              </a:rPr>
              <a:t>themes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)</a:t>
            </a:r>
            <a:endParaRPr sz="2200">
              <a:latin typeface="Corbel"/>
              <a:cs typeface="Corbel"/>
            </a:endParaRPr>
          </a:p>
          <a:p>
            <a:pPr marL="268605" marR="267970" indent="-255904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Los CMSs han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evolucionado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para convertirse en un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nuevo modelo  de desarrollo de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aplicaciones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web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configurando y adaptando  módulos con un interfaz</a:t>
            </a:r>
            <a:r>
              <a:rPr sz="2200" spc="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8100695" cy="277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6.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Sistemas gestores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contenido</a:t>
            </a:r>
            <a:endParaRPr sz="3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Times New Roman"/>
              <a:cs typeface="Times New Roman"/>
            </a:endParaRPr>
          </a:p>
          <a:p>
            <a:pPr marL="492759" marR="959485" indent="-256540">
              <a:lnSpc>
                <a:spcPct val="100000"/>
              </a:lnSpc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Existen multitud de CMSs con enfoques y objetivos  diferentes</a:t>
            </a:r>
            <a:endParaRPr sz="2500">
              <a:latin typeface="Corbel"/>
              <a:cs typeface="Corbel"/>
            </a:endParaRPr>
          </a:p>
          <a:p>
            <a:pPr marL="492759" marR="5080" indent="-256540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Ejemplos: </a:t>
            </a:r>
            <a:r>
              <a:rPr sz="2500" b="1" spc="-10" dirty="0">
                <a:solidFill>
                  <a:srgbClr val="4B4B4B"/>
                </a:solidFill>
                <a:latin typeface="Corbel"/>
                <a:cs typeface="Corbel"/>
              </a:rPr>
              <a:t>Drupal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(PHP),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Joomla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(PHP), </a:t>
            </a:r>
            <a:r>
              <a:rPr sz="2500" b="1" spc="-15" dirty="0">
                <a:solidFill>
                  <a:srgbClr val="4B4B4B"/>
                </a:solidFill>
                <a:latin typeface="Corbel"/>
                <a:cs typeface="Corbel"/>
              </a:rPr>
              <a:t>Wordpress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(PHP),  Plone (JavaSript), Liferay</a:t>
            </a:r>
            <a:r>
              <a:rPr sz="2500" spc="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(Java)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360426" y="5904105"/>
            <a:ext cx="7132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65A535"/>
                </a:solidFill>
                <a:latin typeface="Trebuchet MS"/>
                <a:cs typeface="Trebuchet MS"/>
                <a:hlinkClick r:id="rId2"/>
              </a:rPr>
              <a:t>http://en.wikipedia.org/wiki/List_of_content_management_systems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83579" y="3361943"/>
            <a:ext cx="2314955" cy="1249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78652" y="3557015"/>
            <a:ext cx="1726691" cy="661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3412235"/>
            <a:ext cx="1731263" cy="1370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3272" y="3607308"/>
            <a:ext cx="1142999" cy="781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3155" y="3185159"/>
            <a:ext cx="2150363" cy="1705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8228" y="3380232"/>
            <a:ext cx="1562099" cy="1117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05983" y="4271771"/>
            <a:ext cx="1743455" cy="1743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1055" y="4466843"/>
            <a:ext cx="1155191" cy="11551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7191" y="4599431"/>
            <a:ext cx="2798063" cy="13685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12264" y="4794503"/>
            <a:ext cx="2209799" cy="7802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57</a:t>
            </a:fld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94233"/>
            <a:ext cx="3745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58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475486"/>
            <a:ext cx="5833110" cy="460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Arquitecturas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aplicaciones</a:t>
            </a: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web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3000" spc="2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Bases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Sistemas gestores </a:t>
            </a:r>
            <a:r>
              <a:rPr sz="3000" dirty="0">
                <a:solidFill>
                  <a:srgbClr val="919191"/>
                </a:solidFill>
                <a:latin typeface="Corbel"/>
                <a:cs typeface="Corbel"/>
              </a:rPr>
              <a:t>de</a:t>
            </a:r>
            <a:r>
              <a:rPr sz="3000" spc="-3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919191"/>
                </a:solidFill>
                <a:latin typeface="Corbel"/>
                <a:cs typeface="Corbel"/>
              </a:rPr>
              <a:t>contenido</a:t>
            </a:r>
            <a:endParaRPr sz="3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Servicios en </a:t>
            </a: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la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nube</a:t>
            </a:r>
            <a:endParaRPr sz="30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5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Infraestructura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como</a:t>
            </a:r>
            <a:r>
              <a:rPr sz="2600" spc="-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servicio</a:t>
            </a:r>
            <a:endParaRPr sz="26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Plataforma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como</a:t>
            </a:r>
            <a:r>
              <a:rPr sz="26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servicio</a:t>
            </a:r>
            <a:endParaRPr sz="26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260"/>
              </a:spcBef>
              <a:buSzPct val="59615"/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Software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como</a:t>
            </a:r>
            <a:r>
              <a:rPr sz="26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servicio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424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Servicios en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la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nube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7892" y="6568620"/>
            <a:ext cx="28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59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73685" marR="163830" indent="-255904">
              <a:lnSpc>
                <a:spcPts val="2920"/>
              </a:lnSpc>
              <a:spcBef>
                <a:spcPts val="459"/>
              </a:spcBef>
              <a:buClr>
                <a:srgbClr val="65A535"/>
              </a:buClr>
              <a:buFont typeface="Georgia"/>
              <a:buChar char="•"/>
              <a:tabLst>
                <a:tab pos="274955" algn="l"/>
              </a:tabLst>
            </a:pPr>
            <a:r>
              <a:rPr spc="-5" dirty="0"/>
              <a:t>Los </a:t>
            </a:r>
            <a:r>
              <a:rPr b="1" spc="-5" dirty="0">
                <a:latin typeface="Corbel"/>
                <a:cs typeface="Corbel"/>
              </a:rPr>
              <a:t>servicios en </a:t>
            </a:r>
            <a:r>
              <a:rPr b="1" dirty="0">
                <a:latin typeface="Corbel"/>
                <a:cs typeface="Corbel"/>
              </a:rPr>
              <a:t>la </a:t>
            </a:r>
            <a:r>
              <a:rPr b="1" spc="-5" dirty="0">
                <a:latin typeface="Corbel"/>
                <a:cs typeface="Corbel"/>
              </a:rPr>
              <a:t>nube </a:t>
            </a:r>
            <a:r>
              <a:rPr spc="-5" dirty="0"/>
              <a:t>se ofrecen bajo demanda </a:t>
            </a:r>
            <a:r>
              <a:rPr dirty="0"/>
              <a:t>y de  </a:t>
            </a:r>
            <a:r>
              <a:rPr spc="-5" dirty="0"/>
              <a:t>forma escalable </a:t>
            </a:r>
            <a:r>
              <a:rPr dirty="0"/>
              <a:t>a </a:t>
            </a:r>
            <a:r>
              <a:rPr spc="-5" dirty="0"/>
              <a:t>través </a:t>
            </a:r>
            <a:r>
              <a:rPr dirty="0"/>
              <a:t>de </a:t>
            </a:r>
            <a:r>
              <a:rPr spc="-5" dirty="0"/>
              <a:t>la</a:t>
            </a:r>
            <a:r>
              <a:rPr spc="-170" dirty="0"/>
              <a:t> </a:t>
            </a:r>
            <a:r>
              <a:rPr spc="-35" dirty="0"/>
              <a:t>Web</a:t>
            </a:r>
          </a:p>
          <a:p>
            <a:pPr marL="273050" marR="434340" indent="-255270">
              <a:lnSpc>
                <a:spcPts val="2920"/>
              </a:lnSpc>
              <a:spcBef>
                <a:spcPts val="1190"/>
              </a:spcBef>
              <a:buClr>
                <a:srgbClr val="65A535"/>
              </a:buClr>
              <a:buFont typeface="Georgia"/>
              <a:buChar char="•"/>
              <a:tabLst>
                <a:tab pos="274955" algn="l"/>
              </a:tabLst>
            </a:pPr>
            <a:r>
              <a:rPr spc="-25" dirty="0"/>
              <a:t>Podemos </a:t>
            </a:r>
            <a:r>
              <a:rPr spc="-5" dirty="0"/>
              <a:t>clasificar </a:t>
            </a:r>
            <a:r>
              <a:rPr dirty="0"/>
              <a:t>estos </a:t>
            </a:r>
            <a:r>
              <a:rPr spc="-5" dirty="0"/>
              <a:t>servicios </a:t>
            </a:r>
            <a:r>
              <a:rPr dirty="0"/>
              <a:t>en </a:t>
            </a:r>
            <a:r>
              <a:rPr spc="-5" dirty="0"/>
              <a:t>base </a:t>
            </a:r>
            <a:r>
              <a:rPr dirty="0"/>
              <a:t>a </a:t>
            </a:r>
            <a:r>
              <a:rPr spc="-5" dirty="0"/>
              <a:t>quien los  consume </a:t>
            </a:r>
            <a:r>
              <a:rPr dirty="0"/>
              <a:t>y el </a:t>
            </a:r>
            <a:r>
              <a:rPr spc="-5" dirty="0"/>
              <a:t>nivel </a:t>
            </a:r>
            <a:r>
              <a:rPr dirty="0"/>
              <a:t>de </a:t>
            </a:r>
            <a:r>
              <a:rPr spc="-10" dirty="0"/>
              <a:t>abstracción </a:t>
            </a:r>
            <a:r>
              <a:rPr dirty="0"/>
              <a:t>de </a:t>
            </a:r>
            <a:r>
              <a:rPr spc="-5" dirty="0"/>
              <a:t>los</a:t>
            </a:r>
            <a:r>
              <a:rPr spc="-65" dirty="0"/>
              <a:t> </a:t>
            </a:r>
            <a:r>
              <a:rPr spc="-10" dirty="0"/>
              <a:t>mismos:</a:t>
            </a:r>
          </a:p>
          <a:p>
            <a:pPr marL="566420" lvl="1" indent="-247015">
              <a:lnSpc>
                <a:spcPct val="100000"/>
              </a:lnSpc>
              <a:spcBef>
                <a:spcPts val="875"/>
              </a:spcBef>
              <a:buSzPct val="58333"/>
              <a:buFont typeface="Wingdings"/>
              <a:buChar char=""/>
              <a:tabLst>
                <a:tab pos="56705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Servicios para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desarrolladores:</a:t>
            </a:r>
            <a:endParaRPr sz="2400">
              <a:latin typeface="Corbel"/>
              <a:cs typeface="Corbel"/>
            </a:endParaRPr>
          </a:p>
          <a:p>
            <a:pPr marL="831215" marR="191135" lvl="2" indent="-219075">
              <a:lnSpc>
                <a:spcPts val="2380"/>
              </a:lnSpc>
              <a:spcBef>
                <a:spcPts val="350"/>
              </a:spcBef>
              <a:buClr>
                <a:srgbClr val="4B4B4B"/>
              </a:buClr>
              <a:buFont typeface="Wingdings 2"/>
              <a:buChar char=""/>
              <a:tabLst>
                <a:tab pos="832485" algn="l"/>
              </a:tabLst>
            </a:pPr>
            <a:r>
              <a:rPr sz="2200" b="1" spc="-10" dirty="0">
                <a:solidFill>
                  <a:srgbClr val="65A535"/>
                </a:solidFill>
                <a:latin typeface="Corbel"/>
                <a:cs typeface="Corbel"/>
              </a:rPr>
              <a:t>IaaS 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(</a:t>
            </a:r>
            <a:r>
              <a:rPr sz="2200" i="1" spc="-5" dirty="0">
                <a:solidFill>
                  <a:srgbClr val="65A535"/>
                </a:solidFill>
                <a:latin typeface="Corbel"/>
                <a:cs typeface="Corbel"/>
              </a:rPr>
              <a:t>Infrastructure as a Service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): Infraestructura como </a:t>
            </a: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servicio  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(bajo</a:t>
            </a: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 nivel)</a:t>
            </a:r>
            <a:endParaRPr sz="2200">
              <a:latin typeface="Corbel"/>
              <a:cs typeface="Corbel"/>
            </a:endParaRPr>
          </a:p>
          <a:p>
            <a:pPr marL="831215" marR="377825" lvl="2" indent="-219075">
              <a:lnSpc>
                <a:spcPts val="2380"/>
              </a:lnSpc>
              <a:spcBef>
                <a:spcPts val="295"/>
              </a:spcBef>
              <a:buClr>
                <a:srgbClr val="4B4B4B"/>
              </a:buClr>
              <a:buFont typeface="Wingdings 2"/>
              <a:buChar char=""/>
              <a:tabLst>
                <a:tab pos="832485" algn="l"/>
              </a:tabLst>
            </a:pPr>
            <a:r>
              <a:rPr sz="2200" b="1" spc="-5" dirty="0">
                <a:solidFill>
                  <a:srgbClr val="65A535"/>
                </a:solidFill>
                <a:latin typeface="Corbel"/>
                <a:cs typeface="Corbel"/>
              </a:rPr>
              <a:t>PaaS 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(</a:t>
            </a:r>
            <a:r>
              <a:rPr sz="2200" i="1" spc="-5" dirty="0">
                <a:solidFill>
                  <a:srgbClr val="65A535"/>
                </a:solidFill>
                <a:latin typeface="Corbel"/>
                <a:cs typeface="Corbel"/>
              </a:rPr>
              <a:t>Platform as a Service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): Plataforma como </a:t>
            </a: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servicio (nivel  </a:t>
            </a:r>
            <a:r>
              <a:rPr sz="2200" spc="-15" dirty="0">
                <a:solidFill>
                  <a:srgbClr val="65A535"/>
                </a:solidFill>
                <a:latin typeface="Corbel"/>
                <a:cs typeface="Corbel"/>
              </a:rPr>
              <a:t>medio)</a:t>
            </a:r>
            <a:endParaRPr sz="2200">
              <a:latin typeface="Corbel"/>
              <a:cs typeface="Corbel"/>
            </a:endParaRPr>
          </a:p>
          <a:p>
            <a:pPr marL="566420" lvl="1" indent="-247015">
              <a:lnSpc>
                <a:spcPct val="100000"/>
              </a:lnSpc>
              <a:spcBef>
                <a:spcPts val="855"/>
              </a:spcBef>
              <a:buSzPct val="58333"/>
              <a:buFont typeface="Wingdings"/>
              <a:buChar char=""/>
              <a:tabLst>
                <a:tab pos="56705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Servicios para usuarios</a:t>
            </a:r>
            <a:r>
              <a:rPr sz="2400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finales:</a:t>
            </a:r>
            <a:endParaRPr sz="2400">
              <a:latin typeface="Corbel"/>
              <a:cs typeface="Corbel"/>
            </a:endParaRPr>
          </a:p>
          <a:p>
            <a:pPr marL="831215" lvl="2" indent="-219075">
              <a:lnSpc>
                <a:spcPct val="100000"/>
              </a:lnSpc>
              <a:spcBef>
                <a:spcPts val="55"/>
              </a:spcBef>
              <a:buClr>
                <a:srgbClr val="4B4B4B"/>
              </a:buClr>
              <a:buFont typeface="Wingdings 2"/>
              <a:buChar char=""/>
              <a:tabLst>
                <a:tab pos="832485" algn="l"/>
              </a:tabLst>
            </a:pPr>
            <a:r>
              <a:rPr sz="2200" b="1" spc="-5" dirty="0">
                <a:solidFill>
                  <a:srgbClr val="65A535"/>
                </a:solidFill>
                <a:latin typeface="Corbel"/>
                <a:cs typeface="Corbel"/>
              </a:rPr>
              <a:t>SaaS </a:t>
            </a: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(</a:t>
            </a:r>
            <a:r>
              <a:rPr sz="2200" i="1" spc="-10" dirty="0">
                <a:solidFill>
                  <a:srgbClr val="65A535"/>
                </a:solidFill>
                <a:latin typeface="Corbel"/>
                <a:cs typeface="Corbel"/>
              </a:rPr>
              <a:t>Software </a:t>
            </a:r>
            <a:r>
              <a:rPr sz="2200" i="1" spc="-5" dirty="0">
                <a:solidFill>
                  <a:srgbClr val="65A535"/>
                </a:solidFill>
                <a:latin typeface="Corbel"/>
                <a:cs typeface="Corbel"/>
              </a:rPr>
              <a:t>as a Service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): Software como </a:t>
            </a: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servicio </a:t>
            </a:r>
            <a:r>
              <a:rPr sz="2200" spc="-5" dirty="0">
                <a:solidFill>
                  <a:srgbClr val="65A535"/>
                </a:solidFill>
                <a:latin typeface="Corbel"/>
                <a:cs typeface="Corbel"/>
              </a:rPr>
              <a:t>(alto</a:t>
            </a:r>
            <a:r>
              <a:rPr sz="2200" spc="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65A535"/>
                </a:solidFill>
                <a:latin typeface="Corbel"/>
                <a:cs typeface="Corbel"/>
              </a:rPr>
              <a:t>nivel)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33273"/>
            <a:ext cx="302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6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441848"/>
            <a:ext cx="7779384" cy="449897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200" spc="-5" dirty="0">
                <a:solidFill>
                  <a:srgbClr val="65A535"/>
                </a:solidFill>
                <a:latin typeface="Corbel"/>
                <a:cs typeface="Corbel"/>
              </a:rPr>
              <a:t>Arquitectura de aplicaciones</a:t>
            </a:r>
            <a:r>
              <a:rPr sz="3200" spc="-5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65A535"/>
                </a:solidFill>
                <a:latin typeface="Corbel"/>
                <a:cs typeface="Corbel"/>
              </a:rPr>
              <a:t>web</a:t>
            </a:r>
            <a:endParaRPr sz="3200">
              <a:latin typeface="Corbel"/>
              <a:cs typeface="Corbel"/>
            </a:endParaRPr>
          </a:p>
          <a:p>
            <a:pPr marL="332740" marR="5080" indent="-256540">
              <a:lnSpc>
                <a:spcPts val="2920"/>
              </a:lnSpc>
              <a:spcBef>
                <a:spcPts val="1485"/>
              </a:spcBef>
              <a:buClr>
                <a:srgbClr val="65A535"/>
              </a:buClr>
              <a:buFont typeface="Georgia"/>
              <a:buChar char="•"/>
              <a:tabLst>
                <a:tab pos="332740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Existen diferentes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arquitectura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aplicación web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en 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función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las tecnologías que usan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cómo se</a:t>
            </a:r>
            <a:r>
              <a:rPr sz="2700" spc="-6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usan:</a:t>
            </a:r>
            <a:endParaRPr sz="27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87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Página web</a:t>
            </a:r>
            <a:r>
              <a:rPr sz="2400" spc="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estática</a:t>
            </a:r>
            <a:endParaRPr sz="24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90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Página web</a:t>
            </a:r>
            <a:r>
              <a:rPr sz="2400" spc="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interactiva</a:t>
            </a:r>
            <a:endParaRPr sz="24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90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Aplicación web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con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cliente</a:t>
            </a:r>
            <a:r>
              <a:rPr sz="2400" spc="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estático</a:t>
            </a:r>
            <a:endParaRPr sz="24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905"/>
              </a:spcBef>
              <a:buSzPct val="60416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Aplicación web</a:t>
            </a:r>
            <a:r>
              <a:rPr sz="2400" spc="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interactiva</a:t>
            </a:r>
            <a:endParaRPr sz="24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905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Aplicación web </a:t>
            </a:r>
            <a:r>
              <a:rPr sz="2400" dirty="0">
                <a:solidFill>
                  <a:srgbClr val="4B4B4B"/>
                </a:solidFill>
                <a:latin typeface="Corbel"/>
                <a:cs typeface="Corbel"/>
              </a:rPr>
              <a:t>con</a:t>
            </a:r>
            <a:r>
              <a:rPr sz="2400" spc="-1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AJAX</a:t>
            </a:r>
            <a:endParaRPr sz="24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905"/>
              </a:spcBef>
              <a:buSzPct val="60416"/>
              <a:buFont typeface="Wingdings"/>
              <a:buChar char=""/>
              <a:tabLst>
                <a:tab pos="625475" algn="l"/>
              </a:tabLst>
            </a:pPr>
            <a:r>
              <a:rPr sz="2400" spc="-5" dirty="0">
                <a:solidFill>
                  <a:srgbClr val="4B4B4B"/>
                </a:solidFill>
                <a:latin typeface="Corbel"/>
                <a:cs typeface="Corbel"/>
              </a:rPr>
              <a:t>Aplicación web</a:t>
            </a:r>
            <a:r>
              <a:rPr sz="2400" spc="-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400" spc="-70" dirty="0">
                <a:solidFill>
                  <a:srgbClr val="4B4B4B"/>
                </a:solidFill>
                <a:latin typeface="Corbel"/>
                <a:cs typeface="Corbel"/>
              </a:rPr>
              <a:t>SPA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8341359" cy="541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Servicios en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la</a:t>
            </a:r>
            <a:r>
              <a:rPr sz="3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nube</a:t>
            </a:r>
            <a:endParaRPr sz="3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5"/>
              </a:spcBef>
            </a:pP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Infraestructura como</a:t>
            </a:r>
            <a:r>
              <a:rPr sz="270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servicio</a:t>
            </a:r>
            <a:endParaRPr sz="27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875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Es la capa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abstracción más baja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del </a:t>
            </a:r>
            <a:r>
              <a:rPr sz="2700" i="1" spc="-5" dirty="0">
                <a:solidFill>
                  <a:srgbClr val="4B4B4B"/>
                </a:solidFill>
                <a:latin typeface="Corbel"/>
                <a:cs typeface="Corbel"/>
              </a:rPr>
              <a:t>cloud</a:t>
            </a:r>
            <a:r>
              <a:rPr sz="2700" i="1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i="1" spc="-5" dirty="0">
                <a:solidFill>
                  <a:srgbClr val="4B4B4B"/>
                </a:solidFill>
                <a:latin typeface="Corbel"/>
                <a:cs typeface="Corbel"/>
              </a:rPr>
              <a:t>computing</a:t>
            </a:r>
            <a:endParaRPr sz="2700">
              <a:latin typeface="Corbel"/>
              <a:cs typeface="Corbel"/>
            </a:endParaRPr>
          </a:p>
          <a:p>
            <a:pPr marL="492759" marR="5080" indent="-256540">
              <a:lnSpc>
                <a:spcPts val="2920"/>
              </a:lnSpc>
              <a:spcBef>
                <a:spcPts val="1235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Modelo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distribución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infraestructura normalmente  mediante una plataforma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700" spc="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virtualización</a:t>
            </a:r>
            <a:endParaRPr sz="2700">
              <a:latin typeface="Corbel"/>
              <a:cs typeface="Corbel"/>
            </a:endParaRPr>
          </a:p>
          <a:p>
            <a:pPr marL="492759" marR="445134" indent="-256540" algn="just">
              <a:lnSpc>
                <a:spcPts val="2920"/>
              </a:lnSpc>
              <a:spcBef>
                <a:spcPts val="1190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En lugar adquirir servidores, espacio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en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un centro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datos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o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equipamiento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redes, los clientes compran  todos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estos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recursos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a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un proveedor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</a:t>
            </a:r>
            <a:r>
              <a:rPr sz="2700" spc="-9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servicios</a:t>
            </a:r>
            <a:endParaRPr sz="2700">
              <a:latin typeface="Corbel"/>
              <a:cs typeface="Corbel"/>
            </a:endParaRPr>
          </a:p>
          <a:p>
            <a:pPr marL="492759" marR="158115" indent="-256540">
              <a:lnSpc>
                <a:spcPts val="2920"/>
              </a:lnSpc>
              <a:spcBef>
                <a:spcPts val="1190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La diferencia fundamental con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hosting virtual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que 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provisionamiento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estos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servicios se hacen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manera integral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a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través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la</a:t>
            </a:r>
            <a:r>
              <a:rPr sz="2700" spc="-1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7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8747" y="6568620"/>
            <a:ext cx="299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60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424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sz="3600" spc="-5" dirty="0">
                <a:solidFill>
                  <a:srgbClr val="FFFFFF"/>
                </a:solidFill>
              </a:rPr>
              <a:t>Servicios en </a:t>
            </a:r>
            <a:r>
              <a:rPr sz="3600" dirty="0">
                <a:solidFill>
                  <a:srgbClr val="FFFFFF"/>
                </a:solidFill>
              </a:rPr>
              <a:t>la</a:t>
            </a:r>
            <a:r>
              <a:rPr sz="3600" spc="-3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nube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8747" y="6568620"/>
            <a:ext cx="299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61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93" y="1448054"/>
            <a:ext cx="7960995" cy="43497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000" spc="-5" dirty="0">
                <a:solidFill>
                  <a:srgbClr val="65A535"/>
                </a:solidFill>
                <a:latin typeface="Corbel"/>
                <a:cs typeface="Corbel"/>
              </a:rPr>
              <a:t>Infraestructura como</a:t>
            </a:r>
            <a:r>
              <a:rPr sz="3000" spc="-1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65A535"/>
                </a:solidFill>
                <a:latin typeface="Corbel"/>
                <a:cs typeface="Corbel"/>
              </a:rPr>
              <a:t>servicio</a:t>
            </a:r>
            <a:endParaRPr sz="30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4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Servicios típicos ofrecidos por un proveedor</a:t>
            </a:r>
            <a:r>
              <a:rPr sz="3000" spc="-1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IaaS:</a:t>
            </a:r>
            <a:endParaRPr sz="30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590"/>
              </a:spcBef>
              <a:buSzPct val="59615"/>
              <a:buFont typeface="Wingdings"/>
              <a:buChar char=""/>
              <a:tabLst>
                <a:tab pos="561340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Servidores</a:t>
            </a:r>
            <a:r>
              <a:rPr sz="26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600" i="1" spc="-5" dirty="0">
                <a:solidFill>
                  <a:srgbClr val="4B4B4B"/>
                </a:solidFill>
                <a:latin typeface="Corbel"/>
                <a:cs typeface="Corbel"/>
              </a:rPr>
              <a:t>instances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)</a:t>
            </a:r>
            <a:endParaRPr sz="26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570"/>
              </a:spcBef>
              <a:buSzPct val="59615"/>
              <a:buFont typeface="Wingdings"/>
              <a:buChar char=""/>
              <a:tabLst>
                <a:tab pos="561340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Balanceadores de carga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600" i="1" dirty="0">
                <a:solidFill>
                  <a:srgbClr val="4B4B4B"/>
                </a:solidFill>
                <a:latin typeface="Corbel"/>
                <a:cs typeface="Corbel"/>
              </a:rPr>
              <a:t>load</a:t>
            </a:r>
            <a:r>
              <a:rPr sz="2600" i="1" spc="-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i="1" dirty="0">
                <a:solidFill>
                  <a:srgbClr val="4B4B4B"/>
                </a:solidFill>
                <a:latin typeface="Corbel"/>
                <a:cs typeface="Corbel"/>
              </a:rPr>
              <a:t>balancer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)</a:t>
            </a:r>
            <a:endParaRPr sz="26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570"/>
              </a:spcBef>
              <a:buSzPct val="59615"/>
              <a:buFont typeface="Wingdings"/>
              <a:buChar char=""/>
              <a:tabLst>
                <a:tab pos="561340" algn="l"/>
              </a:tabLst>
            </a:pP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Gestión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de sistemas operativos</a:t>
            </a:r>
            <a:r>
              <a:rPr sz="2600" spc="-6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600" i="1" spc="-5" dirty="0">
                <a:solidFill>
                  <a:srgbClr val="4B4B4B"/>
                </a:solidFill>
                <a:latin typeface="Corbel"/>
                <a:cs typeface="Corbel"/>
              </a:rPr>
              <a:t>images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)</a:t>
            </a:r>
            <a:endParaRPr sz="26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570"/>
              </a:spcBef>
              <a:buSzPct val="59615"/>
              <a:buFont typeface="Wingdings"/>
              <a:buChar char=""/>
              <a:tabLst>
                <a:tab pos="561340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Copias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seguridad de</a:t>
            </a:r>
            <a:r>
              <a:rPr sz="2600" spc="-4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servidores</a:t>
            </a:r>
            <a:endParaRPr sz="26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570"/>
              </a:spcBef>
              <a:buSzPct val="59615"/>
              <a:buFont typeface="Wingdings"/>
              <a:buChar char=""/>
              <a:tabLst>
                <a:tab pos="561340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Almacenamiento de</a:t>
            </a:r>
            <a:r>
              <a:rPr sz="2600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datos</a:t>
            </a:r>
            <a:endParaRPr sz="26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570"/>
              </a:spcBef>
              <a:buSzPct val="59615"/>
              <a:buFont typeface="Wingdings"/>
              <a:buChar char=""/>
              <a:tabLst>
                <a:tab pos="561340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Direcciones</a:t>
            </a:r>
            <a:r>
              <a:rPr sz="26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IP</a:t>
            </a:r>
            <a:endParaRPr sz="2600">
              <a:latin typeface="Corbel"/>
              <a:cs typeface="Corbel"/>
            </a:endParaRPr>
          </a:p>
          <a:p>
            <a:pPr marL="561340" lvl="1" indent="-247015">
              <a:lnSpc>
                <a:spcPct val="100000"/>
              </a:lnSpc>
              <a:spcBef>
                <a:spcPts val="570"/>
              </a:spcBef>
              <a:buSzPct val="59615"/>
              <a:buFont typeface="Wingdings"/>
              <a:buChar char=""/>
              <a:tabLst>
                <a:tab pos="561340" algn="l"/>
              </a:tabLst>
            </a:pP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Servidores</a:t>
            </a:r>
            <a:r>
              <a:rPr sz="2600" spc="-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DNS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8354695" cy="452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Servicios en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la</a:t>
            </a:r>
            <a:r>
              <a:rPr sz="3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nube</a:t>
            </a:r>
            <a:endParaRPr sz="3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5"/>
              </a:spcBef>
            </a:pP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Infraestructura como</a:t>
            </a:r>
            <a:r>
              <a:rPr sz="270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servicio</a:t>
            </a:r>
            <a:endParaRPr sz="2700">
              <a:latin typeface="Corbel"/>
              <a:cs typeface="Corbel"/>
            </a:endParaRPr>
          </a:p>
          <a:p>
            <a:pPr marL="492125" marR="770890" indent="-255904">
              <a:lnSpc>
                <a:spcPts val="292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Amazon </a:t>
            </a:r>
            <a:r>
              <a:rPr sz="2700" b="1" spc="-35" dirty="0">
                <a:solidFill>
                  <a:srgbClr val="4B4B4B"/>
                </a:solidFill>
                <a:latin typeface="Corbel"/>
                <a:cs typeface="Corbel"/>
              </a:rPr>
              <a:t>Web </a:t>
            </a:r>
            <a:r>
              <a:rPr sz="2700" b="1" spc="-5" dirty="0">
                <a:solidFill>
                  <a:srgbClr val="4B4B4B"/>
                </a:solidFill>
                <a:latin typeface="Corbel"/>
                <a:cs typeface="Corbel"/>
              </a:rPr>
              <a:t>Services </a:t>
            </a:r>
            <a:r>
              <a:rPr sz="2700" spc="-35" dirty="0">
                <a:solidFill>
                  <a:srgbClr val="4B4B4B"/>
                </a:solidFill>
                <a:latin typeface="Corbel"/>
                <a:cs typeface="Corbel"/>
              </a:rPr>
              <a:t>(AWS)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es 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proveedor</a:t>
            </a:r>
            <a:r>
              <a:rPr sz="2700" spc="-2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más  famoso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más completo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en estos</a:t>
            </a:r>
            <a:r>
              <a:rPr sz="2700" spc="-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servicios</a:t>
            </a:r>
            <a:endParaRPr sz="2700">
              <a:latin typeface="Corbel"/>
              <a:cs typeface="Corbel"/>
            </a:endParaRPr>
          </a:p>
          <a:p>
            <a:pPr marL="492759" marR="267335" indent="-256540">
              <a:lnSpc>
                <a:spcPts val="292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40" dirty="0">
                <a:solidFill>
                  <a:srgbClr val="4B4B4B"/>
                </a:solidFill>
                <a:latin typeface="Corbel"/>
                <a:cs typeface="Corbel"/>
              </a:rPr>
              <a:t>AWS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ofrece un conjunto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servicios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un modelo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precios que se ajusta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a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las necesidades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cada</a:t>
            </a:r>
            <a:r>
              <a:rPr sz="2700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cliente</a:t>
            </a:r>
            <a:endParaRPr sz="2700">
              <a:latin typeface="Corbel"/>
              <a:cs typeface="Corbel"/>
            </a:endParaRPr>
          </a:p>
          <a:p>
            <a:pPr marL="492759" marR="5080" indent="-256540">
              <a:lnSpc>
                <a:spcPts val="292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492759" algn="l"/>
              </a:tabLst>
            </a:pP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El servicio central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40" dirty="0">
                <a:solidFill>
                  <a:srgbClr val="4B4B4B"/>
                </a:solidFill>
                <a:latin typeface="Corbel"/>
                <a:cs typeface="Corbel"/>
              </a:rPr>
              <a:t>AWS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es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Amazon EC2 (</a:t>
            </a:r>
            <a:r>
              <a:rPr sz="2700" i="1" spc="-5" dirty="0">
                <a:solidFill>
                  <a:srgbClr val="4B4B4B"/>
                </a:solidFill>
                <a:latin typeface="Corbel"/>
                <a:cs typeface="Corbel"/>
              </a:rPr>
              <a:t>Elastic  </a:t>
            </a:r>
            <a:r>
              <a:rPr sz="2700" i="1" spc="-10" dirty="0">
                <a:solidFill>
                  <a:srgbClr val="4B4B4B"/>
                </a:solidFill>
                <a:latin typeface="Corbel"/>
                <a:cs typeface="Corbel"/>
              </a:rPr>
              <a:t>Compute </a:t>
            </a:r>
            <a:r>
              <a:rPr sz="2700" i="1" spc="-5" dirty="0">
                <a:solidFill>
                  <a:srgbClr val="4B4B4B"/>
                </a:solidFill>
                <a:latin typeface="Corbel"/>
                <a:cs typeface="Corbel"/>
              </a:rPr>
              <a:t>Cloud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), que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es el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nombre comercial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del</a:t>
            </a:r>
            <a:r>
              <a:rPr sz="2700" spc="-1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servicio 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servidores virtuales </a:t>
            </a:r>
            <a:r>
              <a:rPr sz="2700" dirty="0">
                <a:solidFill>
                  <a:srgbClr val="4B4B4B"/>
                </a:solidFill>
                <a:latin typeface="Corbel"/>
                <a:cs typeface="Corbel"/>
              </a:rPr>
              <a:t>o</a:t>
            </a:r>
            <a:r>
              <a:rPr sz="2700" spc="-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B4B4B"/>
                </a:solidFill>
                <a:latin typeface="Corbel"/>
                <a:cs typeface="Corbel"/>
              </a:rPr>
              <a:t>instancias</a:t>
            </a:r>
            <a:endParaRPr sz="27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346703" y="5228844"/>
            <a:ext cx="2369819" cy="86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8747" y="6568620"/>
            <a:ext cx="299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62</a:t>
            </a:fld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8343900" cy="488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Servicios en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la</a:t>
            </a:r>
            <a:r>
              <a:rPr sz="3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nube</a:t>
            </a:r>
            <a:endParaRPr sz="3600">
              <a:latin typeface="Corbel"/>
              <a:cs typeface="Corbel"/>
            </a:endParaRPr>
          </a:p>
          <a:p>
            <a:pPr marL="236220">
              <a:lnSpc>
                <a:spcPct val="100000"/>
              </a:lnSpc>
              <a:spcBef>
                <a:spcPts val="3610"/>
              </a:spcBef>
            </a:pPr>
            <a:r>
              <a:rPr sz="2500" spc="-5" dirty="0">
                <a:solidFill>
                  <a:srgbClr val="65A535"/>
                </a:solidFill>
                <a:latin typeface="Corbel"/>
                <a:cs typeface="Corbel"/>
              </a:rPr>
              <a:t>Plataforma como</a:t>
            </a:r>
            <a:r>
              <a:rPr sz="2500" spc="3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500" spc="-10" dirty="0">
                <a:solidFill>
                  <a:srgbClr val="65A535"/>
                </a:solidFill>
                <a:latin typeface="Corbel"/>
                <a:cs typeface="Corbel"/>
              </a:rPr>
              <a:t>servicio</a:t>
            </a:r>
            <a:endParaRPr sz="2500">
              <a:latin typeface="Corbel"/>
              <a:cs typeface="Corbel"/>
            </a:endParaRPr>
          </a:p>
          <a:p>
            <a:pPr marL="492759" marR="29209" indent="-256540">
              <a:lnSpc>
                <a:spcPts val="24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En el </a:t>
            </a:r>
            <a:r>
              <a:rPr sz="2500" b="1" i="1" spc="-5" dirty="0">
                <a:solidFill>
                  <a:srgbClr val="4B4B4B"/>
                </a:solidFill>
                <a:latin typeface="Corbel"/>
                <a:cs typeface="Corbel"/>
              </a:rPr>
              <a:t>Platform as a Service </a:t>
            </a:r>
            <a:r>
              <a:rPr sz="2500" b="1" spc="-15" dirty="0">
                <a:solidFill>
                  <a:srgbClr val="4B4B4B"/>
                </a:solidFill>
                <a:latin typeface="Corbel"/>
                <a:cs typeface="Corbel"/>
              </a:rPr>
              <a:t>(PaaS)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se ofrece una plataforma  para soportar el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ciclo de vida completo de construcción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y  puesta en marcha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aplicaciones y servicios</a:t>
            </a:r>
            <a:r>
              <a:rPr sz="2500" spc="1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500">
              <a:latin typeface="Corbel"/>
              <a:cs typeface="Corbel"/>
            </a:endParaRPr>
          </a:p>
          <a:p>
            <a:pPr marL="784860" lvl="1" indent="-246379">
              <a:lnSpc>
                <a:spcPct val="100000"/>
              </a:lnSpc>
              <a:spcBef>
                <a:spcPts val="700"/>
              </a:spcBef>
              <a:buSzPct val="59090"/>
              <a:buFont typeface="Wingdings"/>
              <a:buChar char=""/>
              <a:tabLst>
                <a:tab pos="785495" algn="l"/>
              </a:tabLst>
            </a:pP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Servidores web,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bases de datos,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gestión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logs,</a:t>
            </a:r>
            <a:r>
              <a:rPr sz="2200" spc="15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monitorización…</a:t>
            </a:r>
            <a:endParaRPr sz="2200">
              <a:latin typeface="Corbel"/>
              <a:cs typeface="Corbel"/>
            </a:endParaRPr>
          </a:p>
          <a:p>
            <a:pPr marL="492759" marR="665480" indent="-256540">
              <a:lnSpc>
                <a:spcPts val="2400"/>
              </a:lnSpc>
              <a:spcBef>
                <a:spcPts val="116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Los desarrolladores no se preocupan de la gestión de la  plataforma, sólo se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preocupan de su</a:t>
            </a:r>
            <a:r>
              <a:rPr sz="2500" b="1" spc="1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software</a:t>
            </a:r>
            <a:endParaRPr sz="2500">
              <a:latin typeface="Corbel"/>
              <a:cs typeface="Corbel"/>
            </a:endParaRPr>
          </a:p>
          <a:p>
            <a:pPr marL="492759" marR="374650" indent="-256540">
              <a:lnSpc>
                <a:spcPts val="24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La ventaja fundamental es que es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escalable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y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tolerante a  fallos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 forma</a:t>
            </a:r>
            <a:r>
              <a:rPr sz="2500" spc="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automática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61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Cada proveedor ofrece unos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servicios</a:t>
            </a:r>
            <a:r>
              <a:rPr sz="2500" b="1" spc="8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b="1" spc="-5" dirty="0">
                <a:solidFill>
                  <a:srgbClr val="4B4B4B"/>
                </a:solidFill>
                <a:latin typeface="Corbel"/>
                <a:cs typeface="Corbel"/>
              </a:rPr>
              <a:t>diferentes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8747" y="6568620"/>
            <a:ext cx="299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63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19556"/>
            <a:ext cx="424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sz="3600" spc="-5" dirty="0">
                <a:solidFill>
                  <a:srgbClr val="FFFFFF"/>
                </a:solidFill>
              </a:rPr>
              <a:t>Servicios en </a:t>
            </a:r>
            <a:r>
              <a:rPr sz="3600" dirty="0">
                <a:solidFill>
                  <a:srgbClr val="FFFFFF"/>
                </a:solidFill>
              </a:rPr>
              <a:t>la</a:t>
            </a:r>
            <a:r>
              <a:rPr sz="3600" spc="-3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nube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93" y="1448054"/>
            <a:ext cx="6765925" cy="45269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000" spc="-5" dirty="0">
                <a:solidFill>
                  <a:srgbClr val="65A535"/>
                </a:solidFill>
                <a:latin typeface="Corbel"/>
                <a:cs typeface="Corbel"/>
              </a:rPr>
              <a:t>Plataforma como</a:t>
            </a:r>
            <a:r>
              <a:rPr sz="3000" spc="1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65A535"/>
                </a:solidFill>
                <a:latin typeface="Corbel"/>
                <a:cs typeface="Corbel"/>
              </a:rPr>
              <a:t>servicio</a:t>
            </a:r>
            <a:endParaRPr sz="30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4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Ejemplos </a:t>
            </a:r>
            <a:r>
              <a:rPr sz="3000" dirty="0">
                <a:solidFill>
                  <a:srgbClr val="4B4B4B"/>
                </a:solidFill>
                <a:latin typeface="Corbel"/>
                <a:cs typeface="Corbel"/>
              </a:rPr>
              <a:t>de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proveedores</a:t>
            </a:r>
            <a:r>
              <a:rPr sz="3000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4B4B4B"/>
                </a:solidFill>
                <a:latin typeface="Corbel"/>
                <a:cs typeface="Corbel"/>
              </a:rPr>
              <a:t>PaaS:</a:t>
            </a:r>
            <a:endParaRPr sz="3000">
              <a:latin typeface="Corbel"/>
              <a:cs typeface="Corbel"/>
            </a:endParaRPr>
          </a:p>
          <a:p>
            <a:pPr marL="560705" marR="5080" lvl="1" indent="-246379">
              <a:lnSpc>
                <a:spcPts val="2500"/>
              </a:lnSpc>
              <a:spcBef>
                <a:spcPts val="1190"/>
              </a:spcBef>
              <a:buSzPct val="59615"/>
              <a:buFont typeface="Wingdings"/>
              <a:buChar char=""/>
              <a:tabLst>
                <a:tab pos="561340" algn="l"/>
              </a:tabLst>
            </a:pPr>
            <a:r>
              <a:rPr sz="2600" b="1" dirty="0">
                <a:solidFill>
                  <a:srgbClr val="4B4B4B"/>
                </a:solidFill>
                <a:latin typeface="Corbel"/>
                <a:cs typeface="Corbel"/>
              </a:rPr>
              <a:t>Amazon Elastic </a:t>
            </a:r>
            <a:r>
              <a:rPr sz="2600" b="1" spc="-5" dirty="0">
                <a:solidFill>
                  <a:srgbClr val="4B4B4B"/>
                </a:solidFill>
                <a:latin typeface="Corbel"/>
                <a:cs typeface="Corbel"/>
              </a:rPr>
              <a:t>BeanStalk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: Plataforma de  ejecución de código Java, </a:t>
            </a:r>
            <a:r>
              <a:rPr sz="2600" spc="-80" dirty="0">
                <a:solidFill>
                  <a:srgbClr val="4B4B4B"/>
                </a:solidFill>
                <a:latin typeface="Corbel"/>
                <a:cs typeface="Corbel"/>
              </a:rPr>
              <a:t>PHP,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Node.js, </a:t>
            </a:r>
            <a:r>
              <a:rPr sz="2600" spc="-30" dirty="0">
                <a:solidFill>
                  <a:srgbClr val="4B4B4B"/>
                </a:solidFill>
                <a:latin typeface="Corbel"/>
                <a:cs typeface="Corbel"/>
              </a:rPr>
              <a:t>Ruby, 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Python</a:t>
            </a:r>
            <a:endParaRPr sz="2600">
              <a:latin typeface="Corbel"/>
              <a:cs typeface="Corbel"/>
            </a:endParaRPr>
          </a:p>
          <a:p>
            <a:pPr marL="561340" marR="728345" lvl="1" indent="-247015">
              <a:lnSpc>
                <a:spcPts val="2500"/>
              </a:lnSpc>
              <a:spcBef>
                <a:spcPts val="1190"/>
              </a:spcBef>
              <a:buSzPct val="59615"/>
              <a:buFont typeface="Wingdings"/>
              <a:buChar char=""/>
              <a:tabLst>
                <a:tab pos="561340" algn="l"/>
              </a:tabLst>
            </a:pPr>
            <a:r>
              <a:rPr sz="2600" b="1" spc="-5" dirty="0">
                <a:solidFill>
                  <a:srgbClr val="4B4B4B"/>
                </a:solidFill>
                <a:latin typeface="Corbel"/>
                <a:cs typeface="Corbel"/>
              </a:rPr>
              <a:t>Google </a:t>
            </a:r>
            <a:r>
              <a:rPr sz="2600" b="1" dirty="0">
                <a:solidFill>
                  <a:srgbClr val="4B4B4B"/>
                </a:solidFill>
                <a:latin typeface="Corbel"/>
                <a:cs typeface="Corbel"/>
              </a:rPr>
              <a:t>App </a:t>
            </a:r>
            <a:r>
              <a:rPr sz="2600" b="1" spc="-5" dirty="0">
                <a:solidFill>
                  <a:srgbClr val="4B4B4B"/>
                </a:solidFill>
                <a:latin typeface="Corbel"/>
                <a:cs typeface="Corbel"/>
              </a:rPr>
              <a:t>Engine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: </a:t>
            </a:r>
            <a:r>
              <a:rPr sz="2600" spc="-20" dirty="0">
                <a:solidFill>
                  <a:srgbClr val="4B4B4B"/>
                </a:solidFill>
                <a:latin typeface="Corbel"/>
                <a:cs typeface="Corbel"/>
              </a:rPr>
              <a:t>Permite</a:t>
            </a:r>
            <a:r>
              <a:rPr sz="2600" spc="-1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desarrollar  aplicaciones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en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Python, Java,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y</a:t>
            </a:r>
            <a:r>
              <a:rPr sz="2600" spc="-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PHP</a:t>
            </a:r>
            <a:endParaRPr sz="2600">
              <a:latin typeface="Corbel"/>
              <a:cs typeface="Corbel"/>
            </a:endParaRPr>
          </a:p>
          <a:p>
            <a:pPr marL="561340" marR="321310" lvl="1" indent="-247015">
              <a:lnSpc>
                <a:spcPts val="2500"/>
              </a:lnSpc>
              <a:spcBef>
                <a:spcPts val="1190"/>
              </a:spcBef>
              <a:buSzPct val="59615"/>
              <a:buFont typeface="Wingdings"/>
              <a:buChar char=""/>
              <a:tabLst>
                <a:tab pos="561340" algn="l"/>
              </a:tabLst>
            </a:pPr>
            <a:r>
              <a:rPr sz="2600" b="1" spc="-5" dirty="0">
                <a:solidFill>
                  <a:srgbClr val="4B4B4B"/>
                </a:solidFill>
                <a:latin typeface="Corbel"/>
                <a:cs typeface="Corbel"/>
              </a:rPr>
              <a:t>Heroku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: Plataforma de desarrollo </a:t>
            </a:r>
            <a:r>
              <a:rPr sz="2600" dirty="0">
                <a:solidFill>
                  <a:srgbClr val="4B4B4B"/>
                </a:solidFill>
                <a:latin typeface="Corbel"/>
                <a:cs typeface="Corbel"/>
              </a:rPr>
              <a:t>con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Java,  Node.js,</a:t>
            </a:r>
            <a:r>
              <a:rPr sz="2600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Django</a:t>
            </a:r>
            <a:endParaRPr sz="2600">
              <a:latin typeface="Corbel"/>
              <a:cs typeface="Corbel"/>
            </a:endParaRPr>
          </a:p>
          <a:p>
            <a:pPr marL="561340" marR="327660" lvl="1" indent="-247015">
              <a:lnSpc>
                <a:spcPts val="2500"/>
              </a:lnSpc>
              <a:spcBef>
                <a:spcPts val="1190"/>
              </a:spcBef>
              <a:buSzPct val="59615"/>
              <a:buFont typeface="Wingdings"/>
              <a:buChar char=""/>
              <a:tabLst>
                <a:tab pos="561340" algn="l"/>
              </a:tabLst>
            </a:pPr>
            <a:r>
              <a:rPr sz="2600" b="1" spc="-5" dirty="0">
                <a:solidFill>
                  <a:srgbClr val="4B4B4B"/>
                </a:solidFill>
                <a:latin typeface="Corbel"/>
                <a:cs typeface="Corbel"/>
              </a:rPr>
              <a:t>OpenShift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: Plataforma para Node.js, </a:t>
            </a:r>
            <a:r>
              <a:rPr sz="2600" spc="-30" dirty="0">
                <a:solidFill>
                  <a:srgbClr val="4B4B4B"/>
                </a:solidFill>
                <a:latin typeface="Corbel"/>
                <a:cs typeface="Corbel"/>
              </a:rPr>
              <a:t>Ruby, 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Python, </a:t>
            </a:r>
            <a:r>
              <a:rPr sz="2600" spc="-80" dirty="0">
                <a:solidFill>
                  <a:srgbClr val="4B4B4B"/>
                </a:solidFill>
                <a:latin typeface="Corbel"/>
                <a:cs typeface="Corbel"/>
              </a:rPr>
              <a:t>PHP,</a:t>
            </a:r>
            <a:r>
              <a:rPr sz="2600" spc="-4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B4B4B"/>
                </a:solidFill>
                <a:latin typeface="Corbel"/>
                <a:cs typeface="Corbel"/>
              </a:rPr>
              <a:t>Java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43" y="172085"/>
            <a:ext cx="708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A7A8A7"/>
                </a:solidFill>
                <a:latin typeface="Corbel"/>
                <a:cs typeface="Corbel"/>
              </a:rPr>
              <a:t>T</a:t>
            </a:r>
            <a:r>
              <a:rPr sz="2250" spc="-15" dirty="0">
                <a:solidFill>
                  <a:srgbClr val="A7A8A7"/>
                </a:solidFill>
                <a:latin typeface="Corbel"/>
                <a:cs typeface="Corbel"/>
              </a:rPr>
              <a:t>ECNOLOGÍAS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</a:t>
            </a:r>
            <a:r>
              <a:rPr sz="2250" spc="-20" dirty="0">
                <a:solidFill>
                  <a:srgbClr val="A7A8A7"/>
                </a:solidFill>
                <a:latin typeface="Corbel"/>
                <a:cs typeface="Corbel"/>
              </a:rPr>
              <a:t>DESARROLLO </a:t>
            </a:r>
            <a:r>
              <a:rPr sz="2250" spc="-10" dirty="0">
                <a:solidFill>
                  <a:srgbClr val="A7A8A7"/>
                </a:solidFill>
                <a:latin typeface="Corbel"/>
                <a:cs typeface="Corbel"/>
              </a:rPr>
              <a:t>DE APLICACIONES</a:t>
            </a:r>
            <a:r>
              <a:rPr sz="2250" spc="275" dirty="0">
                <a:solidFill>
                  <a:srgbClr val="A7A8A7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A7A8A7"/>
                </a:solidFill>
                <a:latin typeface="Corbel"/>
                <a:cs typeface="Corbel"/>
              </a:rPr>
              <a:t>WEB</a:t>
            </a:r>
            <a:endParaRPr sz="225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00771" y="2493264"/>
            <a:ext cx="1217675" cy="443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0771" y="3482340"/>
            <a:ext cx="669035" cy="512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0771" y="4573523"/>
            <a:ext cx="1008887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00772" y="5222747"/>
            <a:ext cx="937259" cy="935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78747" y="6568620"/>
            <a:ext cx="299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64</a:t>
            </a:fld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8227695" cy="415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Servicios en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la</a:t>
            </a:r>
            <a:r>
              <a:rPr sz="3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nube</a:t>
            </a:r>
            <a:endParaRPr sz="3600">
              <a:latin typeface="Corbel"/>
              <a:cs typeface="Corbel"/>
            </a:endParaRPr>
          </a:p>
          <a:p>
            <a:pPr marL="236220">
              <a:lnSpc>
                <a:spcPct val="100000"/>
              </a:lnSpc>
              <a:spcBef>
                <a:spcPts val="3610"/>
              </a:spcBef>
            </a:pPr>
            <a:r>
              <a:rPr sz="2500" spc="-5" dirty="0">
                <a:solidFill>
                  <a:srgbClr val="65A535"/>
                </a:solidFill>
                <a:latin typeface="Corbel"/>
                <a:cs typeface="Corbel"/>
              </a:rPr>
              <a:t>Software como</a:t>
            </a:r>
            <a:r>
              <a:rPr sz="2500" spc="2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500" spc="-10" dirty="0">
                <a:solidFill>
                  <a:srgbClr val="65A535"/>
                </a:solidFill>
                <a:latin typeface="Corbel"/>
                <a:cs typeface="Corbel"/>
              </a:rPr>
              <a:t>servicio</a:t>
            </a:r>
            <a:endParaRPr sz="2500">
              <a:latin typeface="Corbel"/>
              <a:cs typeface="Corbel"/>
            </a:endParaRPr>
          </a:p>
          <a:p>
            <a:pPr marL="492759" marR="247015" indent="-256540">
              <a:lnSpc>
                <a:spcPts val="24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El software como servicio engloba aquellos servicios en la  nube que se ofrecen al usuario final vía</a:t>
            </a:r>
            <a:r>
              <a:rPr sz="2500" spc="7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500">
              <a:latin typeface="Corbel"/>
              <a:cs typeface="Corbel"/>
            </a:endParaRPr>
          </a:p>
          <a:p>
            <a:pPr marL="492759" marR="5080" indent="-256540">
              <a:lnSpc>
                <a:spcPts val="24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Desde un punto de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vista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técnico, muchos servicios del PaaS  se podrían considerar como SaaS, pero con SaaS se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incide 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en que el usuario final usa el</a:t>
            </a:r>
            <a:r>
              <a:rPr sz="2500" spc="3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servicio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61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Si es de pago, se paga por uso o por número de</a:t>
            </a:r>
            <a:r>
              <a:rPr sz="2500" spc="1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usuarios</a:t>
            </a:r>
            <a:endParaRPr sz="2500">
              <a:latin typeface="Corbel"/>
              <a:cs typeface="Corbel"/>
            </a:endParaRPr>
          </a:p>
          <a:p>
            <a:pPr marL="492759" indent="-256540">
              <a:lnSpc>
                <a:spcPct val="100000"/>
              </a:lnSpc>
              <a:spcBef>
                <a:spcPts val="595"/>
              </a:spcBef>
              <a:buClr>
                <a:srgbClr val="65A535"/>
              </a:buClr>
              <a:buFont typeface="Georgia"/>
              <a:buChar char="•"/>
              <a:tabLst>
                <a:tab pos="492125" algn="l"/>
                <a:tab pos="492759" algn="l"/>
              </a:tabLst>
            </a:pP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Ejemplos: Google </a:t>
            </a:r>
            <a:r>
              <a:rPr sz="2500" spc="-10" dirty="0">
                <a:solidFill>
                  <a:srgbClr val="4B4B4B"/>
                </a:solidFill>
                <a:latin typeface="Corbel"/>
                <a:cs typeface="Corbel"/>
              </a:rPr>
              <a:t>Apps,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Microsoft </a:t>
            </a:r>
            <a:r>
              <a:rPr sz="2500" spc="-15" dirty="0">
                <a:solidFill>
                  <a:srgbClr val="4B4B4B"/>
                </a:solidFill>
                <a:latin typeface="Corbel"/>
                <a:cs typeface="Corbel"/>
              </a:rPr>
              <a:t>365,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Dropbox, iCloud,</a:t>
            </a:r>
            <a:r>
              <a:rPr sz="2500" spc="-5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Corbel"/>
                <a:cs typeface="Corbel"/>
              </a:rPr>
              <a:t>…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638555" y="5012435"/>
            <a:ext cx="1527047" cy="1232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1927" y="5164835"/>
            <a:ext cx="2685287" cy="680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3539" y="4805171"/>
            <a:ext cx="1399031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4176" y="5012436"/>
            <a:ext cx="955547" cy="1098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78747" y="6568620"/>
            <a:ext cx="299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65</a:t>
            </a:fld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33273"/>
            <a:ext cx="302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7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84" y="1401359"/>
            <a:ext cx="8112759" cy="459676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Sistemas gestores </a:t>
            </a:r>
            <a:r>
              <a:rPr sz="2700" dirty="0">
                <a:solidFill>
                  <a:srgbClr val="65A535"/>
                </a:solidFill>
                <a:latin typeface="Corbel"/>
                <a:cs typeface="Corbel"/>
              </a:rPr>
              <a:t>de</a:t>
            </a:r>
            <a:r>
              <a:rPr sz="2700" spc="-4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65A535"/>
                </a:solidFill>
                <a:latin typeface="Corbel"/>
                <a:cs typeface="Corbel"/>
              </a:rPr>
              <a:t>contenido</a:t>
            </a:r>
            <a:endParaRPr sz="2700">
              <a:latin typeface="Corbel"/>
              <a:cs typeface="Corbel"/>
            </a:endParaRPr>
          </a:p>
          <a:p>
            <a:pPr marL="332740" marR="5080" indent="-256540">
              <a:lnSpc>
                <a:spcPct val="100000"/>
              </a:lnSpc>
              <a:spcBef>
                <a:spcPts val="123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Existen aplicaciones web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cuya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principal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funcionalidad es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la 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publicación de contenido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: blogs, páginas 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empresas,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organismos  públicos,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etc.</a:t>
            </a:r>
            <a:endParaRPr sz="2200">
              <a:latin typeface="Corbel"/>
              <a:cs typeface="Corbel"/>
            </a:endParaRPr>
          </a:p>
          <a:p>
            <a:pPr marL="332740" indent="-256540">
              <a:lnSpc>
                <a:spcPct val="100000"/>
              </a:lnSpc>
              <a:spcBef>
                <a:spcPts val="119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35" dirty="0">
                <a:solidFill>
                  <a:srgbClr val="4B4B4B"/>
                </a:solidFill>
                <a:latin typeface="Corbel"/>
                <a:cs typeface="Corbel"/>
              </a:rPr>
              <a:t>Todas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estas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webs tienen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mucho en común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, prácticamente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sólo</a:t>
            </a:r>
            <a:r>
              <a:rPr sz="2200" spc="12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se</a:t>
            </a:r>
            <a:endParaRPr sz="2200"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diferencian en el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contenido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y en el aspecto</a:t>
            </a:r>
            <a:r>
              <a:rPr sz="2200" spc="7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gráfico</a:t>
            </a:r>
            <a:endParaRPr sz="2200">
              <a:latin typeface="Corbel"/>
              <a:cs typeface="Corbel"/>
            </a:endParaRPr>
          </a:p>
          <a:p>
            <a:pPr marL="332740" marR="124460" indent="-256540">
              <a:lnSpc>
                <a:spcPct val="100000"/>
              </a:lnSpc>
              <a:spcBef>
                <a:spcPts val="1205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Para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desarrollar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este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tipo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webs, en vez 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desarrollar la web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con  técnicas de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desarrollo,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se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usa una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ya creada que se  puede personalizar y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adaptar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(mayormente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vía</a:t>
            </a:r>
            <a:r>
              <a:rPr sz="2200" spc="1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4B4B4B"/>
                </a:solidFill>
                <a:latin typeface="Corbel"/>
                <a:cs typeface="Corbel"/>
              </a:rPr>
              <a:t>web)</a:t>
            </a:r>
            <a:endParaRPr sz="2200">
              <a:latin typeface="Corbel"/>
              <a:cs typeface="Corbel"/>
            </a:endParaRPr>
          </a:p>
          <a:p>
            <a:pPr marL="332740" marR="185420" indent="-256540">
              <a:lnSpc>
                <a:spcPct val="1000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A las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aplicaciones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de este </a:t>
            </a:r>
            <a:r>
              <a:rPr sz="2200" spc="-10" dirty="0">
                <a:solidFill>
                  <a:srgbClr val="4B4B4B"/>
                </a:solidFill>
                <a:latin typeface="Corbel"/>
                <a:cs typeface="Corbel"/>
              </a:rPr>
              <a:t>tipo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se las denomina 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Sistemas Gestores  de </a:t>
            </a:r>
            <a:r>
              <a:rPr sz="2200" b="1" spc="-10" dirty="0">
                <a:solidFill>
                  <a:srgbClr val="4B4B4B"/>
                </a:solidFill>
                <a:latin typeface="Corbel"/>
                <a:cs typeface="Corbel"/>
              </a:rPr>
              <a:t>Contenido</a:t>
            </a:r>
            <a:r>
              <a:rPr sz="2200" b="1" spc="-8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(</a:t>
            </a:r>
            <a:r>
              <a:rPr sz="2200" b="1" spc="-5" dirty="0">
                <a:solidFill>
                  <a:srgbClr val="4B4B4B"/>
                </a:solidFill>
                <a:latin typeface="Corbel"/>
                <a:cs typeface="Corbel"/>
              </a:rPr>
              <a:t>CMSs</a:t>
            </a:r>
            <a:r>
              <a:rPr sz="2200" spc="-5" dirty="0">
                <a:solidFill>
                  <a:srgbClr val="4B4B4B"/>
                </a:solidFill>
                <a:latin typeface="Corbel"/>
                <a:cs typeface="Corbel"/>
              </a:rPr>
              <a:t>).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784" y="1460855"/>
            <a:ext cx="4053840" cy="46526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6F6F6F"/>
              </a:buClr>
              <a:buFont typeface="Corbel"/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919191"/>
                </a:solidFill>
                <a:latin typeface="Corbel"/>
                <a:cs typeface="Corbel"/>
              </a:rPr>
              <a:t>Introducción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65A53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Arquitecturas de aplicaciones</a:t>
            </a:r>
            <a:r>
              <a:rPr sz="200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endParaRPr sz="20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6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Página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 estática</a:t>
            </a:r>
            <a:endParaRPr sz="18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5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Página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 interactiva</a:t>
            </a:r>
            <a:endParaRPr sz="18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5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 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con cliente</a:t>
            </a:r>
            <a:r>
              <a:rPr sz="1800" spc="-3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estático</a:t>
            </a:r>
            <a:endParaRPr sz="18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5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1800" spc="-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interactiva</a:t>
            </a:r>
            <a:endParaRPr sz="18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5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 con</a:t>
            </a:r>
            <a:r>
              <a:rPr sz="1800" spc="-120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AJAX</a:t>
            </a:r>
            <a:endParaRPr sz="1800">
              <a:latin typeface="Corbel"/>
              <a:cs typeface="Corbel"/>
            </a:endParaRPr>
          </a:p>
          <a:p>
            <a:pPr marL="624840" lvl="1" indent="-246379">
              <a:lnSpc>
                <a:spcPct val="100000"/>
              </a:lnSpc>
              <a:spcBef>
                <a:spcPts val="550"/>
              </a:spcBef>
              <a:buSzPct val="58333"/>
              <a:buFont typeface="Wingdings"/>
              <a:buChar char=""/>
              <a:tabLst>
                <a:tab pos="625475" algn="l"/>
              </a:tabLst>
            </a:pPr>
            <a:r>
              <a:rPr sz="1800" spc="-5" dirty="0">
                <a:solidFill>
                  <a:srgbClr val="4B4B4B"/>
                </a:solidFill>
                <a:latin typeface="Corbel"/>
                <a:cs typeface="Corbel"/>
              </a:rPr>
              <a:t>Aplicación </a:t>
            </a:r>
            <a:r>
              <a:rPr sz="1800" dirty="0">
                <a:solidFill>
                  <a:srgbClr val="4B4B4B"/>
                </a:solidFill>
                <a:latin typeface="Corbel"/>
                <a:cs typeface="Corbel"/>
              </a:rPr>
              <a:t>web</a:t>
            </a:r>
            <a:r>
              <a:rPr sz="1800" spc="-75" dirty="0">
                <a:solidFill>
                  <a:srgbClr val="4B4B4B"/>
                </a:solidFill>
                <a:latin typeface="Corbel"/>
                <a:cs typeface="Corbel"/>
              </a:rPr>
              <a:t> </a:t>
            </a:r>
            <a:r>
              <a:rPr sz="1800" spc="-50" dirty="0">
                <a:solidFill>
                  <a:srgbClr val="4B4B4B"/>
                </a:solidFill>
                <a:latin typeface="Corbel"/>
                <a:cs typeface="Corbel"/>
              </a:rPr>
              <a:t>SPA</a:t>
            </a:r>
            <a:endParaRPr sz="18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000" spc="-1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cliente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919191"/>
                </a:solidFill>
                <a:latin typeface="Corbel"/>
                <a:cs typeface="Corbel"/>
              </a:rPr>
              <a:t>Tecnologías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del</a:t>
            </a:r>
            <a:r>
              <a:rPr sz="2000" spc="-15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servidor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Bases de</a:t>
            </a:r>
            <a:r>
              <a:rPr sz="200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datos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919191"/>
                </a:solidFill>
                <a:latin typeface="Corbel"/>
                <a:cs typeface="Corbel"/>
              </a:rPr>
              <a:t>Sistemas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gestores de</a:t>
            </a:r>
            <a:r>
              <a:rPr sz="2000" spc="-1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contenido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6F6F6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Servicios en </a:t>
            </a:r>
            <a:r>
              <a:rPr sz="2000" dirty="0">
                <a:solidFill>
                  <a:srgbClr val="919191"/>
                </a:solidFill>
                <a:latin typeface="Corbel"/>
                <a:cs typeface="Corbel"/>
              </a:rPr>
              <a:t>la</a:t>
            </a:r>
            <a:r>
              <a:rPr sz="2000" spc="-30" dirty="0">
                <a:solidFill>
                  <a:srgbClr val="91919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919191"/>
                </a:solidFill>
                <a:latin typeface="Corbel"/>
                <a:cs typeface="Corbel"/>
              </a:rPr>
              <a:t>nube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8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72085"/>
            <a:ext cx="7094855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>
              <a:lnSpc>
                <a:spcPts val="3345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  <a:p>
            <a:pPr marL="12700">
              <a:lnSpc>
                <a:spcPts val="3825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Índice de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contenidos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519556"/>
            <a:ext cx="695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Arquitecturas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aplicaciones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web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143" y="6568620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00"/>
              </a:lnSpc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9</a:t>
            </a:fld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T</a:t>
            </a:r>
            <a:r>
              <a:rPr spc="-15" dirty="0"/>
              <a:t>ECNOLOGÍAS </a:t>
            </a:r>
            <a:r>
              <a:rPr spc="-10" dirty="0"/>
              <a:t>DE </a:t>
            </a:r>
            <a:r>
              <a:rPr spc="-20" dirty="0"/>
              <a:t>DESARROLLO </a:t>
            </a:r>
            <a:r>
              <a:rPr spc="-10" dirty="0"/>
              <a:t>DE APLICACIONES</a:t>
            </a:r>
            <a:r>
              <a:rPr spc="275" dirty="0"/>
              <a:t> </a:t>
            </a:r>
            <a:r>
              <a:rPr spc="-5" dirty="0"/>
              <a:t>WEB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5249" y="1772818"/>
          <a:ext cx="7258050" cy="4217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Arquitectura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solidFill>
                      <a:srgbClr val="65A535"/>
                    </a:solidFill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Cliente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solidFill>
                      <a:srgbClr val="65A535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Servidor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solidFill>
                      <a:srgbClr val="65A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Página web</a:t>
                      </a:r>
                      <a:r>
                        <a:rPr sz="1800" spc="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estática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5A535"/>
                      </a:solidFill>
                      <a:prstDash val="solid"/>
                    </a:lnL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24701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Estático.  HTML y</a:t>
                      </a:r>
                      <a:r>
                        <a:rPr sz="1800" spc="-6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CSS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68605" marR="32702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Estático.</a:t>
                      </a:r>
                      <a:r>
                        <a:rPr sz="1800" spc="-5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Recursos  en disco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duro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Página web</a:t>
                      </a:r>
                      <a:r>
                        <a:rPr sz="1800" spc="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interactiva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5A535"/>
                      </a:solidFill>
                      <a:prstDash val="solid"/>
                    </a:lnL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 marR="48704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Ja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v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Sc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ipt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32702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Estático.</a:t>
                      </a:r>
                      <a:r>
                        <a:rPr sz="1800" spc="-5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Recursos  en disco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duro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155" marR="210820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Aplicación web con cliente  estático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65A535"/>
                      </a:solidFill>
                      <a:prstDash val="solid"/>
                    </a:lnL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24701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Estático.  HTML y</a:t>
                      </a:r>
                      <a:r>
                        <a:rPr sz="1800" spc="-6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CSS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68605" marR="469900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Ejecución</a:t>
                      </a:r>
                      <a:r>
                        <a:rPr sz="1800" spc="-6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código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Aplicación web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interactiva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5A535"/>
                      </a:solidFill>
                      <a:prstDash val="solid"/>
                    </a:lnL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 marR="48704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Ja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v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Sc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ipt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469900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Ejecución</a:t>
                      </a:r>
                      <a:r>
                        <a:rPr sz="1800" spc="-6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código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Aplicación web con</a:t>
                      </a:r>
                      <a:r>
                        <a:rPr sz="1800" spc="-1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AJAX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5A535"/>
                      </a:solidFill>
                      <a:prstDash val="solid"/>
                    </a:lnL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48704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Ja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v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Sc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ipt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tc>
                  <a:txBody>
                    <a:bodyPr/>
                    <a:lstStyle/>
                    <a:p>
                      <a:pPr marL="268605" marR="469900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Ejecución</a:t>
                      </a:r>
                      <a:r>
                        <a:rPr sz="1800" spc="-6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código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  <a:solidFill>
                      <a:srgbClr val="EA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Aplicación web</a:t>
                      </a:r>
                      <a:r>
                        <a:rPr sz="1800" spc="-2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SPA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5A535"/>
                      </a:solidFill>
                      <a:prstDash val="solid"/>
                    </a:lnL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 marR="48704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Ja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v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Sc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ipt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 marR="469265">
                        <a:lnSpc>
                          <a:spcPts val="211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Dinámico.  Ejecución</a:t>
                      </a:r>
                      <a:r>
                        <a:rPr sz="1800" spc="-6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Georgia"/>
                          <a:cs typeface="Georgia"/>
                        </a:rPr>
                        <a:t>código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65A535"/>
                      </a:solidFill>
                      <a:prstDash val="solid"/>
                    </a:lnR>
                    <a:lnT w="12700">
                      <a:solidFill>
                        <a:srgbClr val="65A535"/>
                      </a:solidFill>
                      <a:prstDash val="solid"/>
                    </a:lnT>
                    <a:lnB w="12700">
                      <a:solidFill>
                        <a:srgbClr val="65A5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4611</Words>
  <Application>Microsoft Office PowerPoint</Application>
  <PresentationFormat>Presentación en pantalla (4:3)</PresentationFormat>
  <Paragraphs>659</Paragraphs>
  <Slides>65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4" baseType="lpstr">
      <vt:lpstr>Arial</vt:lpstr>
      <vt:lpstr>Calibri</vt:lpstr>
      <vt:lpstr>Corbel</vt:lpstr>
      <vt:lpstr>Georgia</vt:lpstr>
      <vt:lpstr>Times New Roman</vt:lpstr>
      <vt:lpstr>Trebuchet MS</vt:lpstr>
      <vt:lpstr>Wingdings</vt:lpstr>
      <vt:lpstr>Wingdings 2</vt:lpstr>
      <vt:lpstr>Office Theme</vt:lpstr>
      <vt:lpstr>INGENIERÍA WEB Y COMPUTACIÓN EN LA NUBE Bloque1: Introducción a la  ingeniería web</vt:lpstr>
      <vt:lpstr>TECNOLOGÍAS DE DESARROLLO DE APLICACIONES WEB Índice de contenidos</vt:lpstr>
      <vt:lpstr>Índice de contenidos</vt:lpstr>
      <vt:lpstr>TECNOLOGÍAS DE DESARROLLO DE APLICACIONES WEB</vt:lpstr>
      <vt:lpstr>1. Introducción</vt:lpstr>
      <vt:lpstr>1. Introducción</vt:lpstr>
      <vt:lpstr>TECNOLOGÍAS DE DESARROLLO DE APLICACIONES WEB</vt:lpstr>
      <vt:lpstr>TECNOLOGÍAS DE DESARROLLO DE APLICACIONES WEB Índice de contenidos</vt:lpstr>
      <vt:lpstr>TECNOLOGÍAS DE DESARROLLO DE APLICACIONES WEB</vt:lpstr>
      <vt:lpstr>2. Arquitecturas de aplicaciones web</vt:lpstr>
      <vt:lpstr>2. Arquitecturas de aplicaciones web</vt:lpstr>
      <vt:lpstr>2. Arquitecturas de aplicaciones web</vt:lpstr>
      <vt:lpstr>2. Arquitecturas de aplicaciones web</vt:lpstr>
      <vt:lpstr>2. Arquitecturas de aplicaciones web</vt:lpstr>
      <vt:lpstr>TECNOLOGÍAS DE DESARROLLO DE APLICACIONES WEB</vt:lpstr>
      <vt:lpstr>TECNOLOGÍAS DE DESARROLLO DE APLICACIONES WEB</vt:lpstr>
      <vt:lpstr>TECNOLOGÍAS DE DESARROLLO DE APLICACIONES WEB</vt:lpstr>
      <vt:lpstr>2. Arquitecturas de aplicaciones web</vt:lpstr>
      <vt:lpstr>TECNOLOGÍAS DE DESARROLLO DE APLICACIONES WEB</vt:lpstr>
      <vt:lpstr>TECNOLOGÍAS DE DESARROLLO DE APLICACIONES WEB</vt:lpstr>
      <vt:lpstr>2. Arquitecturas de aplicaciones web</vt:lpstr>
      <vt:lpstr>2. Arquitecturas de aplicaciones web</vt:lpstr>
      <vt:lpstr>2. Arquitecturas de aplicaciones web</vt:lpstr>
      <vt:lpstr>2. Arquitecturas de aplicaciones web</vt:lpstr>
      <vt:lpstr>TECNOLOGÍAS DE DESARROLLO DE APLICACIONES WEB Índice de contenidos</vt:lpstr>
      <vt:lpstr>3. Tecnologías del cliente</vt:lpstr>
      <vt:lpstr>3. Tecnologías del cliente</vt:lpstr>
      <vt:lpstr>3. Tecnologías del cliente</vt:lpstr>
      <vt:lpstr>3. Tecnologías del cliente</vt:lpstr>
      <vt:lpstr>TECNOLOGÍAS DE DESARROLLO DE APLICACIONES WEB</vt:lpstr>
      <vt:lpstr>TECNOLOGÍAS DE DESARROLLO DE APLICACIONES WEB</vt:lpstr>
      <vt:lpstr>TECNOLOGÍAS DE DESARROLLO DE APLICACIONES WEB</vt:lpstr>
      <vt:lpstr>TECNOLOGÍAS DE DESARROLLO DE APLICACIONES WEB</vt:lpstr>
      <vt:lpstr>3. Tecnologías del cliente</vt:lpstr>
      <vt:lpstr>Índice de contenidos</vt:lpstr>
      <vt:lpstr>TECNOLOGÍAS DE DESARROLLO DE APLICACIONES WEB</vt:lpstr>
      <vt:lpstr>TECNOLOGÍAS DE DESARROLLO DE APLICACIONES WEB</vt:lpstr>
      <vt:lpstr>4. Tecnologías del servidor</vt:lpstr>
      <vt:lpstr>TECNOLOGÍAS DE DESARROLLO DE APLICACIONES WEB</vt:lpstr>
      <vt:lpstr>TECNOLOGÍAS DE DESARROLLO DE APLICACIONES WEB</vt:lpstr>
      <vt:lpstr>TECNOLOGÍAS DE DESARROLLO DE APLICACIONES WEB</vt:lpstr>
      <vt:lpstr>TECNOLOGÍAS DE DESARROLLO DE APLICACIONES WEB</vt:lpstr>
      <vt:lpstr>4. Tecnologías del servidor</vt:lpstr>
      <vt:lpstr>TECNOLOGÍAS DE DESARROLLO DE APLICACIONES WEB Índice de contenidos</vt:lpstr>
      <vt:lpstr>TECNOLOGÍAS DE DESARROLLO DE APLICACIONES WEB</vt:lpstr>
      <vt:lpstr>TECNOLOGÍAS DE DESARROLLO DE APLICACIONES WEB</vt:lpstr>
      <vt:lpstr>TECNOLOGÍAS DE DESARROLLO DE APLICACIONES WEB</vt:lpstr>
      <vt:lpstr>TECNOLOGÍAS DE DESARROLLO DE APLICACIONES WEB</vt:lpstr>
      <vt:lpstr>TECNOLOGÍAS DE DESARROLLO DE APLICACIONES WEB</vt:lpstr>
      <vt:lpstr>TECNOLOGÍAS DE DESARROLLO DE APLICACIONES WEB</vt:lpstr>
      <vt:lpstr>TECNOLOGÍAS DE DESARROLLO DE APLICACIONES WEB</vt:lpstr>
      <vt:lpstr>TECNOLOGÍAS DE DESARROLLO DE APLICACIONES WEB</vt:lpstr>
      <vt:lpstr>5. Bases de datos</vt:lpstr>
      <vt:lpstr>5. Bases de datos</vt:lpstr>
      <vt:lpstr>TECNOLOGÍAS DE DESARROLLO DE APLICACIONES WEB Índice de contenidos</vt:lpstr>
      <vt:lpstr>TECNOLOGÍAS DE DESARROLLO DE APLICACIONES WEB</vt:lpstr>
      <vt:lpstr>TECNOLOGÍAS DE DESARROLLO DE APLICACIONES WEB</vt:lpstr>
      <vt:lpstr>Índice de contenidos</vt:lpstr>
      <vt:lpstr>TECNOLOGÍAS DE DESARROLLO DE APLICACIONES WEB</vt:lpstr>
      <vt:lpstr>TECNOLOGÍAS DE DESARROLLO DE APLICACIONES WEB</vt:lpstr>
      <vt:lpstr>7. Servicios en la nube</vt:lpstr>
      <vt:lpstr>TECNOLOGÍAS DE DESARROLLO DE APLICACIONES WEB</vt:lpstr>
      <vt:lpstr>TECNOLOGÍAS DE DESARROLLO DE APLICACIONES WEB</vt:lpstr>
      <vt:lpstr>7. Servicios en la nube</vt:lpstr>
      <vt:lpstr>TECNOLOGÍAS DE DESARROLLO DE APLICACIONES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Boni García</dc:creator>
  <cp:lastModifiedBy>jpaucruz</cp:lastModifiedBy>
  <cp:revision>1</cp:revision>
  <dcterms:created xsi:type="dcterms:W3CDTF">2017-09-24T13:24:51Z</dcterms:created>
  <dcterms:modified xsi:type="dcterms:W3CDTF">2017-09-26T14:39:20Z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2015-10-04T00:00:00Z</vt:filetime>
  </property>
  <property fmtid="{D5CDD505-2E9C-101B-9397-08002B2CF9AE}" pid="3" name="Creator">
    <vt:lpwstr>Acrobat PDFMaker 11 para PowerPoint</vt:lpwstr>
  </property>
  <property fmtid="{D5CDD505-2E9C-101B-9397-08002B2CF9AE}" pid="4" name="LastSaved">
    <vt:filetime>2017-09-24T00:00:00Z</vt:filetime>
  </property>
</Properties>
</file>