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21" r:id="rId5"/>
    <p:sldId id="323" r:id="rId6"/>
    <p:sldId id="324" r:id="rId7"/>
    <p:sldId id="263" r:id="rId8"/>
    <p:sldId id="264" r:id="rId9"/>
    <p:sldId id="280" r:id="rId10"/>
    <p:sldId id="290" r:id="rId11"/>
    <p:sldId id="299" r:id="rId12"/>
    <p:sldId id="315" r:id="rId13"/>
    <p:sldId id="314" r:id="rId14"/>
    <p:sldId id="313" r:id="rId15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33020">
              <a:lnSpc>
                <a:spcPts val="18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A7A8A7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4B4B4B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33020">
              <a:lnSpc>
                <a:spcPts val="18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A7A8A7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33020">
              <a:lnSpc>
                <a:spcPts val="18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A7A8A7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33020">
              <a:lnSpc>
                <a:spcPts val="18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33020">
              <a:lnSpc>
                <a:spcPts val="18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01384"/>
            <a:ext cx="9144000" cy="356870"/>
          </a:xfrm>
          <a:custGeom>
            <a:avLst/>
            <a:gdLst/>
            <a:ahLst/>
            <a:cxnLst/>
            <a:rect l="l" t="t" r="r" b="b"/>
            <a:pathLst>
              <a:path w="9144000" h="356870">
                <a:moveTo>
                  <a:pt x="0" y="356615"/>
                </a:moveTo>
                <a:lnTo>
                  <a:pt x="9144000" y="356615"/>
                </a:lnTo>
                <a:lnTo>
                  <a:pt x="9144000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231900"/>
          </a:xfrm>
          <a:custGeom>
            <a:avLst/>
            <a:gdLst/>
            <a:ahLst/>
            <a:cxnLst/>
            <a:rect l="l" t="t" r="r" b="b"/>
            <a:pathLst>
              <a:path w="9144000" h="1231900">
                <a:moveTo>
                  <a:pt x="0" y="1231391"/>
                </a:moveTo>
                <a:lnTo>
                  <a:pt x="9144000" y="1231391"/>
                </a:lnTo>
                <a:lnTo>
                  <a:pt x="9144000" y="0"/>
                </a:lnTo>
                <a:lnTo>
                  <a:pt x="0" y="0"/>
                </a:lnTo>
                <a:lnTo>
                  <a:pt x="0" y="1231391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228356"/>
            <a:ext cx="9144000" cy="76200"/>
          </a:xfrm>
          <a:custGeom>
            <a:avLst/>
            <a:gdLst/>
            <a:ahLst/>
            <a:cxnLst/>
            <a:rect l="l" t="t" r="r" b="b"/>
            <a:pathLst>
              <a:path w="9144000" h="76200">
                <a:moveTo>
                  <a:pt x="0" y="76187"/>
                </a:moveTo>
                <a:lnTo>
                  <a:pt x="9144000" y="76187"/>
                </a:lnTo>
                <a:lnTo>
                  <a:pt x="9144000" y="0"/>
                </a:lnTo>
                <a:lnTo>
                  <a:pt x="0" y="0"/>
                </a:lnTo>
                <a:lnTo>
                  <a:pt x="0" y="76187"/>
                </a:lnTo>
                <a:close/>
              </a:path>
            </a:pathLst>
          </a:custGeom>
          <a:solidFill>
            <a:srgbClr val="8BBB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A7A8A7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7331" y="1553210"/>
            <a:ext cx="8149336" cy="4290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4B4B4B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747" y="6568620"/>
            <a:ext cx="29845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33020">
              <a:lnSpc>
                <a:spcPts val="18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056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8BBB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2400"/>
            <a:ext cx="9144000" cy="5638800"/>
          </a:xfrm>
          <a:custGeom>
            <a:avLst/>
            <a:gdLst/>
            <a:ahLst/>
            <a:cxnLst/>
            <a:rect l="l" t="t" r="r" b="b"/>
            <a:pathLst>
              <a:path w="9144000" h="5638800">
                <a:moveTo>
                  <a:pt x="0" y="5638800"/>
                </a:moveTo>
                <a:lnTo>
                  <a:pt x="9144000" y="5638800"/>
                </a:lnTo>
                <a:lnTo>
                  <a:pt x="91440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791200"/>
            <a:ext cx="9144000" cy="914400"/>
          </a:xfrm>
          <a:custGeom>
            <a:avLst/>
            <a:gdLst/>
            <a:ahLst/>
            <a:cxnLst/>
            <a:rect l="l" t="t" r="r" b="b"/>
            <a:pathLst>
              <a:path w="9144000" h="914400">
                <a:moveTo>
                  <a:pt x="0" y="914400"/>
                </a:moveTo>
                <a:lnTo>
                  <a:pt x="9144000" y="914400"/>
                </a:lnTo>
                <a:lnTo>
                  <a:pt x="9144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0" y="5917691"/>
            <a:ext cx="1526234" cy="636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71688" y="5410200"/>
            <a:ext cx="850340" cy="298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5492" y="2003429"/>
            <a:ext cx="7613015" cy="1331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I</a:t>
            </a:r>
            <a:r>
              <a:rPr sz="2850" spc="5" dirty="0"/>
              <a:t>NGENIERÍA </a:t>
            </a:r>
            <a:r>
              <a:rPr sz="2850" spc="10" dirty="0"/>
              <a:t>WEB Y </a:t>
            </a:r>
            <a:r>
              <a:rPr sz="2850" spc="-5" dirty="0"/>
              <a:t>COMPUTACIÓN </a:t>
            </a:r>
            <a:r>
              <a:rPr sz="2850" spc="10" dirty="0"/>
              <a:t>EN LA</a:t>
            </a:r>
            <a:r>
              <a:rPr sz="2850" spc="125" dirty="0"/>
              <a:t> </a:t>
            </a:r>
            <a:r>
              <a:rPr sz="2850" spc="10" dirty="0"/>
              <a:t>NUBE</a:t>
            </a:r>
            <a:endParaRPr sz="2850" dirty="0"/>
          </a:p>
          <a:p>
            <a:pPr marL="243840" marR="301625" algn="ctr">
              <a:lnSpc>
                <a:spcPct val="100000"/>
              </a:lnSpc>
              <a:spcBef>
                <a:spcPts val="215"/>
              </a:spcBef>
            </a:pPr>
            <a:r>
              <a:rPr sz="4800" spc="-5" dirty="0">
                <a:solidFill>
                  <a:srgbClr val="FFFFFF"/>
                </a:solidFill>
                <a:latin typeface="Arial"/>
                <a:cs typeface="Arial"/>
              </a:rPr>
              <a:t>Bloque1</a:t>
            </a:r>
            <a:r>
              <a:rPr lang="es-ES" sz="4800" spc="-5" dirty="0">
                <a:solidFill>
                  <a:srgbClr val="FFFFFF"/>
                </a:solidFill>
                <a:latin typeface="Arial"/>
                <a:cs typeface="Arial"/>
              </a:rPr>
              <a:t>: Resumen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4780" y="4180969"/>
            <a:ext cx="7632700" cy="893193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015489" marR="2223770" indent="735965">
              <a:lnSpc>
                <a:spcPct val="100000"/>
              </a:lnSpc>
            </a:pPr>
            <a:r>
              <a:rPr lang="es-ES" sz="3200" spc="-5" dirty="0">
                <a:solidFill>
                  <a:srgbClr val="FFFFFF"/>
                </a:solidFill>
                <a:latin typeface="Corbel"/>
                <a:cs typeface="Corbel"/>
              </a:rPr>
              <a:t>Jesús Pau</a:t>
            </a:r>
            <a:endParaRPr sz="32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94233"/>
            <a:ext cx="3745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Índice de</a:t>
            </a:r>
            <a:r>
              <a:rPr sz="3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contenidos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8784" y="1365344"/>
            <a:ext cx="8248016" cy="5111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10" dirty="0">
                <a:solidFill>
                  <a:srgbClr val="919191"/>
                </a:solidFill>
                <a:latin typeface="Corbel"/>
                <a:cs typeface="Corbel"/>
              </a:rPr>
              <a:t>Introducción</a:t>
            </a:r>
            <a:endParaRPr sz="30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Arquitecturas </a:t>
            </a:r>
            <a:r>
              <a:rPr sz="3000" dirty="0">
                <a:solidFill>
                  <a:srgbClr val="919191"/>
                </a:solidFill>
                <a:latin typeface="Corbel"/>
                <a:cs typeface="Corbel"/>
              </a:rPr>
              <a:t>de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aplicaciones</a:t>
            </a:r>
            <a:r>
              <a:rPr sz="3000" spc="-2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web</a:t>
            </a:r>
            <a:endParaRPr sz="30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20" dirty="0">
                <a:solidFill>
                  <a:srgbClr val="919191"/>
                </a:solidFill>
                <a:latin typeface="Corbel"/>
                <a:cs typeface="Corbel"/>
              </a:rPr>
              <a:t>Tecnologías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del</a:t>
            </a:r>
            <a:r>
              <a:rPr sz="3000" spc="2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cliente</a:t>
            </a:r>
            <a:endParaRPr sz="30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Clr>
                <a:srgbClr val="65A53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20" dirty="0">
                <a:solidFill>
                  <a:srgbClr val="4B4B4B"/>
                </a:solidFill>
                <a:latin typeface="Corbel"/>
                <a:cs typeface="Corbel"/>
              </a:rPr>
              <a:t>Tecnologías </a:t>
            </a:r>
            <a:r>
              <a:rPr sz="3000" spc="-5" dirty="0">
                <a:solidFill>
                  <a:srgbClr val="4B4B4B"/>
                </a:solidFill>
                <a:latin typeface="Corbel"/>
                <a:cs typeface="Corbel"/>
              </a:rPr>
              <a:t>del</a:t>
            </a:r>
            <a:r>
              <a:rPr sz="3000" spc="2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4B4B4B"/>
                </a:solidFill>
                <a:latin typeface="Corbel"/>
                <a:cs typeface="Corbel"/>
              </a:rPr>
              <a:t>servidor</a:t>
            </a:r>
            <a:endParaRPr sz="3000" dirty="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265"/>
              </a:spcBef>
              <a:buSzPct val="59615"/>
              <a:buFont typeface="Wingdings"/>
              <a:buChar char=""/>
              <a:tabLst>
                <a:tab pos="625475" algn="l"/>
              </a:tabLst>
            </a:pP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Java Enterprise</a:t>
            </a:r>
            <a:r>
              <a:rPr sz="2600" spc="-2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Edition</a:t>
            </a:r>
            <a:endParaRPr sz="2600" dirty="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260"/>
              </a:spcBef>
              <a:buSzPct val="59615"/>
              <a:buFont typeface="Wingdings"/>
              <a:buChar char=""/>
              <a:tabLst>
                <a:tab pos="625475" algn="l"/>
              </a:tabLst>
            </a:pPr>
            <a:r>
              <a:rPr sz="2600" dirty="0">
                <a:solidFill>
                  <a:srgbClr val="4B4B4B"/>
                </a:solidFill>
                <a:latin typeface="Corbel"/>
                <a:cs typeface="Corbel"/>
              </a:rPr>
              <a:t>PHP</a:t>
            </a:r>
            <a:endParaRPr sz="2600" dirty="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260"/>
              </a:spcBef>
              <a:buSzPct val="59615"/>
              <a:buFont typeface="Wingdings"/>
              <a:buChar char=""/>
              <a:tabLst>
                <a:tab pos="625475" algn="l"/>
              </a:tabLst>
            </a:pPr>
            <a:r>
              <a:rPr sz="2600" spc="-45" dirty="0">
                <a:solidFill>
                  <a:srgbClr val="4B4B4B"/>
                </a:solidFill>
                <a:latin typeface="Corbel"/>
                <a:cs typeface="Corbel"/>
              </a:rPr>
              <a:t>ASP.NET</a:t>
            </a:r>
            <a:endParaRPr sz="26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1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Bases </a:t>
            </a:r>
            <a:r>
              <a:rPr sz="3000" dirty="0">
                <a:solidFill>
                  <a:srgbClr val="919191"/>
                </a:solidFill>
                <a:latin typeface="Corbel"/>
                <a:cs typeface="Corbel"/>
              </a:rPr>
              <a:t>de</a:t>
            </a:r>
            <a:r>
              <a:rPr sz="3000" spc="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000" spc="-5" dirty="0" err="1">
                <a:solidFill>
                  <a:srgbClr val="919191"/>
                </a:solidFill>
                <a:latin typeface="Corbel"/>
                <a:cs typeface="Corbel"/>
              </a:rPr>
              <a:t>datos</a:t>
            </a:r>
            <a:endParaRPr lang="es-ES" sz="3000" spc="-5" dirty="0">
              <a:solidFill>
                <a:srgbClr val="919191"/>
              </a:solidFill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1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s-ES" sz="3000" spc="-5" dirty="0">
                <a:solidFill>
                  <a:srgbClr val="919191"/>
                </a:solidFill>
                <a:latin typeface="Corbel"/>
                <a:cs typeface="Corbel"/>
              </a:rPr>
              <a:t>Servicios web</a:t>
            </a:r>
            <a:endParaRPr sz="30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14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Sistemas gestores </a:t>
            </a:r>
            <a:r>
              <a:rPr sz="3000" dirty="0">
                <a:solidFill>
                  <a:srgbClr val="919191"/>
                </a:solidFill>
                <a:latin typeface="Corbel"/>
                <a:cs typeface="Corbel"/>
              </a:rPr>
              <a:t>de</a:t>
            </a:r>
            <a:r>
              <a:rPr sz="3000" spc="-4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contenido</a:t>
            </a:r>
            <a:endParaRPr sz="30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14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Servicios en </a:t>
            </a:r>
            <a:r>
              <a:rPr sz="3000" dirty="0">
                <a:solidFill>
                  <a:srgbClr val="919191"/>
                </a:solidFill>
                <a:latin typeface="Corbel"/>
                <a:cs typeface="Corbel"/>
              </a:rPr>
              <a:t>la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nube</a:t>
            </a:r>
            <a:endParaRPr sz="30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250" spc="-15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250" spc="-2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APLICACIONES</a:t>
            </a:r>
            <a:r>
              <a:rPr sz="2250" spc="275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2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783" y="1460246"/>
            <a:ext cx="8339963" cy="4914807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25"/>
              </a:spcBef>
              <a:buClr>
                <a:srgbClr val="6F6F6F"/>
              </a:buClr>
              <a:buFont typeface="Corbel"/>
              <a:buAutoNum type="arabicPeriod"/>
              <a:tabLst>
                <a:tab pos="469265" algn="l"/>
                <a:tab pos="469900" algn="l"/>
              </a:tabLst>
            </a:pPr>
            <a:r>
              <a:rPr sz="2700" spc="-10" dirty="0">
                <a:solidFill>
                  <a:srgbClr val="919191"/>
                </a:solidFill>
                <a:latin typeface="Corbel"/>
                <a:cs typeface="Corbel"/>
              </a:rPr>
              <a:t>Introducción</a:t>
            </a:r>
            <a:endParaRPr sz="27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22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700" spc="-5" dirty="0">
                <a:solidFill>
                  <a:srgbClr val="919191"/>
                </a:solidFill>
                <a:latin typeface="Corbel"/>
                <a:cs typeface="Corbel"/>
              </a:rPr>
              <a:t>Arquitecturas </a:t>
            </a:r>
            <a:r>
              <a:rPr sz="2700" dirty="0">
                <a:solidFill>
                  <a:srgbClr val="919191"/>
                </a:solidFill>
                <a:latin typeface="Corbel"/>
                <a:cs typeface="Corbel"/>
              </a:rPr>
              <a:t>de </a:t>
            </a:r>
            <a:r>
              <a:rPr sz="2700" spc="-5" dirty="0">
                <a:solidFill>
                  <a:srgbClr val="919191"/>
                </a:solidFill>
                <a:latin typeface="Corbel"/>
                <a:cs typeface="Corbel"/>
              </a:rPr>
              <a:t>aplicaciones</a:t>
            </a:r>
            <a:r>
              <a:rPr sz="2700" spc="-5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919191"/>
                </a:solidFill>
                <a:latin typeface="Corbel"/>
                <a:cs typeface="Corbel"/>
              </a:rPr>
              <a:t>web</a:t>
            </a:r>
            <a:endParaRPr sz="27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22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700" spc="-20" dirty="0">
                <a:solidFill>
                  <a:srgbClr val="919191"/>
                </a:solidFill>
                <a:latin typeface="Corbel"/>
                <a:cs typeface="Corbel"/>
              </a:rPr>
              <a:t>Tecnologías </a:t>
            </a:r>
            <a:r>
              <a:rPr sz="2700" dirty="0">
                <a:solidFill>
                  <a:srgbClr val="919191"/>
                </a:solidFill>
                <a:latin typeface="Corbel"/>
                <a:cs typeface="Corbel"/>
              </a:rPr>
              <a:t>del</a:t>
            </a:r>
            <a:r>
              <a:rPr sz="2700" spc="-1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919191"/>
                </a:solidFill>
                <a:latin typeface="Corbel"/>
                <a:cs typeface="Corbel"/>
              </a:rPr>
              <a:t>cliente</a:t>
            </a:r>
            <a:endParaRPr sz="27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22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700" spc="-20" dirty="0">
                <a:solidFill>
                  <a:srgbClr val="919191"/>
                </a:solidFill>
                <a:latin typeface="Corbel"/>
                <a:cs typeface="Corbel"/>
              </a:rPr>
              <a:t>Tecnologías </a:t>
            </a:r>
            <a:r>
              <a:rPr sz="2700" dirty="0">
                <a:solidFill>
                  <a:srgbClr val="919191"/>
                </a:solidFill>
                <a:latin typeface="Corbel"/>
                <a:cs typeface="Corbel"/>
              </a:rPr>
              <a:t>del</a:t>
            </a:r>
            <a:r>
              <a:rPr sz="2700" spc="-2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919191"/>
                </a:solidFill>
                <a:latin typeface="Corbel"/>
                <a:cs typeface="Corbel"/>
              </a:rPr>
              <a:t>servidor</a:t>
            </a:r>
            <a:endParaRPr sz="27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225"/>
              </a:spcBef>
              <a:buClr>
                <a:srgbClr val="65A53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Bases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</a:t>
            </a:r>
            <a:r>
              <a:rPr sz="2700" spc="-3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datos</a:t>
            </a:r>
            <a:endParaRPr sz="2700" dirty="0">
              <a:latin typeface="Corbel"/>
              <a:cs typeface="Corbel"/>
            </a:endParaRPr>
          </a:p>
          <a:p>
            <a:pPr marL="624840" lvl="1" indent="-246379">
              <a:lnSpc>
                <a:spcPts val="2640"/>
              </a:lnSpc>
              <a:spcBef>
                <a:spcPts val="330"/>
              </a:spcBef>
              <a:buSzPct val="58333"/>
              <a:buFont typeface="Wingdings"/>
              <a:buChar char=""/>
              <a:tabLst>
                <a:tab pos="625475" algn="l"/>
              </a:tabLst>
            </a:pP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Bases de datos</a:t>
            </a:r>
            <a:r>
              <a:rPr sz="2400" spc="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relacionales</a:t>
            </a:r>
            <a:endParaRPr sz="2400" dirty="0">
              <a:latin typeface="Corbel"/>
              <a:cs typeface="Corbel"/>
            </a:endParaRPr>
          </a:p>
          <a:p>
            <a:pPr marL="890269" lvl="2" indent="-219710">
              <a:lnSpc>
                <a:spcPts val="2150"/>
              </a:lnSpc>
              <a:buFont typeface="Wingdings 2"/>
              <a:buChar char=""/>
              <a:tabLst>
                <a:tab pos="890905" algn="l"/>
              </a:tabLst>
            </a:pP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MySQL</a:t>
            </a:r>
            <a:endParaRPr sz="2200" dirty="0">
              <a:latin typeface="Corbel"/>
              <a:cs typeface="Corbel"/>
            </a:endParaRPr>
          </a:p>
          <a:p>
            <a:pPr marL="890269" lvl="2" indent="-219710">
              <a:lnSpc>
                <a:spcPts val="2395"/>
              </a:lnSpc>
              <a:buFont typeface="Wingdings 2"/>
              <a:buChar char=""/>
              <a:tabLst>
                <a:tab pos="890905" algn="l"/>
              </a:tabLst>
            </a:pP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H2</a:t>
            </a:r>
            <a:endParaRPr sz="2200" dirty="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325"/>
              </a:spcBef>
              <a:buSzPct val="58333"/>
              <a:buFont typeface="Wingdings"/>
              <a:buChar char=""/>
              <a:tabLst>
                <a:tab pos="625475" algn="l"/>
              </a:tabLst>
            </a:pP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Bases de </a:t>
            </a:r>
            <a:r>
              <a:rPr sz="2400" spc="-5" dirty="0" err="1">
                <a:solidFill>
                  <a:srgbClr val="4B4B4B"/>
                </a:solidFill>
                <a:latin typeface="Corbel"/>
                <a:cs typeface="Corbel"/>
              </a:rPr>
              <a:t>datos</a:t>
            </a:r>
            <a:r>
              <a:rPr sz="2400" spc="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NoSQL</a:t>
            </a:r>
            <a:endParaRPr sz="24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22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700" spc="-5" dirty="0">
                <a:solidFill>
                  <a:srgbClr val="919191"/>
                </a:solidFill>
                <a:latin typeface="Corbel"/>
                <a:cs typeface="Corbel"/>
              </a:rPr>
              <a:t>S</a:t>
            </a:r>
            <a:r>
              <a:rPr lang="es-ES" sz="2700" spc="-5" dirty="0" err="1">
                <a:solidFill>
                  <a:srgbClr val="919191"/>
                </a:solidFill>
                <a:latin typeface="Corbel"/>
                <a:cs typeface="Corbel"/>
              </a:rPr>
              <a:t>ervicios</a:t>
            </a:r>
            <a:r>
              <a:rPr lang="es-ES" sz="2700" spc="-5" dirty="0">
                <a:solidFill>
                  <a:srgbClr val="919191"/>
                </a:solidFill>
                <a:latin typeface="Corbel"/>
                <a:cs typeface="Corbel"/>
              </a:rPr>
              <a:t> web</a:t>
            </a:r>
          </a:p>
          <a:p>
            <a:pPr marL="469900" indent="-457200">
              <a:lnSpc>
                <a:spcPct val="100000"/>
              </a:lnSpc>
              <a:spcBef>
                <a:spcPts val="22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s-ES" sz="2700" spc="-5" dirty="0">
                <a:solidFill>
                  <a:srgbClr val="919191"/>
                </a:solidFill>
                <a:latin typeface="Corbel"/>
                <a:cs typeface="Corbel"/>
              </a:rPr>
              <a:t>Sistemas gestores de contenido</a:t>
            </a:r>
            <a:endParaRPr sz="27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22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700" spc="-5" dirty="0">
                <a:solidFill>
                  <a:srgbClr val="919191"/>
                </a:solidFill>
                <a:latin typeface="Corbel"/>
                <a:cs typeface="Corbel"/>
              </a:rPr>
              <a:t>Servicios </a:t>
            </a:r>
            <a:r>
              <a:rPr sz="2700" dirty="0">
                <a:solidFill>
                  <a:srgbClr val="919191"/>
                </a:solidFill>
                <a:latin typeface="Corbel"/>
                <a:cs typeface="Corbel"/>
              </a:rPr>
              <a:t>en </a:t>
            </a:r>
            <a:r>
              <a:rPr sz="2700" spc="-5" dirty="0">
                <a:solidFill>
                  <a:srgbClr val="919191"/>
                </a:solidFill>
                <a:latin typeface="Corbel"/>
                <a:cs typeface="Corbel"/>
              </a:rPr>
              <a:t>la</a:t>
            </a:r>
            <a:r>
              <a:rPr sz="2700" spc="-3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919191"/>
                </a:solidFill>
                <a:latin typeface="Corbel"/>
                <a:cs typeface="Corbel"/>
              </a:rPr>
              <a:t>nube</a:t>
            </a:r>
            <a:endParaRPr sz="27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72085"/>
            <a:ext cx="7094855" cy="935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">
              <a:lnSpc>
                <a:spcPts val="3345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  <a:p>
            <a:pPr marL="12700">
              <a:lnSpc>
                <a:spcPts val="3825"/>
              </a:lnSpc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Índice de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contenidos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783" y="1460246"/>
            <a:ext cx="8339963" cy="4324902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25"/>
              </a:spcBef>
              <a:buClr>
                <a:srgbClr val="6F6F6F"/>
              </a:buClr>
              <a:buFont typeface="Corbel"/>
              <a:buAutoNum type="arabicPeriod"/>
              <a:tabLst>
                <a:tab pos="469265" algn="l"/>
                <a:tab pos="469900" algn="l"/>
              </a:tabLst>
            </a:pPr>
            <a:r>
              <a:rPr sz="2700" spc="-10" dirty="0">
                <a:solidFill>
                  <a:srgbClr val="919191"/>
                </a:solidFill>
                <a:latin typeface="Corbel"/>
                <a:cs typeface="Corbel"/>
              </a:rPr>
              <a:t>Introducción</a:t>
            </a:r>
            <a:endParaRPr sz="27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22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700" spc="-5" dirty="0">
                <a:solidFill>
                  <a:srgbClr val="919191"/>
                </a:solidFill>
                <a:latin typeface="Corbel"/>
                <a:cs typeface="Corbel"/>
              </a:rPr>
              <a:t>Arquitecturas </a:t>
            </a:r>
            <a:r>
              <a:rPr sz="2700" dirty="0">
                <a:solidFill>
                  <a:srgbClr val="919191"/>
                </a:solidFill>
                <a:latin typeface="Corbel"/>
                <a:cs typeface="Corbel"/>
              </a:rPr>
              <a:t>de </a:t>
            </a:r>
            <a:r>
              <a:rPr sz="2700" spc="-5" dirty="0">
                <a:solidFill>
                  <a:srgbClr val="919191"/>
                </a:solidFill>
                <a:latin typeface="Corbel"/>
                <a:cs typeface="Corbel"/>
              </a:rPr>
              <a:t>aplicaciones</a:t>
            </a:r>
            <a:r>
              <a:rPr sz="2700" spc="-5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919191"/>
                </a:solidFill>
                <a:latin typeface="Corbel"/>
                <a:cs typeface="Corbel"/>
              </a:rPr>
              <a:t>web</a:t>
            </a:r>
            <a:endParaRPr sz="27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22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700" spc="-20" dirty="0">
                <a:solidFill>
                  <a:srgbClr val="919191"/>
                </a:solidFill>
                <a:latin typeface="Corbel"/>
                <a:cs typeface="Corbel"/>
              </a:rPr>
              <a:t>Tecnologías </a:t>
            </a:r>
            <a:r>
              <a:rPr sz="2700" dirty="0">
                <a:solidFill>
                  <a:srgbClr val="919191"/>
                </a:solidFill>
                <a:latin typeface="Corbel"/>
                <a:cs typeface="Corbel"/>
              </a:rPr>
              <a:t>del</a:t>
            </a:r>
            <a:r>
              <a:rPr sz="2700" spc="-1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919191"/>
                </a:solidFill>
                <a:latin typeface="Corbel"/>
                <a:cs typeface="Corbel"/>
              </a:rPr>
              <a:t>cliente</a:t>
            </a:r>
            <a:endParaRPr sz="27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22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700" spc="-20" dirty="0">
                <a:solidFill>
                  <a:srgbClr val="919191"/>
                </a:solidFill>
                <a:latin typeface="Corbel"/>
                <a:cs typeface="Corbel"/>
              </a:rPr>
              <a:t>Tecnologías </a:t>
            </a:r>
            <a:r>
              <a:rPr sz="2700" dirty="0">
                <a:solidFill>
                  <a:srgbClr val="919191"/>
                </a:solidFill>
                <a:latin typeface="Corbel"/>
                <a:cs typeface="Corbel"/>
              </a:rPr>
              <a:t>del</a:t>
            </a:r>
            <a:r>
              <a:rPr sz="2700" spc="-2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700" spc="-5" dirty="0" err="1">
                <a:solidFill>
                  <a:srgbClr val="919191"/>
                </a:solidFill>
                <a:latin typeface="Corbel"/>
                <a:cs typeface="Corbel"/>
              </a:rPr>
              <a:t>servidor</a:t>
            </a:r>
            <a:endParaRPr lang="es-ES" sz="2700" spc="-5" dirty="0">
              <a:solidFill>
                <a:srgbClr val="919191"/>
              </a:solidFill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22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s-ES" sz="2700" spc="-5" dirty="0">
                <a:solidFill>
                  <a:srgbClr val="919191"/>
                </a:solidFill>
                <a:latin typeface="Corbel"/>
                <a:cs typeface="Corbel"/>
              </a:rPr>
              <a:t>Bases de datos</a:t>
            </a:r>
            <a:endParaRPr sz="27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225"/>
              </a:spcBef>
              <a:buClr>
                <a:srgbClr val="65A53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s-ES" sz="2700" spc="-5" dirty="0">
                <a:solidFill>
                  <a:srgbClr val="4B4B4B"/>
                </a:solidFill>
                <a:latin typeface="Corbel"/>
                <a:cs typeface="Corbel"/>
              </a:rPr>
              <a:t>Servicios web</a:t>
            </a:r>
            <a:endParaRPr sz="2700" dirty="0">
              <a:latin typeface="Corbel"/>
              <a:cs typeface="Corbel"/>
            </a:endParaRPr>
          </a:p>
          <a:p>
            <a:pPr marL="624840" lvl="1" indent="-246379">
              <a:lnSpc>
                <a:spcPts val="2640"/>
              </a:lnSpc>
              <a:spcBef>
                <a:spcPts val="330"/>
              </a:spcBef>
              <a:buSzPct val="58333"/>
              <a:buFont typeface="Wingdings"/>
              <a:buChar char=""/>
              <a:tabLst>
                <a:tab pos="625475" algn="l"/>
              </a:tabLst>
            </a:pPr>
            <a:r>
              <a:rPr lang="es-ES" sz="2400" spc="-5" dirty="0">
                <a:solidFill>
                  <a:srgbClr val="4B4B4B"/>
                </a:solidFill>
                <a:latin typeface="Corbel"/>
                <a:cs typeface="Corbel"/>
              </a:rPr>
              <a:t>SOAP</a:t>
            </a:r>
            <a:endParaRPr lang="es-ES" sz="2400" dirty="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325"/>
              </a:spcBef>
              <a:buSzPct val="58333"/>
              <a:buFont typeface="Wingdings"/>
              <a:buChar char=""/>
              <a:tabLst>
                <a:tab pos="625475" algn="l"/>
              </a:tabLst>
            </a:pPr>
            <a:r>
              <a:rPr lang="es-ES" sz="2400" spc="-5" dirty="0">
                <a:solidFill>
                  <a:srgbClr val="4B4B4B"/>
                </a:solidFill>
                <a:latin typeface="Corbel"/>
                <a:cs typeface="Corbel"/>
              </a:rPr>
              <a:t>REST</a:t>
            </a:r>
            <a:endParaRPr lang="es-ES" sz="2700" spc="-5" dirty="0">
              <a:solidFill>
                <a:srgbClr val="919191"/>
              </a:solidFill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22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s-ES" sz="2700" spc="-5" dirty="0">
                <a:solidFill>
                  <a:srgbClr val="919191"/>
                </a:solidFill>
                <a:latin typeface="Corbel"/>
                <a:cs typeface="Corbel"/>
              </a:rPr>
              <a:t>Sistemas gestores de contenido</a:t>
            </a:r>
            <a:endParaRPr lang="es-ES" sz="27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22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700" spc="-5" dirty="0" err="1">
                <a:solidFill>
                  <a:srgbClr val="919191"/>
                </a:solidFill>
                <a:latin typeface="Corbel"/>
                <a:cs typeface="Corbel"/>
              </a:rPr>
              <a:t>Servicios</a:t>
            </a:r>
            <a:r>
              <a:rPr sz="2700" spc="-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700" dirty="0">
                <a:solidFill>
                  <a:srgbClr val="919191"/>
                </a:solidFill>
                <a:latin typeface="Corbel"/>
                <a:cs typeface="Corbel"/>
              </a:rPr>
              <a:t>en </a:t>
            </a:r>
            <a:r>
              <a:rPr sz="2700" spc="-5" dirty="0">
                <a:solidFill>
                  <a:srgbClr val="919191"/>
                </a:solidFill>
                <a:latin typeface="Corbel"/>
                <a:cs typeface="Corbel"/>
              </a:rPr>
              <a:t>la</a:t>
            </a:r>
            <a:r>
              <a:rPr sz="2700" spc="-3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919191"/>
                </a:solidFill>
                <a:latin typeface="Corbel"/>
                <a:cs typeface="Corbel"/>
              </a:rPr>
              <a:t>nube</a:t>
            </a:r>
            <a:endParaRPr sz="27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72085"/>
            <a:ext cx="7094855" cy="935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">
              <a:lnSpc>
                <a:spcPts val="3345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  <a:p>
            <a:pPr marL="12700">
              <a:lnSpc>
                <a:spcPts val="3825"/>
              </a:lnSpc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Índice de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contenidos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7741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784" y="1437995"/>
            <a:ext cx="6188710" cy="477502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15"/>
              </a:spcBef>
              <a:buClr>
                <a:srgbClr val="6F6F6F"/>
              </a:buClr>
              <a:buFont typeface="Corbel"/>
              <a:buAutoNum type="arabicPeriod"/>
              <a:tabLst>
                <a:tab pos="469265" algn="l"/>
                <a:tab pos="469900" algn="l"/>
              </a:tabLst>
            </a:pPr>
            <a:r>
              <a:rPr sz="3200" spc="-10" dirty="0">
                <a:solidFill>
                  <a:srgbClr val="919191"/>
                </a:solidFill>
                <a:latin typeface="Corbel"/>
                <a:cs typeface="Corbel"/>
              </a:rPr>
              <a:t>Introducción</a:t>
            </a:r>
            <a:endParaRPr sz="32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200" spc="-5" dirty="0">
                <a:solidFill>
                  <a:srgbClr val="919191"/>
                </a:solidFill>
                <a:latin typeface="Corbel"/>
                <a:cs typeface="Corbel"/>
              </a:rPr>
              <a:t>Arquitecturas de aplicaciones</a:t>
            </a:r>
            <a:r>
              <a:rPr sz="3200" spc="-6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200" dirty="0">
                <a:solidFill>
                  <a:srgbClr val="919191"/>
                </a:solidFill>
                <a:latin typeface="Corbel"/>
                <a:cs typeface="Corbel"/>
              </a:rPr>
              <a:t>web</a:t>
            </a:r>
            <a:endParaRPr sz="32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200" spc="-20" dirty="0">
                <a:solidFill>
                  <a:srgbClr val="919191"/>
                </a:solidFill>
                <a:latin typeface="Corbel"/>
                <a:cs typeface="Corbel"/>
              </a:rPr>
              <a:t>Tecnologías </a:t>
            </a:r>
            <a:r>
              <a:rPr sz="3200" dirty="0">
                <a:solidFill>
                  <a:srgbClr val="919191"/>
                </a:solidFill>
                <a:latin typeface="Corbel"/>
                <a:cs typeface="Corbel"/>
              </a:rPr>
              <a:t>del</a:t>
            </a:r>
            <a:r>
              <a:rPr sz="3200" spc="-3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rgbClr val="919191"/>
                </a:solidFill>
                <a:latin typeface="Corbel"/>
                <a:cs typeface="Corbel"/>
              </a:rPr>
              <a:t>cliente</a:t>
            </a:r>
            <a:endParaRPr sz="32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200" spc="-20" dirty="0">
                <a:solidFill>
                  <a:srgbClr val="919191"/>
                </a:solidFill>
                <a:latin typeface="Corbel"/>
                <a:cs typeface="Corbel"/>
              </a:rPr>
              <a:t>Tecnologías </a:t>
            </a:r>
            <a:r>
              <a:rPr sz="3200" dirty="0">
                <a:solidFill>
                  <a:srgbClr val="919191"/>
                </a:solidFill>
                <a:latin typeface="Corbel"/>
                <a:cs typeface="Corbel"/>
              </a:rPr>
              <a:t>del</a:t>
            </a:r>
            <a:r>
              <a:rPr sz="3200" spc="-3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rgbClr val="919191"/>
                </a:solidFill>
                <a:latin typeface="Corbel"/>
                <a:cs typeface="Corbel"/>
              </a:rPr>
              <a:t>servidor</a:t>
            </a:r>
            <a:endParaRPr sz="32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919191"/>
                </a:solidFill>
                <a:latin typeface="Corbel"/>
                <a:cs typeface="Corbel"/>
              </a:rPr>
              <a:t>Bases </a:t>
            </a:r>
            <a:r>
              <a:rPr sz="3200" spc="-5" dirty="0">
                <a:solidFill>
                  <a:srgbClr val="919191"/>
                </a:solidFill>
                <a:latin typeface="Corbel"/>
                <a:cs typeface="Corbel"/>
              </a:rPr>
              <a:t>de</a:t>
            </a:r>
            <a:r>
              <a:rPr sz="3200" spc="-2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200" spc="-5" dirty="0" err="1">
                <a:solidFill>
                  <a:srgbClr val="919191"/>
                </a:solidFill>
                <a:latin typeface="Corbel"/>
                <a:cs typeface="Corbel"/>
              </a:rPr>
              <a:t>datos</a:t>
            </a:r>
            <a:endParaRPr lang="es-ES" sz="3200" spc="-5" dirty="0">
              <a:solidFill>
                <a:srgbClr val="919191"/>
              </a:solidFill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s-ES" sz="3200" spc="-5" dirty="0">
                <a:solidFill>
                  <a:srgbClr val="919191"/>
                </a:solidFill>
                <a:latin typeface="Corbel"/>
                <a:cs typeface="Corbel"/>
              </a:rPr>
              <a:t>Servicios web</a:t>
            </a:r>
            <a:endParaRPr sz="32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Clr>
                <a:srgbClr val="65A53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4B4B4B"/>
                </a:solidFill>
                <a:latin typeface="Corbel"/>
                <a:cs typeface="Corbel"/>
              </a:rPr>
              <a:t>Sistemas </a:t>
            </a:r>
            <a:r>
              <a:rPr sz="3200" spc="-5" dirty="0">
                <a:solidFill>
                  <a:srgbClr val="4B4B4B"/>
                </a:solidFill>
                <a:latin typeface="Corbel"/>
                <a:cs typeface="Corbel"/>
              </a:rPr>
              <a:t>gestores de</a:t>
            </a:r>
            <a:r>
              <a:rPr sz="3200" spc="-5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rgbClr val="4B4B4B"/>
                </a:solidFill>
                <a:latin typeface="Corbel"/>
                <a:cs typeface="Corbel"/>
              </a:rPr>
              <a:t>contenido</a:t>
            </a:r>
            <a:endParaRPr sz="32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200" spc="-5" dirty="0">
                <a:solidFill>
                  <a:srgbClr val="919191"/>
                </a:solidFill>
                <a:latin typeface="Corbel"/>
                <a:cs typeface="Corbel"/>
              </a:rPr>
              <a:t>Servicios </a:t>
            </a:r>
            <a:r>
              <a:rPr sz="3200" dirty="0">
                <a:solidFill>
                  <a:srgbClr val="919191"/>
                </a:solidFill>
                <a:latin typeface="Corbel"/>
                <a:cs typeface="Corbel"/>
              </a:rPr>
              <a:t>en la</a:t>
            </a:r>
            <a:r>
              <a:rPr sz="3200" spc="-4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200" dirty="0">
                <a:solidFill>
                  <a:srgbClr val="919191"/>
                </a:solidFill>
                <a:latin typeface="Corbel"/>
                <a:cs typeface="Corbel"/>
              </a:rPr>
              <a:t>nube</a:t>
            </a:r>
            <a:endParaRPr sz="32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7892" y="6568620"/>
            <a:ext cx="289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13</a:t>
            </a:fld>
            <a:endParaRPr sz="18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72085"/>
            <a:ext cx="7094855" cy="935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">
              <a:lnSpc>
                <a:spcPts val="3345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  <a:p>
            <a:pPr marL="12700">
              <a:lnSpc>
                <a:spcPts val="3825"/>
              </a:lnSpc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Índice de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contenidos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4190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94233"/>
            <a:ext cx="3745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Índice de</a:t>
            </a:r>
            <a:r>
              <a:rPr sz="3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contenidos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7892" y="6568620"/>
            <a:ext cx="289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14</a:t>
            </a:fld>
            <a:endParaRPr sz="18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784" y="1365344"/>
            <a:ext cx="8349108" cy="5111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10" dirty="0">
                <a:solidFill>
                  <a:srgbClr val="919191"/>
                </a:solidFill>
                <a:latin typeface="Corbel"/>
                <a:cs typeface="Corbel"/>
              </a:rPr>
              <a:t>Introducción</a:t>
            </a:r>
            <a:endParaRPr sz="30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Arquitecturas </a:t>
            </a:r>
            <a:r>
              <a:rPr sz="3000" dirty="0">
                <a:solidFill>
                  <a:srgbClr val="919191"/>
                </a:solidFill>
                <a:latin typeface="Corbel"/>
                <a:cs typeface="Corbel"/>
              </a:rPr>
              <a:t>de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aplicaciones</a:t>
            </a:r>
            <a:r>
              <a:rPr sz="3000" spc="-2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web</a:t>
            </a:r>
            <a:endParaRPr sz="30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20" dirty="0">
                <a:solidFill>
                  <a:srgbClr val="919191"/>
                </a:solidFill>
                <a:latin typeface="Corbel"/>
                <a:cs typeface="Corbel"/>
              </a:rPr>
              <a:t>Tecnologías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del</a:t>
            </a:r>
            <a:r>
              <a:rPr sz="3000" spc="2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cliente</a:t>
            </a:r>
            <a:endParaRPr sz="30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20" dirty="0">
                <a:solidFill>
                  <a:srgbClr val="919191"/>
                </a:solidFill>
                <a:latin typeface="Corbel"/>
                <a:cs typeface="Corbel"/>
              </a:rPr>
              <a:t>Tecnologías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del</a:t>
            </a:r>
            <a:r>
              <a:rPr sz="3000" spc="2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servidor</a:t>
            </a:r>
            <a:endParaRPr sz="30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Bases </a:t>
            </a:r>
            <a:r>
              <a:rPr sz="3000" dirty="0">
                <a:solidFill>
                  <a:srgbClr val="919191"/>
                </a:solidFill>
                <a:latin typeface="Corbel"/>
                <a:cs typeface="Corbel"/>
              </a:rPr>
              <a:t>de</a:t>
            </a:r>
            <a:r>
              <a:rPr sz="3000" spc="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000" spc="-5" dirty="0" err="1">
                <a:solidFill>
                  <a:srgbClr val="919191"/>
                </a:solidFill>
                <a:latin typeface="Corbel"/>
                <a:cs typeface="Corbel"/>
              </a:rPr>
              <a:t>datos</a:t>
            </a:r>
            <a:endParaRPr lang="es-ES" sz="3000" spc="-5" dirty="0">
              <a:solidFill>
                <a:srgbClr val="919191"/>
              </a:solidFill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s-ES" sz="3000" spc="-5" dirty="0">
                <a:solidFill>
                  <a:srgbClr val="919191"/>
                </a:solidFill>
                <a:latin typeface="Corbel"/>
                <a:cs typeface="Corbel"/>
              </a:rPr>
              <a:t>Servicios web</a:t>
            </a:r>
            <a:endParaRPr sz="30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Sistemas gestores </a:t>
            </a:r>
            <a:r>
              <a:rPr sz="3000" dirty="0">
                <a:solidFill>
                  <a:srgbClr val="919191"/>
                </a:solidFill>
                <a:latin typeface="Corbel"/>
                <a:cs typeface="Corbel"/>
              </a:rPr>
              <a:t>de</a:t>
            </a:r>
            <a:r>
              <a:rPr sz="3000" spc="-3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contenido</a:t>
            </a:r>
            <a:endParaRPr sz="30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Clr>
                <a:srgbClr val="65A53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4B4B4B"/>
                </a:solidFill>
                <a:latin typeface="Corbel"/>
                <a:cs typeface="Corbel"/>
              </a:rPr>
              <a:t>Servicios en </a:t>
            </a:r>
            <a:r>
              <a:rPr sz="3000" dirty="0">
                <a:solidFill>
                  <a:srgbClr val="4B4B4B"/>
                </a:solidFill>
                <a:latin typeface="Corbel"/>
                <a:cs typeface="Corbel"/>
              </a:rPr>
              <a:t>la </a:t>
            </a:r>
            <a:r>
              <a:rPr sz="3000" spc="-5" dirty="0">
                <a:solidFill>
                  <a:srgbClr val="4B4B4B"/>
                </a:solidFill>
                <a:latin typeface="Corbel"/>
                <a:cs typeface="Corbel"/>
              </a:rPr>
              <a:t>nube</a:t>
            </a:r>
            <a:endParaRPr sz="3000" dirty="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265"/>
              </a:spcBef>
              <a:buSzPct val="59615"/>
              <a:buFont typeface="Wingdings"/>
              <a:buChar char=""/>
              <a:tabLst>
                <a:tab pos="625475" algn="l"/>
              </a:tabLst>
            </a:pP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Infraestructura </a:t>
            </a:r>
            <a:r>
              <a:rPr sz="2600" dirty="0">
                <a:solidFill>
                  <a:srgbClr val="4B4B4B"/>
                </a:solidFill>
                <a:latin typeface="Corbel"/>
                <a:cs typeface="Corbel"/>
              </a:rPr>
              <a:t>como</a:t>
            </a:r>
            <a:r>
              <a:rPr sz="2600" spc="-1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servicio</a:t>
            </a:r>
            <a:endParaRPr sz="2600" dirty="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260"/>
              </a:spcBef>
              <a:buSzPct val="59615"/>
              <a:buFont typeface="Wingdings"/>
              <a:buChar char=""/>
              <a:tabLst>
                <a:tab pos="625475" algn="l"/>
              </a:tabLst>
            </a:pP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Plataforma </a:t>
            </a:r>
            <a:r>
              <a:rPr sz="2600" dirty="0">
                <a:solidFill>
                  <a:srgbClr val="4B4B4B"/>
                </a:solidFill>
                <a:latin typeface="Corbel"/>
                <a:cs typeface="Corbel"/>
              </a:rPr>
              <a:t>como</a:t>
            </a:r>
            <a:r>
              <a:rPr sz="2600" spc="-2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servicio</a:t>
            </a:r>
            <a:endParaRPr sz="2600" dirty="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260"/>
              </a:spcBef>
              <a:buSzPct val="59615"/>
              <a:buFont typeface="Wingdings"/>
              <a:buChar char=""/>
              <a:tabLst>
                <a:tab pos="625475" algn="l"/>
              </a:tabLst>
            </a:pP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Software </a:t>
            </a:r>
            <a:r>
              <a:rPr sz="2600" dirty="0">
                <a:solidFill>
                  <a:srgbClr val="4B4B4B"/>
                </a:solidFill>
                <a:latin typeface="Corbel"/>
                <a:cs typeface="Corbel"/>
              </a:rPr>
              <a:t>como</a:t>
            </a:r>
            <a:r>
              <a:rPr sz="2600" spc="-2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servicio</a:t>
            </a:r>
            <a:endParaRPr sz="2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250" spc="-15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250" spc="-2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APLICACIONES</a:t>
            </a:r>
            <a:r>
              <a:rPr sz="2250" spc="275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2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784" y="1437995"/>
            <a:ext cx="6188710" cy="477502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15"/>
              </a:spcBef>
              <a:buClr>
                <a:srgbClr val="65A535"/>
              </a:buClr>
              <a:buFont typeface="Corbel"/>
              <a:buAutoNum type="arabicPeriod"/>
              <a:tabLst>
                <a:tab pos="469265" algn="l"/>
                <a:tab pos="469900" algn="l"/>
              </a:tabLst>
            </a:pPr>
            <a:r>
              <a:rPr sz="3200" spc="-10" dirty="0">
                <a:solidFill>
                  <a:srgbClr val="4B4B4B"/>
                </a:solidFill>
                <a:latin typeface="Corbel"/>
                <a:cs typeface="Corbel"/>
              </a:rPr>
              <a:t>Introducción</a:t>
            </a:r>
            <a:endParaRPr sz="32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Clr>
                <a:srgbClr val="65A53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200" spc="-5" dirty="0">
                <a:solidFill>
                  <a:srgbClr val="4B4B4B"/>
                </a:solidFill>
                <a:latin typeface="Corbel"/>
                <a:cs typeface="Corbel"/>
              </a:rPr>
              <a:t>Arquitecturas de aplicaciones</a:t>
            </a:r>
            <a:r>
              <a:rPr sz="3200" spc="-6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3200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endParaRPr sz="32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Clr>
                <a:srgbClr val="65A53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200" spc="-20" dirty="0">
                <a:solidFill>
                  <a:srgbClr val="4B4B4B"/>
                </a:solidFill>
                <a:latin typeface="Corbel"/>
                <a:cs typeface="Corbel"/>
              </a:rPr>
              <a:t>Tecnologías </a:t>
            </a:r>
            <a:r>
              <a:rPr sz="3200" dirty="0">
                <a:solidFill>
                  <a:srgbClr val="4B4B4B"/>
                </a:solidFill>
                <a:latin typeface="Corbel"/>
                <a:cs typeface="Corbel"/>
              </a:rPr>
              <a:t>del</a:t>
            </a:r>
            <a:r>
              <a:rPr sz="3200" spc="-3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rgbClr val="4B4B4B"/>
                </a:solidFill>
                <a:latin typeface="Corbel"/>
                <a:cs typeface="Corbel"/>
              </a:rPr>
              <a:t>cliente</a:t>
            </a:r>
            <a:endParaRPr sz="32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Clr>
                <a:srgbClr val="65A53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200" spc="-20" dirty="0">
                <a:solidFill>
                  <a:srgbClr val="4B4B4B"/>
                </a:solidFill>
                <a:latin typeface="Corbel"/>
                <a:cs typeface="Corbel"/>
              </a:rPr>
              <a:t>Tecnologías </a:t>
            </a:r>
            <a:r>
              <a:rPr sz="3200" dirty="0">
                <a:solidFill>
                  <a:srgbClr val="4B4B4B"/>
                </a:solidFill>
                <a:latin typeface="Corbel"/>
                <a:cs typeface="Corbel"/>
              </a:rPr>
              <a:t>del</a:t>
            </a:r>
            <a:r>
              <a:rPr sz="3200" spc="-3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rgbClr val="4B4B4B"/>
                </a:solidFill>
                <a:latin typeface="Corbel"/>
                <a:cs typeface="Corbel"/>
              </a:rPr>
              <a:t>servidor</a:t>
            </a:r>
            <a:endParaRPr sz="32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Clr>
                <a:srgbClr val="65A53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4B4B4B"/>
                </a:solidFill>
                <a:latin typeface="Corbel"/>
                <a:cs typeface="Corbel"/>
              </a:rPr>
              <a:t>Bases </a:t>
            </a:r>
            <a:r>
              <a:rPr sz="3200" spc="-5" dirty="0">
                <a:solidFill>
                  <a:srgbClr val="4B4B4B"/>
                </a:solidFill>
                <a:latin typeface="Corbel"/>
                <a:cs typeface="Corbel"/>
              </a:rPr>
              <a:t>de</a:t>
            </a:r>
            <a:r>
              <a:rPr sz="3200" spc="-2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3200" spc="-5" dirty="0" err="1">
                <a:solidFill>
                  <a:srgbClr val="4B4B4B"/>
                </a:solidFill>
                <a:latin typeface="Corbel"/>
                <a:cs typeface="Corbel"/>
              </a:rPr>
              <a:t>datos</a:t>
            </a:r>
            <a:endParaRPr lang="es-ES" sz="3200" spc="-5" dirty="0">
              <a:solidFill>
                <a:srgbClr val="4B4B4B"/>
              </a:solidFill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Clr>
                <a:srgbClr val="65A53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s-ES" sz="3200" spc="-5" dirty="0">
                <a:solidFill>
                  <a:srgbClr val="4B4B4B"/>
                </a:solidFill>
                <a:latin typeface="Corbel"/>
                <a:cs typeface="Corbel"/>
              </a:rPr>
              <a:t>Servicios web</a:t>
            </a:r>
            <a:endParaRPr sz="32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Clr>
                <a:srgbClr val="65A53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4B4B4B"/>
                </a:solidFill>
                <a:latin typeface="Corbel"/>
                <a:cs typeface="Corbel"/>
              </a:rPr>
              <a:t>Sistemas </a:t>
            </a:r>
            <a:r>
              <a:rPr sz="3200" spc="-5" dirty="0">
                <a:solidFill>
                  <a:srgbClr val="4B4B4B"/>
                </a:solidFill>
                <a:latin typeface="Corbel"/>
                <a:cs typeface="Corbel"/>
              </a:rPr>
              <a:t>gestores de</a:t>
            </a:r>
            <a:r>
              <a:rPr sz="3200" spc="-5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rgbClr val="4B4B4B"/>
                </a:solidFill>
                <a:latin typeface="Corbel"/>
                <a:cs typeface="Corbel"/>
              </a:rPr>
              <a:t>contenido</a:t>
            </a:r>
            <a:endParaRPr sz="32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Clr>
                <a:srgbClr val="65A53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200" spc="-5" dirty="0">
                <a:solidFill>
                  <a:srgbClr val="4B4B4B"/>
                </a:solidFill>
                <a:latin typeface="Corbel"/>
                <a:cs typeface="Corbel"/>
              </a:rPr>
              <a:t>Servicios </a:t>
            </a:r>
            <a:r>
              <a:rPr sz="3200" dirty="0">
                <a:solidFill>
                  <a:srgbClr val="4B4B4B"/>
                </a:solidFill>
                <a:latin typeface="Corbel"/>
                <a:cs typeface="Corbel"/>
              </a:rPr>
              <a:t>en la</a:t>
            </a:r>
            <a:r>
              <a:rPr sz="3200" spc="-4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3200" dirty="0">
                <a:solidFill>
                  <a:srgbClr val="4B4B4B"/>
                </a:solidFill>
                <a:latin typeface="Corbel"/>
                <a:cs typeface="Corbel"/>
              </a:rPr>
              <a:t>nube</a:t>
            </a:r>
            <a:endParaRPr sz="32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9143" y="6568620"/>
            <a:ext cx="17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2</a:t>
            </a:fld>
            <a:endParaRPr sz="18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72085"/>
            <a:ext cx="7094855" cy="935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">
              <a:lnSpc>
                <a:spcPts val="3345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  <a:p>
            <a:pPr marL="12700">
              <a:lnSpc>
                <a:spcPts val="3825"/>
              </a:lnSpc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Índice de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contenidos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94233"/>
            <a:ext cx="3745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Índice de</a:t>
            </a:r>
            <a:r>
              <a:rPr sz="3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contenidos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9143" y="6568620"/>
            <a:ext cx="17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3</a:t>
            </a:fld>
            <a:endParaRPr sz="18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784" y="1371600"/>
            <a:ext cx="7638416" cy="515076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05"/>
              </a:spcBef>
              <a:buClr>
                <a:srgbClr val="65A53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10" dirty="0">
                <a:solidFill>
                  <a:srgbClr val="4B4B4B"/>
                </a:solidFill>
                <a:latin typeface="Corbel"/>
                <a:cs typeface="Corbel"/>
              </a:rPr>
              <a:t>Introducción</a:t>
            </a:r>
            <a:endParaRPr sz="3000" dirty="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265"/>
              </a:spcBef>
              <a:buSzPct val="59615"/>
              <a:buFont typeface="Wingdings"/>
              <a:buChar char=""/>
              <a:tabLst>
                <a:tab pos="625475" algn="l"/>
              </a:tabLst>
            </a:pPr>
            <a:r>
              <a:rPr lang="es-ES" sz="2600" spc="-20" dirty="0">
                <a:solidFill>
                  <a:srgbClr val="4B4B4B"/>
                </a:solidFill>
                <a:latin typeface="Corbel"/>
                <a:cs typeface="Corbel"/>
              </a:rPr>
              <a:t>Evolución en las t</a:t>
            </a:r>
            <a:r>
              <a:rPr sz="2600" spc="-20" dirty="0" err="1">
                <a:solidFill>
                  <a:srgbClr val="4B4B4B"/>
                </a:solidFill>
                <a:latin typeface="Corbel"/>
                <a:cs typeface="Corbel"/>
              </a:rPr>
              <a:t>ecnologías</a:t>
            </a:r>
            <a:r>
              <a:rPr sz="2600" spc="-2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de</a:t>
            </a:r>
            <a:r>
              <a:rPr sz="2600" spc="-1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desarrollo</a:t>
            </a:r>
            <a:endParaRPr sz="2600" dirty="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260"/>
              </a:spcBef>
              <a:buSzPct val="59615"/>
              <a:buFont typeface="Wingdings"/>
              <a:buChar char=""/>
              <a:tabLst>
                <a:tab pos="625475" algn="l"/>
              </a:tabLst>
            </a:pP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Arquitectura de aplicaciones</a:t>
            </a:r>
            <a:r>
              <a:rPr sz="2600" spc="-2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endParaRPr sz="2600" dirty="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260"/>
              </a:spcBef>
              <a:buSzPct val="59615"/>
              <a:buFont typeface="Wingdings"/>
              <a:buChar char=""/>
              <a:tabLst>
                <a:tab pos="625475" algn="l"/>
              </a:tabLst>
            </a:pPr>
            <a:r>
              <a:rPr sz="2600" dirty="0">
                <a:solidFill>
                  <a:srgbClr val="4B4B4B"/>
                </a:solidFill>
                <a:latin typeface="Corbel"/>
                <a:cs typeface="Corbel"/>
              </a:rPr>
              <a:t>Sistemas 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gestores de</a:t>
            </a:r>
            <a:r>
              <a:rPr sz="2600" spc="-7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contenido</a:t>
            </a:r>
            <a:endParaRPr sz="26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1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Arquitecturas </a:t>
            </a:r>
            <a:r>
              <a:rPr sz="3000" dirty="0">
                <a:solidFill>
                  <a:srgbClr val="919191"/>
                </a:solidFill>
                <a:latin typeface="Corbel"/>
                <a:cs typeface="Corbel"/>
              </a:rPr>
              <a:t>de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aplicaciones</a:t>
            </a:r>
            <a:r>
              <a:rPr sz="3000" spc="-4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web</a:t>
            </a:r>
            <a:endParaRPr sz="30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14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20" dirty="0">
                <a:solidFill>
                  <a:srgbClr val="919191"/>
                </a:solidFill>
                <a:latin typeface="Corbel"/>
                <a:cs typeface="Corbel"/>
              </a:rPr>
              <a:t>Tecnologías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del</a:t>
            </a:r>
            <a:r>
              <a:rPr sz="3000" spc="2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cliente</a:t>
            </a:r>
            <a:endParaRPr sz="30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14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20" dirty="0">
                <a:solidFill>
                  <a:srgbClr val="919191"/>
                </a:solidFill>
                <a:latin typeface="Corbel"/>
                <a:cs typeface="Corbel"/>
              </a:rPr>
              <a:t>Tecnologías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del</a:t>
            </a:r>
            <a:r>
              <a:rPr sz="3000" spc="2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servidor</a:t>
            </a:r>
            <a:endParaRPr sz="30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14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Bases </a:t>
            </a:r>
            <a:r>
              <a:rPr sz="3000" dirty="0">
                <a:solidFill>
                  <a:srgbClr val="919191"/>
                </a:solidFill>
                <a:latin typeface="Corbel"/>
                <a:cs typeface="Corbel"/>
              </a:rPr>
              <a:t>de</a:t>
            </a:r>
            <a:r>
              <a:rPr sz="3000" spc="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000" spc="-5" dirty="0" err="1">
                <a:solidFill>
                  <a:srgbClr val="919191"/>
                </a:solidFill>
                <a:latin typeface="Corbel"/>
                <a:cs typeface="Corbel"/>
              </a:rPr>
              <a:t>datos</a:t>
            </a:r>
            <a:endParaRPr lang="es-ES" sz="3000" spc="-5" dirty="0">
              <a:solidFill>
                <a:srgbClr val="919191"/>
              </a:solidFill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14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s-ES" sz="3000" spc="-5" dirty="0">
                <a:solidFill>
                  <a:srgbClr val="919191"/>
                </a:solidFill>
                <a:latin typeface="Corbel"/>
                <a:cs typeface="Corbel"/>
              </a:rPr>
              <a:t>Servicios web</a:t>
            </a:r>
            <a:endParaRPr sz="30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14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Sistemas gestores </a:t>
            </a:r>
            <a:r>
              <a:rPr sz="3000" dirty="0">
                <a:solidFill>
                  <a:srgbClr val="919191"/>
                </a:solidFill>
                <a:latin typeface="Corbel"/>
                <a:cs typeface="Corbel"/>
              </a:rPr>
              <a:t>de</a:t>
            </a:r>
            <a:r>
              <a:rPr sz="3000" spc="-4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contenido</a:t>
            </a:r>
            <a:endParaRPr sz="30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14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Servicios en </a:t>
            </a:r>
            <a:r>
              <a:rPr sz="3000" dirty="0">
                <a:solidFill>
                  <a:srgbClr val="919191"/>
                </a:solidFill>
                <a:latin typeface="Corbel"/>
                <a:cs typeface="Corbel"/>
              </a:rPr>
              <a:t>la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nube</a:t>
            </a:r>
            <a:endParaRPr sz="30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250" spc="-15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250" spc="-2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APLICACIONES</a:t>
            </a:r>
            <a:r>
              <a:rPr sz="2250" spc="275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2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94233"/>
            <a:ext cx="3745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 err="1">
                <a:solidFill>
                  <a:srgbClr val="FFFFFF"/>
                </a:solidFill>
                <a:latin typeface="Arial"/>
                <a:cs typeface="Arial"/>
              </a:rPr>
              <a:t>Ín</a:t>
            </a:r>
            <a:r>
              <a:rPr lang="es-ES" sz="3200" spc="-5" dirty="0" err="1">
                <a:solidFill>
                  <a:srgbClr val="FFFFFF"/>
                </a:solidFill>
                <a:latin typeface="Arial"/>
                <a:cs typeface="Arial"/>
              </a:rPr>
              <a:t>troducción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9143" y="6568620"/>
            <a:ext cx="17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4</a:t>
            </a:fld>
            <a:endParaRPr sz="1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250" spc="-15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250" spc="-2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APLICACIONES</a:t>
            </a:r>
            <a:r>
              <a:rPr sz="2250" spc="275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250">
              <a:latin typeface="Corbel"/>
              <a:cs typeface="Corbel"/>
            </a:endParaRPr>
          </a:p>
        </p:txBody>
      </p:sp>
      <p:sp>
        <p:nvSpPr>
          <p:cNvPr id="6" name="2 Marcador de contenido">
            <a:extLst>
              <a:ext uri="{FF2B5EF4-FFF2-40B4-BE49-F238E27FC236}">
                <a16:creationId xmlns:a16="http://schemas.microsoft.com/office/drawing/2014/main" id="{4DB0A0DE-A50F-42BA-8CA6-B3EA803D31BE}"/>
              </a:ext>
            </a:extLst>
          </p:cNvPr>
          <p:cNvSpPr txBox="1">
            <a:spLocks/>
          </p:cNvSpPr>
          <p:nvPr/>
        </p:nvSpPr>
        <p:spPr>
          <a:xfrm>
            <a:off x="314325" y="1582674"/>
            <a:ext cx="8439150" cy="458952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>
              <a:defRPr sz="2700" b="0" i="0">
                <a:solidFill>
                  <a:srgbClr val="4B4B4B"/>
                </a:solidFill>
                <a:latin typeface="Corbel"/>
                <a:ea typeface="+mn-ea"/>
                <a:cs typeface="Corbe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ES" sz="2300" kern="0" dirty="0"/>
              <a:t>El desarrollo de aplicaciones web ha evolucionado enormemente en la última década, tanto desde el punto de vista del </a:t>
            </a:r>
            <a:r>
              <a:rPr lang="es-ES" sz="2300" b="1" kern="0" dirty="0"/>
              <a:t>desarrollo de software</a:t>
            </a:r>
            <a:r>
              <a:rPr lang="es-ES" sz="2300" kern="0" dirty="0"/>
              <a:t> como a nivel de </a:t>
            </a:r>
            <a:r>
              <a:rPr lang="es-ES" sz="2300" b="1" kern="0" dirty="0"/>
              <a:t>administración de sistemas</a:t>
            </a:r>
          </a:p>
          <a:p>
            <a:endParaRPr lang="es-ES" sz="2300" b="1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300" b="1" kern="0" dirty="0"/>
              <a:t>Desarrollo de software: </a:t>
            </a:r>
            <a:r>
              <a:rPr lang="es-ES" sz="2300" kern="0" dirty="0"/>
              <a:t>Se han creado multitud de tecnologías, </a:t>
            </a:r>
            <a:r>
              <a:rPr lang="es-ES" sz="2300" i="1" kern="0" dirty="0" err="1"/>
              <a:t>frameworks</a:t>
            </a:r>
            <a:r>
              <a:rPr lang="es-ES" sz="2300" kern="0" dirty="0"/>
              <a:t> de desarrollo de aplicaciones, bibliotecas, aplicaciones configurables, arquitecturas, modelos de publicación de versiones (</a:t>
            </a:r>
            <a:r>
              <a:rPr lang="es-ES" sz="2300" i="1" kern="0" dirty="0" err="1"/>
              <a:t>release</a:t>
            </a:r>
            <a:r>
              <a:rPr lang="es-ES" sz="2300" kern="0" dirty="0"/>
              <a:t>)…</a:t>
            </a:r>
          </a:p>
          <a:p>
            <a:endParaRPr lang="es-ES" sz="2300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300" b="1" kern="0" dirty="0"/>
              <a:t>Administración de sistemas: </a:t>
            </a:r>
            <a:r>
              <a:rPr lang="es-ES" sz="2300" kern="0" dirty="0"/>
              <a:t>Se ha evolucionado enormemente en la administración de sistemas, servicios de alojamiento, técnicas de escalabilidad, monitorización, gestión de centros de procesos de datos…</a:t>
            </a:r>
          </a:p>
        </p:txBody>
      </p:sp>
    </p:spTree>
    <p:extLst>
      <p:ext uri="{BB962C8B-B14F-4D97-AF65-F5344CB8AC3E}">
        <p14:creationId xmlns:p14="http://schemas.microsoft.com/office/powerpoint/2010/main" val="235056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94233"/>
            <a:ext cx="3745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 err="1">
                <a:solidFill>
                  <a:srgbClr val="FFFFFF"/>
                </a:solidFill>
                <a:latin typeface="Arial"/>
                <a:cs typeface="Arial"/>
              </a:rPr>
              <a:t>Ín</a:t>
            </a:r>
            <a:r>
              <a:rPr lang="es-ES" sz="3200" spc="-5" dirty="0" err="1">
                <a:solidFill>
                  <a:srgbClr val="FFFFFF"/>
                </a:solidFill>
                <a:latin typeface="Arial"/>
                <a:cs typeface="Arial"/>
              </a:rPr>
              <a:t>troducción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9143" y="6568620"/>
            <a:ext cx="17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5</a:t>
            </a:fld>
            <a:endParaRPr sz="1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250" spc="-15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250" spc="-2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APLICACIONES</a:t>
            </a:r>
            <a:r>
              <a:rPr sz="2250" spc="275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250">
              <a:latin typeface="Corbel"/>
              <a:cs typeface="Corbel"/>
            </a:endParaRPr>
          </a:p>
        </p:txBody>
      </p:sp>
      <p:sp>
        <p:nvSpPr>
          <p:cNvPr id="9" name="2 Marcador de contenido">
            <a:extLst>
              <a:ext uri="{FF2B5EF4-FFF2-40B4-BE49-F238E27FC236}">
                <a16:creationId xmlns:a16="http://schemas.microsoft.com/office/drawing/2014/main" id="{BD858EDC-C7EA-4A6D-9910-B3B88799A9AD}"/>
              </a:ext>
            </a:extLst>
          </p:cNvPr>
          <p:cNvSpPr txBox="1">
            <a:spLocks/>
          </p:cNvSpPr>
          <p:nvPr/>
        </p:nvSpPr>
        <p:spPr>
          <a:xfrm>
            <a:off x="314325" y="1582674"/>
            <a:ext cx="8439150" cy="4665726"/>
          </a:xfrm>
          <a:prstGeom prst="rect">
            <a:avLst/>
          </a:prstGeom>
        </p:spPr>
        <p:txBody>
          <a:bodyPr wrap="square" lIns="0" tIns="0" rIns="0" bIns="0">
            <a:normAutofit fontScale="62500" lnSpcReduction="20000"/>
          </a:bodyPr>
          <a:lstStyle>
            <a:lvl1pPr marL="0">
              <a:defRPr sz="2700" b="0" i="0">
                <a:solidFill>
                  <a:srgbClr val="4B4B4B"/>
                </a:solidFill>
                <a:latin typeface="Corbel"/>
                <a:ea typeface="+mn-ea"/>
                <a:cs typeface="Corbe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kern="0" dirty="0"/>
              <a:t>La evolución ha tenido como resultado que hay una </a:t>
            </a:r>
            <a:r>
              <a:rPr lang="es-ES_tradnl" b="1" kern="0" dirty="0"/>
              <a:t>gran cantidad</a:t>
            </a:r>
            <a:r>
              <a:rPr lang="es-ES_tradnl" kern="0" dirty="0"/>
              <a:t> de </a:t>
            </a:r>
            <a:r>
              <a:rPr lang="es-ES_tradnl" b="1" kern="0" dirty="0"/>
              <a:t>tecnologías</a:t>
            </a:r>
            <a:r>
              <a:rPr lang="es-ES_tradnl" kern="0" dirty="0"/>
              <a:t>, </a:t>
            </a:r>
            <a:r>
              <a:rPr lang="es-ES_tradnl" b="1" kern="0" dirty="0"/>
              <a:t>librerías</a:t>
            </a:r>
            <a:r>
              <a:rPr lang="es-ES_tradnl" kern="0" dirty="0"/>
              <a:t>, </a:t>
            </a:r>
            <a:r>
              <a:rPr lang="es-ES_tradnl" b="1" kern="0" dirty="0"/>
              <a:t>herramientas</a:t>
            </a:r>
            <a:r>
              <a:rPr lang="es-ES_tradnl" kern="0" dirty="0"/>
              <a:t> y </a:t>
            </a:r>
            <a:r>
              <a:rPr lang="es-ES_tradnl" b="1" kern="0" dirty="0"/>
              <a:t>estilos arquitectónicos </a:t>
            </a:r>
            <a:r>
              <a:rPr lang="es-ES_tradnl" kern="0" dirty="0"/>
              <a:t>para desarrollar una </a:t>
            </a:r>
            <a:r>
              <a:rPr lang="es-ES_tradnl" b="1" kern="0" dirty="0"/>
              <a:t>aplicación web</a:t>
            </a:r>
          </a:p>
          <a:p>
            <a:pPr>
              <a:lnSpc>
                <a:spcPct val="120000"/>
              </a:lnSpc>
            </a:pPr>
            <a:endParaRPr lang="es-ES_tradnl" b="1" kern="0" dirty="0"/>
          </a:p>
          <a:p>
            <a:pPr>
              <a:lnSpc>
                <a:spcPct val="120000"/>
              </a:lnSpc>
            </a:pPr>
            <a:r>
              <a:rPr lang="es-ES_tradnl" kern="0" dirty="0"/>
              <a:t>Es conveniente </a:t>
            </a:r>
            <a:r>
              <a:rPr lang="es-ES_tradnl" b="1" kern="0" dirty="0"/>
              <a:t>conocer</a:t>
            </a:r>
            <a:r>
              <a:rPr lang="es-ES_tradnl" kern="0" dirty="0"/>
              <a:t> los elementos </a:t>
            </a:r>
            <a:r>
              <a:rPr lang="es-ES_tradnl" b="1" kern="0" dirty="0"/>
              <a:t>más importantes</a:t>
            </a:r>
            <a:r>
              <a:rPr lang="es-ES_tradnl" kern="0" dirty="0"/>
              <a:t> desde un punto de vista de </a:t>
            </a:r>
            <a:r>
              <a:rPr lang="es-ES_tradnl" b="1" kern="0" dirty="0"/>
              <a:t>alto nivel </a:t>
            </a:r>
            <a:r>
              <a:rPr lang="es-ES_tradnl" kern="0" dirty="0"/>
              <a:t>para tener una </a:t>
            </a:r>
            <a:r>
              <a:rPr lang="es-ES_tradnl" b="1" kern="0" dirty="0"/>
              <a:t>visión global de la disciplina</a:t>
            </a:r>
          </a:p>
          <a:p>
            <a:pPr>
              <a:lnSpc>
                <a:spcPct val="120000"/>
              </a:lnSpc>
            </a:pPr>
            <a:endParaRPr lang="es-ES_tradnl" kern="0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_tradnl" b="1" kern="0" dirty="0"/>
              <a:t>Arquitecturas de aplicaciones web</a:t>
            </a:r>
            <a:r>
              <a:rPr lang="es-ES_tradnl" kern="0" dirty="0"/>
              <a:t>: Una aplicación web puede tener diferentes arquitecturas. Esto determina cómo se usan las diferentes tecnologías existentes.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s-ES_tradnl" kern="0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_tradnl" b="1" kern="0" dirty="0"/>
              <a:t>Tecnologías cliente</a:t>
            </a:r>
            <a:r>
              <a:rPr lang="es-ES_tradnl" kern="0" dirty="0"/>
              <a:t>: Tecnologías que permiten crear interfaces de usuario atractivos y permiten la comunicación con el servidor.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s-ES_tradnl" kern="0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_tradnl" b="1" kern="0" dirty="0"/>
              <a:t>Tecnologías de servidor</a:t>
            </a:r>
            <a:r>
              <a:rPr lang="es-ES_tradnl" kern="0" dirty="0"/>
              <a:t>: Tecnologías que permiten implementar el comportamiento de la aplicación web en el servidor: lógica de negocio, generación de informes, envío de correos, etc.</a:t>
            </a:r>
          </a:p>
          <a:p>
            <a:pPr>
              <a:lnSpc>
                <a:spcPct val="120000"/>
              </a:lnSpc>
            </a:pPr>
            <a:endParaRPr lang="es-ES_tradnl" kern="0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_tradnl" b="1" kern="0" dirty="0"/>
              <a:t>Bases de datos</a:t>
            </a:r>
            <a:r>
              <a:rPr lang="es-ES_tradnl" kern="0" dirty="0"/>
              <a:t>: La gran mayoría de las web necesitan guardar información. Las bases de datos son una parte esencial del desarrollo web. </a:t>
            </a:r>
          </a:p>
        </p:txBody>
      </p:sp>
    </p:spTree>
    <p:extLst>
      <p:ext uri="{BB962C8B-B14F-4D97-AF65-F5344CB8AC3E}">
        <p14:creationId xmlns:p14="http://schemas.microsoft.com/office/powerpoint/2010/main" val="194811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94233"/>
            <a:ext cx="3745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 err="1">
                <a:solidFill>
                  <a:srgbClr val="FFFFFF"/>
                </a:solidFill>
                <a:latin typeface="Arial"/>
                <a:cs typeface="Arial"/>
              </a:rPr>
              <a:t>Ín</a:t>
            </a:r>
            <a:r>
              <a:rPr lang="es-ES" sz="3200" spc="-5" dirty="0" err="1">
                <a:solidFill>
                  <a:srgbClr val="FFFFFF"/>
                </a:solidFill>
                <a:latin typeface="Arial"/>
                <a:cs typeface="Arial"/>
              </a:rPr>
              <a:t>troducción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9143" y="6568620"/>
            <a:ext cx="17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6</a:t>
            </a:fld>
            <a:endParaRPr sz="1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250" spc="-15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250" spc="-2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APLICACIONES</a:t>
            </a:r>
            <a:r>
              <a:rPr sz="2250" spc="275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250">
              <a:latin typeface="Corbel"/>
              <a:cs typeface="Corbel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2E4DE17F-D47C-4BAA-BD21-E6D50B3E953B}"/>
              </a:ext>
            </a:extLst>
          </p:cNvPr>
          <p:cNvSpPr txBox="1">
            <a:spLocks/>
          </p:cNvSpPr>
          <p:nvPr/>
        </p:nvSpPr>
        <p:spPr>
          <a:xfrm>
            <a:off x="314325" y="1582674"/>
            <a:ext cx="8439150" cy="4589526"/>
          </a:xfrm>
          <a:prstGeom prst="rect">
            <a:avLst/>
          </a:prstGeom>
        </p:spPr>
        <p:txBody>
          <a:bodyPr wrap="square" lIns="0" tIns="0" rIns="0" bIns="0">
            <a:normAutofit fontScale="77500" lnSpcReduction="20000"/>
          </a:bodyPr>
          <a:lstStyle>
            <a:lvl1pPr marL="0">
              <a:defRPr sz="2700" b="0" i="0">
                <a:solidFill>
                  <a:srgbClr val="4B4B4B"/>
                </a:solidFill>
                <a:latin typeface="Corbel"/>
                <a:ea typeface="+mn-ea"/>
                <a:cs typeface="Corbe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b="1" kern="0" dirty="0"/>
              <a:t>Internet</a:t>
            </a:r>
            <a:r>
              <a:rPr lang="es-ES_tradnl" kern="0" dirty="0"/>
              <a:t> y las </a:t>
            </a:r>
            <a:r>
              <a:rPr lang="es-ES_tradnl" b="1" kern="0" dirty="0"/>
              <a:t>aplicaciones web</a:t>
            </a:r>
            <a:r>
              <a:rPr lang="es-ES_tradnl" kern="0" dirty="0"/>
              <a:t> han hecho evolucionar la administración de sistemas en muchos aspectos</a:t>
            </a:r>
          </a:p>
          <a:p>
            <a:pPr>
              <a:lnSpc>
                <a:spcPct val="120000"/>
              </a:lnSpc>
            </a:pPr>
            <a:endParaRPr lang="es-ES_tradnl" kern="0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_tradnl" kern="0" dirty="0"/>
              <a:t>Para que una aplicación web funcione, necesita que el sistema donde se instale disponga de un </a:t>
            </a:r>
            <a:r>
              <a:rPr lang="es-ES_tradnl" b="1" kern="0" dirty="0"/>
              <a:t>servidor web </a:t>
            </a:r>
            <a:r>
              <a:rPr lang="es-ES_tradnl" kern="0" dirty="0"/>
              <a:t>y, normalmente, una </a:t>
            </a:r>
            <a:r>
              <a:rPr lang="es-ES_tradnl" b="1" kern="0" dirty="0"/>
              <a:t>base de datos.</a:t>
            </a:r>
            <a:endParaRPr lang="es-ES_tradnl" kern="0" dirty="0"/>
          </a:p>
          <a:p>
            <a:pPr>
              <a:lnSpc>
                <a:spcPct val="120000"/>
              </a:lnSpc>
            </a:pPr>
            <a:endParaRPr lang="es-ES_tradnl" kern="0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_tradnl" kern="0" dirty="0"/>
              <a:t>Como la web tiene que estar disponible para los usuarios de Internet, habitualmente se instala en </a:t>
            </a:r>
            <a:r>
              <a:rPr lang="es-ES_tradnl" b="1" kern="0" dirty="0"/>
              <a:t>sistemas que se alquilan a terceros</a:t>
            </a:r>
            <a:r>
              <a:rPr lang="es-ES_tradnl" kern="0" dirty="0"/>
              <a:t>, alojamiento en la nube</a:t>
            </a:r>
            <a:r>
              <a:rPr lang="es-ES_tradnl" b="1" kern="0" dirty="0"/>
              <a:t> (</a:t>
            </a:r>
            <a:r>
              <a:rPr lang="es-ES_tradnl" b="1" kern="0" dirty="0" err="1"/>
              <a:t>cloud</a:t>
            </a:r>
            <a:r>
              <a:rPr lang="es-ES_tradnl" b="1" kern="0" dirty="0"/>
              <a:t>)</a:t>
            </a:r>
            <a:endParaRPr lang="es-ES_tradnl" kern="0" dirty="0"/>
          </a:p>
          <a:p>
            <a:pPr>
              <a:lnSpc>
                <a:spcPct val="120000"/>
              </a:lnSpc>
            </a:pPr>
            <a:endParaRPr lang="es-ES_tradnl" kern="0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_tradnl" kern="0" dirty="0"/>
              <a:t>Como las aplicaciones web pueden tener un número </a:t>
            </a:r>
            <a:r>
              <a:rPr lang="es-ES_tradnl" b="1" kern="0" dirty="0"/>
              <a:t>muy grande de usuarios </a:t>
            </a:r>
            <a:r>
              <a:rPr lang="es-ES_tradnl" kern="0" dirty="0"/>
              <a:t>y tienen que estar </a:t>
            </a:r>
            <a:r>
              <a:rPr lang="es-ES_tradnl" b="1" kern="0" dirty="0"/>
              <a:t>siempre disponibles</a:t>
            </a:r>
            <a:r>
              <a:rPr lang="es-ES_tradnl" kern="0" dirty="0"/>
              <a:t>, se utilizan técnicas de </a:t>
            </a:r>
            <a:r>
              <a:rPr lang="es-ES_tradnl" b="1" kern="0" dirty="0"/>
              <a:t>escalabilidad</a:t>
            </a:r>
            <a:r>
              <a:rPr lang="es-ES_tradnl" kern="0" dirty="0"/>
              <a:t> y </a:t>
            </a:r>
            <a:r>
              <a:rPr lang="es-ES_tradnl" b="1" kern="0" dirty="0"/>
              <a:t>tolerancia a fallos.</a:t>
            </a:r>
            <a:endParaRPr lang="es-ES_tradnl" kern="0" dirty="0"/>
          </a:p>
        </p:txBody>
      </p:sp>
    </p:spTree>
    <p:extLst>
      <p:ext uri="{BB962C8B-B14F-4D97-AF65-F5344CB8AC3E}">
        <p14:creationId xmlns:p14="http://schemas.microsoft.com/office/powerpoint/2010/main" val="341127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784" y="1371600"/>
            <a:ext cx="5809616" cy="5109091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80"/>
              </a:spcBef>
              <a:buClr>
                <a:srgbClr val="6F6F6F"/>
              </a:buClr>
              <a:buFont typeface="Corbel"/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919191"/>
                </a:solidFill>
                <a:latin typeface="Corbel"/>
                <a:cs typeface="Corbel"/>
              </a:rPr>
              <a:t>Introducción</a:t>
            </a:r>
            <a:endParaRPr sz="20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Clr>
                <a:srgbClr val="65A53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Arquitecturas de aplicaciones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endParaRPr sz="2000" dirty="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560"/>
              </a:spcBef>
              <a:buSzPct val="58333"/>
              <a:buFont typeface="Wingdings"/>
              <a:buChar char=""/>
              <a:tabLst>
                <a:tab pos="625475" algn="l"/>
              </a:tabLst>
            </a:pP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Página </a:t>
            </a:r>
            <a:r>
              <a:rPr sz="1800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 estática</a:t>
            </a:r>
            <a:endParaRPr sz="1800" dirty="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550"/>
              </a:spcBef>
              <a:buSzPct val="58333"/>
              <a:buFont typeface="Wingdings"/>
              <a:buChar char=""/>
              <a:tabLst>
                <a:tab pos="625475" algn="l"/>
              </a:tabLst>
            </a:pP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Página </a:t>
            </a:r>
            <a:r>
              <a:rPr sz="1800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 interactiva</a:t>
            </a:r>
            <a:endParaRPr sz="1800" dirty="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550"/>
              </a:spcBef>
              <a:buSzPct val="58333"/>
              <a:buFont typeface="Wingdings"/>
              <a:buChar char=""/>
              <a:tabLst>
                <a:tab pos="625475" algn="l"/>
              </a:tabLst>
            </a:pP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Aplicación </a:t>
            </a:r>
            <a:r>
              <a:rPr sz="1800" dirty="0">
                <a:solidFill>
                  <a:srgbClr val="4B4B4B"/>
                </a:solidFill>
                <a:latin typeface="Corbel"/>
                <a:cs typeface="Corbel"/>
              </a:rPr>
              <a:t>web </a:t>
            </a: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con cliente</a:t>
            </a:r>
            <a:r>
              <a:rPr sz="1800" spc="-3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estático</a:t>
            </a:r>
            <a:endParaRPr sz="1800" dirty="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550"/>
              </a:spcBef>
              <a:buSzPct val="58333"/>
              <a:buFont typeface="Wingdings"/>
              <a:buChar char=""/>
              <a:tabLst>
                <a:tab pos="625475" algn="l"/>
              </a:tabLst>
            </a:pP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Aplicación </a:t>
            </a:r>
            <a:r>
              <a:rPr sz="1800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r>
              <a:rPr sz="1800" spc="-2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interactiva</a:t>
            </a:r>
            <a:endParaRPr sz="1800" dirty="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550"/>
              </a:spcBef>
              <a:buSzPct val="58333"/>
              <a:buFont typeface="Wingdings"/>
              <a:buChar char=""/>
              <a:tabLst>
                <a:tab pos="625475" algn="l"/>
              </a:tabLst>
            </a:pP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Aplicación </a:t>
            </a:r>
            <a:r>
              <a:rPr sz="1800" dirty="0">
                <a:solidFill>
                  <a:srgbClr val="4B4B4B"/>
                </a:solidFill>
                <a:latin typeface="Corbel"/>
                <a:cs typeface="Corbel"/>
              </a:rPr>
              <a:t>web con</a:t>
            </a:r>
            <a:r>
              <a:rPr sz="1800" spc="-12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AJAX</a:t>
            </a:r>
            <a:endParaRPr sz="1800" dirty="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550"/>
              </a:spcBef>
              <a:buSzPct val="58333"/>
              <a:buFont typeface="Wingdings"/>
              <a:buChar char=""/>
              <a:tabLst>
                <a:tab pos="625475" algn="l"/>
              </a:tabLst>
            </a:pP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Aplicación </a:t>
            </a:r>
            <a:r>
              <a:rPr sz="1800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r>
              <a:rPr sz="1800" spc="-7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1800" spc="-50" dirty="0">
                <a:solidFill>
                  <a:srgbClr val="4B4B4B"/>
                </a:solidFill>
                <a:latin typeface="Corbel"/>
                <a:cs typeface="Corbel"/>
              </a:rPr>
              <a:t>SPA</a:t>
            </a:r>
            <a:endParaRPr sz="18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47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15" dirty="0">
                <a:solidFill>
                  <a:srgbClr val="919191"/>
                </a:solidFill>
                <a:latin typeface="Corbel"/>
                <a:cs typeface="Corbel"/>
              </a:rPr>
              <a:t>Tecnologías </a:t>
            </a:r>
            <a:r>
              <a:rPr sz="2000" spc="-5" dirty="0">
                <a:solidFill>
                  <a:srgbClr val="919191"/>
                </a:solidFill>
                <a:latin typeface="Corbel"/>
                <a:cs typeface="Corbel"/>
              </a:rPr>
              <a:t>del</a:t>
            </a:r>
            <a:r>
              <a:rPr sz="2000" spc="-1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919191"/>
                </a:solidFill>
                <a:latin typeface="Corbel"/>
                <a:cs typeface="Corbel"/>
              </a:rPr>
              <a:t>cliente</a:t>
            </a:r>
            <a:endParaRPr sz="20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15" dirty="0">
                <a:solidFill>
                  <a:srgbClr val="919191"/>
                </a:solidFill>
                <a:latin typeface="Corbel"/>
                <a:cs typeface="Corbel"/>
              </a:rPr>
              <a:t>Tecnologías </a:t>
            </a:r>
            <a:r>
              <a:rPr sz="2000" spc="-5" dirty="0">
                <a:solidFill>
                  <a:srgbClr val="919191"/>
                </a:solidFill>
                <a:latin typeface="Corbel"/>
                <a:cs typeface="Corbel"/>
              </a:rPr>
              <a:t>del</a:t>
            </a:r>
            <a:r>
              <a:rPr sz="2000" spc="-1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919191"/>
                </a:solidFill>
                <a:latin typeface="Corbel"/>
                <a:cs typeface="Corbel"/>
              </a:rPr>
              <a:t>servidor</a:t>
            </a:r>
            <a:endParaRPr sz="20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919191"/>
                </a:solidFill>
                <a:latin typeface="Corbel"/>
                <a:cs typeface="Corbel"/>
              </a:rPr>
              <a:t>Bases de</a:t>
            </a:r>
            <a:r>
              <a:rPr sz="200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000" spc="-5" dirty="0" err="1">
                <a:solidFill>
                  <a:srgbClr val="919191"/>
                </a:solidFill>
                <a:latin typeface="Corbel"/>
                <a:cs typeface="Corbel"/>
              </a:rPr>
              <a:t>datos</a:t>
            </a:r>
            <a:endParaRPr lang="es-ES" sz="2000" spc="-5" dirty="0">
              <a:solidFill>
                <a:srgbClr val="919191"/>
              </a:solidFill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s-ES" sz="2000" spc="-5" dirty="0">
                <a:solidFill>
                  <a:srgbClr val="919191"/>
                </a:solidFill>
                <a:latin typeface="Corbel"/>
                <a:cs typeface="Corbel"/>
              </a:rPr>
              <a:t>Servicios web</a:t>
            </a:r>
            <a:endParaRPr sz="20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919191"/>
                </a:solidFill>
                <a:latin typeface="Corbel"/>
                <a:cs typeface="Corbel"/>
              </a:rPr>
              <a:t>Sistemas </a:t>
            </a:r>
            <a:r>
              <a:rPr sz="2000" spc="-5" dirty="0">
                <a:solidFill>
                  <a:srgbClr val="919191"/>
                </a:solidFill>
                <a:latin typeface="Corbel"/>
                <a:cs typeface="Corbel"/>
              </a:rPr>
              <a:t>gestores de</a:t>
            </a:r>
            <a:r>
              <a:rPr sz="2000" spc="-1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919191"/>
                </a:solidFill>
                <a:latin typeface="Corbel"/>
                <a:cs typeface="Corbel"/>
              </a:rPr>
              <a:t>contenido</a:t>
            </a:r>
            <a:endParaRPr sz="20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919191"/>
                </a:solidFill>
                <a:latin typeface="Corbel"/>
                <a:cs typeface="Corbel"/>
              </a:rPr>
              <a:t>Servicios en </a:t>
            </a:r>
            <a:r>
              <a:rPr sz="2000" dirty="0">
                <a:solidFill>
                  <a:srgbClr val="919191"/>
                </a:solidFill>
                <a:latin typeface="Corbel"/>
                <a:cs typeface="Corbel"/>
              </a:rPr>
              <a:t>la</a:t>
            </a:r>
            <a:r>
              <a:rPr sz="2000" spc="-3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919191"/>
                </a:solidFill>
                <a:latin typeface="Corbel"/>
                <a:cs typeface="Corbel"/>
              </a:rPr>
              <a:t>nube</a:t>
            </a:r>
            <a:endParaRPr sz="20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9143" y="6568620"/>
            <a:ext cx="17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7</a:t>
            </a:fld>
            <a:endParaRPr sz="18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72085"/>
            <a:ext cx="7094855" cy="935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">
              <a:lnSpc>
                <a:spcPts val="3345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  <a:p>
            <a:pPr marL="12700">
              <a:lnSpc>
                <a:spcPts val="3825"/>
              </a:lnSpc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Índice de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contenidos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65" y="519556"/>
            <a:ext cx="6955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Arquitecturas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de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aplicaciones</a:t>
            </a:r>
            <a:r>
              <a:rPr sz="36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web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9143" y="6568620"/>
            <a:ext cx="17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8</a:t>
            </a:fld>
            <a:endParaRPr sz="18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57263"/>
              </p:ext>
            </p:extLst>
          </p:nvPr>
        </p:nvGraphicFramePr>
        <p:xfrm>
          <a:off x="965249" y="1772818"/>
          <a:ext cx="7238363" cy="4208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Arquitectura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1750" marB="0">
                    <a:solidFill>
                      <a:srgbClr val="65A535"/>
                    </a:solidFill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Cliente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1750" marB="0">
                    <a:solidFill>
                      <a:srgbClr val="65A535"/>
                    </a:solidFill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Servidor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1750" marB="0">
                    <a:solidFill>
                      <a:srgbClr val="65A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Página web</a:t>
                      </a:r>
                      <a:r>
                        <a:rPr sz="1800" spc="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estática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5A535"/>
                      </a:solidFill>
                      <a:prstDash val="solid"/>
                    </a:lnL>
                    <a:lnB w="12700">
                      <a:solidFill>
                        <a:srgbClr val="65A535"/>
                      </a:solidFill>
                      <a:prstDash val="solid"/>
                    </a:lnB>
                    <a:solidFill>
                      <a:srgbClr val="EAF0E8"/>
                    </a:solidFill>
                  </a:tcPr>
                </a:tc>
                <a:tc>
                  <a:txBody>
                    <a:bodyPr/>
                    <a:lstStyle/>
                    <a:p>
                      <a:pPr marL="231775" marR="247015">
                        <a:lnSpc>
                          <a:spcPts val="211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Estático.  HTML y</a:t>
                      </a:r>
                      <a:r>
                        <a:rPr sz="1800" spc="-6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CSS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B w="12700">
                      <a:solidFill>
                        <a:srgbClr val="65A535"/>
                      </a:solidFill>
                      <a:prstDash val="solid"/>
                    </a:lnB>
                    <a:solidFill>
                      <a:srgbClr val="EAF0E8"/>
                    </a:solidFill>
                  </a:tcPr>
                </a:tc>
                <a:tc>
                  <a:txBody>
                    <a:bodyPr/>
                    <a:lstStyle/>
                    <a:p>
                      <a:pPr marL="268605" marR="327025">
                        <a:lnSpc>
                          <a:spcPts val="211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Estático.</a:t>
                      </a:r>
                      <a:r>
                        <a:rPr sz="1800" spc="-5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Recursos  en disco</a:t>
                      </a:r>
                      <a:r>
                        <a:rPr sz="1800" spc="-1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duro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R w="12700">
                      <a:solidFill>
                        <a:srgbClr val="65A535"/>
                      </a:solidFill>
                      <a:prstDash val="solid"/>
                    </a:lnR>
                    <a:lnB w="12700">
                      <a:solidFill>
                        <a:srgbClr val="65A535"/>
                      </a:solidFill>
                      <a:prstDash val="solid"/>
                    </a:lnB>
                    <a:solidFill>
                      <a:srgbClr val="EA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Página web</a:t>
                      </a:r>
                      <a:r>
                        <a:rPr sz="1800" spc="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interactiva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5A535"/>
                      </a:solidFill>
                      <a:prstDash val="solid"/>
                    </a:lnL>
                    <a:lnT w="12700">
                      <a:solidFill>
                        <a:srgbClr val="65A535"/>
                      </a:solidFill>
                      <a:prstDash val="solid"/>
                    </a:lnT>
                    <a:lnB w="12700">
                      <a:solidFill>
                        <a:srgbClr val="65A5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775" marR="487045">
                        <a:lnSpc>
                          <a:spcPts val="211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Dinámico.  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Ja</a:t>
                      </a:r>
                      <a:r>
                        <a:rPr sz="1800" spc="-1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v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a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Sc</a:t>
                      </a:r>
                      <a:r>
                        <a:rPr sz="1800" spc="-1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r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ipt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T w="12700">
                      <a:solidFill>
                        <a:srgbClr val="65A535"/>
                      </a:solidFill>
                      <a:prstDash val="solid"/>
                    </a:lnT>
                    <a:lnB w="12700">
                      <a:solidFill>
                        <a:srgbClr val="65A5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 marR="327025">
                        <a:lnSpc>
                          <a:spcPts val="211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Estático.</a:t>
                      </a:r>
                      <a:r>
                        <a:rPr sz="1800" spc="-5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Recursos  en disco</a:t>
                      </a:r>
                      <a:r>
                        <a:rPr sz="1800" spc="-1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duro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R w="12700">
                      <a:solidFill>
                        <a:srgbClr val="65A535"/>
                      </a:solidFill>
                      <a:prstDash val="solid"/>
                    </a:lnR>
                    <a:lnT w="12700">
                      <a:solidFill>
                        <a:srgbClr val="65A535"/>
                      </a:solidFill>
                      <a:prstDash val="solid"/>
                    </a:lnT>
                    <a:lnB w="12700">
                      <a:solidFill>
                        <a:srgbClr val="65A5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7155" marR="210820">
                        <a:lnSpc>
                          <a:spcPts val="211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Aplicación web con </a:t>
                      </a:r>
                      <a:r>
                        <a:rPr sz="1800" spc="-5" dirty="0" err="1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cliente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 </a:t>
                      </a:r>
                      <a:r>
                        <a:rPr sz="1800" spc="-5" dirty="0" err="1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estático</a:t>
                      </a:r>
                      <a:r>
                        <a:rPr lang="es-ES"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(Arq. de capas)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65A535"/>
                      </a:solidFill>
                      <a:prstDash val="solid"/>
                    </a:lnL>
                    <a:lnT w="12700">
                      <a:solidFill>
                        <a:srgbClr val="65A535"/>
                      </a:solidFill>
                      <a:prstDash val="solid"/>
                    </a:lnT>
                    <a:lnB w="12700">
                      <a:solidFill>
                        <a:srgbClr val="65A535"/>
                      </a:solidFill>
                      <a:prstDash val="solid"/>
                    </a:lnB>
                    <a:solidFill>
                      <a:srgbClr val="EAF0E8"/>
                    </a:solidFill>
                  </a:tcPr>
                </a:tc>
                <a:tc>
                  <a:txBody>
                    <a:bodyPr/>
                    <a:lstStyle/>
                    <a:p>
                      <a:pPr marL="231775" marR="247015">
                        <a:lnSpc>
                          <a:spcPts val="211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Estático.  HTML y</a:t>
                      </a:r>
                      <a:r>
                        <a:rPr sz="1800" spc="-6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CSS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T w="12700">
                      <a:solidFill>
                        <a:srgbClr val="65A535"/>
                      </a:solidFill>
                      <a:prstDash val="solid"/>
                    </a:lnT>
                    <a:lnB w="12700">
                      <a:solidFill>
                        <a:srgbClr val="65A535"/>
                      </a:solidFill>
                      <a:prstDash val="solid"/>
                    </a:lnB>
                    <a:solidFill>
                      <a:srgbClr val="EAF0E8"/>
                    </a:solidFill>
                  </a:tcPr>
                </a:tc>
                <a:tc>
                  <a:txBody>
                    <a:bodyPr/>
                    <a:lstStyle/>
                    <a:p>
                      <a:pPr marL="268605" marR="469900">
                        <a:lnSpc>
                          <a:spcPts val="211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Dinámico.  Ejecución</a:t>
                      </a:r>
                      <a:r>
                        <a:rPr sz="1800" spc="-6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código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R w="12700">
                      <a:solidFill>
                        <a:srgbClr val="65A535"/>
                      </a:solidFill>
                      <a:prstDash val="solid"/>
                    </a:lnR>
                    <a:lnT w="12700">
                      <a:solidFill>
                        <a:srgbClr val="65A535"/>
                      </a:solidFill>
                      <a:prstDash val="solid"/>
                    </a:lnT>
                    <a:lnB w="12700">
                      <a:solidFill>
                        <a:srgbClr val="65A535"/>
                      </a:solidFill>
                      <a:prstDash val="solid"/>
                    </a:lnB>
                    <a:solidFill>
                      <a:srgbClr val="EA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Aplicación web</a:t>
                      </a:r>
                      <a:r>
                        <a:rPr sz="1800" spc="-1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interactiva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5A535"/>
                      </a:solidFill>
                      <a:prstDash val="solid"/>
                    </a:lnL>
                    <a:lnT w="12700">
                      <a:solidFill>
                        <a:srgbClr val="65A535"/>
                      </a:solidFill>
                      <a:prstDash val="solid"/>
                    </a:lnT>
                    <a:lnB w="12700">
                      <a:solidFill>
                        <a:srgbClr val="65A5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775" marR="487045">
                        <a:lnSpc>
                          <a:spcPts val="211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Dinámico.  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Ja</a:t>
                      </a:r>
                      <a:r>
                        <a:rPr sz="1800" spc="-1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v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a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Sc</a:t>
                      </a:r>
                      <a:r>
                        <a:rPr sz="1800" spc="-1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r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ipt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T w="12700">
                      <a:solidFill>
                        <a:srgbClr val="65A535"/>
                      </a:solidFill>
                      <a:prstDash val="solid"/>
                    </a:lnT>
                    <a:lnB w="12700">
                      <a:solidFill>
                        <a:srgbClr val="65A5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 marR="469900">
                        <a:lnSpc>
                          <a:spcPts val="211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Dinámico.  Ejecución</a:t>
                      </a:r>
                      <a:r>
                        <a:rPr sz="1800" spc="-6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código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R w="12700">
                      <a:solidFill>
                        <a:srgbClr val="65A535"/>
                      </a:solidFill>
                      <a:prstDash val="solid"/>
                    </a:lnR>
                    <a:lnT w="12700">
                      <a:solidFill>
                        <a:srgbClr val="65A535"/>
                      </a:solidFill>
                      <a:prstDash val="solid"/>
                    </a:lnT>
                    <a:lnB w="12700">
                      <a:solidFill>
                        <a:srgbClr val="65A5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Aplicación web con</a:t>
                      </a:r>
                      <a:r>
                        <a:rPr sz="1800" spc="-1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AJAX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5A535"/>
                      </a:solidFill>
                      <a:prstDash val="solid"/>
                    </a:lnL>
                    <a:lnT w="12700">
                      <a:solidFill>
                        <a:srgbClr val="65A535"/>
                      </a:solidFill>
                      <a:prstDash val="solid"/>
                    </a:lnT>
                    <a:lnB w="12700">
                      <a:solidFill>
                        <a:srgbClr val="65A535"/>
                      </a:solidFill>
                      <a:prstDash val="solid"/>
                    </a:lnB>
                    <a:solidFill>
                      <a:srgbClr val="EAF0E8"/>
                    </a:solidFill>
                  </a:tcPr>
                </a:tc>
                <a:tc>
                  <a:txBody>
                    <a:bodyPr/>
                    <a:lstStyle/>
                    <a:p>
                      <a:pPr marL="231775" marR="487045">
                        <a:lnSpc>
                          <a:spcPts val="211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Dinámico.  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Ja</a:t>
                      </a:r>
                      <a:r>
                        <a:rPr sz="1800" spc="-1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v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a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Sc</a:t>
                      </a:r>
                      <a:r>
                        <a:rPr sz="1800" spc="-1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r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ipt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T w="12700">
                      <a:solidFill>
                        <a:srgbClr val="65A535"/>
                      </a:solidFill>
                      <a:prstDash val="solid"/>
                    </a:lnT>
                    <a:lnB w="12700">
                      <a:solidFill>
                        <a:srgbClr val="65A535"/>
                      </a:solidFill>
                      <a:prstDash val="solid"/>
                    </a:lnB>
                    <a:solidFill>
                      <a:srgbClr val="EAF0E8"/>
                    </a:solidFill>
                  </a:tcPr>
                </a:tc>
                <a:tc>
                  <a:txBody>
                    <a:bodyPr/>
                    <a:lstStyle/>
                    <a:p>
                      <a:pPr marL="268605" marR="469900">
                        <a:lnSpc>
                          <a:spcPts val="211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Dinámico.  Ejecución</a:t>
                      </a:r>
                      <a:r>
                        <a:rPr sz="1800" spc="-6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código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R w="12700">
                      <a:solidFill>
                        <a:srgbClr val="65A535"/>
                      </a:solidFill>
                      <a:prstDash val="solid"/>
                    </a:lnR>
                    <a:lnT w="12700">
                      <a:solidFill>
                        <a:srgbClr val="65A535"/>
                      </a:solidFill>
                      <a:prstDash val="solid"/>
                    </a:lnT>
                    <a:lnB w="12700">
                      <a:solidFill>
                        <a:srgbClr val="65A535"/>
                      </a:solidFill>
                      <a:prstDash val="solid"/>
                    </a:lnB>
                    <a:solidFill>
                      <a:srgbClr val="EA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Aplicación web</a:t>
                      </a:r>
                      <a:r>
                        <a:rPr sz="1800" spc="-2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SPA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5A535"/>
                      </a:solidFill>
                      <a:prstDash val="solid"/>
                    </a:lnL>
                    <a:lnT w="12700">
                      <a:solidFill>
                        <a:srgbClr val="65A535"/>
                      </a:solidFill>
                      <a:prstDash val="solid"/>
                    </a:lnT>
                    <a:lnB w="12700">
                      <a:solidFill>
                        <a:srgbClr val="65A5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775" marR="487045">
                        <a:lnSpc>
                          <a:spcPts val="211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Dinámico.  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Ja</a:t>
                      </a:r>
                      <a:r>
                        <a:rPr sz="1800" spc="-1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v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a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Sc</a:t>
                      </a:r>
                      <a:r>
                        <a:rPr sz="1800" spc="-1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r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ipt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T w="12700">
                      <a:solidFill>
                        <a:srgbClr val="65A535"/>
                      </a:solidFill>
                      <a:prstDash val="solid"/>
                    </a:lnT>
                    <a:lnB w="12700">
                      <a:solidFill>
                        <a:srgbClr val="65A5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 marR="469265">
                        <a:lnSpc>
                          <a:spcPts val="211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Dinámico.  Ejecución</a:t>
                      </a:r>
                      <a:r>
                        <a:rPr sz="1800" spc="-6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código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R w="12700">
                      <a:solidFill>
                        <a:srgbClr val="65A535"/>
                      </a:solidFill>
                      <a:prstDash val="solid"/>
                    </a:lnR>
                    <a:lnT w="12700">
                      <a:solidFill>
                        <a:srgbClr val="65A535"/>
                      </a:solidFill>
                      <a:prstDash val="solid"/>
                    </a:lnT>
                    <a:lnB w="12700">
                      <a:solidFill>
                        <a:srgbClr val="65A5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784" y="1461160"/>
            <a:ext cx="4403725" cy="4799391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05"/>
              </a:spcBef>
              <a:buClr>
                <a:srgbClr val="6F6F6F"/>
              </a:buClr>
              <a:buFont typeface="Corbel"/>
              <a:buAutoNum type="arabicPeriod"/>
              <a:tabLst>
                <a:tab pos="469265" algn="l"/>
                <a:tab pos="469900" algn="l"/>
              </a:tabLst>
            </a:pPr>
            <a:r>
              <a:rPr sz="2200" spc="-10" dirty="0">
                <a:solidFill>
                  <a:srgbClr val="919191"/>
                </a:solidFill>
                <a:latin typeface="Corbel"/>
                <a:cs typeface="Corbel"/>
              </a:rPr>
              <a:t>Introducción</a:t>
            </a:r>
            <a:endParaRPr sz="22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40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919191"/>
                </a:solidFill>
                <a:latin typeface="Corbel"/>
                <a:cs typeface="Corbel"/>
              </a:rPr>
              <a:t>Arquitecturas de </a:t>
            </a:r>
            <a:r>
              <a:rPr sz="2200" spc="-10" dirty="0">
                <a:solidFill>
                  <a:srgbClr val="919191"/>
                </a:solidFill>
                <a:latin typeface="Corbel"/>
                <a:cs typeface="Corbel"/>
              </a:rPr>
              <a:t>aplicaciones</a:t>
            </a:r>
            <a:r>
              <a:rPr sz="2200" spc="1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919191"/>
                </a:solidFill>
                <a:latin typeface="Corbel"/>
                <a:cs typeface="Corbel"/>
              </a:rPr>
              <a:t>web</a:t>
            </a:r>
            <a:endParaRPr sz="22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405"/>
              </a:spcBef>
              <a:buClr>
                <a:srgbClr val="65A53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20" dirty="0">
                <a:solidFill>
                  <a:srgbClr val="4B4B4B"/>
                </a:solidFill>
                <a:latin typeface="Corbel"/>
                <a:cs typeface="Corbel"/>
              </a:rPr>
              <a:t>Tecnologías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del</a:t>
            </a:r>
            <a:r>
              <a:rPr sz="2200" spc="3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cliente</a:t>
            </a:r>
            <a:endParaRPr sz="2200" dirty="0">
              <a:latin typeface="Corbel"/>
              <a:cs typeface="Corbel"/>
            </a:endParaRPr>
          </a:p>
          <a:p>
            <a:pPr marL="624840" lvl="1" indent="-246379">
              <a:lnSpc>
                <a:spcPts val="2230"/>
              </a:lnSpc>
              <a:spcBef>
                <a:spcPts val="470"/>
              </a:spcBef>
              <a:buSzPct val="60000"/>
              <a:buFont typeface="Wingdings"/>
              <a:buChar char=""/>
              <a:tabLst>
                <a:tab pos="625475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Estándares</a:t>
            </a:r>
            <a:r>
              <a:rPr sz="2000" spc="-2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endParaRPr sz="2000" dirty="0">
              <a:latin typeface="Corbel"/>
              <a:cs typeface="Corbel"/>
            </a:endParaRPr>
          </a:p>
          <a:p>
            <a:pPr marL="890269" lvl="2" indent="-219710">
              <a:lnSpc>
                <a:spcPts val="1814"/>
              </a:lnSpc>
              <a:buFont typeface="Wingdings 2"/>
              <a:buChar char=""/>
              <a:tabLst>
                <a:tab pos="890269" algn="l"/>
                <a:tab pos="890905" algn="l"/>
              </a:tabLst>
            </a:pP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HTML</a:t>
            </a:r>
            <a:endParaRPr sz="1800" dirty="0">
              <a:latin typeface="Corbel"/>
              <a:cs typeface="Corbel"/>
            </a:endParaRPr>
          </a:p>
          <a:p>
            <a:pPr marL="890269" lvl="2" indent="-219710">
              <a:lnSpc>
                <a:spcPts val="1810"/>
              </a:lnSpc>
              <a:buFont typeface="Wingdings 2"/>
              <a:buChar char=""/>
              <a:tabLst>
                <a:tab pos="890269" algn="l"/>
                <a:tab pos="890905" algn="l"/>
              </a:tabLst>
            </a:pP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CSS</a:t>
            </a:r>
            <a:endParaRPr sz="1800" dirty="0">
              <a:latin typeface="Corbel"/>
              <a:cs typeface="Corbel"/>
            </a:endParaRPr>
          </a:p>
          <a:p>
            <a:pPr marL="890269" lvl="2" indent="-219710">
              <a:lnSpc>
                <a:spcPts val="1810"/>
              </a:lnSpc>
              <a:buFont typeface="Wingdings 2"/>
              <a:buChar char=""/>
              <a:tabLst>
                <a:tab pos="890269" algn="l"/>
                <a:tab pos="890905" algn="l"/>
              </a:tabLst>
            </a:pP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JavaScript</a:t>
            </a:r>
            <a:endParaRPr sz="1800" dirty="0">
              <a:latin typeface="Corbel"/>
              <a:cs typeface="Corbel"/>
            </a:endParaRPr>
          </a:p>
          <a:p>
            <a:pPr marL="890269" lvl="2" indent="-219710">
              <a:lnSpc>
                <a:spcPts val="1985"/>
              </a:lnSpc>
              <a:buFont typeface="Wingdings 2"/>
              <a:buChar char=""/>
              <a:tabLst>
                <a:tab pos="890269" algn="l"/>
                <a:tab pos="890905" algn="l"/>
              </a:tabLst>
            </a:pP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Librerías</a:t>
            </a:r>
            <a:r>
              <a:rPr sz="1800" spc="-4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JavaScript</a:t>
            </a:r>
            <a:endParaRPr sz="1800" dirty="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470"/>
              </a:spcBef>
              <a:buSzPct val="60000"/>
              <a:buFont typeface="Wingdings"/>
              <a:buChar char=""/>
              <a:tabLst>
                <a:tab pos="625475" algn="l"/>
              </a:tabLst>
            </a:pPr>
            <a:r>
              <a:rPr sz="2000" spc="-15" dirty="0">
                <a:solidFill>
                  <a:srgbClr val="4B4B4B"/>
                </a:solidFill>
                <a:latin typeface="Corbel"/>
                <a:cs typeface="Corbel"/>
              </a:rPr>
              <a:t>Tecnologías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no estándar en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la</a:t>
            </a:r>
            <a:r>
              <a:rPr sz="2000" spc="-16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spc="-30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endParaRPr sz="20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409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20" dirty="0">
                <a:solidFill>
                  <a:srgbClr val="919191"/>
                </a:solidFill>
                <a:latin typeface="Corbel"/>
                <a:cs typeface="Corbel"/>
              </a:rPr>
              <a:t>Tecnologías </a:t>
            </a:r>
            <a:r>
              <a:rPr sz="2200" spc="-10" dirty="0">
                <a:solidFill>
                  <a:srgbClr val="919191"/>
                </a:solidFill>
                <a:latin typeface="Corbel"/>
                <a:cs typeface="Corbel"/>
              </a:rPr>
              <a:t>del</a:t>
            </a:r>
            <a:r>
              <a:rPr sz="2200" spc="3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919191"/>
                </a:solidFill>
                <a:latin typeface="Corbel"/>
                <a:cs typeface="Corbel"/>
              </a:rPr>
              <a:t>servidor</a:t>
            </a:r>
            <a:endParaRPr sz="22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40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919191"/>
                </a:solidFill>
                <a:latin typeface="Corbel"/>
                <a:cs typeface="Corbel"/>
              </a:rPr>
              <a:t>Bases de</a:t>
            </a:r>
            <a:r>
              <a:rPr sz="2200" spc="-1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200" spc="-5" dirty="0" err="1">
                <a:solidFill>
                  <a:srgbClr val="919191"/>
                </a:solidFill>
                <a:latin typeface="Corbel"/>
                <a:cs typeface="Corbel"/>
              </a:rPr>
              <a:t>datos</a:t>
            </a:r>
            <a:endParaRPr lang="es-ES" sz="2200" spc="-5" dirty="0">
              <a:solidFill>
                <a:srgbClr val="919191"/>
              </a:solidFill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40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s-ES" sz="2200" spc="-5" dirty="0">
                <a:solidFill>
                  <a:srgbClr val="919191"/>
                </a:solidFill>
                <a:latin typeface="Corbel"/>
                <a:cs typeface="Corbel"/>
              </a:rPr>
              <a:t>Servicios web</a:t>
            </a:r>
            <a:endParaRPr sz="22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40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919191"/>
                </a:solidFill>
                <a:latin typeface="Corbel"/>
                <a:cs typeface="Corbel"/>
              </a:rPr>
              <a:t>Sistemas gestores de</a:t>
            </a:r>
            <a:r>
              <a:rPr sz="220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919191"/>
                </a:solidFill>
                <a:latin typeface="Corbel"/>
                <a:cs typeface="Corbel"/>
              </a:rPr>
              <a:t>contenido</a:t>
            </a:r>
            <a:endParaRPr sz="22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40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10" dirty="0">
                <a:solidFill>
                  <a:srgbClr val="919191"/>
                </a:solidFill>
                <a:latin typeface="Corbel"/>
                <a:cs typeface="Corbel"/>
              </a:rPr>
              <a:t>Servicios </a:t>
            </a:r>
            <a:r>
              <a:rPr sz="2200" spc="-5" dirty="0">
                <a:solidFill>
                  <a:srgbClr val="919191"/>
                </a:solidFill>
                <a:latin typeface="Corbel"/>
                <a:cs typeface="Corbel"/>
              </a:rPr>
              <a:t>en </a:t>
            </a:r>
            <a:r>
              <a:rPr sz="2200" spc="-10" dirty="0">
                <a:solidFill>
                  <a:srgbClr val="919191"/>
                </a:solidFill>
                <a:latin typeface="Corbel"/>
                <a:cs typeface="Corbel"/>
              </a:rPr>
              <a:t>la</a:t>
            </a:r>
            <a:r>
              <a:rPr sz="2200" spc="2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919191"/>
                </a:solidFill>
                <a:latin typeface="Corbel"/>
                <a:cs typeface="Corbel"/>
              </a:rPr>
              <a:t>nube</a:t>
            </a:r>
            <a:endParaRPr sz="22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72085"/>
            <a:ext cx="7094855" cy="935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">
              <a:lnSpc>
                <a:spcPts val="3345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  <a:p>
            <a:pPr marL="12700">
              <a:lnSpc>
                <a:spcPts val="3825"/>
              </a:lnSpc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Índice de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contenidos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861</Words>
  <Application>Microsoft Office PowerPoint</Application>
  <PresentationFormat>Presentación en pantalla (4:3)</PresentationFormat>
  <Paragraphs>186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Corbel</vt:lpstr>
      <vt:lpstr>Georgia</vt:lpstr>
      <vt:lpstr>Times New Roman</vt:lpstr>
      <vt:lpstr>Wingdings</vt:lpstr>
      <vt:lpstr>Wingdings 2</vt:lpstr>
      <vt:lpstr>Office Theme</vt:lpstr>
      <vt:lpstr>INGENIERÍA WEB Y COMPUTACIÓN EN LA NUBE Bloque1: Resumen</vt:lpstr>
      <vt:lpstr>TECNOLOGÍAS DE DESARROLLO DE APLICACIONES WEB Índice de contenidos</vt:lpstr>
      <vt:lpstr>Índice de contenidos</vt:lpstr>
      <vt:lpstr>Íntroducción</vt:lpstr>
      <vt:lpstr>Íntroducción</vt:lpstr>
      <vt:lpstr>Íntroducción</vt:lpstr>
      <vt:lpstr>TECNOLOGÍAS DE DESARROLLO DE APLICACIONES WEB Índice de contenidos</vt:lpstr>
      <vt:lpstr>TECNOLOGÍAS DE DESARROLLO DE APLICACIONES WEB</vt:lpstr>
      <vt:lpstr>TECNOLOGÍAS DE DESARROLLO DE APLICACIONES WEB Índice de contenidos</vt:lpstr>
      <vt:lpstr>Índice de contenidos</vt:lpstr>
      <vt:lpstr>TECNOLOGÍAS DE DESARROLLO DE APLICACIONES WEB Índice de contenidos</vt:lpstr>
      <vt:lpstr>TECNOLOGÍAS DE DESARROLLO DE APLICACIONES WEB Índice de contenidos</vt:lpstr>
      <vt:lpstr>TECNOLOGÍAS DE DESARROLLO DE APLICACIONES WEB Índice de contenidos</vt:lpstr>
      <vt:lpstr>Índice de contenidos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Boni García</dc:creator>
  <cp:lastModifiedBy>jpaucruz</cp:lastModifiedBy>
  <cp:revision>6</cp:revision>
  <dcterms:created xsi:type="dcterms:W3CDTF">2017-09-24T13:24:51Z</dcterms:created>
  <dcterms:modified xsi:type="dcterms:W3CDTF">2017-10-01T10:56:31Z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2015-10-04T00:00:00Z</vt:filetime>
  </property>
  <property fmtid="{D5CDD505-2E9C-101B-9397-08002B2CF9AE}" pid="3" name="Creator">
    <vt:lpwstr>Acrobat PDFMaker 11 para PowerPoint</vt:lpwstr>
  </property>
  <property fmtid="{D5CDD505-2E9C-101B-9397-08002B2CF9AE}" pid="4" name="LastSaved">
    <vt:filetime>2017-09-24T00:00:00Z</vt:filetime>
  </property>
</Properties>
</file>