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4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9D9D9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C4C4C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9D9D9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4664" y="1465833"/>
            <a:ext cx="3816985" cy="425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4C4C4C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9D9D9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9D9D9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9D9D9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42590" y="0"/>
            <a:ext cx="9142730" cy="311150"/>
          </a:xfrm>
          <a:custGeom>
            <a:avLst/>
            <a:gdLst/>
            <a:ahLst/>
            <a:cxnLst/>
            <a:rect l="l" t="t" r="r" b="b"/>
            <a:pathLst>
              <a:path w="9142730" h="311150">
                <a:moveTo>
                  <a:pt x="0" y="310663"/>
                </a:moveTo>
                <a:lnTo>
                  <a:pt x="9142590" y="310663"/>
                </a:lnTo>
                <a:lnTo>
                  <a:pt x="9142590" y="0"/>
                </a:lnTo>
                <a:lnTo>
                  <a:pt x="0" y="0"/>
                </a:lnTo>
                <a:lnTo>
                  <a:pt x="0" y="310663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143998" y="0"/>
            <a:ext cx="8999855" cy="311150"/>
          </a:xfrm>
          <a:custGeom>
            <a:avLst/>
            <a:gdLst/>
            <a:ahLst/>
            <a:cxnLst/>
            <a:rect l="l" t="t" r="r" b="b"/>
            <a:pathLst>
              <a:path w="8999855" h="311150">
                <a:moveTo>
                  <a:pt x="0" y="310663"/>
                </a:moveTo>
                <a:lnTo>
                  <a:pt x="8999823" y="310663"/>
                </a:lnTo>
                <a:lnTo>
                  <a:pt x="8999823" y="0"/>
                </a:lnTo>
                <a:lnTo>
                  <a:pt x="0" y="0"/>
                </a:lnTo>
                <a:lnTo>
                  <a:pt x="0" y="310663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43998" y="0"/>
            <a:ext cx="8862060" cy="311150"/>
          </a:xfrm>
          <a:custGeom>
            <a:avLst/>
            <a:gdLst/>
            <a:ahLst/>
            <a:cxnLst/>
            <a:rect l="l" t="t" r="r" b="b"/>
            <a:pathLst>
              <a:path w="8862060" h="311150">
                <a:moveTo>
                  <a:pt x="0" y="310663"/>
                </a:moveTo>
                <a:lnTo>
                  <a:pt x="8861705" y="310663"/>
                </a:lnTo>
                <a:lnTo>
                  <a:pt x="8861705" y="0"/>
                </a:lnTo>
                <a:lnTo>
                  <a:pt x="0" y="0"/>
                </a:lnTo>
                <a:lnTo>
                  <a:pt x="0" y="310663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43998" y="0"/>
            <a:ext cx="8797290" cy="311150"/>
          </a:xfrm>
          <a:custGeom>
            <a:avLst/>
            <a:gdLst/>
            <a:ahLst/>
            <a:cxnLst/>
            <a:rect l="l" t="t" r="r" b="b"/>
            <a:pathLst>
              <a:path w="8797290" h="311150">
                <a:moveTo>
                  <a:pt x="0" y="310663"/>
                </a:moveTo>
                <a:lnTo>
                  <a:pt x="8797080" y="310663"/>
                </a:lnTo>
                <a:lnTo>
                  <a:pt x="8797080" y="0"/>
                </a:lnTo>
                <a:lnTo>
                  <a:pt x="0" y="0"/>
                </a:lnTo>
                <a:lnTo>
                  <a:pt x="0" y="310663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310663"/>
                </a:moveTo>
                <a:lnTo>
                  <a:pt x="0" y="0"/>
                </a:lnTo>
                <a:lnTo>
                  <a:pt x="0" y="310663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142590" y="360246"/>
            <a:ext cx="9142730" cy="80010"/>
          </a:xfrm>
          <a:custGeom>
            <a:avLst/>
            <a:gdLst/>
            <a:ahLst/>
            <a:cxnLst/>
            <a:rect l="l" t="t" r="r" b="b"/>
            <a:pathLst>
              <a:path w="9142730" h="80009">
                <a:moveTo>
                  <a:pt x="0" y="79865"/>
                </a:moveTo>
                <a:lnTo>
                  <a:pt x="9142590" y="79865"/>
                </a:lnTo>
                <a:lnTo>
                  <a:pt x="9142590" y="0"/>
                </a:lnTo>
                <a:lnTo>
                  <a:pt x="0" y="0"/>
                </a:lnTo>
                <a:lnTo>
                  <a:pt x="0" y="79865"/>
                </a:lnTo>
                <a:close/>
              </a:path>
            </a:pathLst>
          </a:custGeom>
          <a:solidFill>
            <a:srgbClr val="76B1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1304926"/>
            <a:ext cx="9144000" cy="5196205"/>
          </a:xfrm>
          <a:custGeom>
            <a:avLst/>
            <a:gdLst/>
            <a:ahLst/>
            <a:cxnLst/>
            <a:rect l="l" t="t" r="r" b="b"/>
            <a:pathLst>
              <a:path w="9144000" h="5196205">
                <a:moveTo>
                  <a:pt x="0" y="5195886"/>
                </a:moveTo>
                <a:lnTo>
                  <a:pt x="9143998" y="5195886"/>
                </a:lnTo>
                <a:lnTo>
                  <a:pt x="9143998" y="0"/>
                </a:lnTo>
                <a:lnTo>
                  <a:pt x="0" y="0"/>
                </a:lnTo>
                <a:lnTo>
                  <a:pt x="0" y="51958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0" y="6500812"/>
            <a:ext cx="9144000" cy="357505"/>
          </a:xfrm>
          <a:custGeom>
            <a:avLst/>
            <a:gdLst/>
            <a:ahLst/>
            <a:cxnLst/>
            <a:rect l="l" t="t" r="r" b="b"/>
            <a:pathLst>
              <a:path w="9144000" h="357504">
                <a:moveTo>
                  <a:pt x="0" y="0"/>
                </a:moveTo>
                <a:lnTo>
                  <a:pt x="9143998" y="0"/>
                </a:lnTo>
                <a:lnTo>
                  <a:pt x="9143998" y="357186"/>
                </a:lnTo>
                <a:lnTo>
                  <a:pt x="0" y="357186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1"/>
            <a:ext cx="9144000" cy="1231265"/>
          </a:xfrm>
          <a:custGeom>
            <a:avLst/>
            <a:gdLst/>
            <a:ahLst/>
            <a:cxnLst/>
            <a:rect l="l" t="t" r="r" b="b"/>
            <a:pathLst>
              <a:path w="9144000" h="1231265">
                <a:moveTo>
                  <a:pt x="0" y="1230922"/>
                </a:moveTo>
                <a:lnTo>
                  <a:pt x="9143998" y="1230922"/>
                </a:lnTo>
                <a:lnTo>
                  <a:pt x="9143998" y="0"/>
                </a:lnTo>
                <a:lnTo>
                  <a:pt x="0" y="0"/>
                </a:lnTo>
                <a:lnTo>
                  <a:pt x="0" y="1230922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1228726"/>
            <a:ext cx="9144000" cy="76200"/>
          </a:xfrm>
          <a:custGeom>
            <a:avLst/>
            <a:gdLst/>
            <a:ahLst/>
            <a:cxnLst/>
            <a:rect l="l" t="t" r="r" b="b"/>
            <a:pathLst>
              <a:path w="9144000" h="76200">
                <a:moveTo>
                  <a:pt x="0" y="76200"/>
                </a:moveTo>
                <a:lnTo>
                  <a:pt x="9143998" y="76200"/>
                </a:lnTo>
                <a:lnTo>
                  <a:pt x="9143998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9BC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8765" y="545465"/>
            <a:ext cx="390842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8630" y="1449747"/>
            <a:ext cx="8206739" cy="4329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C4C4C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468864" y="6587034"/>
            <a:ext cx="2094229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D9D9D9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4551" y="6536198"/>
            <a:ext cx="299084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aniuse.com/#cats%3DHTML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caniuse.com/#feat%3Dtransforms3d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056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0"/>
                </a:moveTo>
                <a:lnTo>
                  <a:pt x="9143998" y="0"/>
                </a:lnTo>
                <a:lnTo>
                  <a:pt x="9143998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9BC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2401"/>
            <a:ext cx="9144000" cy="5638800"/>
          </a:xfrm>
          <a:custGeom>
            <a:avLst/>
            <a:gdLst/>
            <a:ahLst/>
            <a:cxnLst/>
            <a:rect l="l" t="t" r="r" b="b"/>
            <a:pathLst>
              <a:path w="9144000" h="5638800">
                <a:moveTo>
                  <a:pt x="0" y="5638798"/>
                </a:moveTo>
                <a:lnTo>
                  <a:pt x="9143998" y="5638798"/>
                </a:lnTo>
                <a:lnTo>
                  <a:pt x="9143998" y="0"/>
                </a:lnTo>
                <a:lnTo>
                  <a:pt x="0" y="0"/>
                </a:lnTo>
                <a:lnTo>
                  <a:pt x="0" y="5638798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3998" y="152400"/>
                </a:lnTo>
                <a:lnTo>
                  <a:pt x="9143998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72448" y="5410613"/>
            <a:ext cx="847723" cy="294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53417" y="996067"/>
            <a:ext cx="7705725" cy="204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A6A6A6"/>
                </a:solidFill>
              </a:rPr>
              <a:t>I</a:t>
            </a:r>
            <a:r>
              <a:rPr sz="2850" spc="5" dirty="0">
                <a:solidFill>
                  <a:srgbClr val="B5B5B5"/>
                </a:solidFill>
              </a:rPr>
              <a:t>NGENIERÍA </a:t>
            </a:r>
            <a:r>
              <a:rPr sz="2850" spc="10" dirty="0">
                <a:solidFill>
                  <a:srgbClr val="B5B5B5"/>
                </a:solidFill>
              </a:rPr>
              <a:t>WEB Y </a:t>
            </a:r>
            <a:r>
              <a:rPr sz="2850" spc="-5" dirty="0">
                <a:solidFill>
                  <a:srgbClr val="B5B5B5"/>
                </a:solidFill>
              </a:rPr>
              <a:t>COMPUTACIÓN </a:t>
            </a:r>
            <a:r>
              <a:rPr sz="2850" spc="10" dirty="0">
                <a:solidFill>
                  <a:srgbClr val="B5B5B5"/>
                </a:solidFill>
              </a:rPr>
              <a:t>EN </a:t>
            </a:r>
            <a:r>
              <a:rPr sz="2850" spc="5" dirty="0">
                <a:solidFill>
                  <a:srgbClr val="B5B5B5"/>
                </a:solidFill>
              </a:rPr>
              <a:t>LA</a:t>
            </a:r>
            <a:r>
              <a:rPr sz="2850" spc="300" dirty="0">
                <a:solidFill>
                  <a:srgbClr val="B5B5B5"/>
                </a:solidFill>
              </a:rPr>
              <a:t> </a:t>
            </a:r>
            <a:r>
              <a:rPr sz="2850" spc="10" dirty="0">
                <a:solidFill>
                  <a:srgbClr val="B5B5B5"/>
                </a:solidFill>
              </a:rPr>
              <a:t>NUBE</a:t>
            </a:r>
            <a:endParaRPr sz="2850"/>
          </a:p>
          <a:p>
            <a:pPr marL="753745" marR="808990" algn="ctr">
              <a:lnSpc>
                <a:spcPts val="5700"/>
              </a:lnSpc>
              <a:spcBef>
                <a:spcPts val="359"/>
              </a:spcBef>
              <a:tabLst>
                <a:tab pos="2821305" algn="l"/>
                <a:tab pos="5125720" algn="l"/>
              </a:tabLst>
            </a:pPr>
            <a:r>
              <a:rPr sz="4800" dirty="0">
                <a:latin typeface="Arial"/>
                <a:cs typeface="Arial"/>
              </a:rPr>
              <a:t>Bloque	2: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5" dirty="0">
                <a:latin typeface="Arial"/>
                <a:cs typeface="Arial"/>
              </a:rPr>
              <a:t>rt</a:t>
            </a:r>
            <a:r>
              <a:rPr sz="4800" dirty="0">
                <a:latin typeface="Arial"/>
                <a:cs typeface="Arial"/>
              </a:rPr>
              <a:t>e	clien</a:t>
            </a:r>
            <a:r>
              <a:rPr sz="4800" spc="-5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  </a:t>
            </a:r>
            <a:r>
              <a:rPr sz="4800" spc="-5" dirty="0">
                <a:latin typeface="Arial"/>
                <a:cs typeface="Arial"/>
              </a:rPr>
              <a:t>(Frontend)</a:t>
            </a:r>
            <a:endParaRPr sz="4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9208" y="4191000"/>
            <a:ext cx="4206240" cy="105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A6A6A6"/>
                </a:solidFill>
                <a:latin typeface="Corbel"/>
                <a:cs typeface="Corbel"/>
              </a:rPr>
              <a:t>T</a:t>
            </a:r>
            <a:r>
              <a:rPr sz="2850" spc="5" dirty="0">
                <a:solidFill>
                  <a:srgbClr val="B5B5B5"/>
                </a:solidFill>
                <a:latin typeface="Corbel"/>
                <a:cs typeface="Corbel"/>
              </a:rPr>
              <a:t>EMA </a:t>
            </a:r>
            <a:r>
              <a:rPr sz="3600" spc="-5" dirty="0">
                <a:solidFill>
                  <a:srgbClr val="A6A6A6"/>
                </a:solidFill>
                <a:latin typeface="Corbel"/>
                <a:cs typeface="Corbel"/>
              </a:rPr>
              <a:t>2.1: HTML </a:t>
            </a:r>
            <a:r>
              <a:rPr sz="2850" spc="10" dirty="0">
                <a:solidFill>
                  <a:srgbClr val="B5B5B5"/>
                </a:solidFill>
                <a:latin typeface="Corbel"/>
                <a:cs typeface="Corbel"/>
              </a:rPr>
              <a:t>Y</a:t>
            </a:r>
            <a:r>
              <a:rPr sz="2850" spc="-160" dirty="0">
                <a:solidFill>
                  <a:srgbClr val="B5B5B5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rbel"/>
                <a:cs typeface="Corbel"/>
              </a:rPr>
              <a:t>CSS</a:t>
            </a:r>
            <a:endParaRPr sz="3600" dirty="0">
              <a:latin typeface="Corbel"/>
              <a:cs typeface="Corbel"/>
            </a:endParaRPr>
          </a:p>
          <a:p>
            <a:pPr marL="487680" marR="706120" indent="139700" algn="ctr">
              <a:lnSpc>
                <a:spcPts val="3800"/>
              </a:lnSpc>
              <a:spcBef>
                <a:spcPts val="5"/>
              </a:spcBef>
            </a:pPr>
            <a:r>
              <a:rPr lang="es-ES" sz="3200" spc="-5" dirty="0">
                <a:solidFill>
                  <a:srgbClr val="FFFFFF"/>
                </a:solidFill>
                <a:latin typeface="Corbel"/>
                <a:cs typeface="Corbel"/>
              </a:rPr>
              <a:t>Jesús Pau</a:t>
            </a:r>
            <a:endParaRPr sz="3200" dirty="0">
              <a:latin typeface="Corbel"/>
              <a:cs typeface="Corbel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56BADF64-C1F8-44B0-A611-C1A50EBF8FFF}"/>
              </a:ext>
            </a:extLst>
          </p:cNvPr>
          <p:cNvSpPr/>
          <p:nvPr/>
        </p:nvSpPr>
        <p:spPr>
          <a:xfrm>
            <a:off x="0" y="5791200"/>
            <a:ext cx="9144000" cy="914400"/>
          </a:xfrm>
          <a:custGeom>
            <a:avLst/>
            <a:gdLst/>
            <a:ahLst/>
            <a:cxnLst/>
            <a:rect l="l" t="t" r="r" b="b"/>
            <a:pathLst>
              <a:path w="9144000" h="914400">
                <a:moveTo>
                  <a:pt x="0" y="914400"/>
                </a:moveTo>
                <a:lnTo>
                  <a:pt x="9144000" y="914400"/>
                </a:lnTo>
                <a:lnTo>
                  <a:pt x="9144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85458D24-18E2-4131-9F55-88DCA2BBBCD5}"/>
              </a:ext>
            </a:extLst>
          </p:cNvPr>
          <p:cNvSpPr/>
          <p:nvPr/>
        </p:nvSpPr>
        <p:spPr>
          <a:xfrm>
            <a:off x="3810000" y="5917691"/>
            <a:ext cx="1526234" cy="636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446783"/>
            <a:ext cx="7822565" cy="3720249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143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XHTML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2.0: </a:t>
            </a:r>
            <a:r>
              <a:rPr sz="2800" spc="-10" dirty="0">
                <a:solidFill>
                  <a:srgbClr val="4C4C4C"/>
                </a:solidFill>
                <a:latin typeface="Corbel"/>
                <a:cs typeface="Corbel"/>
              </a:rPr>
              <a:t>Rediseño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del lenguaje</a:t>
            </a:r>
            <a:r>
              <a:rPr sz="2800" spc="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4C4C4C"/>
                </a:solidFill>
                <a:latin typeface="Corbel"/>
                <a:cs typeface="Corbel"/>
              </a:rPr>
              <a:t>(revolución)</a:t>
            </a:r>
            <a:endParaRPr sz="2800" dirty="0">
              <a:latin typeface="Corbel"/>
              <a:cs typeface="Corbel"/>
            </a:endParaRPr>
          </a:p>
          <a:p>
            <a:pPr marL="603250" indent="-28575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r>
              <a:rPr sz="2400" spc="-315" dirty="0">
                <a:solidFill>
                  <a:srgbClr val="4C4C4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Estructura mejorada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e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integración de nuevas</a:t>
            </a:r>
            <a:r>
              <a:rPr sz="2400" spc="3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tecnologías</a:t>
            </a:r>
            <a:endParaRPr sz="24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No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compatibilidad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con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versiones</a:t>
            </a:r>
            <a:r>
              <a:rPr sz="2400" spc="-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previas</a:t>
            </a:r>
            <a:endParaRPr sz="24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Encuentra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 mucha resistencia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en el</a:t>
            </a:r>
            <a:r>
              <a:rPr sz="2400" spc="-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mercado</a:t>
            </a:r>
            <a:endParaRPr lang="es-ES" sz="2400" spc="-5" dirty="0">
              <a:solidFill>
                <a:srgbClr val="4C4C4C"/>
              </a:solidFill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</a:pPr>
            <a:endParaRPr sz="2400" dirty="0">
              <a:latin typeface="Corbel"/>
              <a:cs typeface="Corbel"/>
            </a:endParaRPr>
          </a:p>
          <a:p>
            <a:pPr marL="266700" marR="5080" indent="-254000">
              <a:lnSpc>
                <a:spcPts val="3300"/>
              </a:lnSpc>
              <a:spcBef>
                <a:spcPts val="138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W3C anuncia </a:t>
            </a:r>
            <a:r>
              <a:rPr sz="2800" spc="-195" dirty="0">
                <a:solidFill>
                  <a:srgbClr val="4C4C4C"/>
                </a:solidFill>
                <a:latin typeface="Corbel"/>
                <a:cs typeface="Corbel"/>
              </a:rPr>
              <a:t>(7-­‐2009)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el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ﬁn del grupo de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XHTML 2 a 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ﬁnales de</a:t>
            </a:r>
            <a:r>
              <a:rPr sz="2800" spc="-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15" dirty="0">
                <a:solidFill>
                  <a:srgbClr val="4C4C4C"/>
                </a:solidFill>
                <a:latin typeface="Corbel"/>
                <a:cs typeface="Corbel"/>
              </a:rPr>
              <a:t>2009</a:t>
            </a:r>
            <a:endParaRPr sz="28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7027545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0" dirty="0">
                <a:solidFill>
                  <a:srgbClr val="A6A6A6"/>
                </a:solidFill>
              </a:rPr>
              <a:t>E</a:t>
            </a:r>
            <a:r>
              <a:rPr sz="2050" spc="0" dirty="0">
                <a:solidFill>
                  <a:srgbClr val="B5B5B5"/>
                </a:solidFill>
              </a:rPr>
              <a:t>L </a:t>
            </a:r>
            <a:r>
              <a:rPr sz="2050" spc="5" dirty="0">
                <a:solidFill>
                  <a:srgbClr val="B5B5B5"/>
                </a:solidFill>
              </a:rPr>
              <a:t>FIASCO </a:t>
            </a:r>
            <a:r>
              <a:rPr sz="2050" spc="10" dirty="0">
                <a:solidFill>
                  <a:srgbClr val="B5B5B5"/>
                </a:solidFill>
              </a:rPr>
              <a:t>DE</a:t>
            </a:r>
            <a:r>
              <a:rPr sz="2050" spc="125" dirty="0">
                <a:solidFill>
                  <a:srgbClr val="B5B5B5"/>
                </a:solidFill>
              </a:rPr>
              <a:t> </a:t>
            </a:r>
            <a:r>
              <a:rPr sz="2600" dirty="0">
                <a:solidFill>
                  <a:srgbClr val="A6A6A6"/>
                </a:solidFill>
              </a:rPr>
              <a:t>XHTML</a:t>
            </a:r>
            <a:endParaRPr sz="26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XHTML: </a:t>
            </a:r>
            <a:r>
              <a:rPr sz="2800" i="1" spc="-5" dirty="0">
                <a:latin typeface="Corbel"/>
                <a:cs typeface="Corbel"/>
              </a:rPr>
              <a:t>eXtensable Hypertext Markup</a:t>
            </a:r>
            <a:r>
              <a:rPr sz="2800" i="1" spc="10" dirty="0">
                <a:latin typeface="Corbel"/>
                <a:cs typeface="Corbel"/>
              </a:rPr>
              <a:t> </a:t>
            </a:r>
            <a:r>
              <a:rPr sz="2800" i="1" spc="-5" dirty="0">
                <a:latin typeface="Corbel"/>
                <a:cs typeface="Corbel"/>
              </a:rPr>
              <a:t>Language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473810"/>
            <a:ext cx="8057515" cy="49269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66700" marR="561340" indent="-254000">
              <a:lnSpc>
                <a:spcPts val="3300"/>
              </a:lnSpc>
              <a:spcBef>
                <a:spcPts val="26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Creación del grupo </a:t>
            </a:r>
            <a:r>
              <a:rPr sz="2800" spc="-30" dirty="0">
                <a:solidFill>
                  <a:srgbClr val="4C4C4C"/>
                </a:solidFill>
                <a:latin typeface="Corbel"/>
                <a:cs typeface="Corbel"/>
              </a:rPr>
              <a:t>WHATWG </a:t>
            </a:r>
            <a:r>
              <a:rPr sz="2800" spc="-10" dirty="0">
                <a:solidFill>
                  <a:srgbClr val="4C4C4C"/>
                </a:solidFill>
                <a:latin typeface="Corbel"/>
                <a:cs typeface="Corbel"/>
              </a:rPr>
              <a:t>(2004)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en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contra</a:t>
            </a:r>
            <a:r>
              <a:rPr sz="2800" spc="-12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de 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XHTML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2</a:t>
            </a:r>
            <a:endParaRPr sz="28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Apuestan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por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mantener compatibilidad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con el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“viejo”</a:t>
            </a:r>
            <a:r>
              <a:rPr sz="2400" spc="-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HTML</a:t>
            </a:r>
            <a:endParaRPr lang="es-ES" sz="2400" dirty="0">
              <a:solidFill>
                <a:srgbClr val="4C4C4C"/>
              </a:solidFill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endParaRPr sz="2400" dirty="0">
              <a:latin typeface="Corbel"/>
              <a:cs typeface="Corbel"/>
            </a:endParaRPr>
          </a:p>
          <a:p>
            <a:pPr marL="266700" indent="-254000">
              <a:lnSpc>
                <a:spcPct val="100000"/>
              </a:lnSpc>
              <a:spcBef>
                <a:spcPts val="122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HTML 5 </a:t>
            </a:r>
            <a:r>
              <a:rPr sz="2800" spc="-10" dirty="0">
                <a:solidFill>
                  <a:srgbClr val="4C4C4C"/>
                </a:solidFill>
                <a:latin typeface="Corbel"/>
                <a:cs typeface="Corbel"/>
              </a:rPr>
              <a:t>(estándar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4C4C4C"/>
                </a:solidFill>
                <a:latin typeface="Corbel"/>
                <a:cs typeface="Corbel"/>
              </a:rPr>
              <a:t>28/10/2014)</a:t>
            </a:r>
            <a:endParaRPr sz="2800" dirty="0">
              <a:latin typeface="Corbel"/>
              <a:cs typeface="Corbel"/>
            </a:endParaRPr>
          </a:p>
          <a:p>
            <a:pPr marL="603250" indent="-28575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r>
              <a:rPr sz="2400" spc="-315" dirty="0">
                <a:solidFill>
                  <a:srgbClr val="4C4C4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Compatible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con HTML 4 y XHTML</a:t>
            </a:r>
            <a:r>
              <a:rPr sz="2400" spc="-9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1</a:t>
            </a:r>
            <a:endParaRPr sz="2400" dirty="0">
              <a:latin typeface="Corbel"/>
              <a:cs typeface="Corbel"/>
            </a:endParaRPr>
          </a:p>
          <a:p>
            <a:pPr marL="952500" indent="-34290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§"/>
            </a:pPr>
            <a:r>
              <a:rPr sz="2000" spc="-5" dirty="0" err="1">
                <a:solidFill>
                  <a:srgbClr val="4C4C4C"/>
                </a:solidFill>
                <a:latin typeface="Corbel"/>
                <a:cs typeface="Corbel"/>
              </a:rPr>
              <a:t>Admite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 sintaxis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HTML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(recomendada)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y</a:t>
            </a:r>
            <a:r>
              <a:rPr sz="2000" spc="-4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XHTML</a:t>
            </a:r>
            <a:endParaRPr sz="20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60"/>
              </a:spcBef>
              <a:buFont typeface="Arial" panose="020B0604020202020204" pitchFamily="34" charset="0"/>
              <a:buChar char="•"/>
            </a:pPr>
            <a:r>
              <a:rPr sz="2400" dirty="0" err="1">
                <a:solidFill>
                  <a:srgbClr val="4C4C4C"/>
                </a:solidFill>
                <a:latin typeface="Corbel"/>
                <a:cs typeface="Corbel"/>
              </a:rPr>
              <a:t>Matiza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 el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concepto 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deprecated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deﬁniendo dos roles</a:t>
            </a:r>
            <a:endParaRPr sz="2400" dirty="0">
              <a:latin typeface="Corbel"/>
              <a:cs typeface="Corbel"/>
            </a:endParaRPr>
          </a:p>
          <a:p>
            <a:pPr marL="952500" indent="-34290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§"/>
            </a:pPr>
            <a:r>
              <a:rPr sz="2000" dirty="0" err="1">
                <a:solidFill>
                  <a:srgbClr val="4C4C4C"/>
                </a:solidFill>
                <a:latin typeface="Corbel"/>
                <a:cs typeface="Corbel"/>
              </a:rPr>
              <a:t>Qué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puede usar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un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autor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y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qué debe implementar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un</a:t>
            </a:r>
            <a:r>
              <a:rPr sz="2000" spc="6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cliente</a:t>
            </a:r>
            <a:endParaRPr sz="2000" dirty="0">
              <a:latin typeface="Corbel"/>
              <a:cs typeface="Corbel"/>
            </a:endParaRPr>
          </a:p>
          <a:p>
            <a:pPr marL="952500" indent="-342900">
              <a:lnSpc>
                <a:spcPct val="100000"/>
              </a:lnSpc>
              <a:spcBef>
                <a:spcPts val="259"/>
              </a:spcBef>
              <a:buFont typeface="Wingdings" panose="05000000000000000000" pitchFamily="2" charset="2"/>
              <a:buChar char="§"/>
            </a:pP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Deﬁne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el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comportamiento del navegador ante</a:t>
            </a:r>
            <a:r>
              <a:rPr sz="2000" spc="5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errores</a:t>
            </a:r>
            <a:endParaRPr sz="20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3463290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dirty="0">
                <a:solidFill>
                  <a:srgbClr val="A6A6A6"/>
                </a:solidFill>
              </a:rPr>
              <a:t>HTML 5: </a:t>
            </a:r>
            <a:r>
              <a:rPr sz="2050" spc="5" dirty="0">
                <a:solidFill>
                  <a:srgbClr val="B5B5B5"/>
                </a:solidFill>
              </a:rPr>
              <a:t>LA</a:t>
            </a:r>
            <a:r>
              <a:rPr sz="2050" spc="25" dirty="0">
                <a:solidFill>
                  <a:srgbClr val="B5B5B5"/>
                </a:solidFill>
              </a:rPr>
              <a:t> </a:t>
            </a:r>
            <a:r>
              <a:rPr sz="2050" spc="10" dirty="0">
                <a:solidFill>
                  <a:srgbClr val="B5B5B5"/>
                </a:solidFill>
              </a:rPr>
              <a:t>RESURRECCIÓN</a:t>
            </a:r>
            <a:endParaRPr sz="205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Desarrollo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585213"/>
            <a:ext cx="7779384" cy="45961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603250" indent="-28575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</a:pPr>
            <a:r>
              <a:rPr sz="2400" spc="-315" dirty="0">
                <a:solidFill>
                  <a:srgbClr val="4C4C4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Modelo de desarrollo basado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en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implementaciones</a:t>
            </a:r>
            <a:r>
              <a:rPr sz="2400" spc="3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reales</a:t>
            </a:r>
            <a:endParaRPr sz="2400" dirty="0">
              <a:latin typeface="Corbel"/>
              <a:cs typeface="Corbel"/>
            </a:endParaRPr>
          </a:p>
          <a:p>
            <a:pPr marL="952500" indent="-342900">
              <a:lnSpc>
                <a:spcPct val="100000"/>
              </a:lnSpc>
              <a:spcBef>
                <a:spcPts val="220"/>
              </a:spcBef>
              <a:buFont typeface="Wingdings" panose="05000000000000000000" pitchFamily="2" charset="2"/>
              <a:buChar char="§"/>
            </a:pP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Un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aspecto no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es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estándar hasta que haya al </a:t>
            </a:r>
            <a:r>
              <a:rPr sz="2000" spc="-5" dirty="0" err="1">
                <a:solidFill>
                  <a:srgbClr val="4C4C4C"/>
                </a:solidFill>
                <a:latin typeface="Corbel"/>
                <a:cs typeface="Corbel"/>
              </a:rPr>
              <a:t>menos</a:t>
            </a:r>
            <a:r>
              <a:rPr sz="2000" spc="5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dos</a:t>
            </a:r>
            <a:endParaRPr lang="es-ES" sz="2000" spc="-5" dirty="0">
              <a:solidFill>
                <a:srgbClr val="4C4C4C"/>
              </a:solidFill>
              <a:latin typeface="Corbel"/>
              <a:cs typeface="Corbel"/>
            </a:endParaRPr>
          </a:p>
          <a:p>
            <a:pPr marL="952500" indent="-342900">
              <a:lnSpc>
                <a:spcPct val="100000"/>
              </a:lnSpc>
              <a:spcBef>
                <a:spcPts val="220"/>
              </a:spcBef>
              <a:buFont typeface="Wingdings" panose="05000000000000000000" pitchFamily="2" charset="2"/>
              <a:buChar char="§"/>
            </a:pPr>
            <a:endParaRPr sz="2000" dirty="0">
              <a:latin typeface="Corbel"/>
              <a:cs typeface="Corbel"/>
            </a:endParaRPr>
          </a:p>
          <a:p>
            <a:pPr marL="603250" indent="-285750">
              <a:lnSpc>
                <a:spcPct val="100000"/>
              </a:lnSpc>
              <a:spcBef>
                <a:spcPts val="1260"/>
              </a:spcBef>
              <a:buFont typeface="Arial" panose="020B0604020202020204" pitchFamily="34" charset="0"/>
              <a:buChar char="•"/>
            </a:pPr>
            <a:r>
              <a:rPr sz="2400" spc="-315" dirty="0">
                <a:solidFill>
                  <a:srgbClr val="4C4C4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Inclusión progresiva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en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navegadores de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HTML5</a:t>
            </a:r>
            <a:endParaRPr sz="2400" dirty="0">
              <a:latin typeface="Corbel"/>
              <a:cs typeface="Corbel"/>
            </a:endParaRPr>
          </a:p>
          <a:p>
            <a:pPr marL="952500" indent="-34290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§"/>
            </a:pPr>
            <a:r>
              <a:rPr sz="2000" spc="-5" dirty="0" err="1">
                <a:solidFill>
                  <a:srgbClr val="4C4C4C"/>
                </a:solidFill>
                <a:latin typeface="Corbel"/>
                <a:cs typeface="Corbel"/>
              </a:rPr>
              <a:t>Biblioteca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 Modernizr informa características</a:t>
            </a:r>
            <a:r>
              <a:rPr sz="2000" spc="5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presentes</a:t>
            </a:r>
            <a:endParaRPr sz="2000" dirty="0">
              <a:latin typeface="Corbel"/>
              <a:cs typeface="Corbel"/>
            </a:endParaRPr>
          </a:p>
          <a:p>
            <a:pPr marL="952500" marR="854075" indent="-342900">
              <a:lnSpc>
                <a:spcPts val="2600"/>
              </a:lnSpc>
              <a:spcBef>
                <a:spcPts val="380"/>
              </a:spcBef>
              <a:buFont typeface="Wingdings" panose="05000000000000000000" pitchFamily="2" charset="2"/>
              <a:buChar char="§"/>
            </a:pPr>
            <a:r>
              <a:rPr sz="2000" spc="-5" dirty="0" err="1">
                <a:solidFill>
                  <a:srgbClr val="4C4C4C"/>
                </a:solidFill>
                <a:latin typeface="Corbel"/>
                <a:cs typeface="Corbel"/>
              </a:rPr>
              <a:t>Comportamiento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 HTML5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en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navegadores anteriores:  </a:t>
            </a:r>
            <a:r>
              <a:rPr sz="2000" spc="-15" dirty="0">
                <a:solidFill>
                  <a:srgbClr val="4C4C4C"/>
                </a:solidFill>
                <a:latin typeface="Corbel"/>
                <a:cs typeface="Corbel"/>
              </a:rPr>
              <a:t>Polyﬁlls,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HTML</a:t>
            </a:r>
            <a:r>
              <a:rPr sz="2000" spc="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4C4C4C"/>
                </a:solidFill>
                <a:latin typeface="Corbel"/>
                <a:cs typeface="Corbel"/>
              </a:rPr>
              <a:t>shiv,…</a:t>
            </a:r>
            <a:endParaRPr sz="2000" dirty="0">
              <a:latin typeface="Corbel"/>
              <a:cs typeface="Corbel"/>
            </a:endParaRPr>
          </a:p>
          <a:p>
            <a:pPr marL="952500" indent="-342900">
              <a:lnSpc>
                <a:spcPct val="100000"/>
              </a:lnSpc>
              <a:spcBef>
                <a:spcPts val="280"/>
              </a:spcBef>
              <a:buFont typeface="Wingdings" panose="05000000000000000000" pitchFamily="2" charset="2"/>
              <a:buChar char="§"/>
            </a:pPr>
            <a:r>
              <a:rPr sz="2000" spc="-375" dirty="0">
                <a:solidFill>
                  <a:srgbClr val="4C4C4C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65A535"/>
                </a:solidFill>
                <a:latin typeface="Corbel"/>
                <a:cs typeface="Corbel"/>
                <a:hlinkClick r:id="rId2"/>
              </a:rPr>
              <a:t>http://caniuse.com/#cats=HTML5</a:t>
            </a:r>
            <a:endParaRPr sz="20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268605" indent="-255904">
              <a:lnSpc>
                <a:spcPct val="100000"/>
              </a:lnSpc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HTML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Living Standard: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El HTML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de</a:t>
            </a:r>
            <a:r>
              <a:rPr sz="2800" spc="-24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30" dirty="0">
                <a:solidFill>
                  <a:srgbClr val="4C4C4C"/>
                </a:solidFill>
                <a:latin typeface="Corbel"/>
                <a:cs typeface="Corbel"/>
              </a:rPr>
              <a:t>WHATWG</a:t>
            </a:r>
            <a:endParaRPr sz="28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3463290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dirty="0">
                <a:solidFill>
                  <a:srgbClr val="A6A6A6"/>
                </a:solidFill>
              </a:rPr>
              <a:t>HTML 5: </a:t>
            </a:r>
            <a:r>
              <a:rPr sz="2050" spc="5" dirty="0">
                <a:solidFill>
                  <a:srgbClr val="B5B5B5"/>
                </a:solidFill>
              </a:rPr>
              <a:t>LA</a:t>
            </a:r>
            <a:r>
              <a:rPr sz="2050" spc="25" dirty="0">
                <a:solidFill>
                  <a:srgbClr val="B5B5B5"/>
                </a:solidFill>
              </a:rPr>
              <a:t> </a:t>
            </a:r>
            <a:r>
              <a:rPr sz="2050" spc="10" dirty="0">
                <a:solidFill>
                  <a:srgbClr val="B5B5B5"/>
                </a:solidFill>
              </a:rPr>
              <a:t>RESURRECCIÓN</a:t>
            </a:r>
            <a:endParaRPr sz="205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Desarrollo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446783"/>
            <a:ext cx="7668259" cy="445643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43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Mejor deﬁnición de estructura de</a:t>
            </a:r>
            <a:r>
              <a:rPr sz="2800" spc="1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documentos</a:t>
            </a:r>
            <a:endParaRPr sz="2800" dirty="0">
              <a:latin typeface="Corbel"/>
              <a:cs typeface="Corbel"/>
            </a:endParaRPr>
          </a:p>
          <a:p>
            <a:pPr marL="603250" indent="-28575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r>
              <a:rPr sz="2400" spc="-315" dirty="0">
                <a:solidFill>
                  <a:srgbClr val="4C4C4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Evitar abuso de elementos </a:t>
            </a:r>
            <a:r>
              <a:rPr sz="2400" i="1" dirty="0">
                <a:solidFill>
                  <a:srgbClr val="4C4C4C"/>
                </a:solidFill>
                <a:latin typeface="Corbel"/>
                <a:cs typeface="Corbel"/>
              </a:rPr>
              <a:t>div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con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atributos</a:t>
            </a:r>
            <a:r>
              <a:rPr sz="2400" spc="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i="1" dirty="0">
                <a:solidFill>
                  <a:srgbClr val="4C4C4C"/>
                </a:solidFill>
                <a:latin typeface="Corbel"/>
                <a:cs typeface="Corbel"/>
              </a:rPr>
              <a:t>class</a:t>
            </a:r>
            <a:endParaRPr sz="24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22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Soporte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de funcionalidad actualmente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en</a:t>
            </a:r>
            <a:r>
              <a:rPr sz="2800" spc="-1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scripts</a:t>
            </a:r>
            <a:endParaRPr sz="2800" dirty="0">
              <a:latin typeface="Corbel"/>
              <a:cs typeface="Corbel"/>
            </a:endParaRPr>
          </a:p>
          <a:p>
            <a:pPr marL="268605" indent="-255904">
              <a:lnSpc>
                <a:spcPts val="3329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Soporte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de funcionalidad actualmente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por</a:t>
            </a:r>
            <a:r>
              <a:rPr sz="2800" spc="-2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i="1" spc="-185" dirty="0">
                <a:solidFill>
                  <a:srgbClr val="4C4C4C"/>
                </a:solidFill>
                <a:latin typeface="Corbel"/>
                <a:cs typeface="Corbel"/>
              </a:rPr>
              <a:t>plug-­‐ins</a:t>
            </a:r>
            <a:endParaRPr sz="2800" dirty="0">
              <a:latin typeface="Corbel"/>
              <a:cs typeface="Corbel"/>
            </a:endParaRPr>
          </a:p>
          <a:p>
            <a:pPr marL="266700">
              <a:lnSpc>
                <a:spcPts val="3329"/>
              </a:lnSpc>
            </a:pP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externos</a:t>
            </a:r>
            <a:endParaRPr sz="28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En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general, facilitar RIA (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Rich Internet</a:t>
            </a:r>
            <a:r>
              <a:rPr sz="2800" i="1" spc="-6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Applications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sz="28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1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Soporte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directo de gráﬁcos</a:t>
            </a:r>
            <a:r>
              <a:rPr sz="2800" spc="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(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canvas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sz="28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Soporte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directo de </a:t>
            </a:r>
            <a:r>
              <a:rPr sz="2800" b="1" spc="-5" dirty="0">
                <a:solidFill>
                  <a:srgbClr val="5E5E5E"/>
                </a:solidFill>
                <a:latin typeface="Corbel"/>
                <a:cs typeface="Corbel"/>
              </a:rPr>
              <a:t>vídeo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y</a:t>
            </a:r>
            <a:r>
              <a:rPr sz="2800" spc="-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b="1" dirty="0">
                <a:solidFill>
                  <a:srgbClr val="5E5E5E"/>
                </a:solidFill>
                <a:latin typeface="Corbel"/>
                <a:cs typeface="Corbel"/>
              </a:rPr>
              <a:t>audio</a:t>
            </a:r>
            <a:endParaRPr sz="28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4307205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dirty="0">
                <a:solidFill>
                  <a:srgbClr val="A6A6A6"/>
                </a:solidFill>
              </a:rPr>
              <a:t>HTML 5: </a:t>
            </a:r>
            <a:r>
              <a:rPr sz="2050" spc="5" dirty="0">
                <a:solidFill>
                  <a:srgbClr val="B5B5B5"/>
                </a:solidFill>
              </a:rPr>
              <a:t>LA</a:t>
            </a:r>
            <a:r>
              <a:rPr sz="2050" spc="80" dirty="0">
                <a:solidFill>
                  <a:srgbClr val="B5B5B5"/>
                </a:solidFill>
              </a:rPr>
              <a:t> </a:t>
            </a:r>
            <a:r>
              <a:rPr sz="2050" spc="10" dirty="0">
                <a:solidFill>
                  <a:srgbClr val="B5B5B5"/>
                </a:solidFill>
              </a:rPr>
              <a:t>RESURRECCIÓN</a:t>
            </a:r>
            <a:endParaRPr sz="205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Algunos objetivos de HTML</a:t>
            </a:r>
            <a:r>
              <a:rPr sz="2800" spc="-60" dirty="0"/>
              <a:t> </a:t>
            </a:r>
            <a:r>
              <a:rPr sz="2800" dirty="0"/>
              <a:t>5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470913"/>
            <a:ext cx="7874634" cy="431374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Mejoras </a:t>
            </a:r>
            <a:r>
              <a:rPr sz="2800" dirty="0" err="1">
                <a:solidFill>
                  <a:srgbClr val="4C4C4C"/>
                </a:solidFill>
                <a:latin typeface="Corbel"/>
                <a:cs typeface="Corbel"/>
              </a:rPr>
              <a:t>en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 err="1">
                <a:solidFill>
                  <a:srgbClr val="4C4C4C"/>
                </a:solidFill>
                <a:latin typeface="Corbel"/>
                <a:cs typeface="Corbel"/>
              </a:rPr>
              <a:t>formularios</a:t>
            </a:r>
            <a:endParaRPr lang="es-ES" sz="2800" spc="-5" dirty="0">
              <a:solidFill>
                <a:srgbClr val="4C4C4C"/>
              </a:solidFill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endParaRPr sz="28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1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Soporte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de aplicaciones web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fuera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de línea</a:t>
            </a:r>
            <a:r>
              <a:rPr sz="2800" spc="-2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(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oﬄine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lang="es-ES" sz="2800" spc="-5" dirty="0">
              <a:solidFill>
                <a:srgbClr val="4C4C4C"/>
              </a:solidFill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1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endParaRPr sz="28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Otros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estándares vinculados:</a:t>
            </a:r>
            <a:endParaRPr sz="2800" dirty="0">
              <a:latin typeface="Corbel"/>
              <a:cs typeface="Corbel"/>
            </a:endParaRPr>
          </a:p>
          <a:p>
            <a:pPr marL="660400" marR="5080" indent="-342900">
              <a:lnSpc>
                <a:spcPct val="100699"/>
              </a:lnSpc>
              <a:spcBef>
                <a:spcPts val="1120"/>
              </a:spcBef>
              <a:buFont typeface="Arial" panose="020B0604020202020204" pitchFamily="34" charset="0"/>
              <a:buChar char="•"/>
            </a:pPr>
            <a:r>
              <a:rPr sz="2400" i="1" spc="-20" dirty="0">
                <a:solidFill>
                  <a:srgbClr val="4C4C4C"/>
                </a:solidFill>
                <a:latin typeface="Corbel"/>
                <a:cs typeface="Corbel"/>
              </a:rPr>
              <a:t>Web</a:t>
            </a:r>
            <a:r>
              <a:rPr sz="2400" i="1" spc="-9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i="1" spc="-10" dirty="0">
                <a:solidFill>
                  <a:srgbClr val="4C4C4C"/>
                </a:solidFill>
                <a:latin typeface="Corbel"/>
                <a:cs typeface="Corbel"/>
              </a:rPr>
              <a:t>Storage,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 Microdata,</a:t>
            </a:r>
            <a:r>
              <a:rPr sz="2400" i="1" spc="-15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i="1" spc="-20" dirty="0">
                <a:solidFill>
                  <a:srgbClr val="4C4C4C"/>
                </a:solidFill>
                <a:latin typeface="Corbel"/>
                <a:cs typeface="Corbel"/>
              </a:rPr>
              <a:t>Web</a:t>
            </a:r>
            <a:r>
              <a:rPr sz="2400" i="1" spc="-15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i="1" spc="-15" dirty="0">
                <a:solidFill>
                  <a:srgbClr val="4C4C4C"/>
                </a:solidFill>
                <a:latin typeface="Corbel"/>
                <a:cs typeface="Corbel"/>
              </a:rPr>
              <a:t>Workers,</a:t>
            </a:r>
            <a:r>
              <a:rPr sz="2400" i="1" spc="-15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i="1" spc="-20" dirty="0">
                <a:solidFill>
                  <a:srgbClr val="4C4C4C"/>
                </a:solidFill>
                <a:latin typeface="Corbel"/>
                <a:cs typeface="Corbel"/>
              </a:rPr>
              <a:t>Web</a:t>
            </a:r>
            <a:r>
              <a:rPr sz="2400" i="1" spc="-9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Sockets,</a:t>
            </a:r>
            <a:r>
              <a:rPr sz="2400" i="1" spc="-9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i="1" spc="-185" dirty="0">
                <a:solidFill>
                  <a:srgbClr val="4C4C4C"/>
                </a:solidFill>
                <a:latin typeface="Corbel"/>
                <a:cs typeface="Corbel"/>
              </a:rPr>
              <a:t>Server-­‐  </a:t>
            </a:r>
            <a:r>
              <a:rPr sz="2400" i="1" dirty="0">
                <a:solidFill>
                  <a:srgbClr val="4C4C4C"/>
                </a:solidFill>
                <a:latin typeface="Corbel"/>
                <a:cs typeface="Corbel"/>
              </a:rPr>
              <a:t>Sent 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Events, GeoLocation, Drag&amp;Drop,</a:t>
            </a:r>
            <a:r>
              <a:rPr sz="2400" i="1" spc="-10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...</a:t>
            </a:r>
            <a:endParaRPr sz="2400" dirty="0">
              <a:latin typeface="Corbel"/>
              <a:cs typeface="Corbel"/>
            </a:endParaRPr>
          </a:p>
          <a:p>
            <a:pPr marL="603250" indent="-28575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</a:pPr>
            <a:r>
              <a:rPr sz="2400" spc="-315" dirty="0">
                <a:solidFill>
                  <a:srgbClr val="4C4C4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No son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parte de HTML5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pero sí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del 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HTML </a:t>
            </a:r>
            <a:r>
              <a:rPr sz="2400" i="1" dirty="0">
                <a:solidFill>
                  <a:srgbClr val="4C4C4C"/>
                </a:solidFill>
                <a:latin typeface="Corbel"/>
                <a:cs typeface="Corbel"/>
              </a:rPr>
              <a:t>Living</a:t>
            </a:r>
            <a:r>
              <a:rPr sz="2400" i="1" spc="-9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i="1" spc="-10" dirty="0">
                <a:solidFill>
                  <a:srgbClr val="4C4C4C"/>
                </a:solidFill>
                <a:latin typeface="Corbel"/>
                <a:cs typeface="Corbel"/>
              </a:rPr>
              <a:t>Standard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4307205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dirty="0">
                <a:solidFill>
                  <a:srgbClr val="A6A6A6"/>
                </a:solidFill>
              </a:rPr>
              <a:t>HTML 5: </a:t>
            </a:r>
            <a:r>
              <a:rPr sz="2050" spc="5" dirty="0">
                <a:solidFill>
                  <a:srgbClr val="B5B5B5"/>
                </a:solidFill>
              </a:rPr>
              <a:t>LA</a:t>
            </a:r>
            <a:r>
              <a:rPr sz="2050" spc="80" dirty="0">
                <a:solidFill>
                  <a:srgbClr val="B5B5B5"/>
                </a:solidFill>
              </a:rPr>
              <a:t> </a:t>
            </a:r>
            <a:r>
              <a:rPr sz="2050" spc="10" dirty="0">
                <a:solidFill>
                  <a:srgbClr val="B5B5B5"/>
                </a:solidFill>
              </a:rPr>
              <a:t>RESURRECCIÓN</a:t>
            </a:r>
            <a:endParaRPr sz="205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Algunos objetivos de HTML</a:t>
            </a:r>
            <a:r>
              <a:rPr sz="2800" spc="-60" dirty="0"/>
              <a:t> </a:t>
            </a:r>
            <a:r>
              <a:rPr sz="2800" dirty="0"/>
              <a:t>5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128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pc="-5" dirty="0"/>
              <a:t>Elementos del</a:t>
            </a:r>
            <a:r>
              <a:rPr spc="-15" dirty="0"/>
              <a:t> </a:t>
            </a:r>
            <a:r>
              <a:rPr spc="-5" dirty="0"/>
              <a:t>HTML</a:t>
            </a:r>
          </a:p>
          <a:p>
            <a:pPr marL="266700" indent="-254000">
              <a:lnSpc>
                <a:spcPct val="100000"/>
              </a:lnSpc>
              <a:spcBef>
                <a:spcPts val="118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pc="-5" dirty="0"/>
              <a:t>Estructura del</a:t>
            </a:r>
            <a:r>
              <a:rPr spc="-20" dirty="0"/>
              <a:t> </a:t>
            </a:r>
            <a:r>
              <a:rPr spc="-5" dirty="0"/>
              <a:t>documento</a:t>
            </a:r>
          </a:p>
          <a:p>
            <a:pPr marL="266700" indent="-254000">
              <a:lnSpc>
                <a:spcPct val="100000"/>
              </a:lnSpc>
              <a:spcBef>
                <a:spcPts val="118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pc="-5" dirty="0"/>
              <a:t>Elementos de la</a:t>
            </a:r>
            <a:r>
              <a:rPr spc="-20" dirty="0"/>
              <a:t> </a:t>
            </a:r>
            <a:r>
              <a:rPr spc="-5" dirty="0"/>
              <a:t>cabecera</a:t>
            </a:r>
          </a:p>
          <a:p>
            <a:pPr marL="266700" marR="211454" indent="-254000">
              <a:lnSpc>
                <a:spcPts val="3100"/>
              </a:lnSpc>
              <a:spcBef>
                <a:spcPts val="130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pc="-5" dirty="0"/>
              <a:t>Elementos de estructura  </a:t>
            </a:r>
            <a:r>
              <a:rPr dirty="0"/>
              <a:t>y</a:t>
            </a:r>
            <a:r>
              <a:rPr spc="-5" dirty="0"/>
              <a:t> formato</a:t>
            </a:r>
          </a:p>
          <a:p>
            <a:pPr marL="266700" indent="-254000">
              <a:lnSpc>
                <a:spcPct val="100000"/>
              </a:lnSpc>
              <a:spcBef>
                <a:spcPts val="108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pc="-5" dirty="0"/>
              <a:t>Listas</a:t>
            </a:r>
          </a:p>
          <a:p>
            <a:pPr marL="266700" indent="-254000">
              <a:lnSpc>
                <a:spcPct val="100000"/>
              </a:lnSpc>
              <a:spcBef>
                <a:spcPts val="128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pc="-35" dirty="0"/>
              <a:t>Tablas</a:t>
            </a:r>
          </a:p>
          <a:p>
            <a:pPr marL="266700" indent="-254000">
              <a:lnSpc>
                <a:spcPct val="100000"/>
              </a:lnSpc>
              <a:spcBef>
                <a:spcPts val="118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pc="-5" dirty="0"/>
              <a:t>Enlaces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94945"/>
            <a:ext cx="466852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ts val="2940"/>
              </a:lnSpc>
              <a:spcBef>
                <a:spcPts val="100"/>
              </a:spcBef>
            </a:pPr>
            <a:r>
              <a:rPr sz="2600" spc="5" dirty="0">
                <a:solidFill>
                  <a:srgbClr val="A6A6A6"/>
                </a:solidFill>
              </a:rPr>
              <a:t>U</a:t>
            </a:r>
            <a:r>
              <a:rPr sz="2050" spc="5" dirty="0">
                <a:solidFill>
                  <a:srgbClr val="B5B5B5"/>
                </a:solidFill>
              </a:rPr>
              <a:t>N </a:t>
            </a:r>
            <a:r>
              <a:rPr sz="2050" i="1" spc="10" dirty="0">
                <a:solidFill>
                  <a:srgbClr val="B5B5B5"/>
                </a:solidFill>
                <a:latin typeface="Corbel"/>
                <a:cs typeface="Corbel"/>
              </a:rPr>
              <a:t>TOUR </a:t>
            </a:r>
            <a:r>
              <a:rPr sz="2050" spc="10" dirty="0">
                <a:solidFill>
                  <a:srgbClr val="B5B5B5"/>
                </a:solidFill>
              </a:rPr>
              <a:t>POR</a:t>
            </a:r>
            <a:r>
              <a:rPr sz="2050" spc="185" dirty="0">
                <a:solidFill>
                  <a:srgbClr val="B5B5B5"/>
                </a:solidFill>
              </a:rPr>
              <a:t> </a:t>
            </a:r>
            <a:r>
              <a:rPr sz="2600" spc="-5" dirty="0">
                <a:solidFill>
                  <a:srgbClr val="A6A6A6"/>
                </a:solidFill>
              </a:rPr>
              <a:t>HTML</a:t>
            </a:r>
            <a:endParaRPr sz="2600">
              <a:latin typeface="Corbel"/>
              <a:cs typeface="Corbel"/>
            </a:endParaRPr>
          </a:p>
          <a:p>
            <a:pPr marL="12700">
              <a:lnSpc>
                <a:spcPts val="4140"/>
              </a:lnSpc>
            </a:pPr>
            <a:r>
              <a:rPr spc="-25" dirty="0"/>
              <a:t>¿Qué </a:t>
            </a:r>
            <a:r>
              <a:rPr spc="-5" dirty="0"/>
              <a:t>cosas vamos </a:t>
            </a:r>
            <a:r>
              <a:rPr dirty="0"/>
              <a:t>a</a:t>
            </a:r>
            <a:r>
              <a:rPr spc="-25" dirty="0"/>
              <a:t> </a:t>
            </a:r>
            <a:r>
              <a:rPr spc="-5" dirty="0"/>
              <a:t>ver?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16882" y="1615694"/>
            <a:ext cx="3557270" cy="30124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66700" marR="688975" indent="-254000">
              <a:lnSpc>
                <a:spcPts val="3100"/>
              </a:lnSpc>
              <a:spcBef>
                <a:spcPts val="22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pc="-5" dirty="0">
                <a:solidFill>
                  <a:srgbClr val="4C4C4C"/>
                </a:solidFill>
                <a:latin typeface="Corbel"/>
                <a:cs typeface="Corbel"/>
              </a:rPr>
              <a:t>Imágenes, objetos,  mapas</a:t>
            </a:r>
            <a:endParaRPr sz="2600">
              <a:latin typeface="Corbel"/>
              <a:cs typeface="Corbel"/>
            </a:endParaRPr>
          </a:p>
          <a:p>
            <a:pPr marL="266700" indent="-254000">
              <a:lnSpc>
                <a:spcPct val="100000"/>
              </a:lnSpc>
              <a:spcBef>
                <a:spcPts val="108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pc="-5" dirty="0">
                <a:solidFill>
                  <a:srgbClr val="4C4C4C"/>
                </a:solidFill>
                <a:latin typeface="Corbel"/>
                <a:cs typeface="Corbel"/>
              </a:rPr>
              <a:t>Hojas de estilo</a:t>
            </a:r>
            <a:endParaRPr sz="2600">
              <a:latin typeface="Corbel"/>
              <a:cs typeface="Corbel"/>
            </a:endParaRPr>
          </a:p>
          <a:p>
            <a:pPr marL="266700" indent="-254000">
              <a:lnSpc>
                <a:spcPct val="100000"/>
              </a:lnSpc>
              <a:spcBef>
                <a:spcPts val="118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trike="sngStrike" spc="-5" dirty="0">
                <a:solidFill>
                  <a:srgbClr val="4C4C4C"/>
                </a:solidFill>
                <a:latin typeface="Corbel"/>
                <a:cs typeface="Corbel"/>
              </a:rPr>
              <a:t>Marcos</a:t>
            </a:r>
            <a:r>
              <a:rPr sz="2600" strike="noStrike" spc="-5" dirty="0">
                <a:solidFill>
                  <a:srgbClr val="4C4C4C"/>
                </a:solidFill>
                <a:latin typeface="Corbel"/>
                <a:cs typeface="Corbel"/>
              </a:rPr>
              <a:t> (NO </a:t>
            </a:r>
            <a:r>
              <a:rPr sz="2600" strike="noStrike" dirty="0">
                <a:solidFill>
                  <a:srgbClr val="4C4C4C"/>
                </a:solidFill>
                <a:latin typeface="Corbel"/>
                <a:cs typeface="Corbel"/>
              </a:rPr>
              <a:t>en HTML</a:t>
            </a:r>
            <a:r>
              <a:rPr sz="2600" strike="noStrike" spc="-6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600" strike="noStrike" dirty="0">
                <a:solidFill>
                  <a:srgbClr val="4C4C4C"/>
                </a:solidFill>
                <a:latin typeface="Corbel"/>
                <a:cs typeface="Corbel"/>
              </a:rPr>
              <a:t>5)</a:t>
            </a:r>
            <a:endParaRPr sz="2600">
              <a:latin typeface="Corbel"/>
              <a:cs typeface="Corbel"/>
            </a:endParaRPr>
          </a:p>
          <a:p>
            <a:pPr marL="266700" indent="-254000">
              <a:lnSpc>
                <a:spcPct val="100000"/>
              </a:lnSpc>
              <a:spcBef>
                <a:spcPts val="118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pc="-5" dirty="0">
                <a:solidFill>
                  <a:srgbClr val="4C4C4C"/>
                </a:solidFill>
                <a:latin typeface="Corbel"/>
                <a:cs typeface="Corbel"/>
              </a:rPr>
              <a:t>Formularios</a:t>
            </a:r>
            <a:endParaRPr sz="2600">
              <a:latin typeface="Corbel"/>
              <a:cs typeface="Corbel"/>
            </a:endParaRPr>
          </a:p>
          <a:p>
            <a:pPr marL="266700" indent="-254000">
              <a:lnSpc>
                <a:spcPct val="100000"/>
              </a:lnSpc>
              <a:spcBef>
                <a:spcPts val="128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600" i="1" dirty="0">
                <a:solidFill>
                  <a:srgbClr val="4C4C4C"/>
                </a:solidFill>
                <a:latin typeface="Corbel"/>
                <a:cs typeface="Corbel"/>
              </a:rPr>
              <a:t>Scripts</a:t>
            </a:r>
            <a:endParaRPr sz="2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3" y="1473454"/>
            <a:ext cx="8289887" cy="4875694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9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Formato general:</a:t>
            </a:r>
            <a:r>
              <a:rPr sz="2800" spc="4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&lt;etiqueta&gt;contenido&lt;/etiqueta&gt;</a:t>
            </a:r>
            <a:endParaRPr sz="28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8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El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contenido puede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ser:</a:t>
            </a:r>
            <a:endParaRPr sz="28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880"/>
              </a:spcBef>
              <a:buFont typeface="Arial" panose="020B0604020202020204" pitchFamily="34" charset="0"/>
              <a:buChar char="•"/>
            </a:pPr>
            <a:r>
              <a:rPr sz="2400" dirty="0" err="1">
                <a:solidFill>
                  <a:srgbClr val="4C4C4C"/>
                </a:solidFill>
                <a:latin typeface="Corbel"/>
                <a:cs typeface="Corbel"/>
              </a:rPr>
              <a:t>Sólo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texto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(p.ej.,</a:t>
            </a:r>
            <a:r>
              <a:rPr sz="2400" spc="-2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&lt;h1&gt;título&lt;/h1&gt;)</a:t>
            </a:r>
            <a:endParaRPr sz="2400" dirty="0">
              <a:latin typeface="Corbel"/>
              <a:cs typeface="Corbel"/>
            </a:endParaRPr>
          </a:p>
          <a:p>
            <a:pPr marL="660400" marR="2633980" indent="-342900">
              <a:lnSpc>
                <a:spcPts val="2600"/>
              </a:lnSpc>
              <a:spcBef>
                <a:spcPts val="1240"/>
              </a:spcBef>
              <a:buFont typeface="Arial" panose="020B0604020202020204" pitchFamily="34" charset="0"/>
              <a:buChar char="•"/>
            </a:pPr>
            <a:r>
              <a:rPr sz="2400" dirty="0" err="1">
                <a:solidFill>
                  <a:srgbClr val="4C4C4C"/>
                </a:solidFill>
                <a:latin typeface="Corbel"/>
                <a:cs typeface="Corbel"/>
              </a:rPr>
              <a:t>Otros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elementos </a:t>
            </a: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anidados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 (p.ej.&lt;body&gt;&lt;h1&gt;txt&lt;/h1&gt;&lt;/body&gt;))</a:t>
            </a:r>
            <a:endParaRPr sz="24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88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O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vacío (p.ej. &lt;br&gt;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o, en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sintaxis,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XHTML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&lt;</a:t>
            </a: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br</a:t>
            </a:r>
            <a:r>
              <a:rPr sz="2400" spc="-8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/&gt;)</a:t>
            </a:r>
            <a:endParaRPr lang="es-ES" sz="2400" spc="-5" dirty="0">
              <a:solidFill>
                <a:srgbClr val="4C4C4C"/>
              </a:solidFill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880"/>
              </a:spcBef>
              <a:buFont typeface="Arial" panose="020B0604020202020204" pitchFamily="34" charset="0"/>
              <a:buChar char="•"/>
            </a:pPr>
            <a:endParaRPr sz="24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88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Atributos: propiedades asociadas al</a:t>
            </a:r>
            <a:r>
              <a:rPr sz="2800" spc="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elemento</a:t>
            </a:r>
            <a:endParaRPr sz="28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88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Parejas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nombre=“valor” en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etiqueta de apertura</a:t>
            </a:r>
            <a:endParaRPr sz="24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919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Suelen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ser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especíﬁcos de una etiqueta (atrib.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src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de</a:t>
            </a:r>
            <a:r>
              <a:rPr sz="2400" spc="5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img)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3100070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5" dirty="0">
                <a:solidFill>
                  <a:srgbClr val="A6A6A6"/>
                </a:solidFill>
              </a:rPr>
              <a:t>U</a:t>
            </a:r>
            <a:r>
              <a:rPr sz="2050" spc="5" dirty="0">
                <a:solidFill>
                  <a:srgbClr val="B5B5B5"/>
                </a:solidFill>
              </a:rPr>
              <a:t>N </a:t>
            </a:r>
            <a:r>
              <a:rPr sz="2050" i="1" spc="10" dirty="0">
                <a:solidFill>
                  <a:srgbClr val="B5B5B5"/>
                </a:solidFill>
                <a:latin typeface="Corbel"/>
                <a:cs typeface="Corbel"/>
              </a:rPr>
              <a:t>TOUR </a:t>
            </a:r>
            <a:r>
              <a:rPr sz="2050" spc="10" dirty="0">
                <a:solidFill>
                  <a:srgbClr val="B5B5B5"/>
                </a:solidFill>
              </a:rPr>
              <a:t>POR</a:t>
            </a:r>
            <a:r>
              <a:rPr sz="2050" spc="175" dirty="0">
                <a:solidFill>
                  <a:srgbClr val="B5B5B5"/>
                </a:solidFill>
              </a:rPr>
              <a:t> </a:t>
            </a:r>
            <a:r>
              <a:rPr sz="2600" spc="-5" dirty="0">
                <a:solidFill>
                  <a:srgbClr val="A6A6A6"/>
                </a:solidFill>
              </a:rPr>
              <a:t>HTML</a:t>
            </a:r>
            <a:endParaRPr sz="2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Elementos del</a:t>
            </a:r>
            <a:r>
              <a:rPr sz="2800" spc="-70" dirty="0"/>
              <a:t> </a:t>
            </a:r>
            <a:r>
              <a:rPr sz="2800" spc="-5" dirty="0"/>
              <a:t>HTML</a:t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3" y="1585213"/>
            <a:ext cx="8289887" cy="451918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660400" indent="-34290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</a:pPr>
            <a:r>
              <a:rPr sz="2400" spc="-30" dirty="0">
                <a:solidFill>
                  <a:srgbClr val="4C4C4C"/>
                </a:solidFill>
                <a:latin typeface="Corbel"/>
                <a:cs typeface="Corbel"/>
              </a:rPr>
              <a:t>Pero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algunos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son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aplicables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a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cualquiera</a:t>
            </a:r>
            <a:r>
              <a:rPr sz="2400" spc="2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(globales)</a:t>
            </a:r>
            <a:endParaRPr sz="2400" dirty="0">
              <a:latin typeface="Corbel"/>
              <a:cs typeface="Corbel"/>
            </a:endParaRPr>
          </a:p>
          <a:p>
            <a:pPr marL="415925" indent="-342900" algn="ctr">
              <a:lnSpc>
                <a:spcPct val="100000"/>
              </a:lnSpc>
              <a:spcBef>
                <a:spcPts val="220"/>
              </a:spcBef>
              <a:buFont typeface="Wingdings" panose="05000000000000000000" pitchFamily="2" charset="2"/>
              <a:buChar char="§"/>
            </a:pPr>
            <a:r>
              <a:rPr sz="2000" spc="-400" dirty="0">
                <a:solidFill>
                  <a:srgbClr val="4C4C4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id,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lang, </a:t>
            </a:r>
            <a:r>
              <a:rPr sz="2000" spc="-30" dirty="0">
                <a:solidFill>
                  <a:srgbClr val="4C4C4C"/>
                </a:solidFill>
                <a:latin typeface="Corbel"/>
                <a:cs typeface="Corbel"/>
              </a:rPr>
              <a:t>dir,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title, class, style, contenteditable,</a:t>
            </a:r>
            <a:r>
              <a:rPr sz="2000" spc="10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4C4C4C"/>
                </a:solidFill>
                <a:latin typeface="Corbel"/>
                <a:cs typeface="Corbel"/>
              </a:rPr>
              <a:t>accesskey,…</a:t>
            </a:r>
            <a:endParaRPr sz="20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26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Atrib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. eventos: onload, onunload,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onclick,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onmousedown,</a:t>
            </a:r>
            <a:r>
              <a:rPr sz="2400" spc="3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…</a:t>
            </a:r>
            <a:endParaRPr sz="24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22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Elemento de nivel de bloque (EB)</a:t>
            </a:r>
            <a:endParaRPr sz="28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Formato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: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por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defecto, </a:t>
            </a:r>
            <a:r>
              <a:rPr sz="2400" b="1" dirty="0">
                <a:solidFill>
                  <a:srgbClr val="5E5E5E"/>
                </a:solidFill>
                <a:latin typeface="Corbel"/>
                <a:cs typeface="Corbel"/>
              </a:rPr>
              <a:t>comienzan en </a:t>
            </a:r>
            <a:r>
              <a:rPr sz="2400" b="1" spc="-5" dirty="0">
                <a:solidFill>
                  <a:srgbClr val="5E5E5E"/>
                </a:solidFill>
                <a:latin typeface="Corbel"/>
                <a:cs typeface="Corbel"/>
              </a:rPr>
              <a:t>nueva</a:t>
            </a:r>
            <a:r>
              <a:rPr sz="2400" b="1" spc="-10" dirty="0">
                <a:solidFill>
                  <a:srgbClr val="5E5E5E"/>
                </a:solidFill>
                <a:latin typeface="Corbel"/>
                <a:cs typeface="Corbel"/>
              </a:rPr>
              <a:t> </a:t>
            </a:r>
            <a:r>
              <a:rPr sz="2400" b="1" dirty="0">
                <a:solidFill>
                  <a:srgbClr val="5E5E5E"/>
                </a:solidFill>
                <a:latin typeface="Corbel"/>
                <a:cs typeface="Corbel"/>
              </a:rPr>
              <a:t>línea</a:t>
            </a:r>
            <a:endParaRPr sz="24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Contenido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: </a:t>
            </a:r>
            <a:r>
              <a:rPr sz="2400" b="1" spc="-5" dirty="0">
                <a:solidFill>
                  <a:srgbClr val="5E5E5E"/>
                </a:solidFill>
                <a:latin typeface="Corbel"/>
                <a:cs typeface="Corbel"/>
              </a:rPr>
              <a:t>algunos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pueden contener elementos de</a:t>
            </a:r>
            <a:r>
              <a:rPr sz="2400" spc="3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bloque</a:t>
            </a:r>
            <a:endParaRPr sz="24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22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Elemento en línea</a:t>
            </a:r>
            <a:r>
              <a:rPr sz="2800" spc="-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(EL)</a:t>
            </a:r>
            <a:endParaRPr sz="28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Formato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: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por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defecto, </a:t>
            </a:r>
            <a:r>
              <a:rPr sz="2400" b="1" dirty="0">
                <a:solidFill>
                  <a:srgbClr val="5E5E5E"/>
                </a:solidFill>
                <a:latin typeface="Corbel"/>
                <a:cs typeface="Corbel"/>
              </a:rPr>
              <a:t>no </a:t>
            </a:r>
            <a:r>
              <a:rPr sz="2400" b="1" spc="-5" dirty="0">
                <a:solidFill>
                  <a:srgbClr val="5E5E5E"/>
                </a:solidFill>
                <a:latin typeface="Corbel"/>
                <a:cs typeface="Corbel"/>
              </a:rPr>
              <a:t>comienzan </a:t>
            </a:r>
            <a:r>
              <a:rPr sz="2400" b="1" dirty="0">
                <a:solidFill>
                  <a:srgbClr val="5E5E5E"/>
                </a:solidFill>
                <a:latin typeface="Corbel"/>
                <a:cs typeface="Corbel"/>
              </a:rPr>
              <a:t>en </a:t>
            </a:r>
            <a:r>
              <a:rPr sz="2400" b="1" spc="-5" dirty="0">
                <a:solidFill>
                  <a:srgbClr val="5E5E5E"/>
                </a:solidFill>
                <a:latin typeface="Corbel"/>
                <a:cs typeface="Corbel"/>
              </a:rPr>
              <a:t>nueva </a:t>
            </a:r>
            <a:r>
              <a:rPr sz="2400" b="1" dirty="0">
                <a:solidFill>
                  <a:srgbClr val="5E5E5E"/>
                </a:solidFill>
                <a:latin typeface="Corbel"/>
                <a:cs typeface="Corbel"/>
              </a:rPr>
              <a:t>línea</a:t>
            </a:r>
            <a:endParaRPr sz="24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Contenido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: </a:t>
            </a:r>
            <a:r>
              <a:rPr sz="2400" b="1" dirty="0">
                <a:solidFill>
                  <a:srgbClr val="5E5E5E"/>
                </a:solidFill>
                <a:latin typeface="Corbel"/>
                <a:cs typeface="Corbel"/>
              </a:rPr>
              <a:t>ninguno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puede contener elementos de</a:t>
            </a:r>
            <a:r>
              <a:rPr sz="2400" spc="2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bloque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3100070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5" dirty="0">
                <a:solidFill>
                  <a:srgbClr val="A6A6A6"/>
                </a:solidFill>
              </a:rPr>
              <a:t>U</a:t>
            </a:r>
            <a:r>
              <a:rPr sz="2050" spc="5" dirty="0">
                <a:solidFill>
                  <a:srgbClr val="B5B5B5"/>
                </a:solidFill>
              </a:rPr>
              <a:t>N </a:t>
            </a:r>
            <a:r>
              <a:rPr sz="2050" i="1" spc="10" dirty="0">
                <a:solidFill>
                  <a:srgbClr val="B5B5B5"/>
                </a:solidFill>
                <a:latin typeface="Corbel"/>
                <a:cs typeface="Corbel"/>
              </a:rPr>
              <a:t>TOUR </a:t>
            </a:r>
            <a:r>
              <a:rPr sz="2050" spc="10" dirty="0">
                <a:solidFill>
                  <a:srgbClr val="B5B5B5"/>
                </a:solidFill>
              </a:rPr>
              <a:t>POR</a:t>
            </a:r>
            <a:r>
              <a:rPr sz="2050" spc="175" dirty="0">
                <a:solidFill>
                  <a:srgbClr val="B5B5B5"/>
                </a:solidFill>
              </a:rPr>
              <a:t> </a:t>
            </a:r>
            <a:r>
              <a:rPr sz="2600" spc="-5" dirty="0">
                <a:solidFill>
                  <a:srgbClr val="A6A6A6"/>
                </a:solidFill>
              </a:rPr>
              <a:t>HTML</a:t>
            </a:r>
            <a:endParaRPr sz="2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Elementos del</a:t>
            </a:r>
            <a:r>
              <a:rPr sz="2800" spc="-70" dirty="0"/>
              <a:t> </a:t>
            </a:r>
            <a:r>
              <a:rPr sz="2800" spc="-5" dirty="0"/>
              <a:t>HTML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473454"/>
            <a:ext cx="8068429" cy="453201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800" spc="-5" dirty="0">
                <a:solidFill>
                  <a:srgbClr val="4C4C4C"/>
                </a:solidFill>
                <a:latin typeface="Corbel"/>
                <a:cs typeface="Corbel"/>
              </a:rPr>
              <a:t>&lt;!DOCTYPE</a:t>
            </a:r>
            <a:r>
              <a:rPr sz="1800" spc="-1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4C4C4C"/>
                </a:solidFill>
                <a:latin typeface="Corbel"/>
                <a:cs typeface="Corbel"/>
              </a:rPr>
              <a:t>html&gt;</a:t>
            </a:r>
            <a:endParaRPr sz="18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spc="-5" dirty="0">
                <a:solidFill>
                  <a:srgbClr val="4C4C4C"/>
                </a:solidFill>
                <a:latin typeface="Corbel"/>
                <a:cs typeface="Corbel"/>
              </a:rPr>
              <a:t>&lt;html&gt;</a:t>
            </a:r>
            <a:endParaRPr sz="1800" dirty="0">
              <a:latin typeface="Corbel"/>
              <a:cs typeface="Corbel"/>
            </a:endParaRPr>
          </a:p>
          <a:p>
            <a:pPr marL="287020">
              <a:lnSpc>
                <a:spcPct val="100000"/>
              </a:lnSpc>
              <a:spcBef>
                <a:spcPts val="940"/>
              </a:spcBef>
            </a:pPr>
            <a:r>
              <a:rPr sz="1800" spc="-5" dirty="0">
                <a:solidFill>
                  <a:srgbClr val="4C4C4C"/>
                </a:solidFill>
                <a:latin typeface="Corbel"/>
                <a:cs typeface="Corbel"/>
              </a:rPr>
              <a:t>&lt;head&gt;</a:t>
            </a:r>
            <a:endParaRPr sz="1800" dirty="0">
              <a:latin typeface="Corbel"/>
              <a:cs typeface="Corbel"/>
            </a:endParaRPr>
          </a:p>
          <a:p>
            <a:pPr marL="287020">
              <a:lnSpc>
                <a:spcPct val="100000"/>
              </a:lnSpc>
              <a:spcBef>
                <a:spcPts val="1040"/>
              </a:spcBef>
            </a:pPr>
            <a:r>
              <a:rPr sz="1800" spc="-5" dirty="0">
                <a:solidFill>
                  <a:srgbClr val="4C4C4C"/>
                </a:solidFill>
                <a:latin typeface="Corbel"/>
                <a:cs typeface="Corbel"/>
              </a:rPr>
              <a:t>&lt;/head&gt;</a:t>
            </a:r>
            <a:endParaRPr sz="1800" dirty="0">
              <a:latin typeface="Corbel"/>
              <a:cs typeface="Corbel"/>
            </a:endParaRPr>
          </a:p>
          <a:p>
            <a:pPr marL="287020">
              <a:lnSpc>
                <a:spcPct val="100000"/>
              </a:lnSpc>
              <a:spcBef>
                <a:spcPts val="940"/>
              </a:spcBef>
            </a:pPr>
            <a:r>
              <a:rPr sz="1800" spc="-5" dirty="0">
                <a:solidFill>
                  <a:srgbClr val="4C4C4C"/>
                </a:solidFill>
                <a:latin typeface="Corbel"/>
                <a:cs typeface="Corbel"/>
              </a:rPr>
              <a:t>&lt;body&gt;</a:t>
            </a:r>
            <a:endParaRPr sz="1800" dirty="0">
              <a:latin typeface="Corbel"/>
              <a:cs typeface="Corbel"/>
            </a:endParaRPr>
          </a:p>
          <a:p>
            <a:pPr marL="561340">
              <a:lnSpc>
                <a:spcPct val="100000"/>
              </a:lnSpc>
              <a:spcBef>
                <a:spcPts val="1040"/>
              </a:spcBef>
            </a:pPr>
            <a:r>
              <a:rPr sz="1800" spc="-300" dirty="0">
                <a:solidFill>
                  <a:srgbClr val="4C4C4C"/>
                </a:solidFill>
                <a:latin typeface="Corbel"/>
                <a:cs typeface="Corbel"/>
              </a:rPr>
              <a:t>&lt;!-­‐-­‐ </a:t>
            </a:r>
            <a:r>
              <a:rPr sz="1800" spc="-5" dirty="0">
                <a:solidFill>
                  <a:srgbClr val="4C4C4C"/>
                </a:solidFill>
                <a:latin typeface="Corbel"/>
                <a:cs typeface="Corbel"/>
              </a:rPr>
              <a:t>Comentario</a:t>
            </a:r>
            <a:r>
              <a:rPr sz="1800" spc="-2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1800" spc="-345" dirty="0">
                <a:solidFill>
                  <a:srgbClr val="4C4C4C"/>
                </a:solidFill>
                <a:latin typeface="Corbel"/>
                <a:cs typeface="Corbel"/>
              </a:rPr>
              <a:t>-­‐-­‐&gt;</a:t>
            </a:r>
            <a:endParaRPr sz="1800" dirty="0">
              <a:latin typeface="Corbel"/>
              <a:cs typeface="Corbel"/>
            </a:endParaRPr>
          </a:p>
          <a:p>
            <a:pPr marL="287020">
              <a:lnSpc>
                <a:spcPct val="100000"/>
              </a:lnSpc>
              <a:spcBef>
                <a:spcPts val="940"/>
              </a:spcBef>
            </a:pPr>
            <a:r>
              <a:rPr sz="1800" spc="-5" dirty="0">
                <a:solidFill>
                  <a:srgbClr val="4C4C4C"/>
                </a:solidFill>
                <a:latin typeface="Corbel"/>
                <a:cs typeface="Corbel"/>
              </a:rPr>
              <a:t>&lt;/body&gt;</a:t>
            </a:r>
            <a:endParaRPr sz="18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800" spc="-5" dirty="0">
                <a:solidFill>
                  <a:srgbClr val="4C4C4C"/>
                </a:solidFill>
                <a:latin typeface="Corbel"/>
                <a:cs typeface="Corbel"/>
              </a:rPr>
              <a:t>&lt;/html&gt;</a:t>
            </a:r>
            <a:endParaRPr sz="18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268605" indent="-255904">
              <a:lnSpc>
                <a:spcPct val="100000"/>
              </a:lnSpc>
              <a:spcBef>
                <a:spcPts val="1450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Ejemplo que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revisaremos:</a:t>
            </a:r>
            <a:endParaRPr sz="24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96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FF0000"/>
                </a:solidFill>
                <a:latin typeface="Corbel"/>
                <a:cs typeface="Corbel"/>
              </a:rPr>
              <a:t>http://</a:t>
            </a:r>
            <a:r>
              <a:rPr lang="es-ES" sz="2000" spc="-5" dirty="0">
                <a:solidFill>
                  <a:srgbClr val="FF0000"/>
                </a:solidFill>
                <a:latin typeface="Corbel"/>
                <a:cs typeface="Corbel"/>
              </a:rPr>
              <a:t>github.com/</a:t>
            </a:r>
            <a:r>
              <a:rPr lang="es-ES" sz="2000" spc="-5" dirty="0" err="1">
                <a:solidFill>
                  <a:srgbClr val="FF0000"/>
                </a:solidFill>
                <a:latin typeface="Corbel"/>
                <a:cs typeface="Corbel"/>
              </a:rPr>
              <a:t>jpauURJC</a:t>
            </a:r>
            <a:r>
              <a:rPr lang="es-ES" sz="2000" spc="-5" dirty="0">
                <a:solidFill>
                  <a:srgbClr val="FF0000"/>
                </a:solidFill>
                <a:latin typeface="Corbel"/>
                <a:cs typeface="Corbel"/>
              </a:rPr>
              <a:t>/IWCN/</a:t>
            </a:r>
            <a:r>
              <a:rPr lang="es-ES" sz="2000" dirty="0">
                <a:solidFill>
                  <a:srgbClr val="FF0000"/>
                </a:solidFill>
              </a:rPr>
              <a:t>tema2-frontend/</a:t>
            </a:r>
            <a:r>
              <a:rPr lang="es-ES" sz="2000" dirty="0" err="1">
                <a:solidFill>
                  <a:srgbClr val="FF0000"/>
                </a:solidFill>
              </a:rPr>
              <a:t>teoria</a:t>
            </a:r>
            <a:r>
              <a:rPr lang="es-ES" sz="2000" dirty="0">
                <a:solidFill>
                  <a:srgbClr val="FF0000"/>
                </a:solidFill>
              </a:rPr>
              <a:t>/recursos</a:t>
            </a:r>
            <a:endParaRPr sz="2000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3832860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5" dirty="0">
                <a:solidFill>
                  <a:srgbClr val="A6A6A6"/>
                </a:solidFill>
              </a:rPr>
              <a:t>U</a:t>
            </a:r>
            <a:r>
              <a:rPr sz="2050" spc="5" dirty="0">
                <a:solidFill>
                  <a:srgbClr val="B5B5B5"/>
                </a:solidFill>
              </a:rPr>
              <a:t>N </a:t>
            </a:r>
            <a:r>
              <a:rPr sz="2050" i="1" spc="10" dirty="0">
                <a:solidFill>
                  <a:srgbClr val="B5B5B5"/>
                </a:solidFill>
                <a:latin typeface="Corbel"/>
                <a:cs typeface="Corbel"/>
              </a:rPr>
              <a:t>TOUR </a:t>
            </a:r>
            <a:r>
              <a:rPr sz="2050" spc="10" dirty="0">
                <a:solidFill>
                  <a:srgbClr val="B5B5B5"/>
                </a:solidFill>
              </a:rPr>
              <a:t>POR</a:t>
            </a:r>
            <a:r>
              <a:rPr sz="2050" spc="180" dirty="0">
                <a:solidFill>
                  <a:srgbClr val="B5B5B5"/>
                </a:solidFill>
              </a:rPr>
              <a:t> </a:t>
            </a:r>
            <a:r>
              <a:rPr sz="2600" spc="-5" dirty="0">
                <a:solidFill>
                  <a:srgbClr val="A6A6A6"/>
                </a:solidFill>
              </a:rPr>
              <a:t>HTML</a:t>
            </a:r>
            <a:endParaRPr sz="2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Estructura del</a:t>
            </a:r>
            <a:r>
              <a:rPr sz="2800" spc="-20" dirty="0"/>
              <a:t> </a:t>
            </a:r>
            <a:r>
              <a:rPr sz="2800" spc="-5" dirty="0"/>
              <a:t>documento</a:t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3" y="1470913"/>
            <a:ext cx="8289887" cy="4775666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title </a:t>
            </a:r>
            <a:r>
              <a:rPr sz="2800" spc="-15" dirty="0">
                <a:solidFill>
                  <a:srgbClr val="4C4C4C"/>
                </a:solidFill>
                <a:latin typeface="Corbel"/>
                <a:cs typeface="Corbel"/>
              </a:rPr>
              <a:t>(no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confundir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con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atributo</a:t>
            </a:r>
            <a:r>
              <a:rPr sz="2800" spc="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title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lang="es-ES" sz="2800" spc="-5" dirty="0">
              <a:solidFill>
                <a:srgbClr val="4C4C4C"/>
              </a:solidFill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endParaRPr sz="28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1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meta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: proporcionar 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metainformación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de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la</a:t>
            </a:r>
            <a:r>
              <a:rPr sz="2800" spc="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página</a:t>
            </a:r>
            <a:endParaRPr sz="2800" dirty="0">
              <a:latin typeface="Corbel"/>
              <a:cs typeface="Corbel"/>
            </a:endParaRPr>
          </a:p>
          <a:p>
            <a:pPr marL="603250" indent="-285750">
              <a:lnSpc>
                <a:spcPct val="100000"/>
              </a:lnSpc>
              <a:spcBef>
                <a:spcPts val="1240"/>
              </a:spcBef>
              <a:buFont typeface="Arial" panose="020B0604020202020204" pitchFamily="34" charset="0"/>
              <a:buChar char="•"/>
            </a:pPr>
            <a:r>
              <a:rPr sz="2400" spc="-315" dirty="0">
                <a:solidFill>
                  <a:srgbClr val="4C4C4C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4C4C4C"/>
                </a:solidFill>
                <a:latin typeface="Corbel"/>
                <a:cs typeface="Corbel"/>
              </a:rPr>
              <a:t>P.ej.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el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autor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o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información para</a:t>
            </a:r>
            <a:r>
              <a:rPr sz="2400" spc="5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buscadores</a:t>
            </a:r>
            <a:endParaRPr sz="2400" dirty="0">
              <a:latin typeface="Corbel"/>
              <a:cs typeface="Corbel"/>
            </a:endParaRPr>
          </a:p>
          <a:p>
            <a:pPr marL="952500" indent="-34290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§"/>
            </a:pPr>
            <a:r>
              <a:rPr sz="2000" spc="-400" dirty="0">
                <a:solidFill>
                  <a:srgbClr val="4C4C4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&lt;meta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name=“author" </a:t>
            </a:r>
            <a:r>
              <a:rPr sz="2000" spc="-20" dirty="0">
                <a:solidFill>
                  <a:srgbClr val="4C4C4C"/>
                </a:solidFill>
                <a:latin typeface="Corbel"/>
                <a:cs typeface="Corbel"/>
              </a:rPr>
              <a:t>content="Yo</a:t>
            </a:r>
            <a:r>
              <a:rPr sz="2000" spc="2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mismo"&gt;</a:t>
            </a:r>
            <a:endParaRPr sz="2000" dirty="0">
              <a:latin typeface="Corbel"/>
              <a:cs typeface="Corbel"/>
            </a:endParaRPr>
          </a:p>
          <a:p>
            <a:pPr marL="952500" indent="-342900">
              <a:lnSpc>
                <a:spcPct val="100000"/>
              </a:lnSpc>
              <a:spcBef>
                <a:spcPts val="259"/>
              </a:spcBef>
              <a:buFont typeface="Wingdings" panose="05000000000000000000" pitchFamily="2" charset="2"/>
              <a:buChar char="§"/>
            </a:pP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&lt;meta </a:t>
            </a:r>
            <a:r>
              <a:rPr sz="2000" spc="-10" dirty="0">
                <a:solidFill>
                  <a:srgbClr val="4C4C4C"/>
                </a:solidFill>
                <a:latin typeface="Corbel"/>
                <a:cs typeface="Corbel"/>
              </a:rPr>
              <a:t>name=“keywords"</a:t>
            </a:r>
            <a:r>
              <a:rPr sz="2000" spc="2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content=“HTML,XHTML,CSS”&gt;</a:t>
            </a:r>
            <a:endParaRPr sz="20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6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Juego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 de caracteres</a:t>
            </a:r>
            <a:r>
              <a:rPr sz="2400" spc="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usado</a:t>
            </a:r>
            <a:endParaRPr sz="2400" dirty="0">
              <a:latin typeface="Corbel"/>
              <a:cs typeface="Corbel"/>
            </a:endParaRPr>
          </a:p>
          <a:p>
            <a:pPr marL="952500" indent="-34290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§"/>
            </a:pP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&lt;meta</a:t>
            </a:r>
            <a:r>
              <a:rPr sz="2000" spc="1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spc="-85" dirty="0">
                <a:solidFill>
                  <a:srgbClr val="4C4C4C"/>
                </a:solidFill>
                <a:latin typeface="Corbel"/>
                <a:cs typeface="Corbel"/>
              </a:rPr>
              <a:t>charset=“UTF-­‐8"&gt;</a:t>
            </a:r>
            <a:endParaRPr lang="es-ES" sz="2000" spc="-85" dirty="0">
              <a:solidFill>
                <a:srgbClr val="4C4C4C"/>
              </a:solidFill>
              <a:latin typeface="Corbel"/>
              <a:cs typeface="Corbel"/>
            </a:endParaRPr>
          </a:p>
          <a:p>
            <a:pPr marL="952500" indent="-34290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§"/>
            </a:pPr>
            <a:endParaRPr sz="20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26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style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: deﬁniciones de estilo</a:t>
            </a:r>
            <a:r>
              <a:rPr sz="2800" spc="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internas</a:t>
            </a:r>
            <a:endParaRPr sz="28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3758565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5" dirty="0">
                <a:solidFill>
                  <a:srgbClr val="A6A6A6"/>
                </a:solidFill>
              </a:rPr>
              <a:t>U</a:t>
            </a:r>
            <a:r>
              <a:rPr sz="2050" spc="5" dirty="0">
                <a:solidFill>
                  <a:srgbClr val="B5B5B5"/>
                </a:solidFill>
              </a:rPr>
              <a:t>N </a:t>
            </a:r>
            <a:r>
              <a:rPr sz="2050" i="1" spc="10" dirty="0">
                <a:solidFill>
                  <a:srgbClr val="B5B5B5"/>
                </a:solidFill>
                <a:latin typeface="Corbel"/>
                <a:cs typeface="Corbel"/>
              </a:rPr>
              <a:t>TOUR </a:t>
            </a:r>
            <a:r>
              <a:rPr sz="2050" spc="10" dirty="0">
                <a:solidFill>
                  <a:srgbClr val="B5B5B5"/>
                </a:solidFill>
              </a:rPr>
              <a:t>POR</a:t>
            </a:r>
            <a:r>
              <a:rPr sz="2050" spc="180" dirty="0">
                <a:solidFill>
                  <a:srgbClr val="B5B5B5"/>
                </a:solidFill>
              </a:rPr>
              <a:t> </a:t>
            </a:r>
            <a:r>
              <a:rPr sz="2600" spc="-5" dirty="0">
                <a:solidFill>
                  <a:srgbClr val="A6A6A6"/>
                </a:solidFill>
              </a:rPr>
              <a:t>HTML</a:t>
            </a:r>
            <a:endParaRPr sz="2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Elementos de la</a:t>
            </a:r>
            <a:r>
              <a:rPr sz="2800" spc="-25" dirty="0"/>
              <a:t> </a:t>
            </a:r>
            <a:r>
              <a:rPr sz="2800" spc="-5" dirty="0"/>
              <a:t>cabecera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Índice </a:t>
            </a:r>
            <a:r>
              <a:rPr dirty="0"/>
              <a:t>de</a:t>
            </a:r>
            <a:r>
              <a:rPr spc="-40" dirty="0"/>
              <a:t> </a:t>
            </a:r>
            <a:r>
              <a:rPr spc="-5" dirty="0"/>
              <a:t>contenidos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664" y="1447328"/>
            <a:ext cx="7811136" cy="4065857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425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3200" spc="-5" dirty="0">
                <a:solidFill>
                  <a:srgbClr val="4C4C4C"/>
                </a:solidFill>
                <a:latin typeface="Corbel"/>
                <a:cs typeface="Corbel"/>
              </a:rPr>
              <a:t>HTML</a:t>
            </a:r>
            <a:endParaRPr lang="es-ES" sz="3200" spc="-5" dirty="0">
              <a:solidFill>
                <a:srgbClr val="4C4C4C"/>
              </a:solidFill>
              <a:latin typeface="Corbel"/>
              <a:cs typeface="Corbel"/>
            </a:endParaRPr>
          </a:p>
          <a:p>
            <a:pPr marL="927101" lvl="1" indent="-457200">
              <a:spcBef>
                <a:spcPts val="1425"/>
              </a:spcBef>
              <a:buClr>
                <a:srgbClr val="65A535"/>
              </a:buClr>
              <a:buFont typeface="Wingdings" panose="05000000000000000000" pitchFamily="2" charset="2"/>
              <a:buChar char="§"/>
              <a:tabLst>
                <a:tab pos="269240" algn="l"/>
              </a:tabLst>
            </a:pPr>
            <a:r>
              <a:rPr lang="es-ES" sz="2400" spc="-5" dirty="0">
                <a:solidFill>
                  <a:srgbClr val="4C4C4C"/>
                </a:solidFill>
                <a:latin typeface="Corbel"/>
                <a:cs typeface="Corbel"/>
              </a:rPr>
              <a:t>Definición</a:t>
            </a:r>
          </a:p>
          <a:p>
            <a:pPr marL="927101" lvl="1" indent="-457200">
              <a:spcBef>
                <a:spcPts val="1425"/>
              </a:spcBef>
              <a:buClr>
                <a:srgbClr val="65A535"/>
              </a:buClr>
              <a:buFont typeface="Wingdings" panose="05000000000000000000" pitchFamily="2" charset="2"/>
              <a:buChar char="§"/>
              <a:tabLst>
                <a:tab pos="269240" algn="l"/>
              </a:tabLst>
            </a:pPr>
            <a:r>
              <a:rPr lang="es-ES" sz="2400" spc="-5" dirty="0">
                <a:solidFill>
                  <a:srgbClr val="4C4C4C"/>
                </a:solidFill>
                <a:latin typeface="Corbel"/>
                <a:cs typeface="Corbel"/>
              </a:rPr>
              <a:t>Historia y evolución de HTML</a:t>
            </a:r>
          </a:p>
          <a:p>
            <a:pPr marL="927101" lvl="1" indent="-457200">
              <a:spcBef>
                <a:spcPts val="1425"/>
              </a:spcBef>
              <a:buClr>
                <a:srgbClr val="65A535"/>
              </a:buClr>
              <a:buFont typeface="Wingdings" panose="05000000000000000000" pitchFamily="2" charset="2"/>
              <a:buChar char="§"/>
              <a:tabLst>
                <a:tab pos="269240" algn="l"/>
              </a:tabLst>
            </a:pPr>
            <a:r>
              <a:rPr lang="es-ES" sz="2400" spc="-5" dirty="0">
                <a:solidFill>
                  <a:srgbClr val="4C4C4C"/>
                </a:solidFill>
                <a:latin typeface="Corbel"/>
                <a:cs typeface="Corbel"/>
              </a:rPr>
              <a:t>El fiasco de XHTML</a:t>
            </a:r>
          </a:p>
          <a:p>
            <a:pPr marL="927101" lvl="1" indent="-457200">
              <a:spcBef>
                <a:spcPts val="1425"/>
              </a:spcBef>
              <a:buClr>
                <a:srgbClr val="65A535"/>
              </a:buClr>
              <a:buFont typeface="Wingdings" panose="05000000000000000000" pitchFamily="2" charset="2"/>
              <a:buChar char="§"/>
              <a:tabLst>
                <a:tab pos="269240" algn="l"/>
              </a:tabLst>
            </a:pPr>
            <a:r>
              <a:rPr lang="es-ES" sz="2400" spc="-5" dirty="0">
                <a:solidFill>
                  <a:srgbClr val="4C4C4C"/>
                </a:solidFill>
                <a:latin typeface="Corbel"/>
                <a:cs typeface="Corbel"/>
              </a:rPr>
              <a:t>La resurrección de HTML</a:t>
            </a:r>
          </a:p>
          <a:p>
            <a:pPr marL="927101" lvl="1" indent="-457200">
              <a:spcBef>
                <a:spcPts val="1425"/>
              </a:spcBef>
              <a:buClr>
                <a:srgbClr val="65A535"/>
              </a:buClr>
              <a:buFont typeface="Wingdings" panose="05000000000000000000" pitchFamily="2" charset="2"/>
              <a:buChar char="§"/>
              <a:tabLst>
                <a:tab pos="269240" algn="l"/>
              </a:tabLst>
            </a:pPr>
            <a:r>
              <a:rPr lang="es-ES" sz="2400" spc="-5" dirty="0">
                <a:solidFill>
                  <a:srgbClr val="4C4C4C"/>
                </a:solidFill>
                <a:latin typeface="Corbel"/>
                <a:cs typeface="Corbel"/>
              </a:rPr>
              <a:t>Un tour por HTML</a:t>
            </a:r>
            <a:endParaRPr sz="24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3200" spc="-5" dirty="0">
                <a:solidFill>
                  <a:srgbClr val="B7B7B7"/>
                </a:solidFill>
                <a:latin typeface="Corbel"/>
                <a:cs typeface="Corbel"/>
              </a:rPr>
              <a:t>CSS</a:t>
            </a:r>
            <a:endParaRPr sz="32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115" y="194945"/>
            <a:ext cx="34937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" dirty="0">
                <a:solidFill>
                  <a:srgbClr val="A6A6A6"/>
                </a:solidFill>
                <a:latin typeface="Corbel"/>
                <a:cs typeface="Corbel"/>
              </a:rPr>
              <a:t>P</a:t>
            </a:r>
            <a:r>
              <a:rPr sz="2050" spc="5" dirty="0">
                <a:solidFill>
                  <a:srgbClr val="B5B5B5"/>
                </a:solidFill>
                <a:latin typeface="Corbel"/>
                <a:cs typeface="Corbel"/>
              </a:rPr>
              <a:t>ARTE CLIENTE</a:t>
            </a:r>
            <a:r>
              <a:rPr sz="2050" spc="75" dirty="0">
                <a:solidFill>
                  <a:srgbClr val="B5B5B5"/>
                </a:solidFill>
                <a:latin typeface="Corbel"/>
                <a:cs typeface="Corbel"/>
              </a:rPr>
              <a:t> </a:t>
            </a:r>
            <a:r>
              <a:rPr sz="2600" spc="5" dirty="0">
                <a:solidFill>
                  <a:srgbClr val="A6A6A6"/>
                </a:solidFill>
                <a:latin typeface="Corbel"/>
                <a:cs typeface="Corbel"/>
              </a:rPr>
              <a:t>(F</a:t>
            </a:r>
            <a:r>
              <a:rPr sz="2050" spc="5" dirty="0">
                <a:solidFill>
                  <a:srgbClr val="B5B5B5"/>
                </a:solidFill>
                <a:latin typeface="Corbel"/>
                <a:cs typeface="Corbel"/>
              </a:rPr>
              <a:t>RONTEND</a:t>
            </a:r>
            <a:r>
              <a:rPr sz="2600" spc="5" dirty="0">
                <a:solidFill>
                  <a:srgbClr val="A6A6A6"/>
                </a:solidFill>
                <a:latin typeface="Corbel"/>
                <a:cs typeface="Corbel"/>
              </a:rPr>
              <a:t>)</a:t>
            </a:r>
            <a:endParaRPr sz="2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667384"/>
            <a:ext cx="37585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Elementos de la</a:t>
            </a:r>
            <a:r>
              <a:rPr sz="2800" spc="-25" dirty="0"/>
              <a:t> </a:t>
            </a:r>
            <a:r>
              <a:rPr sz="2800" spc="-5" dirty="0"/>
              <a:t>cabecera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3065" y="1615694"/>
            <a:ext cx="7964805" cy="3858364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68300" marR="1417955" indent="-254000">
              <a:lnSpc>
                <a:spcPts val="3300"/>
              </a:lnSpc>
              <a:spcBef>
                <a:spcPts val="260"/>
              </a:spcBef>
              <a:buClr>
                <a:srgbClr val="65A535"/>
              </a:buClr>
              <a:buFont typeface="Georgia"/>
              <a:buChar char="•"/>
              <a:tabLst>
                <a:tab pos="370840" algn="l"/>
              </a:tabLst>
            </a:pP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link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: establece relación entre página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y otro 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documento</a:t>
            </a:r>
            <a:endParaRPr sz="2800" dirty="0">
              <a:latin typeface="Corbel"/>
              <a:cs typeface="Corbel"/>
            </a:endParaRPr>
          </a:p>
          <a:p>
            <a:pPr marL="761365" marR="5080" indent="-342900">
              <a:lnSpc>
                <a:spcPct val="100699"/>
              </a:lnSpc>
              <a:spcBef>
                <a:spcPts val="1120"/>
              </a:spcBef>
              <a:buFont typeface="Arial" panose="020B0604020202020204" pitchFamily="34" charset="0"/>
              <a:buChar char="•"/>
            </a:pP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Alternate, Stylesheet, </a:t>
            </a:r>
            <a:r>
              <a:rPr sz="2400" i="1" spc="-10" dirty="0">
                <a:solidFill>
                  <a:srgbClr val="4C4C4C"/>
                </a:solidFill>
                <a:latin typeface="Corbel"/>
                <a:cs typeface="Corbel"/>
              </a:rPr>
              <a:t>Start, 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Next, </a:t>
            </a:r>
            <a:r>
              <a:rPr sz="2400" i="1" spc="-20" dirty="0">
                <a:solidFill>
                  <a:srgbClr val="4C4C4C"/>
                </a:solidFill>
                <a:latin typeface="Corbel"/>
                <a:cs typeface="Corbel"/>
              </a:rPr>
              <a:t>Prev, </a:t>
            </a:r>
            <a:r>
              <a:rPr sz="2400" i="1" spc="-10" dirty="0">
                <a:solidFill>
                  <a:srgbClr val="4C4C4C"/>
                </a:solidFill>
                <a:latin typeface="Corbel"/>
                <a:cs typeface="Corbel"/>
              </a:rPr>
              <a:t>Contents, 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Index,  </a:t>
            </a:r>
            <a:r>
              <a:rPr sz="2400" i="1" spc="-10" dirty="0">
                <a:solidFill>
                  <a:srgbClr val="4C4C4C"/>
                </a:solidFill>
                <a:latin typeface="Corbel"/>
                <a:cs typeface="Corbel"/>
              </a:rPr>
              <a:t>Copyright, Chapter, 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Section, Appendix, Help, Bookmark,</a:t>
            </a:r>
            <a:r>
              <a:rPr sz="2400" i="1" spc="-22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i="1" dirty="0">
                <a:solidFill>
                  <a:srgbClr val="4C4C4C"/>
                </a:solidFill>
                <a:latin typeface="Corbel"/>
                <a:cs typeface="Corbel"/>
              </a:rPr>
              <a:t>etc.</a:t>
            </a:r>
            <a:endParaRPr sz="2400" dirty="0">
              <a:latin typeface="Corbel"/>
              <a:cs typeface="Corbel"/>
            </a:endParaRPr>
          </a:p>
          <a:p>
            <a:pPr marL="1054100" indent="-342900">
              <a:lnSpc>
                <a:spcPct val="100000"/>
              </a:lnSpc>
              <a:spcBef>
                <a:spcPts val="220"/>
              </a:spcBef>
              <a:buFont typeface="Wingdings" panose="05000000000000000000" pitchFamily="2" charset="2"/>
              <a:buChar char="§"/>
            </a:pPr>
            <a:r>
              <a:rPr sz="2000" dirty="0">
                <a:solidFill>
                  <a:srgbClr val="65A535"/>
                </a:solidFill>
                <a:latin typeface="Corbel"/>
                <a:cs typeface="Corbel"/>
              </a:rPr>
              <a:t>&lt;link </a:t>
            </a:r>
            <a:r>
              <a:rPr sz="2000" spc="-5" dirty="0">
                <a:solidFill>
                  <a:srgbClr val="65A535"/>
                </a:solidFill>
                <a:latin typeface="Corbel"/>
                <a:cs typeface="Corbel"/>
              </a:rPr>
              <a:t>rel="stylesheet"</a:t>
            </a:r>
            <a:r>
              <a:rPr sz="2000" spc="25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65A535"/>
                </a:solidFill>
                <a:latin typeface="Corbel"/>
                <a:cs typeface="Corbel"/>
              </a:rPr>
              <a:t>href=“est.css"&gt;</a:t>
            </a:r>
            <a:endParaRPr lang="es-ES" sz="2000" spc="-5" dirty="0">
              <a:solidFill>
                <a:srgbClr val="65A535"/>
              </a:solidFill>
              <a:latin typeface="Corbel"/>
              <a:cs typeface="Corbel"/>
            </a:endParaRPr>
          </a:p>
          <a:p>
            <a:pPr marL="1054100" indent="-342900">
              <a:lnSpc>
                <a:spcPct val="100000"/>
              </a:lnSpc>
              <a:spcBef>
                <a:spcPts val="220"/>
              </a:spcBef>
              <a:buFont typeface="Wingdings" panose="05000000000000000000" pitchFamily="2" charset="2"/>
              <a:buChar char="§"/>
            </a:pPr>
            <a:endParaRPr sz="2000" dirty="0">
              <a:latin typeface="Corbel"/>
              <a:cs typeface="Corbel"/>
            </a:endParaRPr>
          </a:p>
          <a:p>
            <a:pPr marL="342900" marR="185420" indent="-330200">
              <a:lnSpc>
                <a:spcPts val="3400"/>
              </a:lnSpc>
              <a:spcBef>
                <a:spcPts val="1420"/>
              </a:spcBef>
              <a:buClr>
                <a:srgbClr val="65A535"/>
              </a:buClr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3200" i="1" spc="-5" dirty="0">
                <a:solidFill>
                  <a:srgbClr val="4C4C4C"/>
                </a:solidFill>
                <a:latin typeface="Corbel"/>
                <a:cs typeface="Corbel"/>
              </a:rPr>
              <a:t>base</a:t>
            </a:r>
            <a:r>
              <a:rPr sz="3200" spc="-5" dirty="0">
                <a:solidFill>
                  <a:srgbClr val="4C4C4C"/>
                </a:solidFill>
                <a:latin typeface="Corbel"/>
                <a:cs typeface="Corbel"/>
              </a:rPr>
              <a:t>: </a:t>
            </a:r>
            <a:r>
              <a:rPr sz="3200" i="1" spc="-5" dirty="0">
                <a:solidFill>
                  <a:srgbClr val="4C4C4C"/>
                </a:solidFill>
                <a:latin typeface="Corbel"/>
                <a:cs typeface="Corbel"/>
              </a:rPr>
              <a:t>URI </a:t>
            </a:r>
            <a:r>
              <a:rPr sz="3200" spc="-5" dirty="0">
                <a:solidFill>
                  <a:srgbClr val="4C4C4C"/>
                </a:solidFill>
                <a:latin typeface="Corbel"/>
                <a:cs typeface="Corbel"/>
              </a:rPr>
              <a:t>para referencias relativas </a:t>
            </a:r>
            <a:r>
              <a:rPr sz="3200" dirty="0">
                <a:solidFill>
                  <a:srgbClr val="4C4C4C"/>
                </a:solidFill>
                <a:latin typeface="Corbel"/>
                <a:cs typeface="Corbel"/>
              </a:rPr>
              <a:t>y </a:t>
            </a:r>
            <a:r>
              <a:rPr sz="3200" spc="-5" dirty="0">
                <a:solidFill>
                  <a:srgbClr val="4C4C4C"/>
                </a:solidFill>
                <a:latin typeface="Corbel"/>
                <a:cs typeface="Corbel"/>
              </a:rPr>
              <a:t>destino  para</a:t>
            </a:r>
            <a:r>
              <a:rPr sz="3200" spc="-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3200" spc="-5" dirty="0">
                <a:solidFill>
                  <a:srgbClr val="4C4C4C"/>
                </a:solidFill>
                <a:latin typeface="Corbel"/>
                <a:cs typeface="Corbel"/>
              </a:rPr>
              <a:t>enlaces</a:t>
            </a:r>
            <a:endParaRPr sz="32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115" y="194945"/>
            <a:ext cx="26206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" dirty="0">
                <a:solidFill>
                  <a:srgbClr val="A6A6A6"/>
                </a:solidFill>
                <a:latin typeface="Corbel"/>
                <a:cs typeface="Corbel"/>
              </a:rPr>
              <a:t>U</a:t>
            </a:r>
            <a:r>
              <a:rPr sz="2050" spc="5" dirty="0">
                <a:solidFill>
                  <a:srgbClr val="B5B5B5"/>
                </a:solidFill>
                <a:latin typeface="Corbel"/>
                <a:cs typeface="Corbel"/>
              </a:rPr>
              <a:t>N </a:t>
            </a:r>
            <a:r>
              <a:rPr sz="2050" i="1" spc="10" dirty="0">
                <a:solidFill>
                  <a:srgbClr val="B5B5B5"/>
                </a:solidFill>
                <a:latin typeface="Corbel"/>
                <a:cs typeface="Corbel"/>
              </a:rPr>
              <a:t>TOUR </a:t>
            </a:r>
            <a:r>
              <a:rPr sz="2050" spc="10" dirty="0">
                <a:solidFill>
                  <a:srgbClr val="B5B5B5"/>
                </a:solidFill>
                <a:latin typeface="Corbel"/>
                <a:cs typeface="Corbel"/>
              </a:rPr>
              <a:t>POR</a:t>
            </a:r>
            <a:r>
              <a:rPr sz="2050" spc="114" dirty="0">
                <a:solidFill>
                  <a:srgbClr val="B5B5B5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A6A6A6"/>
                </a:solidFill>
                <a:latin typeface="Corbel"/>
                <a:cs typeface="Corbel"/>
              </a:rPr>
              <a:t>HTML</a:t>
            </a:r>
            <a:endParaRPr sz="2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470913"/>
            <a:ext cx="7562215" cy="406400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Cabeceras: de &lt;h1&gt;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a</a:t>
            </a:r>
            <a:r>
              <a:rPr sz="2800" spc="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&lt;h6&gt;</a:t>
            </a:r>
            <a:endParaRPr sz="28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1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Información de contacto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(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address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sz="28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Párrafo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(</a:t>
            </a:r>
            <a:r>
              <a:rPr sz="2800" i="1" dirty="0">
                <a:solidFill>
                  <a:srgbClr val="4C4C4C"/>
                </a:solidFill>
                <a:latin typeface="Corbel"/>
                <a:cs typeface="Corbel"/>
              </a:rPr>
              <a:t>p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sz="28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1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Modiﬁca </a:t>
            </a:r>
            <a:r>
              <a:rPr sz="2800" spc="-10" dirty="0">
                <a:solidFill>
                  <a:srgbClr val="4C4C4C"/>
                </a:solidFill>
                <a:latin typeface="Corbel"/>
                <a:cs typeface="Corbel"/>
              </a:rPr>
              <a:t>dirección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de presentación del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texto</a:t>
            </a:r>
            <a:r>
              <a:rPr sz="2800" spc="2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(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bdo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sz="28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Saltos de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línea (br)</a:t>
            </a:r>
            <a:endParaRPr sz="28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Línea horizontal</a:t>
            </a:r>
            <a:r>
              <a:rPr sz="2800" spc="-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(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hr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sz="28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1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40" dirty="0">
                <a:solidFill>
                  <a:srgbClr val="4C4C4C"/>
                </a:solidFill>
                <a:latin typeface="Corbel"/>
                <a:cs typeface="Corbel"/>
              </a:rPr>
              <a:t>Texto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preformateado</a:t>
            </a:r>
            <a:r>
              <a:rPr sz="2800" spc="3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(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pre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sz="28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5126990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5" dirty="0">
                <a:solidFill>
                  <a:srgbClr val="A6A6A6"/>
                </a:solidFill>
              </a:rPr>
              <a:t>U</a:t>
            </a:r>
            <a:r>
              <a:rPr sz="2050" spc="5" dirty="0">
                <a:solidFill>
                  <a:srgbClr val="B5B5B5"/>
                </a:solidFill>
              </a:rPr>
              <a:t>N </a:t>
            </a:r>
            <a:r>
              <a:rPr sz="2050" i="1" spc="10" dirty="0">
                <a:solidFill>
                  <a:srgbClr val="B5B5B5"/>
                </a:solidFill>
                <a:latin typeface="Corbel"/>
                <a:cs typeface="Corbel"/>
              </a:rPr>
              <a:t>TOUR </a:t>
            </a:r>
            <a:r>
              <a:rPr sz="2050" spc="10" dirty="0">
                <a:solidFill>
                  <a:srgbClr val="B5B5B5"/>
                </a:solidFill>
              </a:rPr>
              <a:t>POR</a:t>
            </a:r>
            <a:r>
              <a:rPr sz="2050" spc="185" dirty="0">
                <a:solidFill>
                  <a:srgbClr val="B5B5B5"/>
                </a:solidFill>
              </a:rPr>
              <a:t> </a:t>
            </a:r>
            <a:r>
              <a:rPr sz="2600" spc="-5" dirty="0">
                <a:solidFill>
                  <a:srgbClr val="A6A6A6"/>
                </a:solidFill>
              </a:rPr>
              <a:t>HTML</a:t>
            </a:r>
            <a:endParaRPr sz="2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Elementos de estructura </a:t>
            </a:r>
            <a:r>
              <a:rPr sz="2800" dirty="0"/>
              <a:t>y</a:t>
            </a:r>
            <a:r>
              <a:rPr sz="2800" spc="5" dirty="0"/>
              <a:t> </a:t>
            </a:r>
            <a:r>
              <a:rPr sz="2800" spc="-5" dirty="0"/>
              <a:t>formato</a:t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615694"/>
            <a:ext cx="8008620" cy="43510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66700" marR="2545080" indent="-254000">
              <a:lnSpc>
                <a:spcPts val="3300"/>
              </a:lnSpc>
              <a:spcBef>
                <a:spcPts val="26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40" dirty="0">
                <a:solidFill>
                  <a:srgbClr val="4C4C4C"/>
                </a:solidFill>
                <a:latin typeface="Corbel"/>
                <a:cs typeface="Corbel"/>
              </a:rPr>
              <a:t>Texto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relacionado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con un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programa  (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code, samp, kbd,</a:t>
            </a:r>
            <a:r>
              <a:rPr sz="2800" i="1" spc="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var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sz="2800">
              <a:latin typeface="Corbel"/>
              <a:cs typeface="Corbel"/>
            </a:endParaRPr>
          </a:p>
          <a:p>
            <a:pPr marL="266700" indent="-254000">
              <a:lnSpc>
                <a:spcPct val="100000"/>
              </a:lnSpc>
              <a:spcBef>
                <a:spcPts val="11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40" dirty="0">
                <a:solidFill>
                  <a:srgbClr val="4C4C4C"/>
                </a:solidFill>
                <a:latin typeface="Corbel"/>
                <a:cs typeface="Corbel"/>
              </a:rPr>
              <a:t>Texto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en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negrilla (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b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 vs.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texto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“importante”</a:t>
            </a:r>
            <a:r>
              <a:rPr sz="2800" spc="4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(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strong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sz="2800">
              <a:latin typeface="Corbel"/>
              <a:cs typeface="Corbel"/>
            </a:endParaRPr>
          </a:p>
          <a:p>
            <a:pPr marL="266700" indent="-254000">
              <a:lnSpc>
                <a:spcPct val="100000"/>
              </a:lnSpc>
              <a:spcBef>
                <a:spcPts val="11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40" dirty="0">
                <a:solidFill>
                  <a:srgbClr val="4C4C4C"/>
                </a:solidFill>
                <a:latin typeface="Corbel"/>
                <a:cs typeface="Corbel"/>
              </a:rPr>
              <a:t>Texto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en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itálica (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i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 vs texto enfatizado</a:t>
            </a:r>
            <a:r>
              <a:rPr sz="2800" spc="3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(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em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sz="2800">
              <a:latin typeface="Corbel"/>
              <a:cs typeface="Corbel"/>
            </a:endParaRPr>
          </a:p>
          <a:p>
            <a:pPr marL="266700" indent="-254000">
              <a:lnSpc>
                <a:spcPct val="10000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40" dirty="0">
                <a:solidFill>
                  <a:srgbClr val="4C4C4C"/>
                </a:solidFill>
                <a:latin typeface="Corbel"/>
                <a:cs typeface="Corbel"/>
              </a:rPr>
              <a:t>Texto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resaltado (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mark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), insertado (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ins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y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borrado</a:t>
            </a:r>
            <a:r>
              <a:rPr sz="2800" spc="8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(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del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sz="2800">
              <a:latin typeface="Corbel"/>
              <a:cs typeface="Corbel"/>
            </a:endParaRPr>
          </a:p>
          <a:p>
            <a:pPr marL="266700" indent="-254000">
              <a:lnSpc>
                <a:spcPct val="10000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Subíndices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(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sub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y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superíndices (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sup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sz="2800">
              <a:latin typeface="Corbel"/>
              <a:cs typeface="Corbel"/>
            </a:endParaRPr>
          </a:p>
          <a:p>
            <a:pPr marL="266700" indent="-254000">
              <a:lnSpc>
                <a:spcPct val="100000"/>
              </a:lnSpc>
              <a:spcBef>
                <a:spcPts val="11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“Letra pequeña”</a:t>
            </a:r>
            <a:r>
              <a:rPr sz="2800" spc="-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(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small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sz="2800">
              <a:latin typeface="Corbel"/>
              <a:cs typeface="Corbel"/>
            </a:endParaRPr>
          </a:p>
          <a:p>
            <a:pPr marL="266700" indent="-254000">
              <a:lnSpc>
                <a:spcPct val="10000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Abreviaturas (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abbr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y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deﬁniciones (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dfn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5126990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5" dirty="0">
                <a:solidFill>
                  <a:srgbClr val="A6A6A6"/>
                </a:solidFill>
              </a:rPr>
              <a:t>U</a:t>
            </a:r>
            <a:r>
              <a:rPr sz="2050" spc="5" dirty="0">
                <a:solidFill>
                  <a:srgbClr val="B5B5B5"/>
                </a:solidFill>
              </a:rPr>
              <a:t>N </a:t>
            </a:r>
            <a:r>
              <a:rPr sz="2050" i="1" spc="10" dirty="0">
                <a:solidFill>
                  <a:srgbClr val="B5B5B5"/>
                </a:solidFill>
                <a:latin typeface="Corbel"/>
                <a:cs typeface="Corbel"/>
              </a:rPr>
              <a:t>TOUR </a:t>
            </a:r>
            <a:r>
              <a:rPr sz="2050" spc="10" dirty="0">
                <a:solidFill>
                  <a:srgbClr val="B5B5B5"/>
                </a:solidFill>
              </a:rPr>
              <a:t>POR</a:t>
            </a:r>
            <a:r>
              <a:rPr sz="2050" spc="185" dirty="0">
                <a:solidFill>
                  <a:srgbClr val="B5B5B5"/>
                </a:solidFill>
              </a:rPr>
              <a:t> </a:t>
            </a:r>
            <a:r>
              <a:rPr sz="2600" spc="-5" dirty="0">
                <a:solidFill>
                  <a:srgbClr val="A6A6A6"/>
                </a:solidFill>
              </a:rPr>
              <a:t>HTML</a:t>
            </a:r>
            <a:endParaRPr sz="2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Elementos de estructura </a:t>
            </a:r>
            <a:r>
              <a:rPr sz="2800" dirty="0"/>
              <a:t>y</a:t>
            </a:r>
            <a:r>
              <a:rPr sz="2800" spc="5" dirty="0"/>
              <a:t> </a:t>
            </a:r>
            <a:r>
              <a:rPr sz="2800" spc="-5" dirty="0"/>
              <a:t>formato</a:t>
            </a:r>
            <a:endParaRPr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470913"/>
            <a:ext cx="7375525" cy="290830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Citas largas (EB) (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blockquote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y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cortas (EL)</a:t>
            </a:r>
            <a:r>
              <a:rPr sz="2800" spc="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(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q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sz="280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1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Título de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un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trabajo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(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cite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sz="280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Fecha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y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hora</a:t>
            </a:r>
            <a:r>
              <a:rPr sz="2800" spc="-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(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time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sz="280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1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Detalles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(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details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y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resumen</a:t>
            </a:r>
            <a:r>
              <a:rPr sz="2800" spc="-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(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summary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sz="280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Elementos de agrupamiento </a:t>
            </a:r>
            <a:r>
              <a:rPr sz="2800" b="1" spc="-5" dirty="0">
                <a:solidFill>
                  <a:srgbClr val="5E5E5E"/>
                </a:solidFill>
                <a:latin typeface="Corbel"/>
                <a:cs typeface="Corbel"/>
              </a:rPr>
              <a:t>div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(EB) y </a:t>
            </a:r>
            <a:r>
              <a:rPr sz="2800" b="1" spc="-5" dirty="0">
                <a:solidFill>
                  <a:srgbClr val="4C4C4C"/>
                </a:solidFill>
                <a:latin typeface="Corbel"/>
                <a:cs typeface="Corbel"/>
              </a:rPr>
              <a:t>span</a:t>
            </a:r>
            <a:r>
              <a:rPr sz="2800" b="1" spc="-4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(EL)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5126990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5" dirty="0">
                <a:solidFill>
                  <a:srgbClr val="A6A6A6"/>
                </a:solidFill>
              </a:rPr>
              <a:t>U</a:t>
            </a:r>
            <a:r>
              <a:rPr sz="2050" spc="5" dirty="0">
                <a:solidFill>
                  <a:srgbClr val="B5B5B5"/>
                </a:solidFill>
              </a:rPr>
              <a:t>N </a:t>
            </a:r>
            <a:r>
              <a:rPr sz="2050" i="1" spc="10" dirty="0">
                <a:solidFill>
                  <a:srgbClr val="B5B5B5"/>
                </a:solidFill>
                <a:latin typeface="Corbel"/>
                <a:cs typeface="Corbel"/>
              </a:rPr>
              <a:t>TOUR </a:t>
            </a:r>
            <a:r>
              <a:rPr sz="2050" spc="10" dirty="0">
                <a:solidFill>
                  <a:srgbClr val="B5B5B5"/>
                </a:solidFill>
              </a:rPr>
              <a:t>POR</a:t>
            </a:r>
            <a:r>
              <a:rPr sz="2050" spc="185" dirty="0">
                <a:solidFill>
                  <a:srgbClr val="B5B5B5"/>
                </a:solidFill>
              </a:rPr>
              <a:t> </a:t>
            </a:r>
            <a:r>
              <a:rPr sz="2600" spc="-5" dirty="0">
                <a:solidFill>
                  <a:srgbClr val="A6A6A6"/>
                </a:solidFill>
              </a:rPr>
              <a:t>HTML</a:t>
            </a:r>
            <a:endParaRPr sz="2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Elementos de estructura </a:t>
            </a:r>
            <a:r>
              <a:rPr sz="2800" dirty="0"/>
              <a:t>y</a:t>
            </a:r>
            <a:r>
              <a:rPr sz="2800" spc="5" dirty="0"/>
              <a:t> </a:t>
            </a:r>
            <a:r>
              <a:rPr sz="2800" spc="-5" dirty="0"/>
              <a:t>formato</a:t>
            </a:r>
            <a:endParaRPr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465602"/>
            <a:ext cx="7731759" cy="4616648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76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pc="-5" dirty="0">
                <a:solidFill>
                  <a:srgbClr val="4C4C4C"/>
                </a:solidFill>
                <a:latin typeface="Corbel"/>
                <a:cs typeface="Corbel"/>
              </a:rPr>
              <a:t>Mediante</a:t>
            </a:r>
            <a:r>
              <a:rPr sz="2600" spc="-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4C4C4C"/>
                </a:solidFill>
                <a:latin typeface="Corbel"/>
                <a:cs typeface="Corbel"/>
              </a:rPr>
              <a:t>tablas</a:t>
            </a:r>
            <a:endParaRPr sz="26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555"/>
              </a:spcBef>
              <a:buFont typeface="Arial" panose="020B0604020202020204" pitchFamily="34" charset="0"/>
              <a:buChar char="•"/>
            </a:pPr>
            <a:r>
              <a:rPr sz="2200" spc="-5" dirty="0" err="1">
                <a:solidFill>
                  <a:srgbClr val="4C4C4C"/>
                </a:solidFill>
                <a:latin typeface="Corbel"/>
                <a:cs typeface="Corbel"/>
              </a:rPr>
              <a:t>Obsoleto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C4C4C"/>
                </a:solidFill>
                <a:latin typeface="Corbel"/>
                <a:cs typeface="Corbel"/>
              </a:rPr>
              <a:t>y N</a:t>
            </a:r>
            <a:r>
              <a:rPr sz="2200" b="1" dirty="0">
                <a:solidFill>
                  <a:srgbClr val="5E5E5E"/>
                </a:solidFill>
                <a:latin typeface="Corbel"/>
                <a:cs typeface="Corbel"/>
              </a:rPr>
              <a:t>O</a:t>
            </a:r>
            <a:r>
              <a:rPr sz="2200" b="1" spc="-15" dirty="0">
                <a:solidFill>
                  <a:srgbClr val="5E5E5E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E5E5E"/>
                </a:solidFill>
                <a:latin typeface="Corbel"/>
                <a:cs typeface="Corbel"/>
              </a:rPr>
              <a:t>recomendado</a:t>
            </a:r>
            <a:endParaRPr sz="2200" dirty="0">
              <a:latin typeface="Corbel"/>
              <a:cs typeface="Corbel"/>
            </a:endParaRPr>
          </a:p>
          <a:p>
            <a:pPr marL="266700" indent="-254000">
              <a:lnSpc>
                <a:spcPct val="100000"/>
              </a:lnSpc>
              <a:spcBef>
                <a:spcPts val="675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600" dirty="0">
                <a:solidFill>
                  <a:srgbClr val="4C4C4C"/>
                </a:solidFill>
                <a:latin typeface="Corbel"/>
                <a:cs typeface="Corbel"/>
              </a:rPr>
              <a:t>Utilizando etiqueta </a:t>
            </a:r>
            <a:r>
              <a:rPr sz="2600" i="1" dirty="0">
                <a:solidFill>
                  <a:srgbClr val="4C4C4C"/>
                </a:solidFill>
                <a:latin typeface="Corbel"/>
                <a:cs typeface="Corbel"/>
              </a:rPr>
              <a:t>div </a:t>
            </a:r>
            <a:r>
              <a:rPr sz="2600" dirty="0">
                <a:solidFill>
                  <a:srgbClr val="4C4C4C"/>
                </a:solidFill>
                <a:latin typeface="Corbel"/>
                <a:cs typeface="Corbel"/>
              </a:rPr>
              <a:t>y</a:t>
            </a:r>
            <a:r>
              <a:rPr sz="2600" spc="-14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4C4C4C"/>
                </a:solidFill>
                <a:latin typeface="Corbel"/>
                <a:cs typeface="Corbel"/>
              </a:rPr>
              <a:t>CSS</a:t>
            </a:r>
            <a:endParaRPr sz="26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655"/>
              </a:spcBef>
              <a:buFont typeface="Arial" panose="020B0604020202020204" pitchFamily="34" charset="0"/>
              <a:buChar char="•"/>
            </a:pPr>
            <a:r>
              <a:rPr sz="2200" spc="-5" dirty="0" err="1">
                <a:solidFill>
                  <a:srgbClr val="4C4C4C"/>
                </a:solidFill>
                <a:latin typeface="Corbel"/>
                <a:cs typeface="Corbel"/>
              </a:rPr>
              <a:t>Ejemplos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:</a:t>
            </a:r>
            <a:r>
              <a:rPr lang="es-ES" sz="2200" spc="-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200" u="sng" spc="-15" dirty="0">
                <a:solidFill>
                  <a:srgbClr val="65A535"/>
                </a:solidFill>
                <a:latin typeface="Corbel"/>
                <a:cs typeface="Corbel"/>
                <a:hlinkClick r:id="rId2"/>
              </a:rPr>
              <a:t>www.w3schools.com</a:t>
            </a:r>
            <a:endParaRPr sz="2200" dirty="0">
              <a:latin typeface="Corbel"/>
              <a:cs typeface="Corbel"/>
            </a:endParaRPr>
          </a:p>
          <a:p>
            <a:pPr marL="660400" indent="-342900">
              <a:lnSpc>
                <a:spcPts val="2540"/>
              </a:lnSpc>
              <a:spcBef>
                <a:spcPts val="655"/>
              </a:spcBef>
              <a:buFont typeface="Arial" panose="020B0604020202020204" pitchFamily="34" charset="0"/>
              <a:buChar char="•"/>
            </a:pP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div: ni presentación </a:t>
            </a:r>
            <a:r>
              <a:rPr sz="2200" spc="-25" dirty="0">
                <a:solidFill>
                  <a:srgbClr val="4C4C4C"/>
                </a:solidFill>
                <a:latin typeface="Corbel"/>
                <a:cs typeface="Corbel"/>
              </a:rPr>
              <a:t>(OK; </a:t>
            </a:r>
            <a:r>
              <a:rPr sz="2200" dirty="0">
                <a:solidFill>
                  <a:srgbClr val="4C4C4C"/>
                </a:solidFill>
                <a:latin typeface="Corbel"/>
                <a:cs typeface="Corbel"/>
              </a:rPr>
              <a:t>uso 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de </a:t>
            </a:r>
            <a:r>
              <a:rPr sz="2200" spc="-10" dirty="0">
                <a:solidFill>
                  <a:srgbClr val="4C4C4C"/>
                </a:solidFill>
                <a:latin typeface="Corbel"/>
                <a:cs typeface="Corbel"/>
              </a:rPr>
              <a:t>CSS) 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ni</a:t>
            </a:r>
            <a:r>
              <a:rPr sz="2200" spc="-6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semántica:</a:t>
            </a:r>
            <a:endParaRPr sz="2200" dirty="0">
              <a:latin typeface="Corbel"/>
              <a:cs typeface="Corbel"/>
            </a:endParaRPr>
          </a:p>
          <a:p>
            <a:pPr marL="952500" indent="-342900">
              <a:lnSpc>
                <a:spcPts val="2300"/>
              </a:lnSpc>
              <a:buFont typeface="Wingdings" panose="05000000000000000000" pitchFamily="2" charset="2"/>
              <a:buChar char="§"/>
              <a:tabLst>
                <a:tab pos="828675" algn="l"/>
              </a:tabLst>
            </a:pPr>
            <a:r>
              <a:rPr sz="2000" spc="-10" dirty="0">
                <a:solidFill>
                  <a:srgbClr val="4C4C4C"/>
                </a:solidFill>
                <a:latin typeface="Corbel"/>
                <a:cs typeface="Corbel"/>
              </a:rPr>
              <a:t>¿función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de cada </a:t>
            </a:r>
            <a:r>
              <a:rPr sz="2000" i="1" spc="-5" dirty="0">
                <a:solidFill>
                  <a:srgbClr val="4C4C4C"/>
                </a:solidFill>
                <a:latin typeface="Corbel"/>
                <a:cs typeface="Corbel"/>
              </a:rPr>
              <a:t>div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?: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por el </a:t>
            </a:r>
            <a:r>
              <a:rPr sz="2000" i="1" dirty="0">
                <a:solidFill>
                  <a:srgbClr val="4C4C4C"/>
                </a:solidFill>
                <a:latin typeface="Corbel"/>
                <a:cs typeface="Corbel"/>
              </a:rPr>
              <a:t>id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(</a:t>
            </a:r>
            <a:r>
              <a:rPr sz="2000" i="1" spc="-5" dirty="0">
                <a:solidFill>
                  <a:srgbClr val="4C4C4C"/>
                </a:solidFill>
                <a:latin typeface="Corbel"/>
                <a:cs typeface="Corbel"/>
              </a:rPr>
              <a:t>class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)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y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mirando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el</a:t>
            </a:r>
            <a:r>
              <a:rPr sz="2000" spc="-8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CSS</a:t>
            </a:r>
            <a:endParaRPr sz="2000" dirty="0">
              <a:latin typeface="Corbel"/>
              <a:cs typeface="Corbel"/>
            </a:endParaRPr>
          </a:p>
          <a:p>
            <a:pPr marL="266700" marR="5080" indent="-254000">
              <a:lnSpc>
                <a:spcPts val="2500"/>
              </a:lnSpc>
              <a:spcBef>
                <a:spcPts val="118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pc="-5" dirty="0">
                <a:solidFill>
                  <a:srgbClr val="4C4C4C"/>
                </a:solidFill>
                <a:latin typeface="Corbel"/>
                <a:cs typeface="Corbel"/>
              </a:rPr>
              <a:t>Usando nuevos elementos estructurales semánticos de  </a:t>
            </a:r>
            <a:r>
              <a:rPr sz="2600" dirty="0">
                <a:solidFill>
                  <a:srgbClr val="4C4C4C"/>
                </a:solidFill>
                <a:latin typeface="Corbel"/>
                <a:cs typeface="Corbel"/>
              </a:rPr>
              <a:t>HTML</a:t>
            </a:r>
            <a:r>
              <a:rPr sz="2600" spc="-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4C4C4C"/>
                </a:solidFill>
                <a:latin typeface="Corbel"/>
                <a:cs typeface="Corbel"/>
              </a:rPr>
              <a:t>5</a:t>
            </a:r>
            <a:endParaRPr sz="26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sz="2200" spc="-5" dirty="0" err="1">
                <a:solidFill>
                  <a:srgbClr val="4C4C4C"/>
                </a:solidFill>
                <a:latin typeface="Corbel"/>
                <a:cs typeface="Corbel"/>
              </a:rPr>
              <a:t>Elementos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 que deﬁnen un </a:t>
            </a:r>
            <a:r>
              <a:rPr sz="2200" b="1" spc="-5" dirty="0">
                <a:solidFill>
                  <a:srgbClr val="5E5E5E"/>
                </a:solidFill>
                <a:latin typeface="Corbel"/>
                <a:cs typeface="Corbel"/>
              </a:rPr>
              <a:t>comportamiento</a:t>
            </a:r>
            <a:r>
              <a:rPr sz="2200" b="1" dirty="0">
                <a:solidFill>
                  <a:srgbClr val="5E5E5E"/>
                </a:solidFill>
                <a:latin typeface="Corbel"/>
                <a:cs typeface="Corbel"/>
              </a:rPr>
              <a:t> semántico</a:t>
            </a:r>
            <a:endParaRPr sz="22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655"/>
              </a:spcBef>
              <a:buFont typeface="Arial" panose="020B0604020202020204" pitchFamily="34" charset="0"/>
              <a:buChar char="•"/>
            </a:pPr>
            <a:r>
              <a:rPr sz="2200" spc="-30" dirty="0" err="1">
                <a:solidFill>
                  <a:srgbClr val="4C4C4C"/>
                </a:solidFill>
                <a:latin typeface="Corbel"/>
                <a:cs typeface="Corbel"/>
              </a:rPr>
              <a:t>Pe</a:t>
            </a:r>
            <a:r>
              <a:rPr lang="es-ES" sz="2200" spc="-30" dirty="0">
                <a:solidFill>
                  <a:srgbClr val="4C4C4C"/>
                </a:solidFill>
                <a:latin typeface="Corbel"/>
                <a:cs typeface="Corbel"/>
              </a:rPr>
              <a:t>r</a:t>
            </a:r>
            <a:r>
              <a:rPr sz="2200" spc="-30" dirty="0">
                <a:solidFill>
                  <a:srgbClr val="4C4C4C"/>
                </a:solidFill>
                <a:latin typeface="Corbel"/>
                <a:cs typeface="Corbel"/>
              </a:rPr>
              <a:t>o 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no aspectos de presentación (requieren de</a:t>
            </a:r>
            <a:r>
              <a:rPr sz="2200" spc="-4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4C4C4C"/>
                </a:solidFill>
                <a:latin typeface="Corbel"/>
                <a:cs typeface="Corbel"/>
              </a:rPr>
              <a:t>CSS)</a:t>
            </a:r>
            <a:endParaRPr sz="22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655"/>
              </a:spcBef>
              <a:buFont typeface="Arial" panose="020B0604020202020204" pitchFamily="34" charset="0"/>
              <a:buChar char="•"/>
            </a:pPr>
            <a:r>
              <a:rPr sz="2200" spc="-5" dirty="0" err="1">
                <a:solidFill>
                  <a:srgbClr val="4C4C4C"/>
                </a:solidFill>
                <a:latin typeface="Corbel"/>
                <a:cs typeface="Corbel"/>
              </a:rPr>
              <a:t>Estudio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 masivo de páginas ha permitido </a:t>
            </a:r>
            <a:r>
              <a:rPr sz="2200" dirty="0">
                <a:solidFill>
                  <a:srgbClr val="4C4C4C"/>
                </a:solidFill>
                <a:latin typeface="Corbel"/>
                <a:cs typeface="Corbel"/>
              </a:rPr>
              <a:t>su</a:t>
            </a:r>
            <a:r>
              <a:rPr sz="2200" spc="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selección</a:t>
            </a:r>
            <a:endParaRPr sz="22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3603625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5" dirty="0">
                <a:solidFill>
                  <a:srgbClr val="A6A6A6"/>
                </a:solidFill>
              </a:rPr>
              <a:t>U</a:t>
            </a:r>
            <a:r>
              <a:rPr sz="2050" spc="5" dirty="0">
                <a:solidFill>
                  <a:srgbClr val="B5B5B5"/>
                </a:solidFill>
              </a:rPr>
              <a:t>N </a:t>
            </a:r>
            <a:r>
              <a:rPr sz="2050" i="1" spc="10" dirty="0">
                <a:solidFill>
                  <a:srgbClr val="B5B5B5"/>
                </a:solidFill>
                <a:latin typeface="Corbel"/>
                <a:cs typeface="Corbel"/>
              </a:rPr>
              <a:t>TOUR </a:t>
            </a:r>
            <a:r>
              <a:rPr sz="2050" spc="10" dirty="0">
                <a:solidFill>
                  <a:srgbClr val="B5B5B5"/>
                </a:solidFill>
              </a:rPr>
              <a:t>POR</a:t>
            </a:r>
            <a:r>
              <a:rPr sz="2050" spc="180" dirty="0">
                <a:solidFill>
                  <a:srgbClr val="B5B5B5"/>
                </a:solidFill>
              </a:rPr>
              <a:t> </a:t>
            </a:r>
            <a:r>
              <a:rPr sz="2600" spc="-5" dirty="0">
                <a:solidFill>
                  <a:srgbClr val="A6A6A6"/>
                </a:solidFill>
              </a:rPr>
              <a:t>HTML</a:t>
            </a:r>
            <a:endParaRPr sz="2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Especiﬁcación del</a:t>
            </a:r>
            <a:r>
              <a:rPr sz="2800" spc="-55" dirty="0"/>
              <a:t> </a:t>
            </a:r>
            <a:r>
              <a:rPr sz="2800" i="1" spc="-5" dirty="0">
                <a:latin typeface="Corbel"/>
                <a:cs typeface="Corbel"/>
              </a:rPr>
              <a:t>layout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470913"/>
            <a:ext cx="7933055" cy="391160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main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: contenido principal del</a:t>
            </a:r>
            <a:r>
              <a:rPr sz="2800" spc="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documento</a:t>
            </a:r>
            <a:endParaRPr sz="2800">
              <a:latin typeface="Corbel"/>
              <a:cs typeface="Corbel"/>
            </a:endParaRPr>
          </a:p>
          <a:p>
            <a:pPr marL="266700" indent="-254000">
              <a:lnSpc>
                <a:spcPct val="100000"/>
              </a:lnSpc>
              <a:spcBef>
                <a:spcPts val="11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section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: </a:t>
            </a:r>
            <a:r>
              <a:rPr sz="2800" spc="-10" dirty="0">
                <a:solidFill>
                  <a:srgbClr val="4C4C4C"/>
                </a:solidFill>
                <a:latin typeface="Corbel"/>
                <a:cs typeface="Corbel"/>
              </a:rPr>
              <a:t>sección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de documento</a:t>
            </a:r>
            <a:endParaRPr sz="2800">
              <a:latin typeface="Corbel"/>
              <a:cs typeface="Corbel"/>
            </a:endParaRPr>
          </a:p>
          <a:p>
            <a:pPr marL="266700" indent="-254000">
              <a:lnSpc>
                <a:spcPct val="10000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article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: parte autocontenida dentro de</a:t>
            </a:r>
            <a:r>
              <a:rPr sz="2800" spc="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documento</a:t>
            </a:r>
            <a:endParaRPr sz="2800">
              <a:latin typeface="Corbel"/>
              <a:cs typeface="Corbel"/>
            </a:endParaRPr>
          </a:p>
          <a:p>
            <a:pPr marL="266700" marR="358775" indent="-254000">
              <a:lnSpc>
                <a:spcPct val="101200"/>
              </a:lnSpc>
              <a:spcBef>
                <a:spcPts val="110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aside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: contenido relacionado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con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documento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pero 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separado</a:t>
            </a:r>
            <a:endParaRPr sz="2800">
              <a:latin typeface="Corbel"/>
              <a:cs typeface="Corbel"/>
            </a:endParaRPr>
          </a:p>
          <a:p>
            <a:pPr marL="266700" indent="-254000">
              <a:lnSpc>
                <a:spcPct val="10000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header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: cabecera de documento, </a:t>
            </a:r>
            <a:r>
              <a:rPr sz="2800" spc="-10" dirty="0">
                <a:solidFill>
                  <a:srgbClr val="4C4C4C"/>
                </a:solidFill>
                <a:latin typeface="Corbel"/>
                <a:cs typeface="Corbel"/>
              </a:rPr>
              <a:t>sección,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artículo,</a:t>
            </a:r>
            <a:r>
              <a:rPr sz="2800" spc="7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...</a:t>
            </a:r>
            <a:endParaRPr sz="2800">
              <a:latin typeface="Corbel"/>
              <a:cs typeface="Corbel"/>
            </a:endParaRPr>
          </a:p>
          <a:p>
            <a:pPr marL="266700" indent="-254000">
              <a:lnSpc>
                <a:spcPct val="100000"/>
              </a:lnSpc>
              <a:spcBef>
                <a:spcPts val="11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hgroup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: agrupación de 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h1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, 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h2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,</a:t>
            </a:r>
            <a:r>
              <a:rPr sz="2800" spc="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...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6395720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5" dirty="0">
                <a:solidFill>
                  <a:srgbClr val="A6A6A6"/>
                </a:solidFill>
              </a:rPr>
              <a:t>U</a:t>
            </a:r>
            <a:r>
              <a:rPr sz="2050" spc="5" dirty="0">
                <a:solidFill>
                  <a:srgbClr val="B5B5B5"/>
                </a:solidFill>
              </a:rPr>
              <a:t>N </a:t>
            </a:r>
            <a:r>
              <a:rPr sz="2050" i="1" spc="10" dirty="0">
                <a:solidFill>
                  <a:srgbClr val="B5B5B5"/>
                </a:solidFill>
                <a:latin typeface="Corbel"/>
                <a:cs typeface="Corbel"/>
              </a:rPr>
              <a:t>TOUR </a:t>
            </a:r>
            <a:r>
              <a:rPr sz="2050" spc="10" dirty="0">
                <a:solidFill>
                  <a:srgbClr val="B5B5B5"/>
                </a:solidFill>
              </a:rPr>
              <a:t>POR</a:t>
            </a:r>
            <a:r>
              <a:rPr sz="2050" spc="190" dirty="0">
                <a:solidFill>
                  <a:srgbClr val="B5B5B5"/>
                </a:solidFill>
              </a:rPr>
              <a:t> </a:t>
            </a:r>
            <a:r>
              <a:rPr sz="2600" spc="-5" dirty="0">
                <a:solidFill>
                  <a:srgbClr val="A6A6A6"/>
                </a:solidFill>
              </a:rPr>
              <a:t>HTML</a:t>
            </a:r>
            <a:endParaRPr sz="2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Nuevos elementos estructurales de </a:t>
            </a:r>
            <a:r>
              <a:rPr sz="2800" dirty="0"/>
              <a:t>HTML</a:t>
            </a:r>
            <a:r>
              <a:rPr sz="2800" spc="10" dirty="0"/>
              <a:t> </a:t>
            </a:r>
            <a:r>
              <a:rPr sz="2800" dirty="0"/>
              <a:t>5</a:t>
            </a:r>
            <a:endParaRPr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470913"/>
            <a:ext cx="7973695" cy="2187778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footer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: pie de documento, </a:t>
            </a:r>
            <a:r>
              <a:rPr sz="2800" spc="-10" dirty="0">
                <a:solidFill>
                  <a:srgbClr val="4C4C4C"/>
                </a:solidFill>
                <a:latin typeface="Corbel"/>
                <a:cs typeface="Corbel"/>
              </a:rPr>
              <a:t>sección,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artículo,</a:t>
            </a:r>
            <a:r>
              <a:rPr sz="2800" spc="3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...</a:t>
            </a:r>
            <a:endParaRPr sz="2800" dirty="0">
              <a:latin typeface="Corbel"/>
              <a:cs typeface="Corbel"/>
            </a:endParaRPr>
          </a:p>
          <a:p>
            <a:pPr marL="266700" indent="-254000">
              <a:lnSpc>
                <a:spcPct val="100000"/>
              </a:lnSpc>
              <a:spcBef>
                <a:spcPts val="11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nav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: </a:t>
            </a:r>
            <a:r>
              <a:rPr sz="2800" spc="-10" dirty="0">
                <a:solidFill>
                  <a:srgbClr val="4C4C4C"/>
                </a:solidFill>
                <a:latin typeface="Corbel"/>
                <a:cs typeface="Corbel"/>
              </a:rPr>
              <a:t>sección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con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enlaces para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navegar</a:t>
            </a:r>
            <a:endParaRPr sz="2800" dirty="0">
              <a:latin typeface="Corbel"/>
              <a:cs typeface="Corbel"/>
            </a:endParaRPr>
          </a:p>
          <a:p>
            <a:pPr marL="266700" marR="1353185" indent="-254000">
              <a:lnSpc>
                <a:spcPts val="3300"/>
              </a:lnSpc>
              <a:spcBef>
                <a:spcPts val="140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ﬁgure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: representa una ﬁgura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con su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leyenda  (</a:t>
            </a:r>
            <a:r>
              <a:rPr sz="2800" i="1" spc="-5" dirty="0" err="1">
                <a:solidFill>
                  <a:srgbClr val="4C4C4C"/>
                </a:solidFill>
                <a:latin typeface="Corbel"/>
                <a:cs typeface="Corbel"/>
              </a:rPr>
              <a:t>ﬁgcaption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sz="28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6395720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5" dirty="0">
                <a:solidFill>
                  <a:srgbClr val="A6A6A6"/>
                </a:solidFill>
              </a:rPr>
              <a:t>U</a:t>
            </a:r>
            <a:r>
              <a:rPr sz="2050" spc="5" dirty="0">
                <a:solidFill>
                  <a:srgbClr val="B5B5B5"/>
                </a:solidFill>
              </a:rPr>
              <a:t>N </a:t>
            </a:r>
            <a:r>
              <a:rPr sz="2050" i="1" spc="10" dirty="0">
                <a:solidFill>
                  <a:srgbClr val="B5B5B5"/>
                </a:solidFill>
                <a:latin typeface="Corbel"/>
                <a:cs typeface="Corbel"/>
              </a:rPr>
              <a:t>TOUR </a:t>
            </a:r>
            <a:r>
              <a:rPr sz="2050" spc="10" dirty="0">
                <a:solidFill>
                  <a:srgbClr val="B5B5B5"/>
                </a:solidFill>
              </a:rPr>
              <a:t>POR</a:t>
            </a:r>
            <a:r>
              <a:rPr sz="2050" spc="190" dirty="0">
                <a:solidFill>
                  <a:srgbClr val="B5B5B5"/>
                </a:solidFill>
              </a:rPr>
              <a:t> </a:t>
            </a:r>
            <a:r>
              <a:rPr sz="2600" spc="-5" dirty="0">
                <a:solidFill>
                  <a:srgbClr val="A6A6A6"/>
                </a:solidFill>
              </a:rPr>
              <a:t>HTML</a:t>
            </a:r>
            <a:endParaRPr sz="2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Nuevos elementos estructurales de </a:t>
            </a:r>
            <a:r>
              <a:rPr sz="2800" dirty="0"/>
              <a:t>HTML</a:t>
            </a:r>
            <a:r>
              <a:rPr sz="2800" spc="10" dirty="0"/>
              <a:t> </a:t>
            </a:r>
            <a:r>
              <a:rPr sz="2800" dirty="0"/>
              <a:t>5</a:t>
            </a:r>
            <a:endParaRPr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2654935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5" dirty="0">
                <a:solidFill>
                  <a:srgbClr val="A6A6A6"/>
                </a:solidFill>
              </a:rPr>
              <a:t>U</a:t>
            </a:r>
            <a:r>
              <a:rPr sz="2050" spc="5" dirty="0">
                <a:solidFill>
                  <a:srgbClr val="B5B5B5"/>
                </a:solidFill>
              </a:rPr>
              <a:t>N </a:t>
            </a:r>
            <a:r>
              <a:rPr sz="2050" i="1" spc="10" dirty="0">
                <a:solidFill>
                  <a:srgbClr val="B5B5B5"/>
                </a:solidFill>
                <a:latin typeface="Corbel"/>
                <a:cs typeface="Corbel"/>
              </a:rPr>
              <a:t>TOUR </a:t>
            </a:r>
            <a:r>
              <a:rPr sz="2050" spc="10" dirty="0">
                <a:solidFill>
                  <a:srgbClr val="B5B5B5"/>
                </a:solidFill>
              </a:rPr>
              <a:t>POR</a:t>
            </a:r>
            <a:r>
              <a:rPr sz="2050" spc="105" dirty="0">
                <a:solidFill>
                  <a:srgbClr val="B5B5B5"/>
                </a:solidFill>
              </a:rPr>
              <a:t> </a:t>
            </a:r>
            <a:r>
              <a:rPr sz="2600" spc="-5" dirty="0">
                <a:solidFill>
                  <a:srgbClr val="A6A6A6"/>
                </a:solidFill>
              </a:rPr>
              <a:t>HTML</a:t>
            </a:r>
            <a:endParaRPr sz="2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Ejemplo de</a:t>
            </a:r>
            <a:r>
              <a:rPr sz="2800" spc="-70" dirty="0"/>
              <a:t> </a:t>
            </a:r>
            <a:r>
              <a:rPr sz="2800" i="1" spc="-5" dirty="0">
                <a:latin typeface="Corbel"/>
                <a:cs typeface="Corbel"/>
              </a:rPr>
              <a:t>layout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40646" y="1582675"/>
            <a:ext cx="5386508" cy="458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446783"/>
            <a:ext cx="3698240" cy="4348626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43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Ordenadas (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ol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o no</a:t>
            </a:r>
            <a:r>
              <a:rPr sz="2800" spc="-5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(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ul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sz="2800" dirty="0">
              <a:latin typeface="Corbel"/>
              <a:cs typeface="Corbel"/>
            </a:endParaRPr>
          </a:p>
          <a:p>
            <a:pPr marL="603250" indent="-28575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r>
              <a:rPr sz="2400" spc="-315" dirty="0">
                <a:solidFill>
                  <a:srgbClr val="4C4C4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Cada elemento </a:t>
            </a: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usa</a:t>
            </a:r>
            <a:r>
              <a:rPr sz="2400" spc="-2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li</a:t>
            </a:r>
            <a:endParaRPr lang="es-ES" sz="2400" i="1" spc="-5" dirty="0">
              <a:solidFill>
                <a:srgbClr val="4C4C4C"/>
              </a:solidFill>
              <a:latin typeface="Corbel"/>
              <a:cs typeface="Corbel"/>
            </a:endParaRPr>
          </a:p>
          <a:p>
            <a:pPr marL="603250" indent="-28575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endParaRPr sz="24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22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De deﬁniciones</a:t>
            </a:r>
            <a:r>
              <a:rPr sz="2800" spc="-3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(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dl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):</a:t>
            </a:r>
            <a:endParaRPr sz="2800" dirty="0">
              <a:latin typeface="Corbel"/>
              <a:cs typeface="Corbel"/>
            </a:endParaRPr>
          </a:p>
          <a:p>
            <a:pPr marL="603250" indent="-285750">
              <a:lnSpc>
                <a:spcPct val="100000"/>
              </a:lnSpc>
              <a:spcBef>
                <a:spcPts val="1240"/>
              </a:spcBef>
              <a:buFont typeface="Arial" panose="020B0604020202020204" pitchFamily="34" charset="0"/>
              <a:buChar char="•"/>
            </a:pPr>
            <a:r>
              <a:rPr sz="2400" spc="-315" dirty="0">
                <a:solidFill>
                  <a:srgbClr val="4C4C4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dt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:</a:t>
            </a:r>
            <a:r>
              <a:rPr sz="2400" spc="-17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4C4C4C"/>
                </a:solidFill>
                <a:latin typeface="Corbel"/>
                <a:cs typeface="Corbel"/>
              </a:rPr>
              <a:t>Término</a:t>
            </a:r>
            <a:endParaRPr sz="24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20"/>
              </a:spcBef>
              <a:buFont typeface="Arial" panose="020B0604020202020204" pitchFamily="34" charset="0"/>
              <a:buChar char="•"/>
            </a:pPr>
            <a:r>
              <a:rPr sz="2400" i="1" spc="-5" dirty="0" err="1">
                <a:solidFill>
                  <a:srgbClr val="4C4C4C"/>
                </a:solidFill>
                <a:latin typeface="Corbel"/>
                <a:cs typeface="Corbel"/>
              </a:rPr>
              <a:t>dd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:</a:t>
            </a:r>
            <a:r>
              <a:rPr sz="2400" spc="-1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Deﬁnición</a:t>
            </a:r>
            <a:endParaRPr lang="es-ES" sz="2400" spc="-5" dirty="0">
              <a:solidFill>
                <a:srgbClr val="4C4C4C"/>
              </a:solidFill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20"/>
              </a:spcBef>
              <a:buFont typeface="Arial" panose="020B0604020202020204" pitchFamily="34" charset="0"/>
              <a:buChar char="•"/>
            </a:pPr>
            <a:endParaRPr sz="24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22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Se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pueden</a:t>
            </a:r>
            <a:r>
              <a:rPr sz="2800" spc="-1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anidar</a:t>
            </a:r>
            <a:endParaRPr sz="28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2626995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5" dirty="0">
                <a:solidFill>
                  <a:srgbClr val="A6A6A6"/>
                </a:solidFill>
              </a:rPr>
              <a:t>U</a:t>
            </a:r>
            <a:r>
              <a:rPr sz="2050" spc="5" dirty="0">
                <a:solidFill>
                  <a:srgbClr val="B5B5B5"/>
                </a:solidFill>
              </a:rPr>
              <a:t>N </a:t>
            </a:r>
            <a:r>
              <a:rPr sz="2050" i="1" spc="10" dirty="0">
                <a:solidFill>
                  <a:srgbClr val="B5B5B5"/>
                </a:solidFill>
                <a:latin typeface="Corbel"/>
                <a:cs typeface="Corbel"/>
              </a:rPr>
              <a:t>TOUR </a:t>
            </a:r>
            <a:r>
              <a:rPr sz="2050" spc="10" dirty="0">
                <a:solidFill>
                  <a:srgbClr val="B5B5B5"/>
                </a:solidFill>
              </a:rPr>
              <a:t>POR</a:t>
            </a:r>
            <a:r>
              <a:rPr sz="2050" spc="114" dirty="0">
                <a:solidFill>
                  <a:srgbClr val="B5B5B5"/>
                </a:solidFill>
              </a:rPr>
              <a:t> </a:t>
            </a:r>
            <a:r>
              <a:rPr sz="2600" spc="-5" dirty="0">
                <a:solidFill>
                  <a:srgbClr val="A6A6A6"/>
                </a:solidFill>
              </a:rPr>
              <a:t>HTML</a:t>
            </a:r>
            <a:endParaRPr sz="2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Listas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449747"/>
            <a:ext cx="8115934" cy="4786567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125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45" dirty="0">
                <a:solidFill>
                  <a:srgbClr val="4C4C4C"/>
                </a:solidFill>
                <a:latin typeface="Corbel"/>
                <a:cs typeface="Corbel"/>
              </a:rPr>
              <a:t>Tabla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(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table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 organizada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en</a:t>
            </a:r>
            <a:r>
              <a:rPr sz="2800" spc="3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ﬁlas</a:t>
            </a:r>
            <a:endParaRPr sz="2800" dirty="0">
              <a:latin typeface="Corbel"/>
              <a:cs typeface="Corbel"/>
            </a:endParaRPr>
          </a:p>
          <a:p>
            <a:pPr marL="603250" indent="-285750">
              <a:lnSpc>
                <a:spcPct val="100000"/>
              </a:lnSpc>
              <a:spcBef>
                <a:spcPts val="875"/>
              </a:spcBef>
              <a:buFont typeface="Arial" panose="020B0604020202020204" pitchFamily="34" charset="0"/>
              <a:buChar char="•"/>
            </a:pPr>
            <a:r>
              <a:rPr sz="2400" spc="-315" dirty="0">
                <a:solidFill>
                  <a:srgbClr val="4C4C4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Puede tener una leyenda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(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caption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sz="24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915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Las ﬁlas pueden agruparse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en 3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tipos de</a:t>
            </a:r>
            <a:r>
              <a:rPr sz="2400" spc="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grupos</a:t>
            </a:r>
            <a:endParaRPr sz="2400" dirty="0">
              <a:latin typeface="Corbel"/>
              <a:cs typeface="Corbel"/>
            </a:endParaRPr>
          </a:p>
          <a:p>
            <a:pPr marL="952500" indent="-342900">
              <a:lnSpc>
                <a:spcPts val="2620"/>
              </a:lnSpc>
              <a:spcBef>
                <a:spcPts val="35"/>
              </a:spcBef>
              <a:buFont typeface="Wingdings" panose="05000000000000000000" pitchFamily="2" charset="2"/>
              <a:buChar char="§"/>
            </a:pPr>
            <a:r>
              <a:rPr sz="2000" spc="-5" dirty="0" err="1">
                <a:solidFill>
                  <a:srgbClr val="4C4C4C"/>
                </a:solidFill>
                <a:latin typeface="Corbel"/>
                <a:cs typeface="Corbel"/>
              </a:rPr>
              <a:t>Cabecera</a:t>
            </a:r>
            <a:r>
              <a:rPr sz="2000" spc="1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(</a:t>
            </a:r>
            <a:r>
              <a:rPr sz="2000" i="1" spc="-5" dirty="0">
                <a:solidFill>
                  <a:srgbClr val="4C4C4C"/>
                </a:solidFill>
                <a:latin typeface="Corbel"/>
                <a:cs typeface="Corbel"/>
              </a:rPr>
              <a:t>thead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sz="2000" dirty="0">
              <a:latin typeface="Corbel"/>
              <a:cs typeface="Corbel"/>
            </a:endParaRPr>
          </a:p>
          <a:p>
            <a:pPr marL="952500" indent="-342900">
              <a:lnSpc>
                <a:spcPts val="2620"/>
              </a:lnSpc>
              <a:buFont typeface="Wingdings" panose="05000000000000000000" pitchFamily="2" charset="2"/>
              <a:buChar char="§"/>
            </a:pP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Pie</a:t>
            </a:r>
            <a:r>
              <a:rPr sz="2000" spc="1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(</a:t>
            </a:r>
            <a:r>
              <a:rPr sz="2000" i="1" spc="-5" dirty="0">
                <a:solidFill>
                  <a:srgbClr val="4C4C4C"/>
                </a:solidFill>
                <a:latin typeface="Corbel"/>
                <a:cs typeface="Corbel"/>
              </a:rPr>
              <a:t>tfoot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sz="2000" dirty="0">
              <a:latin typeface="Corbel"/>
              <a:cs typeface="Corbel"/>
            </a:endParaRPr>
          </a:p>
          <a:p>
            <a:pPr marL="952500" indent="-342900">
              <a:lnSpc>
                <a:spcPct val="100000"/>
              </a:lnSpc>
              <a:spcBef>
                <a:spcPts val="60"/>
              </a:spcBef>
              <a:buFont typeface="Wingdings" panose="05000000000000000000" pitchFamily="2" charset="2"/>
              <a:buChar char="§"/>
            </a:pPr>
            <a:r>
              <a:rPr sz="2000" dirty="0" err="1">
                <a:solidFill>
                  <a:srgbClr val="4C4C4C"/>
                </a:solidFill>
                <a:latin typeface="Corbel"/>
                <a:cs typeface="Corbel"/>
              </a:rPr>
              <a:t>Datos</a:t>
            </a:r>
            <a:r>
              <a:rPr sz="2000" spc="1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(</a:t>
            </a:r>
            <a:r>
              <a:rPr sz="2000" i="1" spc="-5" dirty="0">
                <a:solidFill>
                  <a:srgbClr val="4C4C4C"/>
                </a:solidFill>
                <a:latin typeface="Corbel"/>
                <a:cs typeface="Corbel"/>
              </a:rPr>
              <a:t>tbody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sz="20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935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Fila (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tr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): celdas de cabecera (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th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)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y de datos</a:t>
            </a:r>
            <a:r>
              <a:rPr sz="2400" spc="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(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td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sz="2400" dirty="0">
              <a:latin typeface="Corbel"/>
              <a:cs typeface="Corbel"/>
            </a:endParaRPr>
          </a:p>
          <a:p>
            <a:pPr marL="95250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§"/>
            </a:pPr>
            <a:r>
              <a:rPr sz="2000" spc="-5" dirty="0" err="1">
                <a:solidFill>
                  <a:srgbClr val="4C4C4C"/>
                </a:solidFill>
                <a:latin typeface="Corbel"/>
                <a:cs typeface="Corbel"/>
              </a:rPr>
              <a:t>Celda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 puede ocupar varias ﬁlas/columnas </a:t>
            </a:r>
            <a:r>
              <a:rPr sz="2000" i="1" dirty="0">
                <a:solidFill>
                  <a:srgbClr val="4C4C4C"/>
                </a:solidFill>
                <a:latin typeface="Corbel"/>
                <a:cs typeface="Corbel"/>
              </a:rPr>
              <a:t>rowspan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/</a:t>
            </a:r>
            <a:r>
              <a:rPr sz="2000" spc="5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i="1" spc="-5" dirty="0">
                <a:solidFill>
                  <a:srgbClr val="4C4C4C"/>
                </a:solidFill>
                <a:latin typeface="Corbel"/>
                <a:cs typeface="Corbel"/>
              </a:rPr>
              <a:t>colspan</a:t>
            </a:r>
            <a:endParaRPr sz="20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894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Grupos de columnas (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colgroup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,</a:t>
            </a:r>
            <a:r>
              <a:rPr sz="2800" spc="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col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sz="28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875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Facilitan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 deﬁniciones de propiedades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y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creación</a:t>
            </a:r>
            <a:r>
              <a:rPr sz="2400" spc="4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incremental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2626995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5" dirty="0">
                <a:solidFill>
                  <a:srgbClr val="A6A6A6"/>
                </a:solidFill>
              </a:rPr>
              <a:t>U</a:t>
            </a:r>
            <a:r>
              <a:rPr sz="2050" spc="5" dirty="0">
                <a:solidFill>
                  <a:srgbClr val="B5B5B5"/>
                </a:solidFill>
              </a:rPr>
              <a:t>N </a:t>
            </a:r>
            <a:r>
              <a:rPr sz="2050" i="1" spc="10" dirty="0">
                <a:solidFill>
                  <a:srgbClr val="B5B5B5"/>
                </a:solidFill>
                <a:latin typeface="Corbel"/>
                <a:cs typeface="Corbel"/>
              </a:rPr>
              <a:t>TOUR </a:t>
            </a:r>
            <a:r>
              <a:rPr sz="2050" spc="10" dirty="0">
                <a:solidFill>
                  <a:srgbClr val="B5B5B5"/>
                </a:solidFill>
              </a:rPr>
              <a:t>POR</a:t>
            </a:r>
            <a:r>
              <a:rPr sz="2050" spc="114" dirty="0">
                <a:solidFill>
                  <a:srgbClr val="B5B5B5"/>
                </a:solidFill>
              </a:rPr>
              <a:t> </a:t>
            </a:r>
            <a:r>
              <a:rPr sz="2600" spc="-5" dirty="0">
                <a:solidFill>
                  <a:srgbClr val="A6A6A6"/>
                </a:solidFill>
              </a:rPr>
              <a:t>HTML</a:t>
            </a:r>
            <a:endParaRPr sz="2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40" dirty="0"/>
              <a:t>Tablas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45465"/>
            <a:ext cx="2958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¿Qué </a:t>
            </a:r>
            <a:r>
              <a:rPr dirty="0"/>
              <a:t>es</a:t>
            </a:r>
            <a:r>
              <a:rPr spc="-50" dirty="0"/>
              <a:t> </a:t>
            </a:r>
            <a:r>
              <a:rPr spc="-30" dirty="0"/>
              <a:t>HTML?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664" y="1446783"/>
            <a:ext cx="8038465" cy="5107809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43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HTML: </a:t>
            </a:r>
            <a:r>
              <a:rPr sz="2800" i="1" spc="-15" dirty="0">
                <a:solidFill>
                  <a:srgbClr val="4C4C4C"/>
                </a:solidFill>
                <a:latin typeface="Corbel"/>
                <a:cs typeface="Corbel"/>
              </a:rPr>
              <a:t>HyperText 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Markup</a:t>
            </a:r>
            <a:r>
              <a:rPr sz="2800" i="1" spc="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Language</a:t>
            </a:r>
            <a:endParaRPr lang="es-ES" sz="2800" i="1" spc="-5" dirty="0">
              <a:solidFill>
                <a:srgbClr val="4C4C4C"/>
              </a:solidFill>
              <a:latin typeface="Corbel"/>
              <a:cs typeface="Corbel"/>
            </a:endParaRPr>
          </a:p>
          <a:p>
            <a:pPr marL="725805" lvl="1" indent="-255904">
              <a:spcBef>
                <a:spcPts val="1430"/>
              </a:spcBef>
              <a:buClr>
                <a:schemeClr val="tx1">
                  <a:lumMod val="65000"/>
                  <a:lumOff val="35000"/>
                </a:schemeClr>
              </a:buClr>
              <a:buFont typeface="Georgia"/>
              <a:buChar char="•"/>
              <a:tabLst>
                <a:tab pos="269240" algn="l"/>
              </a:tabLst>
            </a:pPr>
            <a:r>
              <a:rPr lang="es-ES" sz="2400" spc="-5" dirty="0">
                <a:solidFill>
                  <a:srgbClr val="4C4C4C"/>
                </a:solidFill>
                <a:latin typeface="Corbel"/>
                <a:cs typeface="Corbel"/>
              </a:rPr>
              <a:t>“Lenguaje de etiquetado de hipertexto”: define un conjunto de etiquetas.</a:t>
            </a:r>
          </a:p>
          <a:p>
            <a:pPr marL="725805" lvl="1" indent="-255904">
              <a:spcBef>
                <a:spcPts val="1430"/>
              </a:spcBef>
              <a:buClr>
                <a:schemeClr val="tx1">
                  <a:lumMod val="65000"/>
                  <a:lumOff val="35000"/>
                </a:schemeClr>
              </a:buClr>
              <a:buFont typeface="Georgia"/>
              <a:buChar char="•"/>
              <a:tabLst>
                <a:tab pos="269240" algn="l"/>
              </a:tabLst>
            </a:pPr>
            <a:r>
              <a:rPr lang="es-ES" sz="2400" spc="-5" dirty="0">
                <a:solidFill>
                  <a:srgbClr val="4C4C4C"/>
                </a:solidFill>
                <a:latin typeface="Corbel"/>
                <a:cs typeface="Corbel"/>
              </a:rPr>
              <a:t>Una etiqueta asocia a un fragmento el contenido del documento.</a:t>
            </a:r>
          </a:p>
          <a:p>
            <a:pPr marL="1270001" lvl="2" indent="-342900">
              <a:spcBef>
                <a:spcPts val="143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tabLst>
                <a:tab pos="269240" algn="l"/>
              </a:tabLst>
            </a:pPr>
            <a:r>
              <a:rPr lang="es-ES" sz="2000" spc="-5" dirty="0">
                <a:solidFill>
                  <a:srgbClr val="4C4C4C"/>
                </a:solidFill>
                <a:latin typeface="Corbel"/>
                <a:cs typeface="Corbel"/>
              </a:rPr>
              <a:t>Describe las características del mismo</a:t>
            </a:r>
          </a:p>
          <a:p>
            <a:pPr marL="1727201" lvl="3" indent="-342900">
              <a:spcBef>
                <a:spcPts val="143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ü"/>
              <a:tabLst>
                <a:tab pos="269240" algn="l"/>
              </a:tabLst>
            </a:pPr>
            <a:r>
              <a:rPr lang="es-ES" spc="-5" dirty="0">
                <a:solidFill>
                  <a:srgbClr val="4C4C4C"/>
                </a:solidFill>
                <a:latin typeface="Corbel"/>
                <a:cs typeface="Corbel"/>
              </a:rPr>
              <a:t>Principalmente semánticas (aunque, hasta cierto punto, también de presentación)</a:t>
            </a:r>
            <a:endParaRPr lang="es-ES" dirty="0">
              <a:latin typeface="Corbel"/>
              <a:cs typeface="Corbel"/>
            </a:endParaRPr>
          </a:p>
          <a:p>
            <a:pPr marL="660400" marR="1250950" indent="-342900">
              <a:lnSpc>
                <a:spcPts val="2800"/>
              </a:lnSpc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s-ES" sz="2400" spc="-5" dirty="0">
                <a:solidFill>
                  <a:srgbClr val="4C4C4C"/>
                </a:solidFill>
                <a:latin typeface="Corbel"/>
                <a:cs typeface="Corbel"/>
              </a:rPr>
              <a:t>El etiquetado permite especificar la estructura del documento.</a:t>
            </a:r>
            <a:endParaRPr lang="es-ES" sz="2400" dirty="0">
              <a:latin typeface="Corbel"/>
              <a:cs typeface="Corbel"/>
            </a:endParaRPr>
          </a:p>
          <a:p>
            <a:pPr marL="558800" marR="1250950" indent="-241300">
              <a:lnSpc>
                <a:spcPts val="2800"/>
              </a:lnSpc>
              <a:spcBef>
                <a:spcPts val="1395"/>
              </a:spcBef>
            </a:pPr>
            <a:endParaRPr sz="24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115" y="194945"/>
            <a:ext cx="24364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A6A6A6"/>
                </a:solidFill>
                <a:latin typeface="Corbel"/>
                <a:cs typeface="Corbel"/>
              </a:rPr>
              <a:t>HTML:</a:t>
            </a:r>
            <a:r>
              <a:rPr sz="2600" spc="-65" dirty="0">
                <a:solidFill>
                  <a:srgbClr val="A6A6A6"/>
                </a:solidFill>
                <a:latin typeface="Corbel"/>
                <a:cs typeface="Corbel"/>
              </a:rPr>
              <a:t> </a:t>
            </a:r>
            <a:r>
              <a:rPr sz="2600" spc="5" dirty="0">
                <a:solidFill>
                  <a:srgbClr val="A6A6A6"/>
                </a:solidFill>
                <a:latin typeface="Corbel"/>
                <a:cs typeface="Corbel"/>
              </a:rPr>
              <a:t>D</a:t>
            </a:r>
            <a:r>
              <a:rPr sz="2050" spc="5" dirty="0">
                <a:solidFill>
                  <a:srgbClr val="B5B5B5"/>
                </a:solidFill>
                <a:latin typeface="Corbel"/>
                <a:cs typeface="Corbel"/>
              </a:rPr>
              <a:t>EFINICIÓN</a:t>
            </a:r>
            <a:endParaRPr sz="20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446783"/>
            <a:ext cx="7353300" cy="3643305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43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Uso de elemento </a:t>
            </a:r>
            <a:r>
              <a:rPr sz="2800" i="1" dirty="0">
                <a:solidFill>
                  <a:srgbClr val="4C4C4C"/>
                </a:solidFill>
                <a:latin typeface="Corbel"/>
                <a:cs typeface="Corbel"/>
              </a:rPr>
              <a:t>a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para</a:t>
            </a:r>
            <a:r>
              <a:rPr sz="2800" spc="-4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enlaces</a:t>
            </a:r>
            <a:endParaRPr sz="28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Enlace: atributo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href</a:t>
            </a:r>
            <a:endParaRPr sz="2400" dirty="0">
              <a:latin typeface="Corbel"/>
              <a:cs typeface="Corbel"/>
            </a:endParaRPr>
          </a:p>
          <a:p>
            <a:pPr marL="952500" indent="-34290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§"/>
            </a:pP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A otro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documento:</a:t>
            </a:r>
            <a:r>
              <a:rPr sz="2000" spc="-4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URI</a:t>
            </a:r>
            <a:endParaRPr sz="2000" dirty="0">
              <a:latin typeface="Corbel"/>
              <a:cs typeface="Corbel"/>
            </a:endParaRPr>
          </a:p>
          <a:p>
            <a:pPr marL="952500" indent="-342900">
              <a:lnSpc>
                <a:spcPct val="100000"/>
              </a:lnSpc>
              <a:spcBef>
                <a:spcPts val="260"/>
              </a:spcBef>
              <a:buFont typeface="Wingdings" panose="05000000000000000000" pitchFamily="2" charset="2"/>
              <a:buChar char="§"/>
            </a:pP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A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una parte del mismo documento:</a:t>
            </a:r>
            <a:r>
              <a:rPr sz="2000" spc="3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#id</a:t>
            </a:r>
            <a:endParaRPr sz="2000" dirty="0">
              <a:latin typeface="Corbel"/>
              <a:cs typeface="Corbel"/>
            </a:endParaRPr>
          </a:p>
          <a:p>
            <a:pPr marL="952500" indent="-342900">
              <a:lnSpc>
                <a:spcPct val="100000"/>
              </a:lnSpc>
              <a:spcBef>
                <a:spcPts val="359"/>
              </a:spcBef>
              <a:buFont typeface="Wingdings" panose="05000000000000000000" pitchFamily="2" charset="2"/>
              <a:buChar char="§"/>
            </a:pP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A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una parte de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otro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documento:</a:t>
            </a:r>
            <a:r>
              <a:rPr sz="2000" spc="-3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dirty="0" err="1">
                <a:solidFill>
                  <a:srgbClr val="4C4C4C"/>
                </a:solidFill>
                <a:latin typeface="Corbel"/>
                <a:cs typeface="Corbel"/>
              </a:rPr>
              <a:t>URI#id</a:t>
            </a:r>
            <a:endParaRPr lang="es-ES" sz="2000" dirty="0">
              <a:solidFill>
                <a:srgbClr val="4C4C4C"/>
              </a:solidFill>
              <a:latin typeface="Corbel"/>
              <a:cs typeface="Corbel"/>
            </a:endParaRPr>
          </a:p>
          <a:p>
            <a:pPr marL="952500" indent="-342900">
              <a:lnSpc>
                <a:spcPct val="100000"/>
              </a:lnSpc>
              <a:spcBef>
                <a:spcPts val="359"/>
              </a:spcBef>
              <a:buFont typeface="Wingdings" panose="05000000000000000000" pitchFamily="2" charset="2"/>
              <a:buChar char="§"/>
            </a:pPr>
            <a:endParaRPr sz="20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16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Contenido de </a:t>
            </a:r>
            <a:r>
              <a:rPr sz="2800" i="1" dirty="0">
                <a:solidFill>
                  <a:srgbClr val="4C4C4C"/>
                </a:solidFill>
                <a:latin typeface="Corbel"/>
                <a:cs typeface="Corbel"/>
              </a:rPr>
              <a:t>a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 es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la parte visible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y</a:t>
            </a:r>
            <a:r>
              <a:rPr sz="2800" spc="2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4C4C4C"/>
                </a:solidFill>
                <a:latin typeface="Corbel"/>
                <a:cs typeface="Corbel"/>
              </a:rPr>
              <a:t>seleccionable</a:t>
            </a:r>
            <a:endParaRPr sz="28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24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Puede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ser texto,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imágenes,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etc.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2626995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5" dirty="0">
                <a:solidFill>
                  <a:srgbClr val="A6A6A6"/>
                </a:solidFill>
              </a:rPr>
              <a:t>U</a:t>
            </a:r>
            <a:r>
              <a:rPr sz="2050" spc="5" dirty="0">
                <a:solidFill>
                  <a:srgbClr val="B5B5B5"/>
                </a:solidFill>
              </a:rPr>
              <a:t>N </a:t>
            </a:r>
            <a:r>
              <a:rPr sz="2050" i="1" spc="10" dirty="0">
                <a:solidFill>
                  <a:srgbClr val="B5B5B5"/>
                </a:solidFill>
                <a:latin typeface="Corbel"/>
                <a:cs typeface="Corbel"/>
              </a:rPr>
              <a:t>TOUR </a:t>
            </a:r>
            <a:r>
              <a:rPr sz="2050" spc="10" dirty="0">
                <a:solidFill>
                  <a:srgbClr val="B5B5B5"/>
                </a:solidFill>
              </a:rPr>
              <a:t>POR</a:t>
            </a:r>
            <a:r>
              <a:rPr sz="2050" spc="114" dirty="0">
                <a:solidFill>
                  <a:srgbClr val="B5B5B5"/>
                </a:solidFill>
              </a:rPr>
              <a:t> </a:t>
            </a:r>
            <a:r>
              <a:rPr sz="2600" spc="-5" dirty="0">
                <a:solidFill>
                  <a:srgbClr val="A6A6A6"/>
                </a:solidFill>
              </a:rPr>
              <a:t>HTML</a:t>
            </a:r>
            <a:endParaRPr sz="2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Enlaces</a:t>
            </a:r>
            <a:endParaRPr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446783"/>
            <a:ext cx="8132445" cy="4185377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143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Imagen (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img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con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atributo 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src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(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alt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texto</a:t>
            </a:r>
            <a:r>
              <a:rPr sz="2800" spc="1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4C4C4C"/>
                </a:solidFill>
                <a:latin typeface="Corbel"/>
                <a:cs typeface="Corbel"/>
              </a:rPr>
              <a:t>alternativo)</a:t>
            </a:r>
            <a:endParaRPr sz="28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height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y 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width </a:t>
            </a:r>
            <a:r>
              <a:rPr sz="2400" b="1" spc="-5" dirty="0">
                <a:solidFill>
                  <a:srgbClr val="5E5E5E"/>
                </a:solidFill>
                <a:latin typeface="Corbel"/>
                <a:cs typeface="Corbel"/>
              </a:rPr>
              <a:t>NO </a:t>
            </a:r>
            <a:r>
              <a:rPr sz="2400" b="1" i="1" spc="-5" dirty="0">
                <a:solidFill>
                  <a:srgbClr val="4C4C4C"/>
                </a:solidFill>
                <a:latin typeface="Corbel"/>
                <a:cs typeface="Corbel"/>
              </a:rPr>
              <a:t>deprecated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(facilita creación de la</a:t>
            </a:r>
            <a:r>
              <a:rPr sz="2400" spc="5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página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lang="es-ES" sz="2400" spc="-5" dirty="0">
              <a:solidFill>
                <a:srgbClr val="4C4C4C"/>
              </a:solidFill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endParaRPr sz="2400" dirty="0">
              <a:latin typeface="Corbel"/>
              <a:cs typeface="Corbel"/>
            </a:endParaRPr>
          </a:p>
          <a:p>
            <a:pPr marL="266700" indent="-254000">
              <a:lnSpc>
                <a:spcPct val="100000"/>
              </a:lnSpc>
              <a:spcBef>
                <a:spcPts val="122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iframe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: para incluir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otro</a:t>
            </a:r>
            <a:r>
              <a:rPr sz="2800" spc="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documento</a:t>
            </a:r>
            <a:endParaRPr sz="2800" dirty="0">
              <a:latin typeface="Corbel"/>
              <a:cs typeface="Corbel"/>
            </a:endParaRPr>
          </a:p>
          <a:p>
            <a:pPr marL="266700" indent="-254000">
              <a:lnSpc>
                <a:spcPct val="10000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embed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: para incluir aplicaciones</a:t>
            </a:r>
            <a:r>
              <a:rPr sz="2800" spc="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externas</a:t>
            </a:r>
            <a:endParaRPr sz="2800" dirty="0">
              <a:latin typeface="Corbel"/>
              <a:cs typeface="Corbel"/>
            </a:endParaRPr>
          </a:p>
          <a:p>
            <a:pPr marL="266700" marR="627380" indent="-254000">
              <a:lnSpc>
                <a:spcPct val="101200"/>
              </a:lnSpc>
              <a:spcBef>
                <a:spcPts val="110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object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: para incluir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otro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documento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o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aplicaciones  externas</a:t>
            </a:r>
            <a:endParaRPr sz="28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2870200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5" dirty="0">
                <a:solidFill>
                  <a:srgbClr val="A6A6A6"/>
                </a:solidFill>
              </a:rPr>
              <a:t>U</a:t>
            </a:r>
            <a:r>
              <a:rPr sz="2050" spc="5" dirty="0">
                <a:solidFill>
                  <a:srgbClr val="B5B5B5"/>
                </a:solidFill>
              </a:rPr>
              <a:t>N </a:t>
            </a:r>
            <a:r>
              <a:rPr sz="2050" i="1" spc="10" dirty="0">
                <a:solidFill>
                  <a:srgbClr val="B5B5B5"/>
                </a:solidFill>
                <a:latin typeface="Corbel"/>
                <a:cs typeface="Corbel"/>
              </a:rPr>
              <a:t>TOUR </a:t>
            </a:r>
            <a:r>
              <a:rPr sz="2050" spc="10" dirty="0">
                <a:solidFill>
                  <a:srgbClr val="B5B5B5"/>
                </a:solidFill>
              </a:rPr>
              <a:t>POR</a:t>
            </a:r>
            <a:r>
              <a:rPr sz="2050" spc="155" dirty="0">
                <a:solidFill>
                  <a:srgbClr val="B5B5B5"/>
                </a:solidFill>
              </a:rPr>
              <a:t> </a:t>
            </a:r>
            <a:r>
              <a:rPr sz="2600" spc="-5" dirty="0">
                <a:solidFill>
                  <a:srgbClr val="A6A6A6"/>
                </a:solidFill>
              </a:rPr>
              <a:t>HTML</a:t>
            </a:r>
            <a:endParaRPr sz="2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Imágenes </a:t>
            </a:r>
            <a:r>
              <a:rPr sz="2800" dirty="0"/>
              <a:t>y</a:t>
            </a:r>
            <a:r>
              <a:rPr sz="2800" spc="-45" dirty="0"/>
              <a:t> </a:t>
            </a:r>
            <a:r>
              <a:rPr sz="2800" spc="-5" dirty="0"/>
              <a:t>objetos</a:t>
            </a:r>
            <a:endParaRPr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481073"/>
            <a:ext cx="7887334" cy="4811573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919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spc="-15" dirty="0">
                <a:solidFill>
                  <a:srgbClr val="4C4C4C"/>
                </a:solidFill>
                <a:latin typeface="Corbel"/>
                <a:cs typeface="Corbel"/>
              </a:rPr>
              <a:t>Permiten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asociar </a:t>
            </a:r>
            <a:r>
              <a:rPr sz="2400" spc="-10" dirty="0">
                <a:solidFill>
                  <a:srgbClr val="4C4C4C"/>
                </a:solidFill>
                <a:latin typeface="Corbel"/>
                <a:cs typeface="Corbel"/>
              </a:rPr>
              <a:t>acciones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con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distintas zonas de una</a:t>
            </a:r>
            <a:r>
              <a:rPr sz="2400" spc="3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imagen</a:t>
            </a:r>
            <a:endParaRPr sz="24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820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map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deﬁne el mapa especiﬁcando zonas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y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C4C4C"/>
                </a:solidFill>
                <a:latin typeface="Corbel"/>
                <a:cs typeface="Corbel"/>
              </a:rPr>
              <a:t>acciones</a:t>
            </a:r>
            <a:endParaRPr sz="24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Zona (</a:t>
            </a:r>
            <a:r>
              <a:rPr sz="2000" i="1" spc="-5" dirty="0">
                <a:solidFill>
                  <a:srgbClr val="4C4C4C"/>
                </a:solidFill>
                <a:latin typeface="Corbel"/>
                <a:cs typeface="Corbel"/>
              </a:rPr>
              <a:t>area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): geometría (</a:t>
            </a:r>
            <a:r>
              <a:rPr sz="2000" i="1" spc="-5" dirty="0">
                <a:solidFill>
                  <a:srgbClr val="4C4C4C"/>
                </a:solidFill>
                <a:latin typeface="Corbel"/>
                <a:cs typeface="Corbel"/>
              </a:rPr>
              <a:t>shape+coords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)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y </a:t>
            </a:r>
            <a:r>
              <a:rPr sz="2000" spc="-10" dirty="0">
                <a:solidFill>
                  <a:srgbClr val="4C4C4C"/>
                </a:solidFill>
                <a:latin typeface="Corbel"/>
                <a:cs typeface="Corbel"/>
              </a:rPr>
              <a:t>acción</a:t>
            </a:r>
            <a:r>
              <a:rPr sz="2000" spc="-1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(</a:t>
            </a:r>
            <a:r>
              <a:rPr sz="2000" i="1" spc="-5" dirty="0" err="1">
                <a:solidFill>
                  <a:srgbClr val="4C4C4C"/>
                </a:solidFill>
                <a:latin typeface="Corbel"/>
                <a:cs typeface="Corbel"/>
              </a:rPr>
              <a:t>href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lang="es-ES" sz="2000" spc="-5" dirty="0">
              <a:solidFill>
                <a:srgbClr val="4C4C4C"/>
              </a:solidFill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960"/>
              </a:spcBef>
              <a:buFont typeface="Arial" panose="020B0604020202020204" pitchFamily="34" charset="0"/>
              <a:buChar char="•"/>
            </a:pPr>
            <a:endParaRPr sz="20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960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img/object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se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asocian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a un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mapa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con el </a:t>
            </a: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atributo</a:t>
            </a:r>
            <a:r>
              <a:rPr sz="2400" spc="-2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i="1" spc="-5" dirty="0" err="1">
                <a:solidFill>
                  <a:srgbClr val="4C4C4C"/>
                </a:solidFill>
                <a:latin typeface="Corbel"/>
                <a:cs typeface="Corbel"/>
              </a:rPr>
              <a:t>usemap</a:t>
            </a:r>
            <a:endParaRPr lang="es-ES" sz="2400" i="1" spc="-5" dirty="0">
              <a:solidFill>
                <a:srgbClr val="4C4C4C"/>
              </a:solidFill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960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endParaRPr sz="24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919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Mapas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en el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lado del</a:t>
            </a:r>
            <a:r>
              <a:rPr sz="2400" spc="-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servidor</a:t>
            </a:r>
            <a:endParaRPr sz="2400" dirty="0">
              <a:latin typeface="Corbel"/>
              <a:cs typeface="Corbel"/>
            </a:endParaRPr>
          </a:p>
          <a:p>
            <a:pPr marL="488950" indent="-171450">
              <a:lnSpc>
                <a:spcPct val="100000"/>
              </a:lnSpc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sz="2000" spc="-275" dirty="0">
                <a:solidFill>
                  <a:srgbClr val="4C4C4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Envía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a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servidor las coordenadas seleccionadas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por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usuario</a:t>
            </a:r>
            <a:endParaRPr sz="20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2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casos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de</a:t>
            </a:r>
            <a:r>
              <a:rPr sz="2000" spc="-1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uso:</a:t>
            </a:r>
            <a:endParaRPr sz="2000" dirty="0">
              <a:latin typeface="Corbel"/>
              <a:cs typeface="Corbel"/>
            </a:endParaRPr>
          </a:p>
          <a:p>
            <a:pPr marL="952500" indent="-342900">
              <a:lnSpc>
                <a:spcPct val="100000"/>
              </a:lnSpc>
              <a:spcBef>
                <a:spcPts val="110"/>
              </a:spcBef>
              <a:buFont typeface="Wingdings" panose="05000000000000000000" pitchFamily="2" charset="2"/>
              <a:buChar char="§"/>
              <a:tabLst>
                <a:tab pos="828675" algn="l"/>
              </a:tabLst>
            </a:pPr>
            <a:r>
              <a:rPr sz="2000" i="1" dirty="0" err="1">
                <a:solidFill>
                  <a:srgbClr val="4C4C4C"/>
                </a:solidFill>
                <a:latin typeface="Corbel"/>
                <a:cs typeface="Corbel"/>
              </a:rPr>
              <a:t>img</a:t>
            </a:r>
            <a:r>
              <a:rPr sz="2000" i="1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con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atributo </a:t>
            </a:r>
            <a:r>
              <a:rPr sz="2000" i="1" dirty="0">
                <a:solidFill>
                  <a:srgbClr val="4C4C4C"/>
                </a:solidFill>
                <a:latin typeface="Corbel"/>
                <a:cs typeface="Corbel"/>
              </a:rPr>
              <a:t>ismap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dentro de</a:t>
            </a:r>
            <a:r>
              <a:rPr sz="2000" spc="-1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i="1" dirty="0">
                <a:solidFill>
                  <a:srgbClr val="4C4C4C"/>
                </a:solidFill>
                <a:latin typeface="Corbel"/>
                <a:cs typeface="Corbel"/>
              </a:rPr>
              <a:t>a</a:t>
            </a:r>
            <a:endParaRPr sz="2000" dirty="0">
              <a:latin typeface="Corbel"/>
              <a:cs typeface="Corbel"/>
            </a:endParaRPr>
          </a:p>
          <a:p>
            <a:pPr marL="952500" indent="-342900">
              <a:lnSpc>
                <a:spcPct val="100000"/>
              </a:lnSpc>
              <a:spcBef>
                <a:spcPts val="120"/>
              </a:spcBef>
              <a:buFont typeface="Wingdings" panose="05000000000000000000" pitchFamily="2" charset="2"/>
              <a:buChar char="§"/>
              <a:tabLst>
                <a:tab pos="828675" algn="l"/>
              </a:tabLst>
            </a:pPr>
            <a:r>
              <a:rPr sz="2000" i="1" spc="-5" dirty="0">
                <a:solidFill>
                  <a:srgbClr val="4C4C4C"/>
                </a:solidFill>
                <a:latin typeface="Corbel"/>
                <a:cs typeface="Corbel"/>
              </a:rPr>
              <a:t>input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de tipo imagen de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un</a:t>
            </a:r>
            <a:r>
              <a:rPr sz="2000" spc="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spc="-5" dirty="0" err="1">
                <a:solidFill>
                  <a:srgbClr val="4C4C4C"/>
                </a:solidFill>
                <a:latin typeface="Corbel"/>
                <a:cs typeface="Corbel"/>
              </a:rPr>
              <a:t>formulario</a:t>
            </a:r>
            <a:endParaRPr sz="20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2626995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5" dirty="0">
                <a:solidFill>
                  <a:srgbClr val="A6A6A6"/>
                </a:solidFill>
              </a:rPr>
              <a:t>U</a:t>
            </a:r>
            <a:r>
              <a:rPr sz="2050" spc="5" dirty="0">
                <a:solidFill>
                  <a:srgbClr val="B5B5B5"/>
                </a:solidFill>
              </a:rPr>
              <a:t>N </a:t>
            </a:r>
            <a:r>
              <a:rPr sz="2050" i="1" spc="10" dirty="0">
                <a:solidFill>
                  <a:srgbClr val="B5B5B5"/>
                </a:solidFill>
                <a:latin typeface="Corbel"/>
                <a:cs typeface="Corbel"/>
              </a:rPr>
              <a:t>TOUR </a:t>
            </a:r>
            <a:r>
              <a:rPr sz="2050" spc="10" dirty="0">
                <a:solidFill>
                  <a:srgbClr val="B5B5B5"/>
                </a:solidFill>
              </a:rPr>
              <a:t>POR</a:t>
            </a:r>
            <a:r>
              <a:rPr sz="2050" spc="114" dirty="0">
                <a:solidFill>
                  <a:srgbClr val="B5B5B5"/>
                </a:solidFill>
              </a:rPr>
              <a:t> </a:t>
            </a:r>
            <a:r>
              <a:rPr sz="2600" spc="-5" dirty="0">
                <a:solidFill>
                  <a:srgbClr val="A6A6A6"/>
                </a:solidFill>
              </a:rPr>
              <a:t>HTML</a:t>
            </a:r>
            <a:endParaRPr sz="2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dirty="0"/>
              <a:t>Mapas</a:t>
            </a: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68630" y="1449747"/>
            <a:ext cx="8206739" cy="4730141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292735" indent="-254000">
              <a:lnSpc>
                <a:spcPct val="100000"/>
              </a:lnSpc>
              <a:spcBef>
                <a:spcPts val="1125"/>
              </a:spcBef>
              <a:buClr>
                <a:srgbClr val="65A535"/>
              </a:buClr>
              <a:buFont typeface="Georgia"/>
              <a:buChar char="•"/>
              <a:tabLst>
                <a:tab pos="295275" algn="l"/>
              </a:tabLst>
            </a:pPr>
            <a:r>
              <a:rPr i="1" spc="-5" dirty="0">
                <a:latin typeface="Corbel"/>
                <a:cs typeface="Corbel"/>
              </a:rPr>
              <a:t>form</a:t>
            </a:r>
            <a:r>
              <a:rPr spc="-5" dirty="0"/>
              <a:t>: contenedor de</a:t>
            </a:r>
            <a:r>
              <a:rPr spc="0" dirty="0"/>
              <a:t> </a:t>
            </a:r>
            <a:r>
              <a:rPr spc="-5" dirty="0"/>
              <a:t>controles</a:t>
            </a:r>
          </a:p>
          <a:p>
            <a:pPr marL="686435" indent="-342900">
              <a:lnSpc>
                <a:spcPct val="100000"/>
              </a:lnSpc>
              <a:spcBef>
                <a:spcPts val="875"/>
              </a:spcBef>
              <a:buFont typeface="Arial" panose="020B0604020202020204" pitchFamily="34" charset="0"/>
              <a:buChar char="•"/>
            </a:pPr>
            <a:r>
              <a:rPr sz="2400" dirty="0"/>
              <a:t>A </a:t>
            </a:r>
            <a:r>
              <a:rPr sz="2400" spc="-5" dirty="0"/>
              <a:t>quién </a:t>
            </a:r>
            <a:r>
              <a:rPr sz="2400" dirty="0"/>
              <a:t>se </a:t>
            </a:r>
            <a:r>
              <a:rPr sz="2400" spc="-5" dirty="0"/>
              <a:t>envían datos (atrib. </a:t>
            </a:r>
            <a:r>
              <a:rPr sz="2400" i="1" spc="-5" dirty="0">
                <a:latin typeface="Corbel"/>
                <a:cs typeface="Corbel"/>
              </a:rPr>
              <a:t>action</a:t>
            </a:r>
            <a:r>
              <a:rPr sz="2400" spc="-5" dirty="0"/>
              <a:t>) </a:t>
            </a:r>
            <a:r>
              <a:rPr sz="2400" dirty="0"/>
              <a:t>y </a:t>
            </a:r>
            <a:r>
              <a:rPr sz="2400" spc="-5" dirty="0"/>
              <a:t>cómo (atrib.</a:t>
            </a:r>
            <a:r>
              <a:rPr sz="2400" spc="10" dirty="0"/>
              <a:t> </a:t>
            </a:r>
            <a:r>
              <a:rPr sz="2400" i="1" spc="-5" dirty="0">
                <a:latin typeface="Corbel"/>
                <a:cs typeface="Corbel"/>
              </a:rPr>
              <a:t>method</a:t>
            </a:r>
            <a:r>
              <a:rPr sz="2400" spc="-5" dirty="0"/>
              <a:t>)</a:t>
            </a:r>
            <a:endParaRPr sz="2400" dirty="0">
              <a:latin typeface="Corbel"/>
              <a:cs typeface="Corbel"/>
            </a:endParaRPr>
          </a:p>
          <a:p>
            <a:pPr marL="978535" indent="-342900">
              <a:lnSpc>
                <a:spcPct val="100000"/>
              </a:lnSpc>
              <a:spcBef>
                <a:spcPts val="15"/>
              </a:spcBef>
              <a:buFont typeface="Wingdings" panose="05000000000000000000" pitchFamily="2" charset="2"/>
              <a:buChar char="§"/>
            </a:pPr>
            <a:r>
              <a:rPr sz="2000" dirty="0" err="1"/>
              <a:t>Métodos</a:t>
            </a:r>
            <a:r>
              <a:rPr sz="2000" dirty="0"/>
              <a:t> </a:t>
            </a:r>
            <a:r>
              <a:rPr sz="2000" i="1" spc="-5" dirty="0">
                <a:latin typeface="Corbel"/>
                <a:cs typeface="Corbel"/>
              </a:rPr>
              <a:t>GET </a:t>
            </a:r>
            <a:r>
              <a:rPr sz="2000" spc="-5" dirty="0"/>
              <a:t>(por </a:t>
            </a:r>
            <a:r>
              <a:rPr sz="2000" spc="-10" dirty="0"/>
              <a:t>defecto) </a:t>
            </a:r>
            <a:r>
              <a:rPr sz="2000" dirty="0"/>
              <a:t>y </a:t>
            </a:r>
            <a:r>
              <a:rPr sz="2000" i="1" spc="-5" dirty="0">
                <a:latin typeface="Corbel"/>
                <a:cs typeface="Corbel"/>
              </a:rPr>
              <a:t>POST </a:t>
            </a:r>
            <a:r>
              <a:rPr sz="2000" spc="-5" dirty="0"/>
              <a:t>de</a:t>
            </a:r>
            <a:r>
              <a:rPr sz="2000" spc="30" dirty="0"/>
              <a:t> </a:t>
            </a:r>
            <a:r>
              <a:rPr sz="2000" spc="-5" dirty="0"/>
              <a:t>HTTP</a:t>
            </a:r>
            <a:endParaRPr sz="2000" dirty="0">
              <a:latin typeface="Corbel"/>
              <a:cs typeface="Corbel"/>
            </a:endParaRPr>
          </a:p>
          <a:p>
            <a:pPr marL="292735" indent="-254000">
              <a:lnSpc>
                <a:spcPct val="100000"/>
              </a:lnSpc>
              <a:spcBef>
                <a:spcPts val="875"/>
              </a:spcBef>
              <a:buClr>
                <a:srgbClr val="65A535"/>
              </a:buClr>
              <a:buFont typeface="Georgia"/>
              <a:buChar char="•"/>
              <a:tabLst>
                <a:tab pos="295275" algn="l"/>
              </a:tabLst>
            </a:pPr>
            <a:r>
              <a:rPr i="1" spc="-5" dirty="0">
                <a:latin typeface="Corbel"/>
                <a:cs typeface="Corbel"/>
              </a:rPr>
              <a:t>input</a:t>
            </a:r>
            <a:r>
              <a:rPr spc="-5" dirty="0"/>
              <a:t>: Atributos típicos: </a:t>
            </a:r>
            <a:r>
              <a:rPr i="1" spc="-5" dirty="0">
                <a:latin typeface="Corbel"/>
                <a:cs typeface="Corbel"/>
              </a:rPr>
              <a:t>type</a:t>
            </a:r>
            <a:r>
              <a:rPr spc="-5" dirty="0"/>
              <a:t>, </a:t>
            </a:r>
            <a:r>
              <a:rPr i="1" dirty="0">
                <a:latin typeface="Corbel"/>
                <a:cs typeface="Corbel"/>
              </a:rPr>
              <a:t>name </a:t>
            </a:r>
            <a:r>
              <a:rPr dirty="0"/>
              <a:t>y</a:t>
            </a:r>
            <a:r>
              <a:rPr spc="-120" dirty="0"/>
              <a:t> </a:t>
            </a:r>
            <a:r>
              <a:rPr spc="-5" dirty="0"/>
              <a:t>value</a:t>
            </a:r>
          </a:p>
          <a:p>
            <a:pPr marL="686435" marR="5080" indent="-342900">
              <a:lnSpc>
                <a:spcPts val="2600"/>
              </a:lnSpc>
              <a:spcBef>
                <a:spcPts val="1195"/>
              </a:spcBef>
              <a:buFont typeface="Arial" panose="020B0604020202020204" pitchFamily="34" charset="0"/>
              <a:buChar char="•"/>
            </a:pPr>
            <a:r>
              <a:rPr sz="2400" i="1" spc="-5" dirty="0">
                <a:latin typeface="Corbel"/>
                <a:cs typeface="Corbel"/>
              </a:rPr>
              <a:t>text, password, checkbox, radio, submit, reset, ﬁle, hidden,  image, button, list, </a:t>
            </a:r>
            <a:r>
              <a:rPr sz="2400" i="1" spc="-15" dirty="0">
                <a:latin typeface="Corbel"/>
                <a:cs typeface="Corbel"/>
              </a:rPr>
              <a:t>number, </a:t>
            </a:r>
            <a:r>
              <a:rPr sz="2400" i="1" spc="-5" dirty="0">
                <a:latin typeface="Corbel"/>
                <a:cs typeface="Corbel"/>
              </a:rPr>
              <a:t>date, </a:t>
            </a:r>
            <a:r>
              <a:rPr sz="2400" i="1" dirty="0">
                <a:latin typeface="Corbel"/>
                <a:cs typeface="Corbel"/>
              </a:rPr>
              <a:t>time, </a:t>
            </a:r>
            <a:r>
              <a:rPr sz="2400" i="1" spc="-95" dirty="0">
                <a:latin typeface="Corbel"/>
                <a:cs typeface="Corbel"/>
              </a:rPr>
              <a:t>datetime-­‐local, </a:t>
            </a:r>
            <a:r>
              <a:rPr sz="2400" i="1" spc="-5" dirty="0">
                <a:latin typeface="Corbel"/>
                <a:cs typeface="Corbel"/>
              </a:rPr>
              <a:t>month,  </a:t>
            </a:r>
            <a:r>
              <a:rPr sz="2400" i="1" dirty="0">
                <a:latin typeface="Corbel"/>
                <a:cs typeface="Corbel"/>
              </a:rPr>
              <a:t>week, </a:t>
            </a:r>
            <a:r>
              <a:rPr sz="2400" i="1" spc="-15" dirty="0">
                <a:latin typeface="Corbel"/>
                <a:cs typeface="Corbel"/>
              </a:rPr>
              <a:t>color, </a:t>
            </a:r>
            <a:r>
              <a:rPr sz="2400" i="1" spc="-5" dirty="0">
                <a:latin typeface="Corbel"/>
                <a:cs typeface="Corbel"/>
              </a:rPr>
              <a:t>range, </a:t>
            </a:r>
            <a:r>
              <a:rPr sz="2400" i="1" dirty="0">
                <a:latin typeface="Corbel"/>
                <a:cs typeface="Corbel"/>
              </a:rPr>
              <a:t>email, </a:t>
            </a:r>
            <a:r>
              <a:rPr sz="2400" i="1" spc="-5" dirty="0">
                <a:latin typeface="Corbel"/>
                <a:cs typeface="Corbel"/>
              </a:rPr>
              <a:t>search, tel, url</a:t>
            </a:r>
            <a:endParaRPr sz="2400" dirty="0">
              <a:latin typeface="Corbel"/>
              <a:cs typeface="Corbel"/>
            </a:endParaRPr>
          </a:p>
          <a:p>
            <a:pPr marL="978535" indent="-342900">
              <a:lnSpc>
                <a:spcPct val="100000"/>
              </a:lnSpc>
              <a:spcBef>
                <a:spcPts val="15"/>
              </a:spcBef>
              <a:buFont typeface="Wingdings" panose="05000000000000000000" pitchFamily="2" charset="2"/>
              <a:buChar char="§"/>
              <a:tabLst>
                <a:tab pos="854710" algn="l"/>
              </a:tabLst>
            </a:pPr>
            <a:r>
              <a:rPr sz="2000" dirty="0" err="1"/>
              <a:t>En</a:t>
            </a:r>
            <a:r>
              <a:rPr sz="2000" dirty="0"/>
              <a:t> </a:t>
            </a:r>
            <a:r>
              <a:rPr sz="2000" spc="-5" dirty="0"/>
              <a:t>general, </a:t>
            </a:r>
            <a:r>
              <a:rPr sz="2000" dirty="0"/>
              <a:t>se </a:t>
            </a:r>
            <a:r>
              <a:rPr sz="2000" spc="-5" dirty="0"/>
              <a:t>envía </a:t>
            </a:r>
            <a:r>
              <a:rPr sz="2000" i="1" spc="-5" dirty="0">
                <a:latin typeface="Corbel"/>
                <a:cs typeface="Corbel"/>
              </a:rPr>
              <a:t>name=value </a:t>
            </a:r>
            <a:r>
              <a:rPr sz="2000" spc="-5" dirty="0"/>
              <a:t>al</a:t>
            </a:r>
            <a:r>
              <a:rPr sz="2000" dirty="0"/>
              <a:t> </a:t>
            </a:r>
            <a:r>
              <a:rPr sz="2000" spc="-5" dirty="0"/>
              <a:t>servidor</a:t>
            </a:r>
            <a:endParaRPr sz="2000" dirty="0">
              <a:latin typeface="Corbel"/>
              <a:cs typeface="Corbel"/>
            </a:endParaRPr>
          </a:p>
          <a:p>
            <a:pPr marL="292735" marR="349250" indent="-254000">
              <a:lnSpc>
                <a:spcPts val="3000"/>
              </a:lnSpc>
              <a:spcBef>
                <a:spcPts val="1215"/>
              </a:spcBef>
              <a:buClr>
                <a:srgbClr val="65A535"/>
              </a:buClr>
              <a:buFont typeface="Georgia"/>
              <a:buChar char="•"/>
              <a:tabLst>
                <a:tab pos="295275" algn="l"/>
              </a:tabLst>
            </a:pPr>
            <a:r>
              <a:rPr spc="-5" dirty="0"/>
              <a:t>Elemento </a:t>
            </a:r>
            <a:r>
              <a:rPr i="1" spc="-5" dirty="0">
                <a:latin typeface="Corbel"/>
                <a:cs typeface="Corbel"/>
              </a:rPr>
              <a:t>button</a:t>
            </a:r>
            <a:r>
              <a:rPr spc="-5" dirty="0"/>
              <a:t>: Similar </a:t>
            </a:r>
            <a:r>
              <a:rPr dirty="0"/>
              <a:t>a </a:t>
            </a:r>
            <a:r>
              <a:rPr i="1" spc="-5" dirty="0">
                <a:latin typeface="Corbel"/>
                <a:cs typeface="Corbel"/>
              </a:rPr>
              <a:t>input </a:t>
            </a:r>
            <a:r>
              <a:rPr spc="-5" dirty="0"/>
              <a:t>de tipo </a:t>
            </a:r>
            <a:r>
              <a:rPr i="1" spc="-5" dirty="0">
                <a:latin typeface="Corbel"/>
                <a:cs typeface="Corbel"/>
              </a:rPr>
              <a:t>button </a:t>
            </a:r>
            <a:r>
              <a:rPr dirty="0"/>
              <a:t>pero  </a:t>
            </a:r>
            <a:r>
              <a:rPr spc="-5" dirty="0"/>
              <a:t>tiene contenido (p.ej., puede incluir una</a:t>
            </a:r>
            <a:r>
              <a:rPr spc="15" dirty="0"/>
              <a:t> </a:t>
            </a:r>
            <a:r>
              <a:rPr spc="-10" dirty="0"/>
              <a:t>imagen)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2626995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5" dirty="0">
                <a:solidFill>
                  <a:srgbClr val="A6A6A6"/>
                </a:solidFill>
              </a:rPr>
              <a:t>U</a:t>
            </a:r>
            <a:r>
              <a:rPr sz="2050" spc="5" dirty="0">
                <a:solidFill>
                  <a:srgbClr val="B5B5B5"/>
                </a:solidFill>
              </a:rPr>
              <a:t>N </a:t>
            </a:r>
            <a:r>
              <a:rPr sz="2050" i="1" spc="10" dirty="0">
                <a:solidFill>
                  <a:srgbClr val="B5B5B5"/>
                </a:solidFill>
                <a:latin typeface="Corbel"/>
                <a:cs typeface="Corbel"/>
              </a:rPr>
              <a:t>TOUR </a:t>
            </a:r>
            <a:r>
              <a:rPr sz="2050" spc="10" dirty="0">
                <a:solidFill>
                  <a:srgbClr val="B5B5B5"/>
                </a:solidFill>
              </a:rPr>
              <a:t>POR</a:t>
            </a:r>
            <a:r>
              <a:rPr sz="2050" spc="114" dirty="0">
                <a:solidFill>
                  <a:srgbClr val="B5B5B5"/>
                </a:solidFill>
              </a:rPr>
              <a:t> </a:t>
            </a:r>
            <a:r>
              <a:rPr sz="2600" spc="-5" dirty="0">
                <a:solidFill>
                  <a:srgbClr val="A6A6A6"/>
                </a:solidFill>
              </a:rPr>
              <a:t>HTML</a:t>
            </a:r>
            <a:endParaRPr sz="2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Formularios</a:t>
            </a:r>
            <a:endParaRPr sz="2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446783"/>
            <a:ext cx="7647940" cy="4338111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143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select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: menú con múltiples opciones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(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option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sz="28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Opciones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 pueden agruparse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en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subconjuntos</a:t>
            </a:r>
            <a:r>
              <a:rPr sz="2400" spc="2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(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optgroup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sz="24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</a:pPr>
            <a:r>
              <a:rPr sz="2400" spc="-10" dirty="0" err="1">
                <a:solidFill>
                  <a:srgbClr val="4C4C4C"/>
                </a:solidFill>
                <a:latin typeface="Corbel"/>
                <a:cs typeface="Corbel"/>
              </a:rPr>
              <a:t>Selección</a:t>
            </a:r>
            <a:r>
              <a:rPr sz="2400" spc="-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simple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o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múltiple (atributo 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multiple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de</a:t>
            </a:r>
            <a:r>
              <a:rPr sz="2400" spc="4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select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lang="es-ES" sz="2400" spc="-5" dirty="0">
              <a:solidFill>
                <a:srgbClr val="4C4C4C"/>
              </a:solidFill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</a:pPr>
            <a:endParaRPr sz="2400" dirty="0">
              <a:latin typeface="Corbel"/>
              <a:cs typeface="Corbel"/>
            </a:endParaRPr>
          </a:p>
          <a:p>
            <a:pPr marL="266700" indent="-254000">
              <a:lnSpc>
                <a:spcPct val="100000"/>
              </a:lnSpc>
              <a:spcBef>
                <a:spcPts val="122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Área de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texto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(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textarea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sz="2800" dirty="0">
              <a:latin typeface="Corbel"/>
              <a:cs typeface="Corbel"/>
            </a:endParaRPr>
          </a:p>
          <a:p>
            <a:pPr marL="266700" indent="-254000">
              <a:lnSpc>
                <a:spcPct val="100000"/>
              </a:lnSpc>
              <a:spcBef>
                <a:spcPts val="11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label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, 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ﬁeldset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y 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legend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: “decoración” del</a:t>
            </a:r>
            <a:r>
              <a:rPr sz="2800" spc="2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formulario</a:t>
            </a:r>
            <a:endParaRPr sz="2800" dirty="0">
              <a:latin typeface="Corbel"/>
              <a:cs typeface="Corbel"/>
            </a:endParaRPr>
          </a:p>
          <a:p>
            <a:pPr marL="266700" marR="588645" indent="-254000">
              <a:lnSpc>
                <a:spcPct val="101200"/>
              </a:lnSpc>
              <a:spcBef>
                <a:spcPts val="120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Control automático de formato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por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navegador  </a:t>
            </a:r>
            <a:r>
              <a:rPr sz="2800" spc="-15" dirty="0">
                <a:solidFill>
                  <a:srgbClr val="4C4C4C"/>
                </a:solidFill>
                <a:latin typeface="Corbel"/>
                <a:cs typeface="Corbel"/>
              </a:rPr>
              <a:t>(no</a:t>
            </a:r>
            <a:r>
              <a:rPr sz="2800" spc="-6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JavaScript)</a:t>
            </a:r>
            <a:endParaRPr sz="28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2626995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5" dirty="0">
                <a:solidFill>
                  <a:srgbClr val="A6A6A6"/>
                </a:solidFill>
              </a:rPr>
              <a:t>U</a:t>
            </a:r>
            <a:r>
              <a:rPr sz="2050" spc="5" dirty="0">
                <a:solidFill>
                  <a:srgbClr val="B5B5B5"/>
                </a:solidFill>
              </a:rPr>
              <a:t>N </a:t>
            </a:r>
            <a:r>
              <a:rPr sz="2050" i="1" spc="10" dirty="0">
                <a:solidFill>
                  <a:srgbClr val="B5B5B5"/>
                </a:solidFill>
                <a:latin typeface="Corbel"/>
                <a:cs typeface="Corbel"/>
              </a:rPr>
              <a:t>TOUR </a:t>
            </a:r>
            <a:r>
              <a:rPr sz="2050" spc="10" dirty="0">
                <a:solidFill>
                  <a:srgbClr val="B5B5B5"/>
                </a:solidFill>
              </a:rPr>
              <a:t>POR</a:t>
            </a:r>
            <a:r>
              <a:rPr sz="2050" spc="114" dirty="0">
                <a:solidFill>
                  <a:srgbClr val="B5B5B5"/>
                </a:solidFill>
              </a:rPr>
              <a:t> </a:t>
            </a:r>
            <a:r>
              <a:rPr sz="2600" spc="-5" dirty="0">
                <a:solidFill>
                  <a:srgbClr val="A6A6A6"/>
                </a:solidFill>
              </a:rPr>
              <a:t>HTML</a:t>
            </a:r>
            <a:endParaRPr sz="2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Formularios</a:t>
            </a:r>
            <a:endParaRPr sz="2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446783"/>
            <a:ext cx="8138795" cy="4835939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43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Las hojas de estilo pueden especiﬁcarse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a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tres</a:t>
            </a:r>
            <a:r>
              <a:rPr sz="2800" spc="5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niveles:</a:t>
            </a:r>
            <a:endParaRPr sz="28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Asociadas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a un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elemento: atributo 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style</a:t>
            </a:r>
            <a:endParaRPr sz="2400" dirty="0">
              <a:latin typeface="Corbel"/>
              <a:cs typeface="Corbel"/>
            </a:endParaRPr>
          </a:p>
          <a:p>
            <a:pPr marL="603250" indent="-28575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Internamente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: elemento 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style</a:t>
            </a:r>
            <a:endParaRPr sz="24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Externamente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: </a:t>
            </a: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elemento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link</a:t>
            </a:r>
            <a:endParaRPr lang="es-ES" sz="2400" i="1" spc="-5" dirty="0">
              <a:solidFill>
                <a:srgbClr val="4C4C4C"/>
              </a:solidFill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</a:pPr>
            <a:endParaRPr sz="24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22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Los 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scripts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pueden deﬁnirse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a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tres</a:t>
            </a:r>
            <a:r>
              <a:rPr sz="2800" spc="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niveles:</a:t>
            </a:r>
            <a:endParaRPr sz="28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Asociados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a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un evento (p.ej., 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onload </a:t>
            </a:r>
            <a:r>
              <a:rPr sz="2400" i="1" dirty="0">
                <a:solidFill>
                  <a:srgbClr val="4C4C4C"/>
                </a:solidFill>
                <a:latin typeface="Corbel"/>
                <a:cs typeface="Corbel"/>
              </a:rPr>
              <a:t>=</a:t>
            </a:r>
            <a:r>
              <a:rPr sz="2400" i="1" spc="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script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sz="24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Internamente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: elemento 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script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con código</a:t>
            </a:r>
            <a:r>
              <a:rPr sz="2400" spc="1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incluido</a:t>
            </a:r>
            <a:endParaRPr sz="24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Externamente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: elemento 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script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con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atributo</a:t>
            </a:r>
            <a:r>
              <a:rPr sz="2400" spc="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src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3395345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5" dirty="0">
                <a:solidFill>
                  <a:srgbClr val="A6A6A6"/>
                </a:solidFill>
              </a:rPr>
              <a:t>U</a:t>
            </a:r>
            <a:r>
              <a:rPr sz="2050" spc="5" dirty="0">
                <a:solidFill>
                  <a:srgbClr val="B5B5B5"/>
                </a:solidFill>
              </a:rPr>
              <a:t>N </a:t>
            </a:r>
            <a:r>
              <a:rPr sz="2050" i="1" spc="10" dirty="0">
                <a:solidFill>
                  <a:srgbClr val="B5B5B5"/>
                </a:solidFill>
                <a:latin typeface="Corbel"/>
                <a:cs typeface="Corbel"/>
              </a:rPr>
              <a:t>TOUR </a:t>
            </a:r>
            <a:r>
              <a:rPr sz="2050" spc="10" dirty="0">
                <a:solidFill>
                  <a:srgbClr val="B5B5B5"/>
                </a:solidFill>
              </a:rPr>
              <a:t>POR</a:t>
            </a:r>
            <a:r>
              <a:rPr sz="2050" spc="175" dirty="0">
                <a:solidFill>
                  <a:srgbClr val="B5B5B5"/>
                </a:solidFill>
              </a:rPr>
              <a:t> </a:t>
            </a:r>
            <a:r>
              <a:rPr sz="2600" spc="-5" dirty="0">
                <a:solidFill>
                  <a:srgbClr val="A6A6A6"/>
                </a:solidFill>
              </a:rPr>
              <a:t>HTML</a:t>
            </a:r>
            <a:endParaRPr sz="2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Hojas de estilo </a:t>
            </a:r>
            <a:r>
              <a:rPr sz="2800" dirty="0"/>
              <a:t>y</a:t>
            </a:r>
            <a:r>
              <a:rPr sz="2800" spc="-40" dirty="0"/>
              <a:t> </a:t>
            </a:r>
            <a:r>
              <a:rPr sz="2800" i="1" spc="-5" dirty="0">
                <a:latin typeface="Corbel"/>
                <a:cs typeface="Corbel"/>
              </a:rPr>
              <a:t>scripts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470913"/>
            <a:ext cx="7063105" cy="175260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Zona rectangular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en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página usada para</a:t>
            </a:r>
            <a:r>
              <a:rPr sz="2800" spc="-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dibujar</a:t>
            </a:r>
            <a:endParaRPr sz="280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1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El elemento </a:t>
            </a:r>
            <a:r>
              <a:rPr sz="2800" i="1" dirty="0">
                <a:solidFill>
                  <a:srgbClr val="4C4C4C"/>
                </a:solidFill>
                <a:latin typeface="Corbel"/>
                <a:cs typeface="Corbel"/>
              </a:rPr>
              <a:t>canvas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deﬁne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la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zona de</a:t>
            </a:r>
            <a:r>
              <a:rPr sz="2800" spc="-4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dibujo</a:t>
            </a:r>
            <a:endParaRPr sz="280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Incluye API para </a:t>
            </a:r>
            <a:r>
              <a:rPr sz="2800" spc="-25" dirty="0">
                <a:solidFill>
                  <a:srgbClr val="4C4C4C"/>
                </a:solidFill>
                <a:latin typeface="Corbel"/>
                <a:cs typeface="Corbel"/>
              </a:rPr>
              <a:t>dibujar,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texto,</a:t>
            </a:r>
            <a:r>
              <a:rPr sz="2800" spc="-9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imágenes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2626995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5" dirty="0">
                <a:solidFill>
                  <a:srgbClr val="A6A6A6"/>
                </a:solidFill>
              </a:rPr>
              <a:t>U</a:t>
            </a:r>
            <a:r>
              <a:rPr sz="2050" spc="5" dirty="0">
                <a:solidFill>
                  <a:srgbClr val="B5B5B5"/>
                </a:solidFill>
              </a:rPr>
              <a:t>N </a:t>
            </a:r>
            <a:r>
              <a:rPr sz="2050" i="1" spc="10" dirty="0">
                <a:solidFill>
                  <a:srgbClr val="B5B5B5"/>
                </a:solidFill>
                <a:latin typeface="Corbel"/>
                <a:cs typeface="Corbel"/>
              </a:rPr>
              <a:t>TOUR </a:t>
            </a:r>
            <a:r>
              <a:rPr sz="2050" spc="10" dirty="0">
                <a:solidFill>
                  <a:srgbClr val="B5B5B5"/>
                </a:solidFill>
              </a:rPr>
              <a:t>POR</a:t>
            </a:r>
            <a:r>
              <a:rPr sz="2050" spc="114" dirty="0">
                <a:solidFill>
                  <a:srgbClr val="B5B5B5"/>
                </a:solidFill>
              </a:rPr>
              <a:t> </a:t>
            </a:r>
            <a:r>
              <a:rPr sz="2600" spc="-5" dirty="0">
                <a:solidFill>
                  <a:srgbClr val="A6A6A6"/>
                </a:solidFill>
              </a:rPr>
              <a:t>HTML</a:t>
            </a:r>
            <a:endParaRPr sz="2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Canvas</a:t>
            </a:r>
            <a:endParaRPr sz="2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446783"/>
            <a:ext cx="7875905" cy="4128053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43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Elementos 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video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(y 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audio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):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soporte</a:t>
            </a:r>
            <a:r>
              <a:rPr sz="2800" spc="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directo</a:t>
            </a:r>
            <a:endParaRPr sz="28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Inclusión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en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nuevos</a:t>
            </a:r>
            <a:r>
              <a:rPr sz="2400" spc="-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navegadores</a:t>
            </a:r>
            <a:endParaRPr sz="24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22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Algunos atributos de</a:t>
            </a:r>
            <a:r>
              <a:rPr sz="2800" spc="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video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:</a:t>
            </a:r>
            <a:endParaRPr sz="28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24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Anchura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/altura, controles, 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preload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, 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autoplay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, tipo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y</a:t>
            </a:r>
            <a:r>
              <a:rPr sz="2400" spc="5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codecs</a:t>
            </a:r>
            <a:endParaRPr sz="24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2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Elemento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source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permite especiﬁcar formatos</a:t>
            </a:r>
            <a:r>
              <a:rPr sz="2400" spc="3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alternativos</a:t>
            </a:r>
            <a:endParaRPr sz="24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22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Incluye 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API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para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su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manejo (p.ej., métodos 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play</a:t>
            </a:r>
            <a:r>
              <a:rPr sz="2800" i="1" spc="1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y</a:t>
            </a:r>
            <a:endParaRPr sz="2800" dirty="0">
              <a:latin typeface="Corbel"/>
              <a:cs typeface="Corbel"/>
            </a:endParaRPr>
          </a:p>
          <a:p>
            <a:pPr marL="266700">
              <a:lnSpc>
                <a:spcPct val="100000"/>
              </a:lnSpc>
              <a:spcBef>
                <a:spcPts val="40"/>
              </a:spcBef>
            </a:pP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pause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sz="28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3862704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5" dirty="0">
                <a:solidFill>
                  <a:srgbClr val="A6A6A6"/>
                </a:solidFill>
              </a:rPr>
              <a:t>U</a:t>
            </a:r>
            <a:r>
              <a:rPr sz="2050" spc="5" dirty="0">
                <a:solidFill>
                  <a:srgbClr val="B5B5B5"/>
                </a:solidFill>
              </a:rPr>
              <a:t>N </a:t>
            </a:r>
            <a:r>
              <a:rPr sz="2050" i="1" spc="10" dirty="0">
                <a:solidFill>
                  <a:srgbClr val="B5B5B5"/>
                </a:solidFill>
                <a:latin typeface="Corbel"/>
                <a:cs typeface="Corbel"/>
              </a:rPr>
              <a:t>TOUR </a:t>
            </a:r>
            <a:r>
              <a:rPr sz="2050" spc="10" dirty="0">
                <a:solidFill>
                  <a:srgbClr val="B5B5B5"/>
                </a:solidFill>
              </a:rPr>
              <a:t>POR</a:t>
            </a:r>
            <a:r>
              <a:rPr sz="2050" spc="180" dirty="0">
                <a:solidFill>
                  <a:srgbClr val="B5B5B5"/>
                </a:solidFill>
              </a:rPr>
              <a:t> </a:t>
            </a:r>
            <a:r>
              <a:rPr sz="2600" spc="-5" dirty="0">
                <a:solidFill>
                  <a:srgbClr val="A6A6A6"/>
                </a:solidFill>
              </a:rPr>
              <a:t>HTML</a:t>
            </a:r>
            <a:endParaRPr sz="2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dirty="0"/>
              <a:t>Soporte </a:t>
            </a:r>
            <a:r>
              <a:rPr sz="2800" spc="-5" dirty="0"/>
              <a:t>de vídeo (y</a:t>
            </a:r>
            <a:r>
              <a:rPr sz="2800" spc="-50" dirty="0"/>
              <a:t> </a:t>
            </a:r>
            <a:r>
              <a:rPr sz="2800" spc="-15" dirty="0"/>
              <a:t>audio)</a:t>
            </a:r>
            <a:endParaRPr sz="2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615694"/>
            <a:ext cx="8030845" cy="42849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66700" marR="5080" indent="-254000">
              <a:lnSpc>
                <a:spcPts val="3300"/>
              </a:lnSpc>
              <a:spcBef>
                <a:spcPts val="26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20" dirty="0">
                <a:solidFill>
                  <a:srgbClr val="4C4C4C"/>
                </a:solidFill>
                <a:latin typeface="Corbel"/>
                <a:cs typeface="Corbel"/>
              </a:rPr>
              <a:t>Permite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seguir trabajando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con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una aplicación web sin  conexión de red</a:t>
            </a:r>
            <a:endParaRPr sz="2800" dirty="0">
              <a:latin typeface="Corbel"/>
              <a:cs typeface="Corbel"/>
            </a:endParaRPr>
          </a:p>
          <a:p>
            <a:pPr marL="266700" indent="-254000">
              <a:lnSpc>
                <a:spcPts val="3329"/>
              </a:lnSpc>
              <a:spcBef>
                <a:spcPts val="11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Las páginas referencian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un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ﬁchero (atributo</a:t>
            </a:r>
            <a:r>
              <a:rPr sz="2800" spc="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manifest</a:t>
            </a:r>
            <a:endParaRPr sz="2800" dirty="0">
              <a:latin typeface="Corbel"/>
              <a:cs typeface="Corbel"/>
            </a:endParaRPr>
          </a:p>
          <a:p>
            <a:pPr marL="266700">
              <a:lnSpc>
                <a:spcPts val="3329"/>
              </a:lnSpc>
            </a:pP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en el elemento</a:t>
            </a:r>
            <a:r>
              <a:rPr sz="2800" spc="-2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html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sz="28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24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Contiene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URLs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de recursos asociados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a</a:t>
            </a:r>
            <a:r>
              <a:rPr sz="2400" spc="1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aplicación</a:t>
            </a:r>
            <a:endParaRPr sz="24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El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navegador los obtiene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y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los guarda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en</a:t>
            </a:r>
            <a:r>
              <a:rPr sz="2400" spc="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caché</a:t>
            </a:r>
            <a:endParaRPr sz="24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Mientras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 haya conexión, los mantiene</a:t>
            </a:r>
            <a:r>
              <a:rPr sz="2400" spc="1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actualizados</a:t>
            </a:r>
            <a:endParaRPr sz="2400" dirty="0">
              <a:latin typeface="Corbel"/>
              <a:cs typeface="Corbel"/>
            </a:endParaRPr>
          </a:p>
          <a:p>
            <a:pPr marL="660400" marR="434340" indent="-342900">
              <a:lnSpc>
                <a:spcPct val="100699"/>
              </a:lnSpc>
              <a:spcBef>
                <a:spcPts val="110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Si se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solicita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una página y no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hay conexión, </a:t>
            </a:r>
            <a:r>
              <a:rPr sz="2400" b="1" dirty="0">
                <a:solidFill>
                  <a:srgbClr val="5E5E5E"/>
                </a:solidFill>
                <a:latin typeface="Corbel"/>
                <a:cs typeface="Corbel"/>
              </a:rPr>
              <a:t>u</a:t>
            </a:r>
            <a:r>
              <a:rPr sz="2200" b="1" dirty="0">
                <a:solidFill>
                  <a:srgbClr val="5E5E5E"/>
                </a:solidFill>
                <a:latin typeface="Corbel"/>
                <a:cs typeface="Corbel"/>
              </a:rPr>
              <a:t>sa </a:t>
            </a:r>
            <a:r>
              <a:rPr sz="2200" b="1" spc="-5" dirty="0">
                <a:solidFill>
                  <a:srgbClr val="5E5E5E"/>
                </a:solidFill>
                <a:latin typeface="Corbel"/>
                <a:cs typeface="Corbel"/>
              </a:rPr>
              <a:t>copias </a:t>
            </a:r>
            <a:r>
              <a:rPr sz="2200" b="1" dirty="0">
                <a:solidFill>
                  <a:srgbClr val="5E5E5E"/>
                </a:solidFill>
                <a:latin typeface="Corbel"/>
                <a:cs typeface="Corbel"/>
              </a:rPr>
              <a:t>en  </a:t>
            </a:r>
            <a:r>
              <a:rPr sz="2200" b="1" spc="-5" dirty="0">
                <a:solidFill>
                  <a:srgbClr val="4C4C4C"/>
                </a:solidFill>
                <a:latin typeface="Corbel"/>
                <a:cs typeface="Corbel"/>
              </a:rPr>
              <a:t>caché</a:t>
            </a:r>
            <a:endParaRPr sz="22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3523615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5" dirty="0">
                <a:solidFill>
                  <a:srgbClr val="A6A6A6"/>
                </a:solidFill>
              </a:rPr>
              <a:t>U</a:t>
            </a:r>
            <a:r>
              <a:rPr sz="2050" spc="5" dirty="0">
                <a:solidFill>
                  <a:srgbClr val="B5B5B5"/>
                </a:solidFill>
              </a:rPr>
              <a:t>N </a:t>
            </a:r>
            <a:r>
              <a:rPr sz="2050" i="1" spc="10" dirty="0">
                <a:solidFill>
                  <a:srgbClr val="B5B5B5"/>
                </a:solidFill>
                <a:latin typeface="Corbel"/>
                <a:cs typeface="Corbel"/>
              </a:rPr>
              <a:t>TOUR </a:t>
            </a:r>
            <a:r>
              <a:rPr sz="2050" spc="10" dirty="0">
                <a:solidFill>
                  <a:srgbClr val="B5B5B5"/>
                </a:solidFill>
              </a:rPr>
              <a:t>POR</a:t>
            </a:r>
            <a:r>
              <a:rPr sz="2050" spc="180" dirty="0">
                <a:solidFill>
                  <a:srgbClr val="B5B5B5"/>
                </a:solidFill>
              </a:rPr>
              <a:t> </a:t>
            </a:r>
            <a:r>
              <a:rPr sz="2600" spc="-5" dirty="0">
                <a:solidFill>
                  <a:srgbClr val="A6A6A6"/>
                </a:solidFill>
              </a:rPr>
              <a:t>HTML</a:t>
            </a:r>
            <a:endParaRPr sz="2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Aplicaciones web</a:t>
            </a:r>
            <a:r>
              <a:rPr sz="2800" spc="-50" dirty="0"/>
              <a:t> </a:t>
            </a:r>
            <a:r>
              <a:rPr sz="2800" i="1" spc="-5" dirty="0">
                <a:latin typeface="Corbel"/>
                <a:cs typeface="Corbel"/>
              </a:rPr>
              <a:t>oﬄine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Índice </a:t>
            </a:r>
            <a:r>
              <a:rPr dirty="0"/>
              <a:t>de</a:t>
            </a:r>
            <a:r>
              <a:rPr spc="-40" dirty="0"/>
              <a:t> </a:t>
            </a:r>
            <a:r>
              <a:rPr spc="-5" dirty="0"/>
              <a:t>contenidos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664" y="1468374"/>
            <a:ext cx="4837430" cy="3495829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26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3200" spc="-5" dirty="0">
                <a:solidFill>
                  <a:srgbClr val="B7B7B7"/>
                </a:solidFill>
                <a:latin typeface="Corbel"/>
                <a:cs typeface="Corbel"/>
              </a:rPr>
              <a:t>HTML</a:t>
            </a:r>
            <a:endParaRPr sz="32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16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3200" spc="-5" dirty="0">
                <a:solidFill>
                  <a:srgbClr val="4C4C4C"/>
                </a:solidFill>
                <a:latin typeface="Corbel"/>
                <a:cs typeface="Corbel"/>
              </a:rPr>
              <a:t>CSS</a:t>
            </a:r>
            <a:endParaRPr lang="es-ES" sz="3200" spc="-5" dirty="0">
              <a:solidFill>
                <a:srgbClr val="4C4C4C"/>
              </a:solidFill>
              <a:latin typeface="Corbel"/>
              <a:cs typeface="Corbel"/>
            </a:endParaRPr>
          </a:p>
          <a:p>
            <a:pPr marL="927101" lvl="1" indent="-457200">
              <a:spcBef>
                <a:spcPts val="1425"/>
              </a:spcBef>
              <a:buClr>
                <a:srgbClr val="65A535"/>
              </a:buClr>
              <a:buFont typeface="Wingdings" panose="05000000000000000000" pitchFamily="2" charset="2"/>
              <a:buChar char="§"/>
              <a:tabLst>
                <a:tab pos="269240" algn="l"/>
              </a:tabLst>
            </a:pPr>
            <a:r>
              <a:rPr lang="es-ES" sz="2400" spc="-5" dirty="0">
                <a:solidFill>
                  <a:srgbClr val="4C4C4C"/>
                </a:solidFill>
                <a:latin typeface="Corbel"/>
                <a:cs typeface="Corbel"/>
              </a:rPr>
              <a:t>Historia y evolución de CSS</a:t>
            </a:r>
          </a:p>
          <a:p>
            <a:pPr marL="927101" lvl="1" indent="-457200">
              <a:spcBef>
                <a:spcPts val="1425"/>
              </a:spcBef>
              <a:buClr>
                <a:srgbClr val="65A535"/>
              </a:buClr>
              <a:buFont typeface="Wingdings" panose="05000000000000000000" pitchFamily="2" charset="2"/>
              <a:buChar char="§"/>
              <a:tabLst>
                <a:tab pos="269240" algn="l"/>
              </a:tabLst>
            </a:pPr>
            <a:r>
              <a:rPr lang="es-ES" sz="2400" spc="-5" dirty="0">
                <a:solidFill>
                  <a:srgbClr val="4C4C4C"/>
                </a:solidFill>
                <a:latin typeface="Corbel"/>
                <a:cs typeface="Corbel"/>
              </a:rPr>
              <a:t>Conceptos básicos</a:t>
            </a:r>
          </a:p>
          <a:p>
            <a:pPr marL="927101" lvl="1" indent="-457200">
              <a:spcBef>
                <a:spcPts val="1425"/>
              </a:spcBef>
              <a:buClr>
                <a:srgbClr val="65A535"/>
              </a:buClr>
              <a:buFont typeface="Wingdings" panose="05000000000000000000" pitchFamily="2" charset="2"/>
              <a:buChar char="§"/>
              <a:tabLst>
                <a:tab pos="269240" algn="l"/>
              </a:tabLst>
            </a:pPr>
            <a:r>
              <a:rPr lang="es-ES" sz="2400" spc="-5" dirty="0">
                <a:solidFill>
                  <a:srgbClr val="4C4C4C"/>
                </a:solidFill>
                <a:latin typeface="Corbel"/>
                <a:cs typeface="Corbel"/>
              </a:rPr>
              <a:t>Propiedades CSS más usadas</a:t>
            </a:r>
          </a:p>
          <a:p>
            <a:pPr marL="927101" lvl="1" indent="-457200">
              <a:spcBef>
                <a:spcPts val="1425"/>
              </a:spcBef>
              <a:buClr>
                <a:srgbClr val="65A535"/>
              </a:buClr>
              <a:buFont typeface="Wingdings" panose="05000000000000000000" pitchFamily="2" charset="2"/>
              <a:buChar char="§"/>
              <a:tabLst>
                <a:tab pos="269240" algn="l"/>
              </a:tabLst>
            </a:pPr>
            <a:r>
              <a:rPr lang="es-ES" sz="2400" spc="-5" dirty="0">
                <a:solidFill>
                  <a:srgbClr val="4C4C4C"/>
                </a:solidFill>
                <a:latin typeface="Corbel"/>
                <a:cs typeface="Corbel"/>
              </a:rPr>
              <a:t>CSS avanzado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115" y="194945"/>
            <a:ext cx="34937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" dirty="0">
                <a:solidFill>
                  <a:srgbClr val="A6A6A6"/>
                </a:solidFill>
                <a:latin typeface="Corbel"/>
                <a:cs typeface="Corbel"/>
              </a:rPr>
              <a:t>P</a:t>
            </a:r>
            <a:r>
              <a:rPr sz="2050" spc="5" dirty="0">
                <a:solidFill>
                  <a:srgbClr val="B5B5B5"/>
                </a:solidFill>
                <a:latin typeface="Corbel"/>
                <a:cs typeface="Corbel"/>
              </a:rPr>
              <a:t>ARTE CLIENTE</a:t>
            </a:r>
            <a:r>
              <a:rPr sz="2050" spc="75" dirty="0">
                <a:solidFill>
                  <a:srgbClr val="B5B5B5"/>
                </a:solidFill>
                <a:latin typeface="Corbel"/>
                <a:cs typeface="Corbel"/>
              </a:rPr>
              <a:t> </a:t>
            </a:r>
            <a:r>
              <a:rPr sz="2600" spc="5" dirty="0">
                <a:solidFill>
                  <a:srgbClr val="A6A6A6"/>
                </a:solidFill>
                <a:latin typeface="Corbel"/>
                <a:cs typeface="Corbel"/>
              </a:rPr>
              <a:t>(F</a:t>
            </a:r>
            <a:r>
              <a:rPr sz="2050" spc="5" dirty="0">
                <a:solidFill>
                  <a:srgbClr val="B5B5B5"/>
                </a:solidFill>
                <a:latin typeface="Corbel"/>
                <a:cs typeface="Corbel"/>
              </a:rPr>
              <a:t>RONTEND</a:t>
            </a:r>
            <a:r>
              <a:rPr sz="2600" spc="5" dirty="0">
                <a:solidFill>
                  <a:srgbClr val="A6A6A6"/>
                </a:solidFill>
                <a:latin typeface="Corbel"/>
                <a:cs typeface="Corbel"/>
              </a:rPr>
              <a:t>)</a:t>
            </a:r>
            <a:endParaRPr sz="2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9464" y="1582166"/>
            <a:ext cx="7847965" cy="4324261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98450" indent="-28575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s-ES" sz="2400" spc="-5" dirty="0">
                <a:solidFill>
                  <a:srgbClr val="4C4C4C"/>
                </a:solidFill>
                <a:latin typeface="Corbel"/>
                <a:cs typeface="Corbel"/>
              </a:rPr>
              <a:t>En la definición aparece la palabra </a:t>
            </a:r>
            <a:r>
              <a:rPr lang="es-ES" sz="2400" b="1" spc="-5" dirty="0">
                <a:solidFill>
                  <a:srgbClr val="4C4C4C"/>
                </a:solidFill>
                <a:latin typeface="Corbel"/>
                <a:cs typeface="Corbel"/>
              </a:rPr>
              <a:t>hipertexto</a:t>
            </a:r>
            <a:r>
              <a:rPr lang="es-ES" sz="2400" spc="-5" dirty="0">
                <a:solidFill>
                  <a:srgbClr val="4C4C4C"/>
                </a:solidFill>
                <a:latin typeface="Corbel"/>
                <a:cs typeface="Corbel"/>
              </a:rPr>
              <a:t>.</a:t>
            </a:r>
          </a:p>
          <a:p>
            <a:pPr marL="812800" lvl="1" indent="-342900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s-ES" sz="2000" spc="-5" dirty="0">
                <a:solidFill>
                  <a:srgbClr val="4C4C4C"/>
                </a:solidFill>
                <a:latin typeface="Corbel"/>
                <a:cs typeface="Corbel"/>
              </a:rPr>
              <a:t>Existen etiquetas para establecer enlaces entre documentos.</a:t>
            </a:r>
          </a:p>
          <a:p>
            <a:pPr marL="755650" lvl="1" indent="-285750">
              <a:spcBef>
                <a:spcPts val="360"/>
              </a:spcBef>
              <a:buFont typeface="Arial" panose="020B0604020202020204" pitchFamily="34" charset="0"/>
              <a:buChar char="•"/>
            </a:pPr>
            <a:endParaRPr lang="es-ES" sz="2000" dirty="0">
              <a:latin typeface="Corbel"/>
              <a:cs typeface="Corbel"/>
            </a:endParaRPr>
          </a:p>
          <a:p>
            <a:pPr marL="298450" indent="-28575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s-ES" sz="2400" spc="-5" dirty="0">
                <a:solidFill>
                  <a:srgbClr val="4C4C4C"/>
                </a:solidFill>
                <a:latin typeface="Corbel"/>
                <a:cs typeface="Corbel"/>
              </a:rPr>
              <a:t>Es el lenguaje de publicación en Internet y fundamento de la web.</a:t>
            </a:r>
          </a:p>
          <a:p>
            <a:pPr marL="298450" indent="-285750">
              <a:spcBef>
                <a:spcPts val="360"/>
              </a:spcBef>
              <a:buFont typeface="Arial" panose="020B0604020202020204" pitchFamily="34" charset="0"/>
              <a:buChar char="•"/>
            </a:pPr>
            <a:endParaRPr lang="es-ES" sz="2400" spc="-5" dirty="0">
              <a:solidFill>
                <a:srgbClr val="4C4C4C"/>
              </a:solidFill>
              <a:latin typeface="Corbel"/>
              <a:cs typeface="Wingdings"/>
            </a:endParaRPr>
          </a:p>
          <a:p>
            <a:pPr marL="298450" indent="-28575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s-ES" sz="2400" spc="-5" dirty="0">
                <a:solidFill>
                  <a:srgbClr val="4C4C4C"/>
                </a:solidFill>
                <a:latin typeface="Corbel"/>
                <a:cs typeface="Wingdings"/>
              </a:rPr>
              <a:t>Es independiente de la plataforma (estándar)</a:t>
            </a:r>
          </a:p>
          <a:p>
            <a:pPr marL="298450" indent="-285750">
              <a:spcBef>
                <a:spcPts val="360"/>
              </a:spcBef>
              <a:buFont typeface="Arial" panose="020B0604020202020204" pitchFamily="34" charset="0"/>
              <a:buChar char="•"/>
            </a:pPr>
            <a:endParaRPr lang="es-ES" sz="2400" spc="-5" dirty="0">
              <a:solidFill>
                <a:srgbClr val="4C4C4C"/>
              </a:solidFill>
              <a:latin typeface="Corbel"/>
              <a:cs typeface="Wingdings"/>
            </a:endParaRPr>
          </a:p>
          <a:p>
            <a:pPr marL="298450" indent="-28575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s-ES" sz="2400" spc="-5" dirty="0">
                <a:solidFill>
                  <a:srgbClr val="4C4C4C"/>
                </a:solidFill>
                <a:latin typeface="Corbel"/>
                <a:cs typeface="Wingdings"/>
              </a:rPr>
              <a:t>Está definido originalmente en el metalenguaje SGML</a:t>
            </a:r>
          </a:p>
          <a:p>
            <a:pPr marL="812800" lvl="1" indent="-342900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s-ES" sz="2000" spc="-5" dirty="0">
                <a:solidFill>
                  <a:srgbClr val="4C4C4C"/>
                </a:solidFill>
                <a:latin typeface="Corbel"/>
                <a:cs typeface="Wingdings"/>
              </a:rPr>
              <a:t>Las etiquetas de HTML están especificadas en SGML</a:t>
            </a:r>
          </a:p>
          <a:p>
            <a:pPr marL="812800" lvl="1" indent="-342900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s-ES" sz="2000" spc="-5" dirty="0">
                <a:solidFill>
                  <a:srgbClr val="4C4C4C"/>
                </a:solidFill>
                <a:latin typeface="Corbel"/>
                <a:cs typeface="Wingdings"/>
              </a:rPr>
              <a:t>Existe un DTD que las define</a:t>
            </a:r>
            <a:endParaRPr lang="es-ES" sz="2000" spc="-315" dirty="0">
              <a:solidFill>
                <a:srgbClr val="4C4C4C"/>
              </a:solidFill>
              <a:latin typeface="Wingdings"/>
              <a:cs typeface="Wingding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94945"/>
            <a:ext cx="2958465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ts val="2940"/>
              </a:lnSpc>
              <a:spcBef>
                <a:spcPts val="100"/>
              </a:spcBef>
            </a:pPr>
            <a:r>
              <a:rPr sz="2600" spc="-5" dirty="0">
                <a:solidFill>
                  <a:srgbClr val="A6A6A6"/>
                </a:solidFill>
              </a:rPr>
              <a:t>HTML:</a:t>
            </a:r>
            <a:r>
              <a:rPr sz="2600" spc="-10" dirty="0">
                <a:solidFill>
                  <a:srgbClr val="A6A6A6"/>
                </a:solidFill>
              </a:rPr>
              <a:t> </a:t>
            </a:r>
            <a:r>
              <a:rPr sz="2600" spc="5" dirty="0">
                <a:solidFill>
                  <a:srgbClr val="A6A6A6"/>
                </a:solidFill>
              </a:rPr>
              <a:t>D</a:t>
            </a:r>
            <a:r>
              <a:rPr sz="2050" spc="5" dirty="0">
                <a:solidFill>
                  <a:srgbClr val="B5B5B5"/>
                </a:solidFill>
              </a:rPr>
              <a:t>EFINICIÓN</a:t>
            </a:r>
            <a:endParaRPr sz="2050"/>
          </a:p>
          <a:p>
            <a:pPr marL="12700">
              <a:lnSpc>
                <a:spcPts val="4140"/>
              </a:lnSpc>
            </a:pPr>
            <a:r>
              <a:rPr spc="-25" dirty="0"/>
              <a:t>¿Qué </a:t>
            </a:r>
            <a:r>
              <a:rPr dirty="0"/>
              <a:t>es</a:t>
            </a:r>
            <a:r>
              <a:rPr spc="-50" dirty="0"/>
              <a:t> </a:t>
            </a:r>
            <a:r>
              <a:rPr spc="-30" dirty="0"/>
              <a:t>HTML?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446783"/>
            <a:ext cx="8289887" cy="3340658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43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Al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principio no había</a:t>
            </a:r>
            <a:r>
              <a:rPr sz="2800" spc="-1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CSS</a:t>
            </a:r>
            <a:endParaRPr sz="28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r>
              <a:rPr sz="2400" spc="-40" dirty="0" err="1">
                <a:solidFill>
                  <a:srgbClr val="4C4C4C"/>
                </a:solidFill>
                <a:latin typeface="Corbel"/>
                <a:cs typeface="Corbel"/>
              </a:rPr>
              <a:t>Todo</a:t>
            </a:r>
            <a:r>
              <a:rPr sz="2400" spc="-4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dentro de</a:t>
            </a:r>
            <a:r>
              <a:rPr sz="2400" spc="3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HTML</a:t>
            </a:r>
            <a:endParaRPr sz="24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&lt;H3 </a:t>
            </a:r>
            <a:r>
              <a:rPr sz="2400" spc="-10" dirty="0">
                <a:solidFill>
                  <a:srgbClr val="4C4C4C"/>
                </a:solidFill>
                <a:latin typeface="Corbel"/>
                <a:cs typeface="Corbel"/>
              </a:rPr>
              <a:t>COLOR=BLUE&gt;&lt;CENTER&gt;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Noticias</a:t>
            </a:r>
            <a:r>
              <a:rPr sz="2400" spc="-8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&lt;/CENTER&gt;&lt;/H3&gt;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268605" indent="-255904">
              <a:lnSpc>
                <a:spcPct val="100000"/>
              </a:lnSpc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Separación de conceptos: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CSS se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creó para</a:t>
            </a:r>
            <a:r>
              <a:rPr sz="2800" spc="-6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describir</a:t>
            </a:r>
            <a:endParaRPr sz="2800" dirty="0">
              <a:latin typeface="Corbel"/>
              <a:cs typeface="Corbel"/>
            </a:endParaRPr>
          </a:p>
          <a:p>
            <a:pPr marL="266700">
              <a:lnSpc>
                <a:spcPct val="100000"/>
              </a:lnSpc>
              <a:spcBef>
                <a:spcPts val="40"/>
              </a:spcBef>
            </a:pPr>
            <a:r>
              <a:rPr sz="2800" b="1" spc="-5" dirty="0">
                <a:solidFill>
                  <a:srgbClr val="4C4C4C"/>
                </a:solidFill>
                <a:latin typeface="Corbel"/>
                <a:cs typeface="Corbel"/>
              </a:rPr>
              <a:t>cómo se iba </a:t>
            </a:r>
            <a:r>
              <a:rPr sz="2800" b="1" dirty="0">
                <a:solidFill>
                  <a:srgbClr val="4C4C4C"/>
                </a:solidFill>
                <a:latin typeface="Corbel"/>
                <a:cs typeface="Corbel"/>
              </a:rPr>
              <a:t>a </a:t>
            </a:r>
            <a:r>
              <a:rPr sz="2800" b="1" spc="-5" dirty="0">
                <a:solidFill>
                  <a:srgbClr val="4C4C4C"/>
                </a:solidFill>
                <a:latin typeface="Corbel"/>
                <a:cs typeface="Corbel"/>
              </a:rPr>
              <a:t>ver la</a:t>
            </a:r>
            <a:r>
              <a:rPr sz="2800" b="1" spc="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b="1" spc="-5" dirty="0">
                <a:solidFill>
                  <a:srgbClr val="4C4C4C"/>
                </a:solidFill>
                <a:latin typeface="Corbel"/>
                <a:cs typeface="Corbel"/>
              </a:rPr>
              <a:t>web</a:t>
            </a:r>
            <a:endParaRPr sz="28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3884295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dirty="0">
                <a:solidFill>
                  <a:srgbClr val="A6A6A6"/>
                </a:solidFill>
              </a:rPr>
              <a:t>H</a:t>
            </a:r>
            <a:r>
              <a:rPr sz="2050" dirty="0">
                <a:solidFill>
                  <a:srgbClr val="B5B5B5"/>
                </a:solidFill>
              </a:rPr>
              <a:t>ISTORIA </a:t>
            </a:r>
            <a:r>
              <a:rPr sz="2050" spc="10" dirty="0">
                <a:solidFill>
                  <a:srgbClr val="B5B5B5"/>
                </a:solidFill>
              </a:rPr>
              <a:t>Y </a:t>
            </a:r>
            <a:r>
              <a:rPr sz="2050" spc="5" dirty="0">
                <a:solidFill>
                  <a:srgbClr val="B5B5B5"/>
                </a:solidFill>
              </a:rPr>
              <a:t>EVOLUCIÓN </a:t>
            </a:r>
            <a:r>
              <a:rPr sz="2050" spc="10" dirty="0">
                <a:solidFill>
                  <a:srgbClr val="B5B5B5"/>
                </a:solidFill>
              </a:rPr>
              <a:t>DE</a:t>
            </a:r>
            <a:r>
              <a:rPr sz="2050" spc="200" dirty="0">
                <a:solidFill>
                  <a:srgbClr val="B5B5B5"/>
                </a:solidFill>
              </a:rPr>
              <a:t> </a:t>
            </a:r>
            <a:r>
              <a:rPr sz="2600" spc="-5" dirty="0">
                <a:solidFill>
                  <a:srgbClr val="A6A6A6"/>
                </a:solidFill>
              </a:rPr>
              <a:t>CSS</a:t>
            </a:r>
            <a:endParaRPr sz="26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Pasado</a:t>
            </a:r>
            <a:endParaRPr sz="2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470913"/>
            <a:ext cx="7548245" cy="375920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No está</a:t>
            </a:r>
            <a:r>
              <a:rPr sz="2800" spc="-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terminado/cerrado</a:t>
            </a:r>
            <a:endParaRPr sz="2800" dirty="0">
              <a:latin typeface="Corbel"/>
              <a:cs typeface="Corbel"/>
            </a:endParaRPr>
          </a:p>
          <a:p>
            <a:pPr marL="266700" indent="-254000">
              <a:lnSpc>
                <a:spcPct val="100000"/>
              </a:lnSpc>
              <a:spcBef>
                <a:spcPts val="11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Se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siguen deﬁniendo partes de </a:t>
            </a:r>
            <a:r>
              <a:rPr sz="2800" b="1" spc="-5" dirty="0">
                <a:solidFill>
                  <a:srgbClr val="4C4C4C"/>
                </a:solidFill>
                <a:latin typeface="Corbel"/>
                <a:cs typeface="Corbel"/>
              </a:rPr>
              <a:t>CSS</a:t>
            </a:r>
            <a:r>
              <a:rPr sz="2800" b="1" spc="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b="1" dirty="0">
                <a:solidFill>
                  <a:srgbClr val="4C4C4C"/>
                </a:solidFill>
                <a:latin typeface="Corbel"/>
                <a:cs typeface="Corbel"/>
              </a:rPr>
              <a:t>3</a:t>
            </a:r>
            <a:endParaRPr sz="2800" dirty="0">
              <a:latin typeface="Corbel"/>
              <a:cs typeface="Corbel"/>
            </a:endParaRPr>
          </a:p>
          <a:p>
            <a:pPr marL="266700" marR="5080" indent="-254000">
              <a:lnSpc>
                <a:spcPts val="3300"/>
              </a:lnSpc>
              <a:spcBef>
                <a:spcPts val="140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La implementación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es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variable entre navegadores  (inconsistencias, preﬁjos,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 etc.)</a:t>
            </a:r>
            <a:endParaRPr sz="28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65A535"/>
              </a:buClr>
              <a:buFont typeface="Georgia"/>
              <a:buChar char="•"/>
            </a:pPr>
            <a:endParaRPr sz="3400" dirty="0">
              <a:latin typeface="Times New Roman"/>
              <a:cs typeface="Times New Roman"/>
            </a:endParaRPr>
          </a:p>
          <a:p>
            <a:pPr marL="266700" marR="1459865" indent="-254000">
              <a:lnSpc>
                <a:spcPts val="3300"/>
              </a:lnSpc>
              <a:spcBef>
                <a:spcPts val="1989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Es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mejor usar “Can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I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use”: </a:t>
            </a:r>
            <a:r>
              <a:rPr sz="2800" u="heavy" spc="-5" dirty="0">
                <a:solidFill>
                  <a:srgbClr val="65A535"/>
                </a:solidFill>
                <a:latin typeface="Corbel"/>
                <a:cs typeface="Corbel"/>
                <a:hlinkClick r:id="rId2"/>
              </a:rPr>
              <a:t> http://caniuse.com/#feat=transforms3d</a:t>
            </a:r>
            <a:endParaRPr sz="28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3884295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dirty="0">
                <a:solidFill>
                  <a:srgbClr val="A6A6A6"/>
                </a:solidFill>
              </a:rPr>
              <a:t>H</a:t>
            </a:r>
            <a:r>
              <a:rPr sz="2050" dirty="0">
                <a:solidFill>
                  <a:srgbClr val="B5B5B5"/>
                </a:solidFill>
              </a:rPr>
              <a:t>ISTORIA </a:t>
            </a:r>
            <a:r>
              <a:rPr sz="2050" spc="10" dirty="0">
                <a:solidFill>
                  <a:srgbClr val="B5B5B5"/>
                </a:solidFill>
              </a:rPr>
              <a:t>Y </a:t>
            </a:r>
            <a:r>
              <a:rPr sz="2050" spc="5" dirty="0">
                <a:solidFill>
                  <a:srgbClr val="B5B5B5"/>
                </a:solidFill>
              </a:rPr>
              <a:t>EVOLUCIÓN </a:t>
            </a:r>
            <a:r>
              <a:rPr sz="2050" spc="10" dirty="0">
                <a:solidFill>
                  <a:srgbClr val="B5B5B5"/>
                </a:solidFill>
              </a:rPr>
              <a:t>DE</a:t>
            </a:r>
            <a:r>
              <a:rPr sz="2050" spc="200" dirty="0">
                <a:solidFill>
                  <a:srgbClr val="B5B5B5"/>
                </a:solidFill>
              </a:rPr>
              <a:t> </a:t>
            </a:r>
            <a:r>
              <a:rPr sz="2600" spc="-5" dirty="0">
                <a:solidFill>
                  <a:srgbClr val="A6A6A6"/>
                </a:solidFill>
              </a:rPr>
              <a:t>CSS</a:t>
            </a:r>
            <a:endParaRPr sz="26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Estándar </a:t>
            </a:r>
            <a:r>
              <a:rPr sz="2800" dirty="0"/>
              <a:t>en</a:t>
            </a:r>
            <a:r>
              <a:rPr sz="2800" spc="-10" dirty="0"/>
              <a:t> </a:t>
            </a:r>
            <a:r>
              <a:rPr sz="2800" spc="-5" dirty="0"/>
              <a:t>progreso</a:t>
            </a:r>
            <a:endParaRPr sz="2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615694"/>
            <a:ext cx="7849870" cy="365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1660" indent="-568960">
              <a:lnSpc>
                <a:spcPct val="100000"/>
              </a:lnSpc>
              <a:spcBef>
                <a:spcPts val="10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Son un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conjunto de</a:t>
            </a:r>
            <a:r>
              <a:rPr sz="2800" spc="-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reglas</a:t>
            </a:r>
            <a:endParaRPr sz="2800">
              <a:latin typeface="Corbel"/>
              <a:cs typeface="Corbel"/>
            </a:endParaRPr>
          </a:p>
          <a:p>
            <a:pPr marL="581660" marR="5080" indent="-568960">
              <a:lnSpc>
                <a:spcPct val="205399"/>
              </a:lnSpc>
              <a:spcBef>
                <a:spcPts val="2195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Describen cómo representar las etiquetas del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HTML 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selector: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{</a:t>
            </a:r>
            <a:endParaRPr sz="2800">
              <a:latin typeface="Corbel"/>
              <a:cs typeface="Corbel"/>
            </a:endParaRPr>
          </a:p>
          <a:p>
            <a:pPr marL="1030605">
              <a:lnSpc>
                <a:spcPct val="100000"/>
              </a:lnSpc>
              <a:spcBef>
                <a:spcPts val="1235"/>
              </a:spcBef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property: value;</a:t>
            </a:r>
            <a:endParaRPr sz="2800">
              <a:latin typeface="Corbel"/>
              <a:cs typeface="Corbel"/>
            </a:endParaRPr>
          </a:p>
          <a:p>
            <a:pPr marL="581660">
              <a:lnSpc>
                <a:spcPct val="100000"/>
              </a:lnSpc>
              <a:spcBef>
                <a:spcPts val="1235"/>
              </a:spcBef>
            </a:pP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}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2629535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5" dirty="0">
                <a:solidFill>
                  <a:srgbClr val="A6A6A6"/>
                </a:solidFill>
              </a:rPr>
              <a:t>C</a:t>
            </a:r>
            <a:r>
              <a:rPr sz="2050" spc="5" dirty="0">
                <a:solidFill>
                  <a:srgbClr val="B5B5B5"/>
                </a:solidFill>
              </a:rPr>
              <a:t>ONCEPTOS</a:t>
            </a:r>
            <a:r>
              <a:rPr sz="2050" spc="50" dirty="0">
                <a:solidFill>
                  <a:srgbClr val="B5B5B5"/>
                </a:solidFill>
              </a:rPr>
              <a:t> </a:t>
            </a:r>
            <a:r>
              <a:rPr sz="2050" spc="5" dirty="0">
                <a:solidFill>
                  <a:srgbClr val="B5B5B5"/>
                </a:solidFill>
              </a:rPr>
              <a:t>BÁSICOS</a:t>
            </a:r>
            <a:endParaRPr sz="205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Sintaxis</a:t>
            </a:r>
            <a:endParaRPr sz="2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446783"/>
            <a:ext cx="8192136" cy="4607672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43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En un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archivo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con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extensión</a:t>
            </a:r>
            <a:r>
              <a:rPr sz="2800" spc="-2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“.css”</a:t>
            </a:r>
            <a:endParaRPr sz="28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&lt;link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rel="stylesheet"</a:t>
            </a:r>
            <a:r>
              <a:rPr sz="2000" spc="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C4C4C"/>
                </a:solidFill>
                <a:latin typeface="Corbel"/>
                <a:cs typeface="Corbel"/>
              </a:rPr>
              <a:t>href="pathTo/style.css"/&gt;</a:t>
            </a:r>
            <a:endParaRPr sz="2000" dirty="0">
              <a:latin typeface="Corbel"/>
              <a:cs typeface="Corbel"/>
            </a:endParaRPr>
          </a:p>
          <a:p>
            <a:pPr marL="317500">
              <a:lnSpc>
                <a:spcPct val="100000"/>
              </a:lnSpc>
              <a:spcBef>
                <a:spcPts val="1220"/>
              </a:spcBef>
            </a:pPr>
            <a:r>
              <a:rPr sz="2400" b="1" spc="-10" dirty="0" err="1">
                <a:solidFill>
                  <a:srgbClr val="5E5E5E"/>
                </a:solidFill>
                <a:latin typeface="Corbel"/>
                <a:cs typeface="Corbel"/>
              </a:rPr>
              <a:t>Recomendado</a:t>
            </a:r>
            <a:endParaRPr lang="es-ES" sz="2400" b="1" spc="-10" dirty="0">
              <a:solidFill>
                <a:srgbClr val="5E5E5E"/>
              </a:solidFill>
              <a:latin typeface="Corbel"/>
              <a:cs typeface="Corbel"/>
            </a:endParaRPr>
          </a:p>
          <a:p>
            <a:pPr marL="317500">
              <a:lnSpc>
                <a:spcPct val="100000"/>
              </a:lnSpc>
              <a:spcBef>
                <a:spcPts val="1220"/>
              </a:spcBef>
            </a:pPr>
            <a:endParaRPr sz="24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22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En el &lt;head&gt; del html entre</a:t>
            </a:r>
            <a:r>
              <a:rPr sz="2800" spc="1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&lt;style&gt;&lt;/style&gt;</a:t>
            </a:r>
            <a:endParaRPr sz="2800" dirty="0">
              <a:latin typeface="Corbel"/>
              <a:cs typeface="Corbel"/>
            </a:endParaRPr>
          </a:p>
          <a:p>
            <a:pPr marL="317500">
              <a:lnSpc>
                <a:spcPct val="100000"/>
              </a:lnSpc>
              <a:spcBef>
                <a:spcPts val="1140"/>
              </a:spcBef>
            </a:pPr>
            <a:r>
              <a:rPr sz="1400" spc="-285" dirty="0">
                <a:solidFill>
                  <a:srgbClr val="4C4C4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Desaconsejado</a:t>
            </a:r>
            <a:endParaRPr sz="24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22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Como atributos de las etiquetas</a:t>
            </a:r>
            <a:r>
              <a:rPr sz="2800" spc="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html</a:t>
            </a:r>
            <a:endParaRPr sz="2800" dirty="0">
              <a:latin typeface="Corbel"/>
              <a:cs typeface="Corbel"/>
            </a:endParaRPr>
          </a:p>
          <a:p>
            <a:pPr marL="609600" indent="-34290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&lt;p</a:t>
            </a:r>
            <a:r>
              <a:rPr sz="2000" spc="-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style="color:red;"&gt;&lt;/p&gt;</a:t>
            </a:r>
            <a:endParaRPr sz="2000" dirty="0">
              <a:latin typeface="Corbel"/>
              <a:cs typeface="Corbel"/>
            </a:endParaRPr>
          </a:p>
          <a:p>
            <a:pPr marL="317500">
              <a:lnSpc>
                <a:spcPct val="100000"/>
              </a:lnSpc>
              <a:spcBef>
                <a:spcPts val="1140"/>
              </a:spcBef>
            </a:pP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Desaconsejado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4792345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5" dirty="0">
                <a:solidFill>
                  <a:srgbClr val="A6A6A6"/>
                </a:solidFill>
              </a:rPr>
              <a:t>C</a:t>
            </a:r>
            <a:r>
              <a:rPr sz="2050" spc="5" dirty="0">
                <a:solidFill>
                  <a:srgbClr val="B5B5B5"/>
                </a:solidFill>
              </a:rPr>
              <a:t>ONCEPTOS</a:t>
            </a:r>
            <a:r>
              <a:rPr sz="2050" spc="100" dirty="0">
                <a:solidFill>
                  <a:srgbClr val="B5B5B5"/>
                </a:solidFill>
              </a:rPr>
              <a:t> </a:t>
            </a:r>
            <a:r>
              <a:rPr sz="2050" spc="5" dirty="0">
                <a:solidFill>
                  <a:srgbClr val="B5B5B5"/>
                </a:solidFill>
              </a:rPr>
              <a:t>BÁSICOS</a:t>
            </a:r>
            <a:endParaRPr sz="205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¿Dónde </a:t>
            </a:r>
            <a:r>
              <a:rPr sz="2800" dirty="0"/>
              <a:t>se </a:t>
            </a:r>
            <a:r>
              <a:rPr sz="2800" spc="-5" dirty="0"/>
              <a:t>ponen las reglas</a:t>
            </a:r>
            <a:r>
              <a:rPr sz="2800" spc="-140" dirty="0"/>
              <a:t> </a:t>
            </a:r>
            <a:r>
              <a:rPr sz="2800" dirty="0"/>
              <a:t>CSS?</a:t>
            </a:r>
            <a:endParaRPr sz="2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446783"/>
            <a:ext cx="7887336" cy="3994683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43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Básicos</a:t>
            </a:r>
            <a:endParaRPr sz="28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Tipo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: </a:t>
            </a:r>
            <a:r>
              <a:rPr sz="2400" i="1" dirty="0">
                <a:solidFill>
                  <a:srgbClr val="4C4C4C"/>
                </a:solidFill>
                <a:latin typeface="Corbel"/>
                <a:cs typeface="Corbel"/>
              </a:rPr>
              <a:t>p</a:t>
            </a:r>
            <a:endParaRPr sz="2400" dirty="0">
              <a:latin typeface="Corbel"/>
              <a:cs typeface="Corbel"/>
            </a:endParaRPr>
          </a:p>
          <a:p>
            <a:pPr marL="952500" indent="-34290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§"/>
            </a:pP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Los nombres de las </a:t>
            </a:r>
            <a:r>
              <a:rPr sz="2000" spc="-5" dirty="0" err="1">
                <a:solidFill>
                  <a:srgbClr val="4C4C4C"/>
                </a:solidFill>
                <a:latin typeface="Corbel"/>
                <a:cs typeface="Corbel"/>
              </a:rPr>
              <a:t>etiquetas</a:t>
            </a:r>
            <a:r>
              <a:rPr sz="2000" spc="1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HTML</a:t>
            </a:r>
            <a:endParaRPr lang="es-ES" sz="2000" dirty="0">
              <a:solidFill>
                <a:srgbClr val="4C4C4C"/>
              </a:solidFill>
              <a:latin typeface="Corbel"/>
              <a:cs typeface="Corbel"/>
            </a:endParaRPr>
          </a:p>
          <a:p>
            <a:pPr marL="952500" indent="-34290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§"/>
            </a:pPr>
            <a:endParaRPr sz="2000" dirty="0">
              <a:latin typeface="Corbel"/>
              <a:cs typeface="Corbel"/>
            </a:endParaRPr>
          </a:p>
          <a:p>
            <a:pPr marL="603250" indent="-285750">
              <a:lnSpc>
                <a:spcPct val="100000"/>
              </a:lnSpc>
              <a:spcBef>
                <a:spcPts val="1160"/>
              </a:spcBef>
              <a:buFont typeface="Arial" panose="020B0604020202020204" pitchFamily="34" charset="0"/>
              <a:buChar char="•"/>
            </a:pPr>
            <a:r>
              <a:rPr sz="2400" spc="-315" dirty="0">
                <a:solidFill>
                  <a:srgbClr val="4C4C4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Clase:</a:t>
            </a:r>
            <a:r>
              <a:rPr sz="2400" spc="-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i="1" dirty="0">
                <a:solidFill>
                  <a:srgbClr val="4C4C4C"/>
                </a:solidFill>
                <a:latin typeface="Corbel"/>
                <a:cs typeface="Corbel"/>
              </a:rPr>
              <a:t>.classname</a:t>
            </a:r>
            <a:endParaRPr sz="2400" dirty="0">
              <a:latin typeface="Corbel"/>
              <a:cs typeface="Corbel"/>
            </a:endParaRPr>
          </a:p>
          <a:p>
            <a:pPr marL="952500" indent="-34290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§"/>
            </a:pP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&lt;div</a:t>
            </a:r>
            <a:r>
              <a:rPr sz="2000" spc="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spc="-55" dirty="0">
                <a:solidFill>
                  <a:srgbClr val="4C4C4C"/>
                </a:solidFill>
                <a:latin typeface="Corbel"/>
                <a:cs typeface="Corbel"/>
              </a:rPr>
              <a:t>class="noticia-­‐</a:t>
            </a:r>
            <a:r>
              <a:rPr sz="2000" spc="-55" dirty="0" err="1">
                <a:solidFill>
                  <a:srgbClr val="4C4C4C"/>
                </a:solidFill>
                <a:latin typeface="Corbel"/>
                <a:cs typeface="Corbel"/>
              </a:rPr>
              <a:t>importante</a:t>
            </a:r>
            <a:r>
              <a:rPr sz="2000" spc="-55" dirty="0">
                <a:solidFill>
                  <a:srgbClr val="4C4C4C"/>
                </a:solidFill>
                <a:latin typeface="Corbel"/>
                <a:cs typeface="Corbel"/>
              </a:rPr>
              <a:t>"&gt;</a:t>
            </a:r>
            <a:endParaRPr lang="es-ES" sz="2000" spc="-55" dirty="0">
              <a:solidFill>
                <a:srgbClr val="4C4C4C"/>
              </a:solidFill>
              <a:latin typeface="Corbel"/>
              <a:cs typeface="Corbel"/>
            </a:endParaRPr>
          </a:p>
          <a:p>
            <a:pPr marL="952500" indent="-34290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§"/>
            </a:pPr>
            <a:endParaRPr sz="2200" dirty="0">
              <a:latin typeface="Corbel"/>
              <a:cs typeface="Corbel"/>
            </a:endParaRPr>
          </a:p>
          <a:p>
            <a:pPr marL="603250" indent="-285750">
              <a:lnSpc>
                <a:spcPct val="100000"/>
              </a:lnSpc>
              <a:spcBef>
                <a:spcPts val="1260"/>
              </a:spcBef>
              <a:buFont typeface="Arial" panose="020B0604020202020204" pitchFamily="34" charset="0"/>
              <a:buChar char="•"/>
            </a:pPr>
            <a:r>
              <a:rPr sz="2400" spc="-315" dirty="0">
                <a:solidFill>
                  <a:srgbClr val="4C4C4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ID: 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#idname</a:t>
            </a:r>
            <a:endParaRPr sz="2400" dirty="0">
              <a:latin typeface="Corbel"/>
              <a:cs typeface="Corbel"/>
            </a:endParaRPr>
          </a:p>
          <a:p>
            <a:pPr marL="952500" indent="-342900">
              <a:lnSpc>
                <a:spcPct val="100000"/>
              </a:lnSpc>
              <a:spcBef>
                <a:spcPts val="219"/>
              </a:spcBef>
              <a:buFont typeface="Wingdings" panose="05000000000000000000" pitchFamily="2" charset="2"/>
              <a:buChar char="§"/>
            </a:pPr>
            <a:r>
              <a:rPr sz="2000" spc="-400" dirty="0">
                <a:solidFill>
                  <a:srgbClr val="4C4C4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&lt;span</a:t>
            </a:r>
            <a:r>
              <a:rPr sz="2000" spc="2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id="principal"&gt;</a:t>
            </a:r>
            <a:endParaRPr sz="20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3442335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5" dirty="0">
                <a:solidFill>
                  <a:srgbClr val="A6A6A6"/>
                </a:solidFill>
              </a:rPr>
              <a:t>C</a:t>
            </a:r>
            <a:r>
              <a:rPr sz="2050" spc="5" dirty="0">
                <a:solidFill>
                  <a:srgbClr val="B5B5B5"/>
                </a:solidFill>
              </a:rPr>
              <a:t>ONCEPTOS</a:t>
            </a:r>
            <a:r>
              <a:rPr sz="2050" spc="100" dirty="0">
                <a:solidFill>
                  <a:srgbClr val="B5B5B5"/>
                </a:solidFill>
              </a:rPr>
              <a:t> </a:t>
            </a:r>
            <a:r>
              <a:rPr sz="2050" spc="5" dirty="0">
                <a:solidFill>
                  <a:srgbClr val="B5B5B5"/>
                </a:solidFill>
              </a:rPr>
              <a:t>BÁSICOS</a:t>
            </a:r>
            <a:endParaRPr sz="205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Selectores</a:t>
            </a:r>
            <a:r>
              <a:rPr sz="2800" spc="-25" dirty="0"/>
              <a:t> </a:t>
            </a:r>
            <a:r>
              <a:rPr sz="2800" spc="-5" dirty="0"/>
              <a:t>importantes</a:t>
            </a:r>
            <a:endParaRPr sz="2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446783"/>
            <a:ext cx="8649336" cy="4056239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43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Combinaciones</a:t>
            </a:r>
            <a:endParaRPr sz="28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Hijos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 inmediatos: </a:t>
            </a:r>
            <a:r>
              <a:rPr sz="2400" i="1" dirty="0">
                <a:solidFill>
                  <a:srgbClr val="4C4C4C"/>
                </a:solidFill>
                <a:latin typeface="Corbel"/>
                <a:cs typeface="Corbel"/>
              </a:rPr>
              <a:t>A &gt;</a:t>
            </a:r>
            <a:r>
              <a:rPr sz="2400" i="1" spc="-1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i="1" dirty="0">
                <a:solidFill>
                  <a:srgbClr val="4C4C4C"/>
                </a:solidFill>
                <a:latin typeface="Corbel"/>
                <a:cs typeface="Corbel"/>
              </a:rPr>
              <a:t>B</a:t>
            </a:r>
            <a:endParaRPr sz="2400" dirty="0">
              <a:latin typeface="Corbel"/>
              <a:cs typeface="Corbel"/>
            </a:endParaRPr>
          </a:p>
          <a:p>
            <a:pPr marL="952500" indent="-34290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§"/>
            </a:pPr>
            <a:r>
              <a:rPr sz="2200" spc="-30" dirty="0" err="1">
                <a:solidFill>
                  <a:srgbClr val="4C4C4C"/>
                </a:solidFill>
                <a:latin typeface="Corbel"/>
                <a:cs typeface="Corbel"/>
              </a:rPr>
              <a:t>Todos</a:t>
            </a:r>
            <a:r>
              <a:rPr sz="2200" spc="-3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los </a:t>
            </a:r>
            <a:r>
              <a:rPr sz="2200" dirty="0">
                <a:solidFill>
                  <a:srgbClr val="4C4C4C"/>
                </a:solidFill>
                <a:latin typeface="Corbel"/>
                <a:cs typeface="Corbel"/>
              </a:rPr>
              <a:t>B cuyo 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padre </a:t>
            </a:r>
            <a:r>
              <a:rPr sz="2200" dirty="0">
                <a:solidFill>
                  <a:srgbClr val="4C4C4C"/>
                </a:solidFill>
                <a:latin typeface="Corbel"/>
                <a:cs typeface="Corbel"/>
              </a:rPr>
              <a:t>sea</a:t>
            </a:r>
            <a:r>
              <a:rPr sz="2200" spc="-7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C4C4C"/>
                </a:solidFill>
                <a:latin typeface="Corbel"/>
                <a:cs typeface="Corbel"/>
              </a:rPr>
              <a:t>A</a:t>
            </a:r>
            <a:endParaRPr lang="es-ES" sz="2200" dirty="0">
              <a:solidFill>
                <a:srgbClr val="4C4C4C"/>
              </a:solidFill>
              <a:latin typeface="Corbel"/>
              <a:cs typeface="Corbel"/>
            </a:endParaRPr>
          </a:p>
          <a:p>
            <a:pPr marL="952500" indent="-34290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§"/>
            </a:pPr>
            <a:endParaRPr sz="22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60"/>
              </a:spcBef>
              <a:buFont typeface="Arial" panose="020B0604020202020204" pitchFamily="34" charset="0"/>
              <a:buChar char="•"/>
            </a:pPr>
            <a:r>
              <a:rPr sz="2400" dirty="0" err="1">
                <a:solidFill>
                  <a:srgbClr val="4C4C4C"/>
                </a:solidFill>
                <a:latin typeface="Corbel"/>
                <a:cs typeface="Corbel"/>
              </a:rPr>
              <a:t>Descendientes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: </a:t>
            </a:r>
            <a:r>
              <a:rPr sz="2400" i="1" dirty="0">
                <a:solidFill>
                  <a:srgbClr val="4C4C4C"/>
                </a:solidFill>
                <a:latin typeface="Corbel"/>
                <a:cs typeface="Corbel"/>
              </a:rPr>
              <a:t>A</a:t>
            </a:r>
            <a:r>
              <a:rPr sz="2400" i="1" spc="-4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i="1" dirty="0">
                <a:solidFill>
                  <a:srgbClr val="4C4C4C"/>
                </a:solidFill>
                <a:latin typeface="Corbel"/>
                <a:cs typeface="Corbel"/>
              </a:rPr>
              <a:t>B</a:t>
            </a:r>
            <a:endParaRPr sz="2400" dirty="0">
              <a:latin typeface="Corbel"/>
              <a:cs typeface="Corbel"/>
            </a:endParaRPr>
          </a:p>
          <a:p>
            <a:pPr marL="952500" indent="-34290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§"/>
            </a:pPr>
            <a:r>
              <a:rPr sz="2200" spc="-30" dirty="0" err="1">
                <a:solidFill>
                  <a:srgbClr val="4C4C4C"/>
                </a:solidFill>
                <a:latin typeface="Corbel"/>
                <a:cs typeface="Corbel"/>
              </a:rPr>
              <a:t>Todos</a:t>
            </a:r>
            <a:r>
              <a:rPr sz="2200" spc="-3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los </a:t>
            </a:r>
            <a:r>
              <a:rPr sz="2200" dirty="0">
                <a:solidFill>
                  <a:srgbClr val="4C4C4C"/>
                </a:solidFill>
                <a:latin typeface="Corbel"/>
                <a:cs typeface="Corbel"/>
              </a:rPr>
              <a:t>B con 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algún </a:t>
            </a:r>
            <a:r>
              <a:rPr sz="2200" spc="-5" dirty="0" err="1">
                <a:solidFill>
                  <a:srgbClr val="4C4C4C"/>
                </a:solidFill>
                <a:latin typeface="Corbel"/>
                <a:cs typeface="Corbel"/>
              </a:rPr>
              <a:t>ancestro</a:t>
            </a:r>
            <a:r>
              <a:rPr sz="2200" spc="-7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C4C4C"/>
                </a:solidFill>
                <a:latin typeface="Corbel"/>
                <a:cs typeface="Corbel"/>
              </a:rPr>
              <a:t>A</a:t>
            </a:r>
            <a:endParaRPr lang="es-ES" sz="2200" dirty="0">
              <a:solidFill>
                <a:srgbClr val="4C4C4C"/>
              </a:solidFill>
              <a:latin typeface="Corbel"/>
              <a:cs typeface="Corbel"/>
            </a:endParaRPr>
          </a:p>
          <a:p>
            <a:pPr marL="952500" indent="-34290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§"/>
            </a:pPr>
            <a:endParaRPr sz="22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26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Alternativos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: 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A,</a:t>
            </a:r>
            <a:r>
              <a:rPr sz="2400" i="1" spc="-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i="1" dirty="0">
                <a:solidFill>
                  <a:srgbClr val="4C4C4C"/>
                </a:solidFill>
                <a:latin typeface="Corbel"/>
                <a:cs typeface="Corbel"/>
              </a:rPr>
              <a:t>B</a:t>
            </a:r>
            <a:endParaRPr sz="2400" dirty="0">
              <a:latin typeface="Corbel"/>
              <a:cs typeface="Corbel"/>
            </a:endParaRPr>
          </a:p>
          <a:p>
            <a:pPr marL="952500" indent="-342900">
              <a:lnSpc>
                <a:spcPct val="100000"/>
              </a:lnSpc>
              <a:spcBef>
                <a:spcPts val="219"/>
              </a:spcBef>
              <a:buFont typeface="Wingdings" panose="05000000000000000000" pitchFamily="2" charset="2"/>
              <a:buChar char="§"/>
            </a:pPr>
            <a:r>
              <a:rPr sz="2200" spc="-40" dirty="0" err="1">
                <a:solidFill>
                  <a:srgbClr val="4C4C4C"/>
                </a:solidFill>
                <a:latin typeface="Corbel"/>
                <a:cs typeface="Corbel"/>
              </a:rPr>
              <a:t>Tanto</a:t>
            </a:r>
            <a:r>
              <a:rPr sz="2200" spc="-4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los </a:t>
            </a:r>
            <a:r>
              <a:rPr sz="2200" dirty="0">
                <a:solidFill>
                  <a:srgbClr val="4C4C4C"/>
                </a:solidFill>
                <a:latin typeface="Corbel"/>
                <a:cs typeface="Corbel"/>
              </a:rPr>
              <a:t>A 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como los</a:t>
            </a:r>
            <a:r>
              <a:rPr sz="2200" spc="-5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C4C4C"/>
                </a:solidFill>
                <a:latin typeface="Corbel"/>
                <a:cs typeface="Corbel"/>
              </a:rPr>
              <a:t>B</a:t>
            </a:r>
            <a:endParaRPr sz="22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3442335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5" dirty="0">
                <a:solidFill>
                  <a:srgbClr val="A6A6A6"/>
                </a:solidFill>
              </a:rPr>
              <a:t>C</a:t>
            </a:r>
            <a:r>
              <a:rPr sz="2050" spc="5" dirty="0">
                <a:solidFill>
                  <a:srgbClr val="B5B5B5"/>
                </a:solidFill>
              </a:rPr>
              <a:t>ONCEPTOS</a:t>
            </a:r>
            <a:r>
              <a:rPr sz="2050" spc="100" dirty="0">
                <a:solidFill>
                  <a:srgbClr val="B5B5B5"/>
                </a:solidFill>
              </a:rPr>
              <a:t> </a:t>
            </a:r>
            <a:r>
              <a:rPr sz="2050" spc="5" dirty="0">
                <a:solidFill>
                  <a:srgbClr val="B5B5B5"/>
                </a:solidFill>
              </a:rPr>
              <a:t>BÁSICOS</a:t>
            </a:r>
            <a:endParaRPr sz="205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Selectores</a:t>
            </a:r>
            <a:r>
              <a:rPr sz="2800" spc="-25" dirty="0"/>
              <a:t> </a:t>
            </a:r>
            <a:r>
              <a:rPr sz="2800" spc="-5" dirty="0"/>
              <a:t>importantes</a:t>
            </a:r>
            <a:endParaRPr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446783"/>
            <a:ext cx="3709035" cy="210439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43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130" dirty="0">
                <a:solidFill>
                  <a:srgbClr val="4C4C4C"/>
                </a:solidFill>
                <a:latin typeface="Corbel"/>
                <a:cs typeface="Corbel"/>
              </a:rPr>
              <a:t>Pseudo-­‐clases</a:t>
            </a:r>
            <a:endParaRPr sz="28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:hover</a:t>
            </a:r>
            <a:endParaRPr sz="24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</a:pP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:visited</a:t>
            </a:r>
            <a:endParaRPr sz="22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60"/>
              </a:spcBef>
              <a:buFont typeface="Arial" panose="020B0604020202020204" pitchFamily="34" charset="0"/>
              <a:buChar char="•"/>
            </a:pPr>
            <a:r>
              <a:rPr sz="2200" spc="-110" dirty="0">
                <a:solidFill>
                  <a:srgbClr val="4C4C4C"/>
                </a:solidFill>
                <a:latin typeface="Corbel"/>
                <a:cs typeface="Corbel"/>
              </a:rPr>
              <a:t>:ﬁrst-­‐child,</a:t>
            </a:r>
            <a:r>
              <a:rPr sz="2200" spc="-4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200" spc="-85" dirty="0">
                <a:solidFill>
                  <a:srgbClr val="4C4C4C"/>
                </a:solidFill>
                <a:latin typeface="Corbel"/>
                <a:cs typeface="Corbel"/>
              </a:rPr>
              <a:t>:nth-­‐child(2n+1)</a:t>
            </a:r>
            <a:endParaRPr sz="22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3442335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5" dirty="0">
                <a:solidFill>
                  <a:srgbClr val="A6A6A6"/>
                </a:solidFill>
              </a:rPr>
              <a:t>C</a:t>
            </a:r>
            <a:r>
              <a:rPr sz="2050" spc="5" dirty="0">
                <a:solidFill>
                  <a:srgbClr val="B5B5B5"/>
                </a:solidFill>
              </a:rPr>
              <a:t>ONCEPTOS</a:t>
            </a:r>
            <a:r>
              <a:rPr sz="2050" spc="100" dirty="0">
                <a:solidFill>
                  <a:srgbClr val="B5B5B5"/>
                </a:solidFill>
              </a:rPr>
              <a:t> </a:t>
            </a:r>
            <a:r>
              <a:rPr sz="2050" spc="5" dirty="0">
                <a:solidFill>
                  <a:srgbClr val="B5B5B5"/>
                </a:solidFill>
              </a:rPr>
              <a:t>BÁSICOS</a:t>
            </a:r>
            <a:endParaRPr sz="205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Selectores</a:t>
            </a:r>
            <a:r>
              <a:rPr sz="2800" spc="-25" dirty="0"/>
              <a:t> </a:t>
            </a:r>
            <a:r>
              <a:rPr sz="2800" spc="-5" dirty="0"/>
              <a:t>importantes</a:t>
            </a:r>
            <a:endParaRPr sz="2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2629535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5" dirty="0">
                <a:solidFill>
                  <a:srgbClr val="A6A6A6"/>
                </a:solidFill>
              </a:rPr>
              <a:t>C</a:t>
            </a:r>
            <a:r>
              <a:rPr sz="2050" spc="5" dirty="0">
                <a:solidFill>
                  <a:srgbClr val="B5B5B5"/>
                </a:solidFill>
              </a:rPr>
              <a:t>ONCEPTOS</a:t>
            </a:r>
            <a:r>
              <a:rPr sz="2050" spc="50" dirty="0">
                <a:solidFill>
                  <a:srgbClr val="B5B5B5"/>
                </a:solidFill>
              </a:rPr>
              <a:t> </a:t>
            </a:r>
            <a:r>
              <a:rPr sz="2050" spc="5" dirty="0">
                <a:solidFill>
                  <a:srgbClr val="B5B5B5"/>
                </a:solidFill>
              </a:rPr>
              <a:t>BÁSICOS</a:t>
            </a:r>
            <a:endParaRPr sz="205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dirty="0"/>
              <a:t>Modelo de</a:t>
            </a:r>
            <a:r>
              <a:rPr sz="2800" spc="-45" dirty="0"/>
              <a:t> </a:t>
            </a:r>
            <a:r>
              <a:rPr sz="2800" dirty="0"/>
              <a:t>cajas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14325" y="1602330"/>
            <a:ext cx="8439148" cy="4550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470913"/>
            <a:ext cx="8152765" cy="435610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px:</a:t>
            </a:r>
            <a:r>
              <a:rPr sz="2800" spc="-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píxeles</a:t>
            </a:r>
            <a:endParaRPr sz="28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1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em: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la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medida del ancho de una </a:t>
            </a:r>
            <a:r>
              <a:rPr sz="2800" b="1" dirty="0">
                <a:solidFill>
                  <a:srgbClr val="4C4C4C"/>
                </a:solidFill>
                <a:latin typeface="Corbel"/>
                <a:cs typeface="Corbel"/>
              </a:rPr>
              <a:t>M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.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Bueno para</a:t>
            </a:r>
            <a:r>
              <a:rPr sz="2800" spc="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zooms</a:t>
            </a:r>
            <a:endParaRPr sz="28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%: </a:t>
            </a:r>
            <a:r>
              <a:rPr sz="2800" spc="-15" dirty="0">
                <a:solidFill>
                  <a:srgbClr val="4C4C4C"/>
                </a:solidFill>
                <a:latin typeface="Corbel"/>
                <a:cs typeface="Corbel"/>
              </a:rPr>
              <a:t>Porcentaje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sobre lo</a:t>
            </a:r>
            <a:r>
              <a:rPr sz="2800" spc="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disponible</a:t>
            </a:r>
            <a:endParaRPr sz="28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65A535"/>
              </a:buClr>
              <a:buFont typeface="Georgia"/>
              <a:buChar char="•"/>
            </a:pPr>
            <a:endParaRPr sz="2950" dirty="0">
              <a:latin typeface="Times New Roman"/>
              <a:cs typeface="Times New Roman"/>
            </a:endParaRPr>
          </a:p>
          <a:p>
            <a:pPr marL="268605" indent="-255904">
              <a:lnSpc>
                <a:spcPct val="100000"/>
              </a:lnSpc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Otros: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cm, mm, in,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pt, pc,</a:t>
            </a:r>
            <a:r>
              <a:rPr sz="2800" spc="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ex</a:t>
            </a:r>
            <a:endParaRPr sz="28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5A535"/>
              </a:buClr>
              <a:buFont typeface="Georgia"/>
              <a:buChar char="•"/>
            </a:pPr>
            <a:endParaRPr sz="3050" dirty="0">
              <a:latin typeface="Times New Roman"/>
              <a:cs typeface="Times New Roman"/>
            </a:endParaRPr>
          </a:p>
          <a:p>
            <a:pPr marL="268605" indent="-255904">
              <a:lnSpc>
                <a:spcPct val="100000"/>
              </a:lnSpc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b="1" spc="-5" dirty="0">
                <a:solidFill>
                  <a:srgbClr val="4C4C4C"/>
                </a:solidFill>
                <a:latin typeface="Corbel"/>
                <a:cs typeface="Corbel"/>
              </a:rPr>
              <a:t>Usar</a:t>
            </a:r>
            <a:r>
              <a:rPr sz="2800" spc="-5" dirty="0">
                <a:solidFill>
                  <a:srgbClr val="5E5E5E"/>
                </a:solidFill>
                <a:latin typeface="Corbel"/>
                <a:cs typeface="Corbel"/>
              </a:rPr>
              <a:t>: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px,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em y %</a:t>
            </a:r>
            <a:endParaRPr sz="28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65A535"/>
              </a:buClr>
              <a:buFont typeface="Georgia"/>
              <a:buChar char="•"/>
            </a:pPr>
            <a:endParaRPr sz="2950" dirty="0">
              <a:latin typeface="Times New Roman"/>
              <a:cs typeface="Times New Roman"/>
            </a:endParaRPr>
          </a:p>
          <a:p>
            <a:pPr marL="268605" indent="-255904">
              <a:lnSpc>
                <a:spcPct val="100000"/>
              </a:lnSpc>
              <a:buFont typeface="Georgia"/>
              <a:buChar char="•"/>
              <a:tabLst>
                <a:tab pos="269240" algn="l"/>
              </a:tabLst>
            </a:pPr>
            <a:r>
              <a:rPr sz="2800" u="heavy" spc="-5" dirty="0">
                <a:solidFill>
                  <a:srgbClr val="65A535"/>
                </a:solidFill>
                <a:latin typeface="Corbel"/>
                <a:cs typeface="Corbel"/>
              </a:rPr>
              <a:t>Explicación de</a:t>
            </a:r>
            <a:r>
              <a:rPr sz="2800" u="heavy" spc="-160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800" u="heavy" spc="-5" dirty="0">
                <a:solidFill>
                  <a:srgbClr val="65A535"/>
                </a:solidFill>
                <a:latin typeface="Corbel"/>
                <a:cs typeface="Corbel"/>
              </a:rPr>
              <a:t>W3C</a:t>
            </a:r>
            <a:endParaRPr sz="28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2629535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5" dirty="0">
                <a:solidFill>
                  <a:srgbClr val="A6A6A6"/>
                </a:solidFill>
              </a:rPr>
              <a:t>C</a:t>
            </a:r>
            <a:r>
              <a:rPr sz="2050" spc="5" dirty="0">
                <a:solidFill>
                  <a:srgbClr val="B5B5B5"/>
                </a:solidFill>
              </a:rPr>
              <a:t>ONCEPTOS</a:t>
            </a:r>
            <a:r>
              <a:rPr sz="2050" spc="50" dirty="0">
                <a:solidFill>
                  <a:srgbClr val="B5B5B5"/>
                </a:solidFill>
              </a:rPr>
              <a:t> </a:t>
            </a:r>
            <a:r>
              <a:rPr sz="2050" spc="5" dirty="0">
                <a:solidFill>
                  <a:srgbClr val="B5B5B5"/>
                </a:solidFill>
              </a:rPr>
              <a:t>BÁSICOS</a:t>
            </a:r>
            <a:endParaRPr sz="205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dirty="0"/>
              <a:t>Medidas</a:t>
            </a:r>
            <a:endParaRPr sz="2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667384"/>
            <a:ext cx="13360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Herencia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664" y="1554733"/>
            <a:ext cx="8144509" cy="4611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0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Se aplican en </a:t>
            </a:r>
            <a:r>
              <a:rPr sz="2400" b="1" spc="-5" dirty="0">
                <a:solidFill>
                  <a:srgbClr val="5E5E5E"/>
                </a:solidFill>
                <a:latin typeface="Corbel"/>
                <a:cs typeface="Corbel"/>
              </a:rPr>
              <a:t>cascada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, sobrescribiendo reglas</a:t>
            </a:r>
            <a:r>
              <a:rPr sz="2400" spc="-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parcialmente</a:t>
            </a:r>
            <a:endParaRPr sz="24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2420"/>
              </a:spcBef>
              <a:buClr>
                <a:srgbClr val="65A535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Estilo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por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defecto del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Navegador</a:t>
            </a:r>
            <a:endParaRPr sz="2400" dirty="0">
              <a:latin typeface="Corbel"/>
              <a:cs typeface="Corbel"/>
            </a:endParaRPr>
          </a:p>
          <a:p>
            <a:pPr marL="488950" indent="-171450">
              <a:lnSpc>
                <a:spcPts val="236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sz="1200" spc="-275" dirty="0">
                <a:solidFill>
                  <a:srgbClr val="4C4C4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Estilos &lt;style&gt;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en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orden de</a:t>
            </a:r>
            <a:r>
              <a:rPr sz="2000" spc="-2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deﬁnición</a:t>
            </a:r>
            <a:endParaRPr sz="2000" dirty="0">
              <a:latin typeface="Corbel"/>
              <a:cs typeface="Corbel"/>
            </a:endParaRPr>
          </a:p>
          <a:p>
            <a:pPr marL="952500" indent="-342900">
              <a:lnSpc>
                <a:spcPts val="2240"/>
              </a:lnSpc>
              <a:buFont typeface="Wingdings" panose="05000000000000000000" pitchFamily="2" charset="2"/>
              <a:buChar char="§"/>
              <a:tabLst>
                <a:tab pos="828675" algn="l"/>
              </a:tabLst>
            </a:pPr>
            <a:r>
              <a:rPr sz="1900" spc="-5" dirty="0" err="1">
                <a:solidFill>
                  <a:srgbClr val="4C4C4C"/>
                </a:solidFill>
                <a:latin typeface="Corbel"/>
                <a:cs typeface="Corbel"/>
              </a:rPr>
              <a:t>Atributo</a:t>
            </a:r>
            <a:r>
              <a:rPr sz="1900" spc="-5" dirty="0">
                <a:solidFill>
                  <a:srgbClr val="4C4C4C"/>
                </a:solidFill>
                <a:latin typeface="Corbel"/>
                <a:cs typeface="Corbel"/>
              </a:rPr>
              <a:t> de elemento</a:t>
            </a:r>
            <a:r>
              <a:rPr sz="190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1900" spc="-5" dirty="0">
                <a:solidFill>
                  <a:srgbClr val="4C4C4C"/>
                </a:solidFill>
                <a:latin typeface="Corbel"/>
                <a:cs typeface="Corbel"/>
              </a:rPr>
              <a:t>style=””</a:t>
            </a:r>
            <a:endParaRPr sz="19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268605" indent="-255904">
              <a:lnSpc>
                <a:spcPct val="100000"/>
              </a:lnSpc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700" spc="-5" dirty="0">
                <a:solidFill>
                  <a:srgbClr val="4C4C4C"/>
                </a:solidFill>
                <a:latin typeface="Corbel"/>
                <a:cs typeface="Corbel"/>
              </a:rPr>
              <a:t>La mayoría de propiedades </a:t>
            </a:r>
            <a:r>
              <a:rPr sz="2700" dirty="0">
                <a:solidFill>
                  <a:srgbClr val="4C4C4C"/>
                </a:solidFill>
                <a:latin typeface="Corbel"/>
                <a:cs typeface="Corbel"/>
              </a:rPr>
              <a:t>se </a:t>
            </a:r>
            <a:r>
              <a:rPr sz="2700" spc="-5" dirty="0">
                <a:solidFill>
                  <a:srgbClr val="4C4C4C"/>
                </a:solidFill>
                <a:latin typeface="Corbel"/>
                <a:cs typeface="Corbel"/>
              </a:rPr>
              <a:t>heredan de padres </a:t>
            </a:r>
            <a:r>
              <a:rPr sz="2700" dirty="0">
                <a:solidFill>
                  <a:srgbClr val="4C4C4C"/>
                </a:solidFill>
                <a:latin typeface="Corbel"/>
                <a:cs typeface="Corbel"/>
              </a:rPr>
              <a:t>a</a:t>
            </a:r>
            <a:r>
              <a:rPr sz="2700" spc="2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4C4C4C"/>
                </a:solidFill>
                <a:latin typeface="Corbel"/>
                <a:cs typeface="Corbel"/>
              </a:rPr>
              <a:t>hijos</a:t>
            </a:r>
            <a:endParaRPr sz="27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200" dirty="0">
                <a:solidFill>
                  <a:srgbClr val="4C4C4C"/>
                </a:solidFill>
                <a:latin typeface="Corbel"/>
                <a:cs typeface="Corbel"/>
              </a:rPr>
              <a:t>p { 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color: green; </a:t>
            </a:r>
            <a:r>
              <a:rPr sz="2200" dirty="0">
                <a:solidFill>
                  <a:srgbClr val="4C4C4C"/>
                </a:solidFill>
                <a:latin typeface="Corbel"/>
                <a:cs typeface="Corbel"/>
              </a:rPr>
              <a:t>}</a:t>
            </a:r>
            <a:endParaRPr sz="22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200" dirty="0">
                <a:solidFill>
                  <a:srgbClr val="4C4C4C"/>
                </a:solidFill>
                <a:latin typeface="Corbel"/>
                <a:cs typeface="Corbel"/>
              </a:rPr>
              <a:t>&lt;p&gt; el perro es 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&lt;strong&gt; verde también &lt;/strong&gt;</a:t>
            </a:r>
            <a:r>
              <a:rPr sz="2200" dirty="0">
                <a:solidFill>
                  <a:srgbClr val="4C4C4C"/>
                </a:solidFill>
                <a:latin typeface="Corbel"/>
                <a:cs typeface="Corbel"/>
              </a:rPr>
              <a:t> &lt;p&gt;</a:t>
            </a:r>
            <a:endParaRPr sz="22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268605" indent="-255904">
              <a:lnSpc>
                <a:spcPct val="100000"/>
              </a:lnSpc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700" spc="-5" dirty="0">
                <a:solidFill>
                  <a:srgbClr val="4C4C4C"/>
                </a:solidFill>
                <a:latin typeface="Corbel"/>
                <a:cs typeface="Corbel"/>
              </a:rPr>
              <a:t>Otras propiedades como </a:t>
            </a:r>
            <a:r>
              <a:rPr sz="2700" i="1" dirty="0">
                <a:solidFill>
                  <a:srgbClr val="4C4C4C"/>
                </a:solidFill>
                <a:latin typeface="Corbel"/>
                <a:cs typeface="Corbel"/>
              </a:rPr>
              <a:t>border </a:t>
            </a:r>
            <a:r>
              <a:rPr sz="2700" spc="-5" dirty="0">
                <a:solidFill>
                  <a:srgbClr val="4C4C4C"/>
                </a:solidFill>
                <a:latin typeface="Corbel"/>
                <a:cs typeface="Corbel"/>
              </a:rPr>
              <a:t>no </a:t>
            </a:r>
            <a:r>
              <a:rPr sz="2700" dirty="0">
                <a:solidFill>
                  <a:srgbClr val="4C4C4C"/>
                </a:solidFill>
                <a:latin typeface="Corbel"/>
                <a:cs typeface="Corbel"/>
              </a:rPr>
              <a:t>se</a:t>
            </a:r>
            <a:r>
              <a:rPr sz="2700" spc="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rgbClr val="4C4C4C"/>
                </a:solidFill>
                <a:latin typeface="Corbel"/>
                <a:cs typeface="Corbel"/>
              </a:rPr>
              <a:t>heredan</a:t>
            </a:r>
            <a:endParaRPr sz="27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56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700" spc="-5" dirty="0">
                <a:solidFill>
                  <a:srgbClr val="4C4C4C"/>
                </a:solidFill>
                <a:latin typeface="Corbel"/>
                <a:cs typeface="Corbel"/>
              </a:rPr>
              <a:t>Hay modiﬁcadores como </a:t>
            </a:r>
            <a:r>
              <a:rPr sz="2700" i="1" spc="-5" dirty="0">
                <a:solidFill>
                  <a:srgbClr val="5E5E5E"/>
                </a:solidFill>
                <a:latin typeface="Corbel"/>
                <a:cs typeface="Corbel"/>
              </a:rPr>
              <a:t>!</a:t>
            </a:r>
            <a:r>
              <a:rPr sz="2700" i="1" spc="-5" dirty="0">
                <a:solidFill>
                  <a:srgbClr val="4C4C4C"/>
                </a:solidFill>
                <a:latin typeface="Corbel"/>
                <a:cs typeface="Corbel"/>
              </a:rPr>
              <a:t>important </a:t>
            </a:r>
            <a:r>
              <a:rPr sz="2700" dirty="0">
                <a:solidFill>
                  <a:srgbClr val="4C4C4C"/>
                </a:solidFill>
                <a:latin typeface="Corbel"/>
                <a:cs typeface="Corbel"/>
              </a:rPr>
              <a:t>o</a:t>
            </a:r>
            <a:r>
              <a:rPr sz="2700" spc="2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700" i="1" spc="-5" dirty="0">
                <a:solidFill>
                  <a:srgbClr val="4C4C4C"/>
                </a:solidFill>
                <a:latin typeface="Corbel"/>
                <a:cs typeface="Corbel"/>
              </a:rPr>
              <a:t>inherit</a:t>
            </a:r>
            <a:endParaRPr sz="27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115" y="194945"/>
            <a:ext cx="26231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" dirty="0">
                <a:solidFill>
                  <a:srgbClr val="A6A6A6"/>
                </a:solidFill>
                <a:latin typeface="Corbel"/>
                <a:cs typeface="Corbel"/>
              </a:rPr>
              <a:t>C</a:t>
            </a:r>
            <a:r>
              <a:rPr sz="2050" spc="5" dirty="0">
                <a:solidFill>
                  <a:srgbClr val="B5B5B5"/>
                </a:solidFill>
                <a:latin typeface="Corbel"/>
                <a:cs typeface="Corbel"/>
              </a:rPr>
              <a:t>ONCEPTOS</a:t>
            </a:r>
            <a:r>
              <a:rPr sz="2050" spc="50" dirty="0">
                <a:solidFill>
                  <a:srgbClr val="B5B5B5"/>
                </a:solidFill>
                <a:latin typeface="Corbel"/>
                <a:cs typeface="Corbel"/>
              </a:rPr>
              <a:t> </a:t>
            </a:r>
            <a:r>
              <a:rPr sz="2050" spc="5" dirty="0">
                <a:solidFill>
                  <a:srgbClr val="B5B5B5"/>
                </a:solidFill>
                <a:latin typeface="Corbel"/>
                <a:cs typeface="Corbel"/>
              </a:rPr>
              <a:t>BÁSICOS</a:t>
            </a:r>
            <a:endParaRPr sz="20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45465"/>
            <a:ext cx="33356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Historia de</a:t>
            </a:r>
            <a:r>
              <a:rPr spc="-65" dirty="0"/>
              <a:t> </a:t>
            </a:r>
            <a:r>
              <a:rPr dirty="0"/>
              <a:t>HTML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664" y="1470913"/>
            <a:ext cx="7538720" cy="4306307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Creado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por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Tim </a:t>
            </a:r>
            <a:r>
              <a:rPr sz="2800" spc="-145" dirty="0">
                <a:solidFill>
                  <a:srgbClr val="4C4C4C"/>
                </a:solidFill>
                <a:latin typeface="Corbel"/>
                <a:cs typeface="Corbel"/>
              </a:rPr>
              <a:t>Berners-­‐Lee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en el CERN</a:t>
            </a:r>
            <a:r>
              <a:rPr sz="2800" spc="-18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(1989)</a:t>
            </a:r>
            <a:endParaRPr sz="28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1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Controlado inicialmente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por el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IETF</a:t>
            </a:r>
            <a:endParaRPr sz="28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HTML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2.0 (propuesta de IETF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RFC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1866,</a:t>
            </a:r>
            <a:r>
              <a:rPr sz="2800" spc="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1995)</a:t>
            </a:r>
            <a:endParaRPr sz="28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Deﬁne el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núcleo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básico de</a:t>
            </a:r>
            <a:r>
              <a:rPr sz="2400" spc="-2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HTML</a:t>
            </a:r>
            <a:endParaRPr sz="24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22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Gran impacto: </a:t>
            </a:r>
            <a:r>
              <a:rPr sz="2800" i="1" spc="-20" dirty="0">
                <a:solidFill>
                  <a:srgbClr val="4C4C4C"/>
                </a:solidFill>
                <a:latin typeface="Corbel"/>
                <a:cs typeface="Corbel"/>
              </a:rPr>
              <a:t>World </a:t>
            </a:r>
            <a:r>
              <a:rPr sz="2800" i="1" dirty="0">
                <a:solidFill>
                  <a:srgbClr val="4C4C4C"/>
                </a:solidFill>
                <a:latin typeface="Corbel"/>
                <a:cs typeface="Corbel"/>
              </a:rPr>
              <a:t>Wide</a:t>
            </a:r>
            <a:r>
              <a:rPr sz="2800" i="1" spc="-41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i="1" spc="-25" dirty="0">
                <a:solidFill>
                  <a:srgbClr val="4C4C4C"/>
                </a:solidFill>
                <a:latin typeface="Corbel"/>
                <a:cs typeface="Corbel"/>
              </a:rPr>
              <a:t>Web </a:t>
            </a:r>
            <a:r>
              <a:rPr sz="2800" i="1" spc="-10" dirty="0">
                <a:solidFill>
                  <a:srgbClr val="4C4C4C"/>
                </a:solidFill>
                <a:latin typeface="Corbel"/>
                <a:cs typeface="Corbel"/>
              </a:rPr>
              <a:t>Consortium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(W3C)</a:t>
            </a:r>
            <a:endParaRPr sz="28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HTML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3.2</a:t>
            </a:r>
            <a:endParaRPr sz="28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Deﬁne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el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cuerpo principal de HTML: tablas, 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applets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,</a:t>
            </a:r>
            <a:r>
              <a:rPr sz="2400" spc="4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etc.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115" y="194945"/>
            <a:ext cx="41783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A6A6A6"/>
                </a:solidFill>
                <a:latin typeface="Corbel"/>
                <a:cs typeface="Corbel"/>
              </a:rPr>
              <a:t>H</a:t>
            </a:r>
            <a:r>
              <a:rPr sz="2050" dirty="0">
                <a:solidFill>
                  <a:srgbClr val="B5B5B5"/>
                </a:solidFill>
                <a:latin typeface="Corbel"/>
                <a:cs typeface="Corbel"/>
              </a:rPr>
              <a:t>ISTORIA </a:t>
            </a:r>
            <a:r>
              <a:rPr sz="2050" spc="10" dirty="0">
                <a:solidFill>
                  <a:srgbClr val="B5B5B5"/>
                </a:solidFill>
                <a:latin typeface="Corbel"/>
                <a:cs typeface="Corbel"/>
              </a:rPr>
              <a:t>Y </a:t>
            </a:r>
            <a:r>
              <a:rPr sz="2050" spc="5" dirty="0">
                <a:solidFill>
                  <a:srgbClr val="B5B5B5"/>
                </a:solidFill>
                <a:latin typeface="Corbel"/>
                <a:cs typeface="Corbel"/>
              </a:rPr>
              <a:t>EVOLUCIÓN </a:t>
            </a:r>
            <a:r>
              <a:rPr sz="2050" spc="10" dirty="0">
                <a:solidFill>
                  <a:srgbClr val="B5B5B5"/>
                </a:solidFill>
                <a:latin typeface="Corbel"/>
                <a:cs typeface="Corbel"/>
              </a:rPr>
              <a:t>DE</a:t>
            </a:r>
            <a:r>
              <a:rPr sz="2050" spc="275" dirty="0">
                <a:solidFill>
                  <a:srgbClr val="B5B5B5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A6A6A6"/>
                </a:solidFill>
                <a:latin typeface="Corbel"/>
                <a:cs typeface="Corbel"/>
              </a:rPr>
              <a:t>HTML</a:t>
            </a:r>
            <a:endParaRPr sz="2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615694"/>
            <a:ext cx="7820025" cy="37033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66700" marR="5080" indent="-254000">
              <a:lnSpc>
                <a:spcPts val="3300"/>
              </a:lnSpc>
              <a:spcBef>
                <a:spcPts val="26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Lanzar desde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el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menú </a:t>
            </a:r>
            <a:r>
              <a:rPr sz="2800" spc="-10" dirty="0">
                <a:solidFill>
                  <a:srgbClr val="4C4C4C"/>
                </a:solidFill>
                <a:latin typeface="Corbel"/>
                <a:cs typeface="Corbel"/>
              </a:rPr>
              <a:t>Ver/Desarrollador </a:t>
            </a:r>
            <a:r>
              <a:rPr sz="2800" spc="-25" dirty="0">
                <a:solidFill>
                  <a:srgbClr val="4C4C4C"/>
                </a:solidFill>
                <a:latin typeface="Corbel"/>
                <a:cs typeface="Corbel"/>
              </a:rPr>
              <a:t>(Chrome)</a:t>
            </a:r>
            <a:r>
              <a:rPr sz="2800" spc="-20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o 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Herramientas/Desarrollador </a:t>
            </a:r>
            <a:r>
              <a:rPr sz="2800" spc="-35" dirty="0">
                <a:solidFill>
                  <a:srgbClr val="4C4C4C"/>
                </a:solidFill>
                <a:latin typeface="Corbel"/>
                <a:cs typeface="Corbel"/>
              </a:rPr>
              <a:t>Web</a:t>
            </a:r>
            <a:r>
              <a:rPr sz="2800" spc="-15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(Firefox)</a:t>
            </a:r>
            <a:endParaRPr sz="28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Inicialmente</a:t>
            </a:r>
            <a:r>
              <a:rPr sz="2400" spc="-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Firebug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900" dirty="0">
              <a:latin typeface="Times New Roman"/>
              <a:cs typeface="Times New Roman"/>
            </a:endParaRPr>
          </a:p>
          <a:p>
            <a:pPr marL="266700" indent="-254000">
              <a:lnSpc>
                <a:spcPct val="100000"/>
              </a:lnSpc>
              <a:spcBef>
                <a:spcPts val="2385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Comprobar modelo de</a:t>
            </a:r>
            <a:r>
              <a:rPr sz="2800" spc="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caja</a:t>
            </a:r>
            <a:endParaRPr sz="2800" dirty="0">
              <a:latin typeface="Corbel"/>
              <a:cs typeface="Corbel"/>
            </a:endParaRPr>
          </a:p>
          <a:p>
            <a:pPr marL="266700" indent="-254000">
              <a:lnSpc>
                <a:spcPct val="100000"/>
              </a:lnSpc>
              <a:spcBef>
                <a:spcPts val="12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Comprobar valores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calculados</a:t>
            </a:r>
            <a:endParaRPr sz="2800" dirty="0">
              <a:latin typeface="Corbel"/>
              <a:cs typeface="Corbel"/>
            </a:endParaRPr>
          </a:p>
          <a:p>
            <a:pPr marL="266700" indent="-254000">
              <a:lnSpc>
                <a:spcPct val="100000"/>
              </a:lnSpc>
              <a:spcBef>
                <a:spcPts val="114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Comprobar estilos</a:t>
            </a:r>
            <a:r>
              <a:rPr sz="2800" spc="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sobrescritos</a:t>
            </a:r>
            <a:endParaRPr sz="28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3460115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5" dirty="0">
                <a:solidFill>
                  <a:srgbClr val="A6A6A6"/>
                </a:solidFill>
              </a:rPr>
              <a:t>C</a:t>
            </a:r>
            <a:r>
              <a:rPr sz="2050" spc="5" dirty="0">
                <a:solidFill>
                  <a:srgbClr val="B5B5B5"/>
                </a:solidFill>
              </a:rPr>
              <a:t>ONCEPTOS</a:t>
            </a:r>
            <a:r>
              <a:rPr sz="2050" spc="100" dirty="0">
                <a:solidFill>
                  <a:srgbClr val="B5B5B5"/>
                </a:solidFill>
              </a:rPr>
              <a:t> </a:t>
            </a:r>
            <a:r>
              <a:rPr sz="2050" spc="5" dirty="0">
                <a:solidFill>
                  <a:srgbClr val="B5B5B5"/>
                </a:solidFill>
              </a:rPr>
              <a:t>BÁSICOS</a:t>
            </a:r>
            <a:endParaRPr sz="205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Inspector de</a:t>
            </a:r>
            <a:r>
              <a:rPr sz="2800" spc="-25" dirty="0"/>
              <a:t> </a:t>
            </a:r>
            <a:r>
              <a:rPr sz="2800" spc="-5" dirty="0"/>
              <a:t>elementos</a:t>
            </a:r>
            <a:endParaRPr sz="2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446783"/>
            <a:ext cx="6791325" cy="418719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43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10" dirty="0">
                <a:solidFill>
                  <a:srgbClr val="4C4C4C"/>
                </a:solidFill>
                <a:latin typeface="Corbel"/>
                <a:cs typeface="Corbel"/>
              </a:rPr>
              <a:t>Referencias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de propiedades: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MDN,</a:t>
            </a:r>
            <a:r>
              <a:rPr sz="2800" spc="3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160" dirty="0">
                <a:solidFill>
                  <a:srgbClr val="4C4C4C"/>
                </a:solidFill>
                <a:latin typeface="Corbel"/>
                <a:cs typeface="Corbel"/>
              </a:rPr>
              <a:t>css-­‐tricks</a:t>
            </a:r>
            <a:endParaRPr sz="28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display</a:t>
            </a:r>
            <a:endParaRPr sz="2400" dirty="0">
              <a:latin typeface="Corbel"/>
              <a:cs typeface="Corbel"/>
            </a:endParaRPr>
          </a:p>
          <a:p>
            <a:pPr marL="952500" indent="-34290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§"/>
            </a:pP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none, inline, </a:t>
            </a:r>
            <a:r>
              <a:rPr sz="2200" dirty="0">
                <a:solidFill>
                  <a:srgbClr val="4C4C4C"/>
                </a:solidFill>
                <a:latin typeface="Corbel"/>
                <a:cs typeface="Corbel"/>
              </a:rPr>
              <a:t>block,</a:t>
            </a:r>
            <a:r>
              <a:rPr sz="2200" spc="2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200" spc="-110" dirty="0">
                <a:solidFill>
                  <a:srgbClr val="4C4C4C"/>
                </a:solidFill>
                <a:latin typeface="Corbel"/>
                <a:cs typeface="Corbel"/>
              </a:rPr>
              <a:t>inline-­‐block</a:t>
            </a:r>
            <a:endParaRPr sz="22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6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position</a:t>
            </a:r>
            <a:endParaRPr sz="2400" dirty="0">
              <a:latin typeface="Corbel"/>
              <a:cs typeface="Corbel"/>
            </a:endParaRPr>
          </a:p>
          <a:p>
            <a:pPr marL="952500" indent="-34290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§"/>
            </a:pP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static, relative, absolute,</a:t>
            </a:r>
            <a:r>
              <a:rPr sz="2200" spc="3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ﬁxed</a:t>
            </a:r>
            <a:endParaRPr sz="22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26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top,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right, bottom, left</a:t>
            </a:r>
            <a:endParaRPr sz="2400" dirty="0">
              <a:latin typeface="Corbel"/>
              <a:cs typeface="Corbel"/>
            </a:endParaRPr>
          </a:p>
          <a:p>
            <a:pPr marL="952500" indent="-342900">
              <a:lnSpc>
                <a:spcPct val="100000"/>
              </a:lnSpc>
              <a:spcBef>
                <a:spcPts val="219"/>
              </a:spcBef>
              <a:buFont typeface="Wingdings" panose="05000000000000000000" pitchFamily="2" charset="2"/>
              <a:buChar char="§"/>
            </a:pPr>
            <a:r>
              <a:rPr sz="2200" spc="-5" dirty="0" err="1">
                <a:solidFill>
                  <a:srgbClr val="4C4C4C"/>
                </a:solidFill>
                <a:latin typeface="Corbel"/>
                <a:cs typeface="Corbel"/>
              </a:rPr>
              <a:t>sólo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 con position </a:t>
            </a:r>
            <a:r>
              <a:rPr sz="2200" dirty="0">
                <a:solidFill>
                  <a:srgbClr val="4C4C4C"/>
                </a:solidFill>
                <a:latin typeface="Corbel"/>
                <a:cs typeface="Corbel"/>
              </a:rPr>
              <a:t>!=</a:t>
            </a:r>
            <a:r>
              <a:rPr sz="2200" spc="2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static</a:t>
            </a:r>
            <a:endParaRPr sz="22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26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ﬂoat</a:t>
            </a:r>
            <a:endParaRPr sz="2400" dirty="0">
              <a:latin typeface="Corbel"/>
              <a:cs typeface="Corbel"/>
            </a:endParaRPr>
          </a:p>
          <a:p>
            <a:pPr marL="952500" indent="-34290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§"/>
            </a:pP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none, left,</a:t>
            </a:r>
            <a:r>
              <a:rPr sz="2200" spc="2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right</a:t>
            </a:r>
            <a:endParaRPr sz="2200" dirty="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4001135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5" dirty="0">
                <a:solidFill>
                  <a:srgbClr val="A6A6A6"/>
                </a:solidFill>
              </a:rPr>
              <a:t>P</a:t>
            </a:r>
            <a:r>
              <a:rPr sz="2050" spc="5" dirty="0">
                <a:solidFill>
                  <a:srgbClr val="B5B5B5"/>
                </a:solidFill>
              </a:rPr>
              <a:t>ROPIEDADES </a:t>
            </a:r>
            <a:r>
              <a:rPr sz="2600" spc="-5" dirty="0">
                <a:solidFill>
                  <a:srgbClr val="A6A6A6"/>
                </a:solidFill>
              </a:rPr>
              <a:t>CSS </a:t>
            </a:r>
            <a:r>
              <a:rPr sz="2050" spc="15" dirty="0">
                <a:solidFill>
                  <a:srgbClr val="B5B5B5"/>
                </a:solidFill>
              </a:rPr>
              <a:t>MÁS</a:t>
            </a:r>
            <a:r>
              <a:rPr sz="2050" spc="-5" dirty="0">
                <a:solidFill>
                  <a:srgbClr val="B5B5B5"/>
                </a:solidFill>
              </a:rPr>
              <a:t> </a:t>
            </a:r>
            <a:r>
              <a:rPr sz="2050" spc="10" dirty="0">
                <a:solidFill>
                  <a:srgbClr val="B5B5B5"/>
                </a:solidFill>
              </a:rPr>
              <a:t>USADAS</a:t>
            </a:r>
            <a:endParaRPr sz="205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Propiedades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5360468" y="2521947"/>
            <a:ext cx="3393005" cy="3016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9464" y="1585213"/>
            <a:ext cx="6568440" cy="382925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color</a:t>
            </a:r>
            <a:endParaRPr sz="2400" dirty="0">
              <a:latin typeface="Corbel"/>
              <a:cs typeface="Corbel"/>
            </a:endParaRPr>
          </a:p>
          <a:p>
            <a:pPr marL="647700" indent="-342900">
              <a:lnSpc>
                <a:spcPct val="100000"/>
              </a:lnSpc>
              <a:spcBef>
                <a:spcPts val="220"/>
              </a:spcBef>
              <a:buFont typeface="Wingdings" panose="05000000000000000000" pitchFamily="2" charset="2"/>
              <a:buChar char="§"/>
            </a:pPr>
            <a:r>
              <a:rPr sz="2200" spc="-5" dirty="0">
                <a:solidFill>
                  <a:srgbClr val="5E5E5E"/>
                </a:solidFill>
                <a:latin typeface="Corbel"/>
                <a:cs typeface="Corbel"/>
              </a:rPr>
              <a:t>red, #rgb, #rrggbb (HEX),</a:t>
            </a:r>
            <a:r>
              <a:rPr sz="2200" spc="40" dirty="0">
                <a:solidFill>
                  <a:srgbClr val="5E5E5E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5E5E5E"/>
                </a:solidFill>
                <a:latin typeface="Corbel"/>
                <a:cs typeface="Corbel"/>
              </a:rPr>
              <a:t>rgba(255,255,255,1)</a:t>
            </a:r>
            <a:endParaRPr sz="2200" dirty="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1260"/>
              </a:spcBef>
              <a:buFont typeface="Arial" panose="020B0604020202020204" pitchFamily="34" charset="0"/>
              <a:buChar char="•"/>
            </a:pPr>
            <a:r>
              <a:rPr sz="2400" spc="-140" dirty="0">
                <a:solidFill>
                  <a:srgbClr val="5E5E5E"/>
                </a:solidFill>
                <a:latin typeface="Corbel"/>
                <a:cs typeface="Corbel"/>
              </a:rPr>
              <a:t>text-­‐align</a:t>
            </a:r>
            <a:endParaRPr sz="2400" dirty="0">
              <a:latin typeface="Corbel"/>
              <a:cs typeface="Corbel"/>
            </a:endParaRPr>
          </a:p>
          <a:p>
            <a:pPr marL="647700" indent="-34290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§"/>
            </a:pP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left, right,</a:t>
            </a:r>
            <a:r>
              <a:rPr sz="2200" spc="2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center</a:t>
            </a:r>
            <a:endParaRPr sz="2200" dirty="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1160"/>
              </a:spcBef>
              <a:buFont typeface="Arial" panose="020B0604020202020204" pitchFamily="34" charset="0"/>
              <a:buChar char="•"/>
            </a:pPr>
            <a:r>
              <a:rPr sz="2400" spc="-105" dirty="0">
                <a:solidFill>
                  <a:srgbClr val="4C4C4C"/>
                </a:solidFill>
                <a:latin typeface="Corbel"/>
                <a:cs typeface="Corbel"/>
              </a:rPr>
              <a:t>vertical-­‐align</a:t>
            </a:r>
            <a:endParaRPr sz="2400" dirty="0">
              <a:latin typeface="Corbel"/>
              <a:cs typeface="Corbel"/>
            </a:endParaRPr>
          </a:p>
          <a:p>
            <a:pPr marL="647700" indent="-34290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§"/>
            </a:pP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bottom, middle, super (sólo para inlines </a:t>
            </a:r>
            <a:r>
              <a:rPr sz="2200" dirty="0">
                <a:solidFill>
                  <a:srgbClr val="4C4C4C"/>
                </a:solidFill>
                <a:latin typeface="Corbel"/>
                <a:cs typeface="Corbel"/>
              </a:rPr>
              <a:t>y 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table</a:t>
            </a:r>
            <a:r>
              <a:rPr sz="2200" spc="6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cells)</a:t>
            </a:r>
            <a:endParaRPr sz="2200" dirty="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1160"/>
              </a:spcBef>
              <a:buFont typeface="Arial" panose="020B0604020202020204" pitchFamily="34" charset="0"/>
              <a:buChar char="•"/>
            </a:pPr>
            <a:r>
              <a:rPr sz="2400" spc="-130" dirty="0">
                <a:solidFill>
                  <a:srgbClr val="4C4C4C"/>
                </a:solidFill>
                <a:latin typeface="Corbel"/>
                <a:cs typeface="Corbel"/>
              </a:rPr>
              <a:t>line-­‐height</a:t>
            </a:r>
            <a:endParaRPr sz="2400" dirty="0">
              <a:latin typeface="Corbel"/>
              <a:cs typeface="Corbel"/>
            </a:endParaRPr>
          </a:p>
          <a:p>
            <a:pPr marL="647700" indent="-342900">
              <a:lnSpc>
                <a:spcPct val="100000"/>
              </a:lnSpc>
              <a:spcBef>
                <a:spcPts val="320"/>
              </a:spcBef>
              <a:buFont typeface="Arial" panose="020B0604020202020204" pitchFamily="34" charset="0"/>
              <a:buChar char="•"/>
            </a:pPr>
            <a:r>
              <a:rPr sz="2200" spc="-5" dirty="0" err="1">
                <a:solidFill>
                  <a:srgbClr val="4C4C4C"/>
                </a:solidFill>
                <a:latin typeface="Corbel"/>
                <a:cs typeface="Corbel"/>
              </a:rPr>
              <a:t>normalmente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C4C4C"/>
                </a:solidFill>
                <a:latin typeface="Corbel"/>
                <a:cs typeface="Corbel"/>
              </a:rPr>
              <a:t>en</a:t>
            </a:r>
            <a:r>
              <a:rPr sz="2200" spc="2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C4C4C"/>
                </a:solidFill>
                <a:latin typeface="Corbel"/>
                <a:cs typeface="Corbel"/>
              </a:rPr>
              <a:t>em</a:t>
            </a:r>
            <a:endParaRPr sz="22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4001135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5" dirty="0">
                <a:solidFill>
                  <a:srgbClr val="A6A6A6"/>
                </a:solidFill>
              </a:rPr>
              <a:t>P</a:t>
            </a:r>
            <a:r>
              <a:rPr sz="2050" spc="5" dirty="0">
                <a:solidFill>
                  <a:srgbClr val="B5B5B5"/>
                </a:solidFill>
              </a:rPr>
              <a:t>ROPIEDADES </a:t>
            </a:r>
            <a:r>
              <a:rPr sz="2600" spc="-5" dirty="0">
                <a:solidFill>
                  <a:srgbClr val="A6A6A6"/>
                </a:solidFill>
              </a:rPr>
              <a:t>CSS </a:t>
            </a:r>
            <a:r>
              <a:rPr sz="2050" spc="15" dirty="0">
                <a:solidFill>
                  <a:srgbClr val="B5B5B5"/>
                </a:solidFill>
              </a:rPr>
              <a:t>MÁS</a:t>
            </a:r>
            <a:r>
              <a:rPr sz="2050" spc="-5" dirty="0">
                <a:solidFill>
                  <a:srgbClr val="B5B5B5"/>
                </a:solidFill>
              </a:rPr>
              <a:t> </a:t>
            </a:r>
            <a:r>
              <a:rPr sz="2050" spc="10" dirty="0">
                <a:solidFill>
                  <a:srgbClr val="B5B5B5"/>
                </a:solidFill>
              </a:rPr>
              <a:t>USADAS</a:t>
            </a:r>
            <a:endParaRPr sz="205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Propiedades</a:t>
            </a:r>
            <a:endParaRPr sz="2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9464" y="1585213"/>
            <a:ext cx="4944745" cy="382925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</a:pPr>
            <a:r>
              <a:rPr sz="2400" spc="-130" dirty="0">
                <a:solidFill>
                  <a:srgbClr val="4C4C4C"/>
                </a:solidFill>
                <a:latin typeface="Corbel"/>
                <a:cs typeface="Corbel"/>
              </a:rPr>
              <a:t>font-­‐family</a:t>
            </a:r>
            <a:endParaRPr sz="2400" dirty="0">
              <a:latin typeface="Corbel"/>
              <a:cs typeface="Corbel"/>
            </a:endParaRPr>
          </a:p>
          <a:p>
            <a:pPr marL="647700" indent="-342900">
              <a:lnSpc>
                <a:spcPct val="100000"/>
              </a:lnSpc>
              <a:spcBef>
                <a:spcPts val="220"/>
              </a:spcBef>
              <a:buFont typeface="Wingdings" panose="05000000000000000000" pitchFamily="2" charset="2"/>
              <a:buChar char="§"/>
            </a:pP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"Open</a:t>
            </a:r>
            <a:r>
              <a:rPr sz="2200" spc="-3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Sans"</a:t>
            </a:r>
            <a:endParaRPr sz="2200" dirty="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1260"/>
              </a:spcBef>
              <a:buFont typeface="Arial" panose="020B0604020202020204" pitchFamily="34" charset="0"/>
              <a:buChar char="•"/>
            </a:pPr>
            <a:r>
              <a:rPr sz="2400" spc="-150" dirty="0">
                <a:solidFill>
                  <a:srgbClr val="5E5E5E"/>
                </a:solidFill>
                <a:latin typeface="Corbel"/>
                <a:cs typeface="Corbel"/>
              </a:rPr>
              <a:t>font-­‐size</a:t>
            </a:r>
            <a:endParaRPr sz="2400" dirty="0">
              <a:latin typeface="Corbel"/>
              <a:cs typeface="Corbel"/>
            </a:endParaRPr>
          </a:p>
          <a:p>
            <a:pPr marL="647700" indent="-34290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§"/>
            </a:pP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10, 11, 12, 14px,</a:t>
            </a:r>
            <a:r>
              <a:rPr sz="2200" spc="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...</a:t>
            </a:r>
            <a:endParaRPr sz="2200" dirty="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1160"/>
              </a:spcBef>
              <a:buFont typeface="Arial" panose="020B0604020202020204" pitchFamily="34" charset="0"/>
              <a:buChar char="•"/>
            </a:pPr>
            <a:r>
              <a:rPr sz="2400" spc="-140" dirty="0">
                <a:solidFill>
                  <a:srgbClr val="4C4C4C"/>
                </a:solidFill>
                <a:latin typeface="Corbel"/>
                <a:cs typeface="Corbel"/>
              </a:rPr>
              <a:t>font-­‐style</a:t>
            </a:r>
            <a:endParaRPr sz="2400" dirty="0">
              <a:latin typeface="Corbel"/>
              <a:cs typeface="Corbel"/>
            </a:endParaRPr>
          </a:p>
          <a:p>
            <a:pPr marL="647700" indent="-34290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§"/>
            </a:pP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normal,</a:t>
            </a:r>
            <a:r>
              <a:rPr sz="2200" spc="2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italic</a:t>
            </a:r>
            <a:endParaRPr sz="2200" dirty="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1160"/>
              </a:spcBef>
              <a:buFont typeface="Arial" panose="020B0604020202020204" pitchFamily="34" charset="0"/>
              <a:buChar char="•"/>
            </a:pPr>
            <a:r>
              <a:rPr sz="2400" spc="-100" dirty="0">
                <a:solidFill>
                  <a:srgbClr val="4C4C4C"/>
                </a:solidFill>
                <a:latin typeface="Corbel"/>
                <a:cs typeface="Corbel"/>
              </a:rPr>
              <a:t>text-­‐decoration</a:t>
            </a:r>
            <a:endParaRPr sz="2400" dirty="0">
              <a:latin typeface="Corbel"/>
              <a:cs typeface="Corbel"/>
            </a:endParaRPr>
          </a:p>
          <a:p>
            <a:pPr marL="647700" indent="-34290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§"/>
            </a:pP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underline, </a:t>
            </a:r>
            <a:r>
              <a:rPr sz="2200" spc="-100" dirty="0">
                <a:solidFill>
                  <a:srgbClr val="4C4C4C"/>
                </a:solidFill>
                <a:latin typeface="Corbel"/>
                <a:cs typeface="Corbel"/>
              </a:rPr>
              <a:t>line-­‐through, 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overline,</a:t>
            </a:r>
            <a:r>
              <a:rPr sz="2200" spc="10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blink</a:t>
            </a:r>
            <a:endParaRPr sz="22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4001135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5" dirty="0">
                <a:solidFill>
                  <a:srgbClr val="A6A6A6"/>
                </a:solidFill>
              </a:rPr>
              <a:t>P</a:t>
            </a:r>
            <a:r>
              <a:rPr sz="2050" spc="5" dirty="0">
                <a:solidFill>
                  <a:srgbClr val="B5B5B5"/>
                </a:solidFill>
              </a:rPr>
              <a:t>ROPIEDADES </a:t>
            </a:r>
            <a:r>
              <a:rPr sz="2600" spc="-5" dirty="0">
                <a:solidFill>
                  <a:srgbClr val="A6A6A6"/>
                </a:solidFill>
              </a:rPr>
              <a:t>CSS </a:t>
            </a:r>
            <a:r>
              <a:rPr sz="2050" spc="15" dirty="0">
                <a:solidFill>
                  <a:srgbClr val="B5B5B5"/>
                </a:solidFill>
              </a:rPr>
              <a:t>MÁS</a:t>
            </a:r>
            <a:r>
              <a:rPr sz="2050" spc="-5" dirty="0">
                <a:solidFill>
                  <a:srgbClr val="B5B5B5"/>
                </a:solidFill>
              </a:rPr>
              <a:t> </a:t>
            </a:r>
            <a:r>
              <a:rPr sz="2050" spc="10" dirty="0">
                <a:solidFill>
                  <a:srgbClr val="B5B5B5"/>
                </a:solidFill>
              </a:rPr>
              <a:t>USADAS</a:t>
            </a:r>
            <a:endParaRPr sz="205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Propiedades</a:t>
            </a:r>
            <a:endParaRPr sz="2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9464" y="1585213"/>
            <a:ext cx="7370445" cy="40010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width, height</a:t>
            </a:r>
            <a:endParaRPr sz="2400" dirty="0">
              <a:latin typeface="Corbel"/>
              <a:cs typeface="Corbel"/>
            </a:endParaRPr>
          </a:p>
          <a:p>
            <a:pPr marL="647700" indent="-342900">
              <a:lnSpc>
                <a:spcPct val="100000"/>
              </a:lnSpc>
              <a:spcBef>
                <a:spcPts val="220"/>
              </a:spcBef>
              <a:buFont typeface="Wingdings" panose="05000000000000000000" pitchFamily="2" charset="2"/>
              <a:buChar char="§"/>
            </a:pPr>
            <a:r>
              <a:rPr sz="2200" spc="-5" dirty="0" err="1">
                <a:solidFill>
                  <a:srgbClr val="4C4C4C"/>
                </a:solidFill>
                <a:latin typeface="Corbel"/>
                <a:cs typeface="Corbel"/>
              </a:rPr>
              <a:t>variantes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200" spc="-120" dirty="0">
                <a:solidFill>
                  <a:srgbClr val="4C4C4C"/>
                </a:solidFill>
                <a:latin typeface="Corbel"/>
                <a:cs typeface="Corbel"/>
              </a:rPr>
              <a:t>max-­‐heigth, </a:t>
            </a:r>
            <a:r>
              <a:rPr sz="2200" spc="-125" dirty="0">
                <a:solidFill>
                  <a:srgbClr val="4C4C4C"/>
                </a:solidFill>
                <a:latin typeface="Corbel"/>
                <a:cs typeface="Corbel"/>
              </a:rPr>
              <a:t>min-­‐width,</a:t>
            </a:r>
            <a:r>
              <a:rPr sz="2200" spc="-17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C4C4C"/>
                </a:solidFill>
                <a:latin typeface="Corbel"/>
                <a:cs typeface="Corbel"/>
              </a:rPr>
              <a:t>...</a:t>
            </a:r>
            <a:endParaRPr lang="es-ES" sz="2200" dirty="0">
              <a:solidFill>
                <a:srgbClr val="4C4C4C"/>
              </a:solidFill>
              <a:latin typeface="Corbel"/>
              <a:cs typeface="Corbel"/>
            </a:endParaRPr>
          </a:p>
          <a:p>
            <a:pPr marL="647700" indent="-342900">
              <a:lnSpc>
                <a:spcPct val="100000"/>
              </a:lnSpc>
              <a:spcBef>
                <a:spcPts val="220"/>
              </a:spcBef>
              <a:buFont typeface="Wingdings" panose="05000000000000000000" pitchFamily="2" charset="2"/>
              <a:buChar char="§"/>
            </a:pPr>
            <a:endParaRPr sz="2200" dirty="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126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orbel"/>
                <a:cs typeface="Corbel"/>
              </a:rPr>
              <a:t>border </a:t>
            </a:r>
            <a:r>
              <a:rPr sz="2400" spc="-204" dirty="0">
                <a:solidFill>
                  <a:srgbClr val="5E5E5E"/>
                </a:solidFill>
                <a:latin typeface="Corbel"/>
                <a:cs typeface="Corbel"/>
              </a:rPr>
              <a:t>(-­‐top, </a:t>
            </a:r>
            <a:r>
              <a:rPr sz="2400" spc="-180" dirty="0">
                <a:solidFill>
                  <a:srgbClr val="5E5E5E"/>
                </a:solidFill>
                <a:latin typeface="Corbel"/>
                <a:cs typeface="Corbel"/>
              </a:rPr>
              <a:t>-­‐right, </a:t>
            </a:r>
            <a:r>
              <a:rPr sz="2400" spc="-165" dirty="0">
                <a:solidFill>
                  <a:srgbClr val="5E5E5E"/>
                </a:solidFill>
                <a:latin typeface="Corbel"/>
                <a:cs typeface="Corbel"/>
              </a:rPr>
              <a:t>-­‐bottom, </a:t>
            </a:r>
            <a:r>
              <a:rPr sz="2400" spc="-204" dirty="0">
                <a:solidFill>
                  <a:srgbClr val="5E5E5E"/>
                </a:solidFill>
                <a:latin typeface="Corbel"/>
                <a:cs typeface="Corbel"/>
              </a:rPr>
              <a:t>-­‐left, </a:t>
            </a:r>
            <a:r>
              <a:rPr sz="2400" spc="-195" dirty="0">
                <a:solidFill>
                  <a:srgbClr val="5E5E5E"/>
                </a:solidFill>
                <a:latin typeface="Corbel"/>
                <a:cs typeface="Corbel"/>
              </a:rPr>
              <a:t>-­‐color, </a:t>
            </a:r>
            <a:r>
              <a:rPr sz="2400" spc="-180" dirty="0">
                <a:solidFill>
                  <a:srgbClr val="5E5E5E"/>
                </a:solidFill>
                <a:latin typeface="Corbel"/>
                <a:cs typeface="Corbel"/>
              </a:rPr>
              <a:t>-­‐style,</a:t>
            </a:r>
            <a:r>
              <a:rPr sz="2400" spc="-75" dirty="0">
                <a:solidFill>
                  <a:srgbClr val="5E5E5E"/>
                </a:solidFill>
                <a:latin typeface="Corbel"/>
                <a:cs typeface="Corbel"/>
              </a:rPr>
              <a:t> </a:t>
            </a:r>
            <a:r>
              <a:rPr sz="2400" spc="-165" dirty="0">
                <a:solidFill>
                  <a:srgbClr val="5E5E5E"/>
                </a:solidFill>
                <a:latin typeface="Corbel"/>
                <a:cs typeface="Corbel"/>
              </a:rPr>
              <a:t>-­‐radius)</a:t>
            </a:r>
            <a:endParaRPr sz="2400" dirty="0">
              <a:latin typeface="Corbel"/>
              <a:cs typeface="Corbel"/>
            </a:endParaRPr>
          </a:p>
          <a:p>
            <a:pPr marL="647700" indent="-34290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§"/>
            </a:pP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1px </a:t>
            </a:r>
            <a:r>
              <a:rPr sz="2200" dirty="0">
                <a:solidFill>
                  <a:srgbClr val="4C4C4C"/>
                </a:solidFill>
                <a:latin typeface="Corbel"/>
                <a:cs typeface="Corbel"/>
              </a:rPr>
              <a:t>solid</a:t>
            </a:r>
            <a:r>
              <a:rPr sz="2200" spc="2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black</a:t>
            </a:r>
            <a:endParaRPr lang="es-ES" sz="2200" spc="-5" dirty="0">
              <a:solidFill>
                <a:srgbClr val="4C4C4C"/>
              </a:solidFill>
              <a:latin typeface="Corbel"/>
              <a:cs typeface="Corbel"/>
            </a:endParaRPr>
          </a:p>
          <a:p>
            <a:pPr marL="647700" indent="-34290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§"/>
            </a:pPr>
            <a:endParaRPr sz="2200" dirty="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116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margin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( </a:t>
            </a:r>
            <a:r>
              <a:rPr sz="2400" spc="-229" dirty="0">
                <a:solidFill>
                  <a:srgbClr val="4C4C4C"/>
                </a:solidFill>
                <a:latin typeface="Corbel"/>
                <a:cs typeface="Corbel"/>
              </a:rPr>
              <a:t>-­‐top, </a:t>
            </a:r>
            <a:r>
              <a:rPr sz="2400" spc="-180" dirty="0">
                <a:solidFill>
                  <a:srgbClr val="4C4C4C"/>
                </a:solidFill>
                <a:latin typeface="Corbel"/>
                <a:cs typeface="Corbel"/>
              </a:rPr>
              <a:t>-­‐right, </a:t>
            </a:r>
            <a:r>
              <a:rPr sz="2400" spc="-165" dirty="0">
                <a:solidFill>
                  <a:srgbClr val="4C4C4C"/>
                </a:solidFill>
                <a:latin typeface="Corbel"/>
                <a:cs typeface="Corbel"/>
              </a:rPr>
              <a:t>-­‐bottom,</a:t>
            </a:r>
            <a:r>
              <a:rPr sz="2400" spc="-14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204" dirty="0">
                <a:solidFill>
                  <a:srgbClr val="4C4C4C"/>
                </a:solidFill>
                <a:latin typeface="Corbel"/>
                <a:cs typeface="Corbel"/>
              </a:rPr>
              <a:t>-­‐left)</a:t>
            </a:r>
            <a:endParaRPr lang="es-ES" sz="2400" spc="-204" dirty="0">
              <a:solidFill>
                <a:srgbClr val="4C4C4C"/>
              </a:solidFill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1160"/>
              </a:spcBef>
              <a:buFont typeface="Arial" panose="020B0604020202020204" pitchFamily="34" charset="0"/>
              <a:buChar char="•"/>
            </a:pPr>
            <a:endParaRPr sz="2400" dirty="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padding ( </a:t>
            </a:r>
            <a:r>
              <a:rPr sz="2400" spc="-229" dirty="0">
                <a:solidFill>
                  <a:srgbClr val="4C4C4C"/>
                </a:solidFill>
                <a:latin typeface="Corbel"/>
                <a:cs typeface="Corbel"/>
              </a:rPr>
              <a:t>-­‐top, </a:t>
            </a:r>
            <a:r>
              <a:rPr sz="2400" spc="-180" dirty="0">
                <a:solidFill>
                  <a:srgbClr val="4C4C4C"/>
                </a:solidFill>
                <a:latin typeface="Corbel"/>
                <a:cs typeface="Corbel"/>
              </a:rPr>
              <a:t>-­‐right, </a:t>
            </a:r>
            <a:r>
              <a:rPr sz="2400" spc="-165" dirty="0">
                <a:solidFill>
                  <a:srgbClr val="4C4C4C"/>
                </a:solidFill>
                <a:latin typeface="Corbel"/>
                <a:cs typeface="Corbel"/>
              </a:rPr>
              <a:t>-­‐bottom,</a:t>
            </a:r>
            <a:r>
              <a:rPr sz="2400" spc="-15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204" dirty="0">
                <a:solidFill>
                  <a:srgbClr val="4C4C4C"/>
                </a:solidFill>
                <a:latin typeface="Corbel"/>
                <a:cs typeface="Corbel"/>
              </a:rPr>
              <a:t>-­‐left)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4001135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5" dirty="0">
                <a:solidFill>
                  <a:srgbClr val="A6A6A6"/>
                </a:solidFill>
              </a:rPr>
              <a:t>P</a:t>
            </a:r>
            <a:r>
              <a:rPr sz="2050" spc="5" dirty="0">
                <a:solidFill>
                  <a:srgbClr val="B5B5B5"/>
                </a:solidFill>
              </a:rPr>
              <a:t>ROPIEDADES </a:t>
            </a:r>
            <a:r>
              <a:rPr sz="2600" spc="-5" dirty="0">
                <a:solidFill>
                  <a:srgbClr val="A6A6A6"/>
                </a:solidFill>
              </a:rPr>
              <a:t>CSS </a:t>
            </a:r>
            <a:r>
              <a:rPr sz="2050" spc="15" dirty="0">
                <a:solidFill>
                  <a:srgbClr val="B5B5B5"/>
                </a:solidFill>
              </a:rPr>
              <a:t>MÁS</a:t>
            </a:r>
            <a:r>
              <a:rPr sz="2050" spc="-5" dirty="0">
                <a:solidFill>
                  <a:srgbClr val="B5B5B5"/>
                </a:solidFill>
              </a:rPr>
              <a:t> </a:t>
            </a:r>
            <a:r>
              <a:rPr sz="2050" spc="10" dirty="0">
                <a:solidFill>
                  <a:srgbClr val="B5B5B5"/>
                </a:solidFill>
              </a:rPr>
              <a:t>USADAS</a:t>
            </a:r>
            <a:endParaRPr sz="205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Propiedades</a:t>
            </a:r>
            <a:endParaRPr sz="2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9463" y="1585213"/>
            <a:ext cx="7763629" cy="460895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</a:pPr>
            <a:r>
              <a:rPr sz="2400" spc="-10" dirty="0">
                <a:solidFill>
                  <a:srgbClr val="4C4C4C"/>
                </a:solidFill>
                <a:latin typeface="Corbel"/>
                <a:cs typeface="Corbel"/>
              </a:rPr>
              <a:t>background </a:t>
            </a:r>
            <a:r>
              <a:rPr sz="2400" spc="-175" dirty="0">
                <a:solidFill>
                  <a:srgbClr val="4C4C4C"/>
                </a:solidFill>
                <a:latin typeface="Corbel"/>
                <a:cs typeface="Corbel"/>
              </a:rPr>
              <a:t>(-­‐color, </a:t>
            </a:r>
            <a:r>
              <a:rPr sz="2400" spc="-180" dirty="0">
                <a:solidFill>
                  <a:srgbClr val="4C4C4C"/>
                </a:solidFill>
                <a:latin typeface="Corbel"/>
                <a:cs typeface="Corbel"/>
              </a:rPr>
              <a:t>-­‐image, </a:t>
            </a:r>
            <a:r>
              <a:rPr sz="2400" spc="-165" dirty="0">
                <a:solidFill>
                  <a:srgbClr val="4C4C4C"/>
                </a:solidFill>
                <a:latin typeface="Corbel"/>
                <a:cs typeface="Corbel"/>
              </a:rPr>
              <a:t>-­‐repeat,</a:t>
            </a:r>
            <a:r>
              <a:rPr sz="2400" spc="-24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140" dirty="0">
                <a:solidFill>
                  <a:srgbClr val="4C4C4C"/>
                </a:solidFill>
                <a:latin typeface="Corbel"/>
                <a:cs typeface="Corbel"/>
              </a:rPr>
              <a:t>-­‐position)</a:t>
            </a:r>
            <a:endParaRPr sz="2400" dirty="0">
              <a:latin typeface="Corbel"/>
              <a:cs typeface="Corbel"/>
            </a:endParaRPr>
          </a:p>
          <a:p>
            <a:pPr marL="647700" indent="-342900">
              <a:lnSpc>
                <a:spcPct val="100000"/>
              </a:lnSpc>
              <a:spcBef>
                <a:spcPts val="220"/>
              </a:spcBef>
              <a:buFont typeface="Wingdings" panose="05000000000000000000" pitchFamily="2" charset="2"/>
              <a:buChar char="§"/>
            </a:pPr>
            <a:r>
              <a:rPr sz="2200" spc="-10" dirty="0">
                <a:solidFill>
                  <a:srgbClr val="4C4C4C"/>
                </a:solidFill>
                <a:latin typeface="Corbel"/>
                <a:cs typeface="Corbel"/>
              </a:rPr>
              <a:t>background: url("topbanner.png") 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#00D </a:t>
            </a:r>
            <a:r>
              <a:rPr sz="2200" spc="-155" dirty="0">
                <a:solidFill>
                  <a:srgbClr val="4C4C4C"/>
                </a:solidFill>
                <a:latin typeface="Corbel"/>
                <a:cs typeface="Corbel"/>
              </a:rPr>
              <a:t>repeat-­‐y</a:t>
            </a:r>
            <a:r>
              <a:rPr sz="2200" spc="7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ﬁxed;</a:t>
            </a:r>
            <a:endParaRPr lang="es-ES" sz="2200" spc="-5" dirty="0">
              <a:solidFill>
                <a:srgbClr val="4C4C4C"/>
              </a:solidFill>
              <a:latin typeface="Corbel"/>
              <a:cs typeface="Corbel"/>
            </a:endParaRPr>
          </a:p>
          <a:p>
            <a:pPr marL="647700" indent="-342900">
              <a:lnSpc>
                <a:spcPct val="100000"/>
              </a:lnSpc>
              <a:spcBef>
                <a:spcPts val="220"/>
              </a:spcBef>
              <a:buFont typeface="Wingdings" panose="05000000000000000000" pitchFamily="2" charset="2"/>
              <a:buChar char="§"/>
            </a:pPr>
            <a:endParaRPr sz="2200" dirty="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126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orbel"/>
                <a:cs typeface="Corbel"/>
              </a:rPr>
              <a:t>overﬂow</a:t>
            </a:r>
            <a:endParaRPr sz="2400" dirty="0">
              <a:latin typeface="Corbel"/>
              <a:cs typeface="Corbel"/>
            </a:endParaRPr>
          </a:p>
          <a:p>
            <a:pPr marL="647700" indent="-34290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§"/>
            </a:pPr>
            <a:r>
              <a:rPr sz="2200" dirty="0">
                <a:solidFill>
                  <a:srgbClr val="4C4C4C"/>
                </a:solidFill>
                <a:latin typeface="Corbel"/>
                <a:cs typeface="Corbel"/>
              </a:rPr>
              <a:t>visible, 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hidden, scroll,</a:t>
            </a:r>
            <a:r>
              <a:rPr sz="2200" spc="2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auto</a:t>
            </a:r>
            <a:endParaRPr lang="es-ES" sz="2200" spc="-5" dirty="0">
              <a:solidFill>
                <a:srgbClr val="4C4C4C"/>
              </a:solidFill>
              <a:latin typeface="Corbel"/>
              <a:cs typeface="Corbel"/>
            </a:endParaRPr>
          </a:p>
          <a:p>
            <a:pPr marL="647700" indent="-34290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§"/>
            </a:pPr>
            <a:endParaRPr sz="2200" dirty="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116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visibility</a:t>
            </a:r>
            <a:endParaRPr sz="2400" dirty="0">
              <a:latin typeface="Corbel"/>
              <a:cs typeface="Corbel"/>
            </a:endParaRPr>
          </a:p>
          <a:p>
            <a:pPr marL="647700" indent="-34290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§"/>
            </a:pP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Como display: none </a:t>
            </a:r>
            <a:r>
              <a:rPr sz="2200" dirty="0">
                <a:solidFill>
                  <a:srgbClr val="4C4C4C"/>
                </a:solidFill>
                <a:latin typeface="Corbel"/>
                <a:cs typeface="Corbel"/>
              </a:rPr>
              <a:t>pero </a:t>
            </a:r>
            <a:r>
              <a:rPr sz="2200" dirty="0" err="1">
                <a:solidFill>
                  <a:srgbClr val="4C4C4C"/>
                </a:solidFill>
                <a:latin typeface="Corbel"/>
                <a:cs typeface="Corbel"/>
              </a:rPr>
              <a:t>ocupa</a:t>
            </a:r>
            <a:r>
              <a:rPr sz="2200" spc="2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200" spc="-5" dirty="0" err="1">
                <a:solidFill>
                  <a:srgbClr val="4C4C4C"/>
                </a:solidFill>
                <a:latin typeface="Corbel"/>
                <a:cs typeface="Corbel"/>
              </a:rPr>
              <a:t>espacio</a:t>
            </a:r>
            <a:endParaRPr lang="es-ES" sz="2200" spc="-5" dirty="0">
              <a:solidFill>
                <a:srgbClr val="4C4C4C"/>
              </a:solidFill>
              <a:latin typeface="Corbel"/>
              <a:cs typeface="Corbel"/>
            </a:endParaRPr>
          </a:p>
          <a:p>
            <a:pPr marL="647700" indent="-34290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§"/>
            </a:pPr>
            <a:endParaRPr sz="2200" dirty="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spcBef>
                <a:spcPts val="116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opacity</a:t>
            </a:r>
            <a:endParaRPr sz="2400" dirty="0">
              <a:latin typeface="Corbel"/>
              <a:cs typeface="Corbel"/>
            </a:endParaRPr>
          </a:p>
          <a:p>
            <a:pPr marL="647700" indent="-34290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§"/>
            </a:pPr>
            <a:r>
              <a:rPr sz="2200" dirty="0" err="1">
                <a:solidFill>
                  <a:srgbClr val="4C4C4C"/>
                </a:solidFill>
                <a:latin typeface="Corbel"/>
                <a:cs typeface="Corbel"/>
              </a:rPr>
              <a:t>Decimales</a:t>
            </a:r>
            <a:r>
              <a:rPr sz="2200" dirty="0">
                <a:solidFill>
                  <a:srgbClr val="4C4C4C"/>
                </a:solidFill>
                <a:latin typeface="Corbel"/>
                <a:cs typeface="Corbel"/>
              </a:rPr>
              <a:t> de 0 a</a:t>
            </a:r>
            <a:r>
              <a:rPr sz="2200" spc="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C4C4C"/>
                </a:solidFill>
                <a:latin typeface="Corbel"/>
                <a:cs typeface="Corbel"/>
              </a:rPr>
              <a:t>1</a:t>
            </a:r>
            <a:endParaRPr sz="22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4001135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5" dirty="0">
                <a:solidFill>
                  <a:srgbClr val="A6A6A6"/>
                </a:solidFill>
              </a:rPr>
              <a:t>P</a:t>
            </a:r>
            <a:r>
              <a:rPr sz="2050" spc="5" dirty="0">
                <a:solidFill>
                  <a:srgbClr val="B5B5B5"/>
                </a:solidFill>
              </a:rPr>
              <a:t>ROPIEDADES </a:t>
            </a:r>
            <a:r>
              <a:rPr sz="2600" spc="-5" dirty="0">
                <a:solidFill>
                  <a:srgbClr val="A6A6A6"/>
                </a:solidFill>
              </a:rPr>
              <a:t>CSS </a:t>
            </a:r>
            <a:r>
              <a:rPr sz="2050" spc="15" dirty="0">
                <a:solidFill>
                  <a:srgbClr val="B5B5B5"/>
                </a:solidFill>
              </a:rPr>
              <a:t>MÁS</a:t>
            </a:r>
            <a:r>
              <a:rPr sz="2050" spc="-5" dirty="0">
                <a:solidFill>
                  <a:srgbClr val="B5B5B5"/>
                </a:solidFill>
              </a:rPr>
              <a:t> </a:t>
            </a:r>
            <a:r>
              <a:rPr sz="2050" spc="10" dirty="0">
                <a:solidFill>
                  <a:srgbClr val="B5B5B5"/>
                </a:solidFill>
              </a:rPr>
              <a:t>USADAS</a:t>
            </a:r>
            <a:endParaRPr sz="205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Propiedades</a:t>
            </a:r>
            <a:endParaRPr sz="2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667384"/>
            <a:ext cx="1986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Corbel"/>
                <a:cs typeface="Corbel"/>
              </a:rPr>
              <a:t>Media</a:t>
            </a:r>
            <a:r>
              <a:rPr sz="2800" i="1" spc="-55" dirty="0">
                <a:latin typeface="Corbel"/>
                <a:cs typeface="Corbel"/>
              </a:rPr>
              <a:t> </a:t>
            </a:r>
            <a:r>
              <a:rPr sz="2800" i="1" spc="-5" dirty="0">
                <a:latin typeface="Corbel"/>
                <a:cs typeface="Corbel"/>
              </a:rPr>
              <a:t>queries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664" y="1547113"/>
            <a:ext cx="6457315" cy="4462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700" spc="-5" dirty="0">
                <a:solidFill>
                  <a:srgbClr val="4C4C4C"/>
                </a:solidFill>
                <a:latin typeface="Corbel"/>
                <a:cs typeface="Corbel"/>
              </a:rPr>
              <a:t>Para hacer </a:t>
            </a:r>
            <a:r>
              <a:rPr sz="2700" i="1" spc="-5" dirty="0">
                <a:solidFill>
                  <a:srgbClr val="4C4C4C"/>
                </a:solidFill>
                <a:latin typeface="Corbel"/>
                <a:cs typeface="Corbel"/>
              </a:rPr>
              <a:t>responsive</a:t>
            </a:r>
            <a:r>
              <a:rPr sz="2700" i="1" spc="-1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700" i="1" spc="-5" dirty="0">
                <a:solidFill>
                  <a:srgbClr val="4C4C4C"/>
                </a:solidFill>
                <a:latin typeface="Corbel"/>
                <a:cs typeface="Corbel"/>
              </a:rPr>
              <a:t>design</a:t>
            </a:r>
            <a:endParaRPr sz="27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700" spc="-285" dirty="0">
                <a:solidFill>
                  <a:srgbClr val="4C4C4C"/>
                </a:solidFill>
                <a:latin typeface="Corbel"/>
                <a:cs typeface="Corbel"/>
              </a:rPr>
              <a:t>&lt;!-­‐-­‐ </a:t>
            </a:r>
            <a:r>
              <a:rPr sz="1700" dirty="0">
                <a:solidFill>
                  <a:srgbClr val="4C4C4C"/>
                </a:solidFill>
                <a:latin typeface="Corbel"/>
                <a:cs typeface="Corbel"/>
              </a:rPr>
              <a:t>CSS media </a:t>
            </a:r>
            <a:r>
              <a:rPr sz="1700" spc="-5" dirty="0">
                <a:solidFill>
                  <a:srgbClr val="4C4C4C"/>
                </a:solidFill>
                <a:latin typeface="Corbel"/>
                <a:cs typeface="Corbel"/>
              </a:rPr>
              <a:t>query en un </a:t>
            </a:r>
            <a:r>
              <a:rPr sz="1700" dirty="0">
                <a:solidFill>
                  <a:srgbClr val="4C4C4C"/>
                </a:solidFill>
                <a:latin typeface="Corbel"/>
                <a:cs typeface="Corbel"/>
              </a:rPr>
              <a:t>link </a:t>
            </a:r>
            <a:r>
              <a:rPr sz="1700" spc="-5" dirty="0">
                <a:solidFill>
                  <a:srgbClr val="4C4C4C"/>
                </a:solidFill>
                <a:latin typeface="Corbel"/>
                <a:cs typeface="Corbel"/>
              </a:rPr>
              <a:t>de estilo</a:t>
            </a:r>
            <a:r>
              <a:rPr sz="1700" spc="-3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1700" spc="-325" dirty="0">
                <a:solidFill>
                  <a:srgbClr val="4C4C4C"/>
                </a:solidFill>
                <a:latin typeface="Corbel"/>
                <a:cs typeface="Corbel"/>
              </a:rPr>
              <a:t>-­‐-­‐&gt;</a:t>
            </a:r>
            <a:endParaRPr sz="17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solidFill>
                  <a:srgbClr val="4C4C4C"/>
                </a:solidFill>
                <a:latin typeface="Corbel"/>
                <a:cs typeface="Corbel"/>
              </a:rPr>
              <a:t>&lt;link </a:t>
            </a:r>
            <a:r>
              <a:rPr sz="1700" spc="-5" dirty="0">
                <a:solidFill>
                  <a:srgbClr val="4C4C4C"/>
                </a:solidFill>
                <a:latin typeface="Corbel"/>
                <a:cs typeface="Corbel"/>
              </a:rPr>
              <a:t>rel="stylesheet" </a:t>
            </a:r>
            <a:r>
              <a:rPr sz="1700" spc="-65" dirty="0">
                <a:solidFill>
                  <a:srgbClr val="4C4C4C"/>
                </a:solidFill>
                <a:latin typeface="Corbel"/>
                <a:cs typeface="Corbel"/>
              </a:rPr>
              <a:t>media="(max-­‐width: </a:t>
            </a:r>
            <a:r>
              <a:rPr sz="1700" spc="-5" dirty="0">
                <a:solidFill>
                  <a:srgbClr val="4C4C4C"/>
                </a:solidFill>
                <a:latin typeface="Corbel"/>
                <a:cs typeface="Corbel"/>
              </a:rPr>
              <a:t>800px)” href="ejemplo.css"</a:t>
            </a:r>
            <a:r>
              <a:rPr sz="1700" spc="-10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4C4C4C"/>
                </a:solidFill>
                <a:latin typeface="Corbel"/>
                <a:cs typeface="Corbel"/>
              </a:rPr>
              <a:t>/&gt;</a:t>
            </a:r>
            <a:endParaRPr sz="17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spc="-285" dirty="0">
                <a:solidFill>
                  <a:srgbClr val="4C4C4C"/>
                </a:solidFill>
                <a:latin typeface="Corbel"/>
                <a:cs typeface="Corbel"/>
              </a:rPr>
              <a:t>&lt;!-­‐-­‐ </a:t>
            </a:r>
            <a:r>
              <a:rPr sz="1700" dirty="0">
                <a:solidFill>
                  <a:srgbClr val="4C4C4C"/>
                </a:solidFill>
                <a:latin typeface="Corbel"/>
                <a:cs typeface="Corbel"/>
              </a:rPr>
              <a:t>CSS media </a:t>
            </a:r>
            <a:r>
              <a:rPr sz="1700" spc="-5" dirty="0">
                <a:solidFill>
                  <a:srgbClr val="4C4C4C"/>
                </a:solidFill>
                <a:latin typeface="Corbel"/>
                <a:cs typeface="Corbel"/>
              </a:rPr>
              <a:t>query dentro de una stylesheet </a:t>
            </a:r>
            <a:r>
              <a:rPr sz="1700" spc="-325" dirty="0">
                <a:solidFill>
                  <a:srgbClr val="4C4C4C"/>
                </a:solidFill>
                <a:latin typeface="Corbel"/>
                <a:cs typeface="Corbel"/>
              </a:rPr>
              <a:t>-­‐-­‐&gt;</a:t>
            </a:r>
            <a:endParaRPr sz="17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700" spc="-5" dirty="0">
                <a:solidFill>
                  <a:srgbClr val="4C4C4C"/>
                </a:solidFill>
                <a:latin typeface="Corbel"/>
                <a:cs typeface="Corbel"/>
              </a:rPr>
              <a:t>&lt;style&gt;</a:t>
            </a:r>
            <a:endParaRPr sz="1700">
              <a:latin typeface="Corbel"/>
              <a:cs typeface="Corbel"/>
            </a:endParaRPr>
          </a:p>
          <a:p>
            <a:pPr marL="142240">
              <a:lnSpc>
                <a:spcPct val="100000"/>
              </a:lnSpc>
              <a:spcBef>
                <a:spcPts val="760"/>
              </a:spcBef>
            </a:pPr>
            <a:r>
              <a:rPr sz="1700" spc="-5" dirty="0">
                <a:solidFill>
                  <a:srgbClr val="4C4C4C"/>
                </a:solidFill>
                <a:latin typeface="Corbel"/>
                <a:cs typeface="Corbel"/>
              </a:rPr>
              <a:t>@media </a:t>
            </a:r>
            <a:r>
              <a:rPr sz="1700" spc="-95" dirty="0">
                <a:solidFill>
                  <a:srgbClr val="4C4C4C"/>
                </a:solidFill>
                <a:latin typeface="Corbel"/>
                <a:cs typeface="Corbel"/>
              </a:rPr>
              <a:t>(max-­‐width: </a:t>
            </a:r>
            <a:r>
              <a:rPr sz="1700" spc="-5" dirty="0">
                <a:solidFill>
                  <a:srgbClr val="4C4C4C"/>
                </a:solidFill>
                <a:latin typeface="Corbel"/>
                <a:cs typeface="Corbel"/>
              </a:rPr>
              <a:t>600px)</a:t>
            </a:r>
            <a:r>
              <a:rPr sz="1700" spc="-16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4C4C4C"/>
                </a:solidFill>
                <a:latin typeface="Corbel"/>
                <a:cs typeface="Corbel"/>
              </a:rPr>
              <a:t>{</a:t>
            </a:r>
            <a:endParaRPr sz="1700">
              <a:latin typeface="Corbel"/>
              <a:cs typeface="Corbel"/>
            </a:endParaRPr>
          </a:p>
          <a:p>
            <a:pPr marL="401320" marR="4812030" indent="-130175">
              <a:lnSpc>
                <a:spcPct val="137300"/>
              </a:lnSpc>
              <a:spcBef>
                <a:spcPts val="95"/>
              </a:spcBef>
            </a:pPr>
            <a:r>
              <a:rPr sz="1700" spc="-5" dirty="0">
                <a:solidFill>
                  <a:srgbClr val="4C4C4C"/>
                </a:solidFill>
                <a:latin typeface="Corbel"/>
                <a:cs typeface="Corbel"/>
              </a:rPr>
              <a:t>.sidebar </a:t>
            </a:r>
            <a:r>
              <a:rPr sz="1700" dirty="0">
                <a:solidFill>
                  <a:srgbClr val="4C4C4C"/>
                </a:solidFill>
                <a:latin typeface="Corbel"/>
                <a:cs typeface="Corbel"/>
              </a:rPr>
              <a:t>{  </a:t>
            </a:r>
            <a:r>
              <a:rPr sz="1700" spc="-5" dirty="0">
                <a:solidFill>
                  <a:srgbClr val="4C4C4C"/>
                </a:solidFill>
                <a:latin typeface="Corbel"/>
                <a:cs typeface="Corbel"/>
              </a:rPr>
              <a:t>display:</a:t>
            </a:r>
            <a:r>
              <a:rPr sz="1700" spc="-7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4C4C4C"/>
                </a:solidFill>
                <a:latin typeface="Corbel"/>
                <a:cs typeface="Corbel"/>
              </a:rPr>
              <a:t>none;</a:t>
            </a:r>
            <a:endParaRPr sz="1700">
              <a:latin typeface="Corbel"/>
              <a:cs typeface="Corbel"/>
            </a:endParaRPr>
          </a:p>
          <a:p>
            <a:pPr marR="5840095" algn="ctr">
              <a:lnSpc>
                <a:spcPct val="100000"/>
              </a:lnSpc>
              <a:spcBef>
                <a:spcPts val="755"/>
              </a:spcBef>
            </a:pPr>
            <a:r>
              <a:rPr sz="1700" dirty="0">
                <a:solidFill>
                  <a:srgbClr val="4C4C4C"/>
                </a:solidFill>
                <a:latin typeface="Corbel"/>
                <a:cs typeface="Corbel"/>
              </a:rPr>
              <a:t>}</a:t>
            </a:r>
            <a:endParaRPr sz="1700">
              <a:latin typeface="Corbel"/>
              <a:cs typeface="Corbel"/>
            </a:endParaRPr>
          </a:p>
          <a:p>
            <a:pPr marL="142240">
              <a:lnSpc>
                <a:spcPct val="100000"/>
              </a:lnSpc>
              <a:spcBef>
                <a:spcPts val="855"/>
              </a:spcBef>
            </a:pPr>
            <a:r>
              <a:rPr sz="1700" dirty="0">
                <a:solidFill>
                  <a:srgbClr val="4C4C4C"/>
                </a:solidFill>
                <a:latin typeface="Corbel"/>
                <a:cs typeface="Corbel"/>
              </a:rPr>
              <a:t>}</a:t>
            </a:r>
            <a:endParaRPr sz="17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700" spc="-5" dirty="0">
                <a:solidFill>
                  <a:srgbClr val="4C4C4C"/>
                </a:solidFill>
                <a:latin typeface="Corbel"/>
                <a:cs typeface="Corbel"/>
              </a:rPr>
              <a:t>&lt;/style&gt;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115" y="194945"/>
            <a:ext cx="21793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A6A6A6"/>
                </a:solidFill>
                <a:latin typeface="Corbel"/>
                <a:cs typeface="Corbel"/>
              </a:rPr>
              <a:t>CSS</a:t>
            </a:r>
            <a:r>
              <a:rPr sz="2600" spc="-50" dirty="0">
                <a:solidFill>
                  <a:srgbClr val="A6A6A6"/>
                </a:solidFill>
                <a:latin typeface="Corbel"/>
                <a:cs typeface="Corbel"/>
              </a:rPr>
              <a:t> </a:t>
            </a:r>
            <a:r>
              <a:rPr sz="2050" spc="-10" dirty="0">
                <a:solidFill>
                  <a:srgbClr val="B5B5B5"/>
                </a:solidFill>
                <a:latin typeface="Corbel"/>
                <a:cs typeface="Corbel"/>
              </a:rPr>
              <a:t>AVANZANDO</a:t>
            </a:r>
            <a:endParaRPr sz="20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615694"/>
            <a:ext cx="53905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&lt;link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rel='stylesheet' media=print' href='print.css'</a:t>
            </a:r>
            <a:r>
              <a:rPr sz="2000" spc="3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/&gt;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664" y="2149094"/>
            <a:ext cx="180213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 indent="-153035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@media screen</a:t>
            </a:r>
            <a:r>
              <a:rPr sz="2000" spc="-7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{ 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body</a:t>
            </a:r>
            <a:r>
              <a:rPr sz="2000" spc="-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3175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width:</a:t>
            </a:r>
            <a:r>
              <a:rPr sz="2000" spc="-15" dirty="0">
                <a:solidFill>
                  <a:srgbClr val="4C4C4C"/>
                </a:solidFill>
                <a:latin typeface="Corbel"/>
                <a:cs typeface="Corbel"/>
              </a:rPr>
              <a:t> 75%;</a:t>
            </a:r>
            <a:endParaRPr sz="2000">
              <a:latin typeface="Corbel"/>
              <a:cs typeface="Corbel"/>
            </a:endParaRPr>
          </a:p>
          <a:p>
            <a:pPr marL="1651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}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}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2185670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-5" dirty="0">
                <a:solidFill>
                  <a:srgbClr val="A6A6A6"/>
                </a:solidFill>
              </a:rPr>
              <a:t>CSS</a:t>
            </a:r>
            <a:r>
              <a:rPr sz="2600" spc="-50" dirty="0">
                <a:solidFill>
                  <a:srgbClr val="A6A6A6"/>
                </a:solidFill>
              </a:rPr>
              <a:t> </a:t>
            </a:r>
            <a:r>
              <a:rPr sz="2050" spc="-10" dirty="0">
                <a:solidFill>
                  <a:srgbClr val="B5B5B5"/>
                </a:solidFill>
              </a:rPr>
              <a:t>AVANZANDO</a:t>
            </a:r>
            <a:endParaRPr sz="205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i="1" spc="-5" dirty="0">
                <a:latin typeface="Corbel"/>
                <a:cs typeface="Corbel"/>
              </a:rPr>
              <a:t>Media</a:t>
            </a:r>
            <a:r>
              <a:rPr sz="2800" i="1" spc="-20" dirty="0">
                <a:latin typeface="Corbel"/>
                <a:cs typeface="Corbel"/>
              </a:rPr>
              <a:t> </a:t>
            </a:r>
            <a:r>
              <a:rPr sz="2800" i="1" spc="-5" dirty="0">
                <a:latin typeface="Corbel"/>
                <a:cs typeface="Corbel"/>
              </a:rPr>
              <a:t>queries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8755" y="2116457"/>
            <a:ext cx="169418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81280" indent="-153035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@media print</a:t>
            </a:r>
            <a:r>
              <a:rPr sz="2000" spc="-7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{ 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body</a:t>
            </a:r>
            <a:r>
              <a:rPr sz="2000" spc="-1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3175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width:</a:t>
            </a:r>
            <a:r>
              <a:rPr sz="2000" spc="-6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100%;</a:t>
            </a:r>
            <a:endParaRPr sz="2000">
              <a:latin typeface="Corbel"/>
              <a:cs typeface="Corbel"/>
            </a:endParaRPr>
          </a:p>
          <a:p>
            <a:pPr marL="1651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}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}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2391410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-5" dirty="0">
                <a:solidFill>
                  <a:srgbClr val="A6A6A6"/>
                </a:solidFill>
              </a:rPr>
              <a:t>CSS</a:t>
            </a:r>
            <a:r>
              <a:rPr sz="2600" spc="-15" dirty="0">
                <a:solidFill>
                  <a:srgbClr val="A6A6A6"/>
                </a:solidFill>
              </a:rPr>
              <a:t> </a:t>
            </a:r>
            <a:r>
              <a:rPr sz="2050" spc="-10" dirty="0">
                <a:solidFill>
                  <a:srgbClr val="B5B5B5"/>
                </a:solidFill>
              </a:rPr>
              <a:t>AVANZANDO</a:t>
            </a:r>
            <a:endParaRPr sz="205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dirty="0"/>
              <a:t>Modelo de</a:t>
            </a:r>
            <a:r>
              <a:rPr sz="2800" spc="-100" dirty="0"/>
              <a:t> </a:t>
            </a:r>
            <a:r>
              <a:rPr sz="2800" dirty="0"/>
              <a:t>cajas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14325" y="1602330"/>
            <a:ext cx="8439148" cy="4550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446783"/>
            <a:ext cx="7966709" cy="3921202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143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b="1" spc="-145" dirty="0">
                <a:solidFill>
                  <a:srgbClr val="4C4C4C"/>
                </a:solidFill>
                <a:latin typeface="Corbel"/>
                <a:cs typeface="Corbel"/>
              </a:rPr>
              <a:t>content-­‐box: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Es el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valor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por</a:t>
            </a:r>
            <a:r>
              <a:rPr sz="2800" spc="1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defecto</a:t>
            </a:r>
            <a:endParaRPr sz="28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visible =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width|height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+ padding +</a:t>
            </a:r>
            <a:r>
              <a:rPr sz="2400" spc="-2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border</a:t>
            </a:r>
            <a:endParaRPr sz="2400" dirty="0">
              <a:latin typeface="Corbel"/>
              <a:cs typeface="Corbel"/>
            </a:endParaRPr>
          </a:p>
          <a:p>
            <a:pPr marL="266700" marR="5080" indent="-254000">
              <a:lnSpc>
                <a:spcPct val="101200"/>
              </a:lnSpc>
              <a:spcBef>
                <a:spcPts val="118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b="1" spc="-165" dirty="0">
                <a:solidFill>
                  <a:srgbClr val="4C4C4C"/>
                </a:solidFill>
                <a:latin typeface="Corbel"/>
                <a:cs typeface="Corbel"/>
              </a:rPr>
              <a:t>border-­‐box: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Cambia las reglas de tamaños.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(padding  y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border </a:t>
            </a:r>
            <a:r>
              <a:rPr sz="2800" i="1" spc="-5" dirty="0">
                <a:solidFill>
                  <a:srgbClr val="4C4C4C"/>
                </a:solidFill>
                <a:latin typeface="Corbel"/>
                <a:cs typeface="Corbel"/>
              </a:rPr>
              <a:t>"interiores”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)</a:t>
            </a:r>
            <a:endParaRPr sz="28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visible =</a:t>
            </a:r>
            <a:r>
              <a:rPr sz="2400" spc="-1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width|height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266700" indent="-254000">
              <a:lnSpc>
                <a:spcPct val="100000"/>
              </a:lnSpc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Profundizar:</a:t>
            </a:r>
            <a:r>
              <a:rPr sz="2800" spc="-10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800" u="heavy" spc="-165" dirty="0">
                <a:solidFill>
                  <a:srgbClr val="65A535"/>
                </a:solidFill>
                <a:latin typeface="Corbel"/>
                <a:cs typeface="Corbel"/>
              </a:rPr>
              <a:t>box-­‐sizing</a:t>
            </a:r>
            <a:endParaRPr sz="28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3233420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-5" dirty="0">
                <a:solidFill>
                  <a:srgbClr val="A6A6A6"/>
                </a:solidFill>
              </a:rPr>
              <a:t>CSS </a:t>
            </a:r>
            <a:r>
              <a:rPr sz="2050" spc="-10" dirty="0">
                <a:solidFill>
                  <a:srgbClr val="B5B5B5"/>
                </a:solidFill>
              </a:rPr>
              <a:t>AVANZANDO</a:t>
            </a:r>
            <a:endParaRPr sz="205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i="1" spc="-150" dirty="0">
                <a:latin typeface="Corbel"/>
                <a:cs typeface="Corbel"/>
              </a:rPr>
              <a:t>box-­‐sizing:</a:t>
            </a:r>
            <a:r>
              <a:rPr sz="2800" i="1" spc="-55" dirty="0">
                <a:latin typeface="Corbel"/>
                <a:cs typeface="Corbel"/>
              </a:rPr>
              <a:t> </a:t>
            </a:r>
            <a:r>
              <a:rPr sz="2800" i="1" spc="-150" dirty="0">
                <a:latin typeface="Corbel"/>
                <a:cs typeface="Corbel"/>
              </a:rPr>
              <a:t>border-­‐box;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45465"/>
            <a:ext cx="33356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Historia de</a:t>
            </a:r>
            <a:r>
              <a:rPr spc="-65" dirty="0"/>
              <a:t> </a:t>
            </a:r>
            <a:r>
              <a:rPr dirty="0"/>
              <a:t>HTML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664" y="1446783"/>
            <a:ext cx="8085455" cy="3817455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43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HTML 4.0</a:t>
            </a:r>
            <a:endParaRPr sz="2800" dirty="0">
              <a:latin typeface="Corbel"/>
              <a:cs typeface="Corbel"/>
            </a:endParaRPr>
          </a:p>
          <a:p>
            <a:pPr marL="660400" marR="624840" indent="-342900">
              <a:lnSpc>
                <a:spcPct val="100699"/>
              </a:lnSpc>
              <a:spcBef>
                <a:spcPts val="112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Desaconseja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 (</a:t>
            </a:r>
            <a:r>
              <a:rPr sz="2400" i="1" spc="-5" dirty="0">
                <a:solidFill>
                  <a:srgbClr val="4C4C4C"/>
                </a:solidFill>
                <a:latin typeface="Corbel"/>
                <a:cs typeface="Corbel"/>
              </a:rPr>
              <a:t>deprecated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)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uso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elementos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o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atributos de  formato</a:t>
            </a:r>
            <a:endParaRPr sz="2400" dirty="0">
              <a:latin typeface="Corbel"/>
              <a:cs typeface="Corbel"/>
            </a:endParaRPr>
          </a:p>
          <a:p>
            <a:pPr marL="952500" indent="-34290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§"/>
            </a:pPr>
            <a:r>
              <a:rPr sz="2200" dirty="0" err="1">
                <a:solidFill>
                  <a:srgbClr val="4C4C4C"/>
                </a:solidFill>
                <a:latin typeface="Corbel"/>
                <a:cs typeface="Corbel"/>
              </a:rPr>
              <a:t>Utilización</a:t>
            </a:r>
            <a:r>
              <a:rPr sz="2200" dirty="0">
                <a:solidFill>
                  <a:srgbClr val="4C4C4C"/>
                </a:solidFill>
                <a:latin typeface="Corbel"/>
                <a:cs typeface="Corbel"/>
              </a:rPr>
              <a:t> de </a:t>
            </a:r>
            <a:r>
              <a:rPr sz="2200" spc="-5" dirty="0">
                <a:solidFill>
                  <a:srgbClr val="4C4C4C"/>
                </a:solidFill>
                <a:latin typeface="Corbel"/>
                <a:cs typeface="Corbel"/>
              </a:rPr>
              <a:t>hojas </a:t>
            </a:r>
            <a:r>
              <a:rPr sz="2200" dirty="0">
                <a:solidFill>
                  <a:srgbClr val="4C4C4C"/>
                </a:solidFill>
                <a:latin typeface="Corbel"/>
                <a:cs typeface="Corbel"/>
              </a:rPr>
              <a:t>de estilo</a:t>
            </a:r>
            <a:r>
              <a:rPr sz="2200" spc="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200" spc="-25" dirty="0">
                <a:solidFill>
                  <a:srgbClr val="4C4C4C"/>
                </a:solidFill>
                <a:latin typeface="Corbel"/>
                <a:cs typeface="Corbel"/>
              </a:rPr>
              <a:t>(CSS)</a:t>
            </a:r>
            <a:endParaRPr sz="2200" dirty="0">
              <a:latin typeface="Corbel"/>
              <a:cs typeface="Corbel"/>
            </a:endParaRPr>
          </a:p>
          <a:p>
            <a:pPr marL="603250" indent="-285750">
              <a:lnSpc>
                <a:spcPct val="100000"/>
              </a:lnSpc>
              <a:spcBef>
                <a:spcPts val="1160"/>
              </a:spcBef>
              <a:buFont typeface="Arial" panose="020B0604020202020204" pitchFamily="34" charset="0"/>
              <a:buChar char="•"/>
            </a:pPr>
            <a:r>
              <a:rPr sz="2400" spc="-315" dirty="0">
                <a:solidFill>
                  <a:srgbClr val="4C4C4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Inclusión de marcos, mejoras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en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tablas, formularios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y</a:t>
            </a:r>
            <a:r>
              <a:rPr sz="2400" spc="6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scripts</a:t>
            </a:r>
            <a:endParaRPr lang="es-ES" sz="2400" spc="-5" dirty="0">
              <a:solidFill>
                <a:srgbClr val="4C4C4C"/>
              </a:solidFill>
              <a:latin typeface="Corbel"/>
              <a:cs typeface="Corbel"/>
            </a:endParaRPr>
          </a:p>
          <a:p>
            <a:pPr marL="603250" indent="-285750">
              <a:lnSpc>
                <a:spcPct val="100000"/>
              </a:lnSpc>
              <a:spcBef>
                <a:spcPts val="1160"/>
              </a:spcBef>
              <a:buFont typeface="Arial" panose="020B0604020202020204" pitchFamily="34" charset="0"/>
              <a:buChar char="•"/>
            </a:pPr>
            <a:r>
              <a:rPr lang="es-ES" sz="2400" spc="-5" dirty="0">
                <a:solidFill>
                  <a:srgbClr val="4C4C4C"/>
                </a:solidFill>
                <a:latin typeface="Corbel"/>
                <a:cs typeface="Corbel"/>
              </a:rPr>
              <a:t>Tres variantes: </a:t>
            </a:r>
            <a:r>
              <a:rPr lang="es-ES" sz="2400" i="1" spc="-5" dirty="0" err="1">
                <a:solidFill>
                  <a:srgbClr val="4C4C4C"/>
                </a:solidFill>
                <a:latin typeface="Corbel"/>
                <a:cs typeface="Corbel"/>
              </a:rPr>
              <a:t>strict</a:t>
            </a:r>
            <a:r>
              <a:rPr lang="es-ES" sz="2400" spc="-5" dirty="0">
                <a:solidFill>
                  <a:srgbClr val="4C4C4C"/>
                </a:solidFill>
                <a:latin typeface="Corbel"/>
                <a:cs typeface="Corbel"/>
              </a:rPr>
              <a:t>, </a:t>
            </a:r>
            <a:r>
              <a:rPr lang="es-ES" sz="2400" i="1" spc="-5" dirty="0" err="1">
                <a:solidFill>
                  <a:srgbClr val="4C4C4C"/>
                </a:solidFill>
                <a:latin typeface="Corbel"/>
                <a:cs typeface="Corbel"/>
              </a:rPr>
              <a:t>transitional</a:t>
            </a:r>
            <a:r>
              <a:rPr lang="es-ES" sz="2400" spc="-5" dirty="0">
                <a:solidFill>
                  <a:srgbClr val="4C4C4C"/>
                </a:solidFill>
                <a:latin typeface="Corbel"/>
                <a:cs typeface="Corbel"/>
              </a:rPr>
              <a:t> y </a:t>
            </a:r>
            <a:r>
              <a:rPr lang="es-ES" sz="2400" i="1" spc="-5" dirty="0" err="1">
                <a:solidFill>
                  <a:srgbClr val="4C4C4C"/>
                </a:solidFill>
                <a:latin typeface="Corbel"/>
                <a:cs typeface="Corbel"/>
              </a:rPr>
              <a:t>frameset</a:t>
            </a:r>
            <a:r>
              <a:rPr lang="es-ES" sz="2400" spc="-5" dirty="0">
                <a:solidFill>
                  <a:srgbClr val="4C4C4C"/>
                </a:solidFill>
                <a:latin typeface="Corbel"/>
                <a:cs typeface="Corbel"/>
              </a:rPr>
              <a:t>.</a:t>
            </a:r>
          </a:p>
          <a:p>
            <a:pPr marL="603250" indent="-285750">
              <a:lnSpc>
                <a:spcPct val="100000"/>
              </a:lnSpc>
              <a:spcBef>
                <a:spcPts val="1160"/>
              </a:spcBef>
              <a:buFont typeface="Arial" panose="020B0604020202020204" pitchFamily="34" charset="0"/>
              <a:buChar char="•"/>
            </a:pPr>
            <a:r>
              <a:rPr lang="es-ES" sz="2400" spc="-5" dirty="0">
                <a:solidFill>
                  <a:srgbClr val="4C4C4C"/>
                </a:solidFill>
                <a:latin typeface="Corbel"/>
                <a:cs typeface="Corbel"/>
              </a:rPr>
              <a:t>HTML 4.01 (diciembre de 1999): parón en el estándar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115" y="194945"/>
            <a:ext cx="41783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A6A6A6"/>
                </a:solidFill>
                <a:latin typeface="Corbel"/>
                <a:cs typeface="Corbel"/>
              </a:rPr>
              <a:t>H</a:t>
            </a:r>
            <a:r>
              <a:rPr sz="2050" dirty="0">
                <a:solidFill>
                  <a:srgbClr val="B5B5B5"/>
                </a:solidFill>
                <a:latin typeface="Corbel"/>
                <a:cs typeface="Corbel"/>
              </a:rPr>
              <a:t>ISTORIA </a:t>
            </a:r>
            <a:r>
              <a:rPr sz="2050" spc="10" dirty="0">
                <a:solidFill>
                  <a:srgbClr val="B5B5B5"/>
                </a:solidFill>
                <a:latin typeface="Corbel"/>
                <a:cs typeface="Corbel"/>
              </a:rPr>
              <a:t>Y </a:t>
            </a:r>
            <a:r>
              <a:rPr sz="2050" spc="5" dirty="0">
                <a:solidFill>
                  <a:srgbClr val="B5B5B5"/>
                </a:solidFill>
                <a:latin typeface="Corbel"/>
                <a:cs typeface="Corbel"/>
              </a:rPr>
              <a:t>EVOLUCIÓN </a:t>
            </a:r>
            <a:r>
              <a:rPr sz="2050" spc="10" dirty="0">
                <a:solidFill>
                  <a:srgbClr val="B5B5B5"/>
                </a:solidFill>
                <a:latin typeface="Corbel"/>
                <a:cs typeface="Corbel"/>
              </a:rPr>
              <a:t>DE</a:t>
            </a:r>
            <a:r>
              <a:rPr sz="2050" spc="275" dirty="0">
                <a:solidFill>
                  <a:srgbClr val="B5B5B5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A6A6A6"/>
                </a:solidFill>
                <a:latin typeface="Corbel"/>
                <a:cs typeface="Corbel"/>
              </a:rPr>
              <a:t>HTML</a:t>
            </a:r>
            <a:endParaRPr sz="2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615694"/>
            <a:ext cx="7878445" cy="44653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66700" marR="5080" indent="-254000">
              <a:lnSpc>
                <a:spcPts val="3300"/>
              </a:lnSpc>
              <a:spcBef>
                <a:spcPts val="26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20" dirty="0">
                <a:solidFill>
                  <a:srgbClr val="4C4C4C"/>
                </a:solidFill>
                <a:latin typeface="Corbel"/>
                <a:cs typeface="Corbel"/>
              </a:rPr>
              <a:t>Pequeñas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animaciones que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se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lanzan cuando alguna  propiedad cambia de estado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65A535"/>
              </a:buClr>
              <a:buFont typeface="Georgia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transition: </a:t>
            </a:r>
            <a:r>
              <a:rPr sz="2800" spc="-110" dirty="0">
                <a:solidFill>
                  <a:srgbClr val="4C4C4C"/>
                </a:solidFill>
                <a:latin typeface="Corbel"/>
                <a:cs typeface="Corbel"/>
              </a:rPr>
              <a:t>background-­‐color </a:t>
            </a:r>
            <a:r>
              <a:rPr sz="2800" spc="-15" dirty="0">
                <a:solidFill>
                  <a:srgbClr val="4C4C4C"/>
                </a:solidFill>
                <a:latin typeface="Corbel"/>
                <a:cs typeface="Corbel"/>
              </a:rPr>
              <a:t>500ms </a:t>
            </a:r>
            <a:r>
              <a:rPr sz="2800" spc="-190" dirty="0">
                <a:solidFill>
                  <a:srgbClr val="4C4C4C"/>
                </a:solidFill>
                <a:latin typeface="Corbel"/>
                <a:cs typeface="Corbel"/>
              </a:rPr>
              <a:t>ease-­‐out</a:t>
            </a:r>
            <a:r>
              <a:rPr sz="2800" spc="114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1s;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950">
              <a:latin typeface="Times New Roman"/>
              <a:cs typeface="Times New Roman"/>
            </a:endParaRPr>
          </a:p>
          <a:p>
            <a:pPr marL="266700" marR="521970" indent="-254000">
              <a:lnSpc>
                <a:spcPct val="101200"/>
              </a:lnSpc>
              <a:spcBef>
                <a:spcPts val="5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Más eﬁcientes que las transiciones de Javascript.  (Animadas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por </a:t>
            </a:r>
            <a:r>
              <a:rPr sz="2800" spc="-10" dirty="0">
                <a:solidFill>
                  <a:srgbClr val="4C4C4C"/>
                </a:solidFill>
                <a:latin typeface="Corbel"/>
                <a:cs typeface="Corbel"/>
              </a:rPr>
              <a:t>hardware)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5A535"/>
              </a:buClr>
              <a:buFont typeface="Georgia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266700" indent="-254000">
              <a:lnSpc>
                <a:spcPct val="100000"/>
              </a:lnSpc>
              <a:buFont typeface="Georgia"/>
              <a:buChar char="•"/>
              <a:tabLst>
                <a:tab pos="269240" algn="l"/>
              </a:tabLst>
            </a:pPr>
            <a:r>
              <a:rPr sz="2800" u="heavy" spc="-5" dirty="0">
                <a:solidFill>
                  <a:srgbClr val="65A535"/>
                </a:solidFill>
                <a:latin typeface="Corbel"/>
                <a:cs typeface="Corbel"/>
              </a:rPr>
              <a:t>Lista de propiedades que </a:t>
            </a:r>
            <a:r>
              <a:rPr sz="2800" u="heavy" dirty="0">
                <a:solidFill>
                  <a:srgbClr val="65A535"/>
                </a:solidFill>
                <a:latin typeface="Corbel"/>
                <a:cs typeface="Corbel"/>
              </a:rPr>
              <a:t>se </a:t>
            </a:r>
            <a:r>
              <a:rPr sz="2800" u="heavy" spc="-5" dirty="0">
                <a:solidFill>
                  <a:srgbClr val="65A535"/>
                </a:solidFill>
                <a:latin typeface="Corbel"/>
                <a:cs typeface="Corbel"/>
              </a:rPr>
              <a:t>pueden</a:t>
            </a:r>
            <a:r>
              <a:rPr sz="2800" u="heavy" spc="0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800" u="heavy" spc="-5" dirty="0">
                <a:solidFill>
                  <a:srgbClr val="65A535"/>
                </a:solidFill>
                <a:latin typeface="Corbel"/>
                <a:cs typeface="Corbel"/>
              </a:rPr>
              <a:t>animar</a:t>
            </a:r>
            <a:endParaRPr sz="2800">
              <a:latin typeface="Corbel"/>
              <a:cs typeface="Corbel"/>
            </a:endParaRPr>
          </a:p>
          <a:p>
            <a:pPr marL="266700" indent="-254000">
              <a:lnSpc>
                <a:spcPct val="100000"/>
              </a:lnSpc>
              <a:spcBef>
                <a:spcPts val="1140"/>
              </a:spcBef>
              <a:buFont typeface="Georgia"/>
              <a:buChar char="•"/>
              <a:tabLst>
                <a:tab pos="269240" algn="l"/>
              </a:tabLst>
            </a:pPr>
            <a:r>
              <a:rPr sz="2800" u="heavy" spc="-5" dirty="0">
                <a:solidFill>
                  <a:srgbClr val="65A535"/>
                </a:solidFill>
                <a:latin typeface="Corbel"/>
                <a:cs typeface="Corbel"/>
              </a:rPr>
              <a:t>Easing</a:t>
            </a:r>
            <a:r>
              <a:rPr sz="2800" u="heavy" spc="-10" dirty="0">
                <a:solidFill>
                  <a:srgbClr val="65A535"/>
                </a:solidFill>
                <a:latin typeface="Corbel"/>
                <a:cs typeface="Corbel"/>
              </a:rPr>
              <a:t> </a:t>
            </a:r>
            <a:r>
              <a:rPr sz="2800" u="heavy" spc="-5" dirty="0">
                <a:solidFill>
                  <a:srgbClr val="65A535"/>
                </a:solidFill>
                <a:latin typeface="Corbel"/>
                <a:cs typeface="Corbel"/>
              </a:rPr>
              <a:t>functions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2256155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-5" dirty="0">
                <a:solidFill>
                  <a:srgbClr val="A6A6A6"/>
                </a:solidFill>
              </a:rPr>
              <a:t>CSS</a:t>
            </a:r>
            <a:r>
              <a:rPr sz="2600" spc="-30" dirty="0">
                <a:solidFill>
                  <a:srgbClr val="A6A6A6"/>
                </a:solidFill>
              </a:rPr>
              <a:t> </a:t>
            </a:r>
            <a:r>
              <a:rPr sz="2050" spc="-10" dirty="0">
                <a:solidFill>
                  <a:srgbClr val="B5B5B5"/>
                </a:solidFill>
              </a:rPr>
              <a:t>AVANZANDO</a:t>
            </a:r>
            <a:endParaRPr sz="205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CSS</a:t>
            </a:r>
            <a:r>
              <a:rPr sz="2800" spc="-50" dirty="0"/>
              <a:t> </a:t>
            </a:r>
            <a:r>
              <a:rPr sz="2800" spc="-5" dirty="0"/>
              <a:t>transitions</a:t>
            </a:r>
            <a:endParaRPr sz="2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5" y="1463294"/>
            <a:ext cx="4221480" cy="4140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&lt;style&gt;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#paco</a:t>
            </a:r>
            <a:r>
              <a:rPr sz="2000" spc="-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165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transition: </a:t>
            </a:r>
            <a:r>
              <a:rPr sz="2000" spc="-80" dirty="0">
                <a:solidFill>
                  <a:srgbClr val="4C4C4C"/>
                </a:solidFill>
                <a:latin typeface="Corbel"/>
                <a:cs typeface="Corbel"/>
              </a:rPr>
              <a:t>background-­‐color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0.7s</a:t>
            </a:r>
            <a:r>
              <a:rPr sz="2000" spc="8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ease,</a:t>
            </a:r>
            <a:endParaRPr sz="2000">
              <a:latin typeface="Corbel"/>
              <a:cs typeface="Corbel"/>
            </a:endParaRPr>
          </a:p>
          <a:p>
            <a:pPr marL="165100" marR="281940" indent="1261745">
              <a:lnSpc>
                <a:spcPct val="150000"/>
              </a:lnSpc>
            </a:pPr>
            <a:r>
              <a:rPr sz="2000" spc="-95" dirty="0">
                <a:solidFill>
                  <a:srgbClr val="4C4C4C"/>
                </a:solidFill>
                <a:latin typeface="Corbel"/>
                <a:cs typeface="Corbel"/>
              </a:rPr>
              <a:t>padding-­‐right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0.7s ease;  </a:t>
            </a:r>
            <a:r>
              <a:rPr sz="2000" spc="-75" dirty="0">
                <a:solidFill>
                  <a:srgbClr val="4C4C4C"/>
                </a:solidFill>
                <a:latin typeface="Corbel"/>
                <a:cs typeface="Corbel"/>
              </a:rPr>
              <a:t>background-­‐color: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 red;</a:t>
            </a:r>
            <a:endParaRPr sz="2000">
              <a:latin typeface="Corbel"/>
              <a:cs typeface="Corbel"/>
            </a:endParaRPr>
          </a:p>
          <a:p>
            <a:pPr marL="165100" marR="2035175">
              <a:lnSpc>
                <a:spcPct val="150000"/>
              </a:lnSpc>
            </a:pPr>
            <a:r>
              <a:rPr sz="2000" spc="-90" dirty="0">
                <a:solidFill>
                  <a:srgbClr val="4C4C4C"/>
                </a:solidFill>
                <a:latin typeface="Corbel"/>
                <a:cs typeface="Corbel"/>
              </a:rPr>
              <a:t>padding-­‐right: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0px;  height: 90px;  width:</a:t>
            </a:r>
            <a:r>
              <a:rPr sz="2000" spc="-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90px;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}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2256155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-5" dirty="0">
                <a:solidFill>
                  <a:srgbClr val="A6A6A6"/>
                </a:solidFill>
              </a:rPr>
              <a:t>CSS</a:t>
            </a:r>
            <a:r>
              <a:rPr sz="2600" spc="-30" dirty="0">
                <a:solidFill>
                  <a:srgbClr val="A6A6A6"/>
                </a:solidFill>
              </a:rPr>
              <a:t> </a:t>
            </a:r>
            <a:r>
              <a:rPr sz="2050" spc="-10" dirty="0">
                <a:solidFill>
                  <a:srgbClr val="B5B5B5"/>
                </a:solidFill>
              </a:rPr>
              <a:t>AVANZANDO</a:t>
            </a:r>
            <a:endParaRPr sz="205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CSS</a:t>
            </a:r>
            <a:r>
              <a:rPr sz="2800" spc="-50" dirty="0"/>
              <a:t> </a:t>
            </a:r>
            <a:r>
              <a:rPr sz="2800" spc="-5" dirty="0"/>
              <a:t>transitions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016882" y="1463294"/>
            <a:ext cx="267462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 indent="-153035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#paco:hover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{  </a:t>
            </a:r>
            <a:r>
              <a:rPr sz="2000" spc="-75" dirty="0">
                <a:solidFill>
                  <a:srgbClr val="4C4C4C"/>
                </a:solidFill>
                <a:latin typeface="Corbel"/>
                <a:cs typeface="Corbel"/>
              </a:rPr>
              <a:t>background-­‐color: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blue;  </a:t>
            </a:r>
            <a:r>
              <a:rPr sz="2000" spc="-90" dirty="0">
                <a:solidFill>
                  <a:srgbClr val="4C4C4C"/>
                </a:solidFill>
                <a:latin typeface="Corbel"/>
                <a:cs typeface="Corbel"/>
              </a:rPr>
              <a:t>padding-­‐right:</a:t>
            </a:r>
            <a:r>
              <a:rPr sz="2000" spc="-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400px;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}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&lt;/style&gt;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&lt;div</a:t>
            </a:r>
            <a:r>
              <a:rPr sz="2000" spc="-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id="paco"&gt;&lt;/div&gt;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45465"/>
            <a:ext cx="3283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Déﬁcits de</a:t>
            </a:r>
            <a:r>
              <a:rPr spc="-95" dirty="0"/>
              <a:t> </a:t>
            </a:r>
            <a:r>
              <a:rPr spc="-5" dirty="0"/>
              <a:t>HTML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664" y="1446783"/>
            <a:ext cx="7730490" cy="4648708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143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Incorporación progresiva de etiquetas de</a:t>
            </a:r>
            <a:r>
              <a:rPr sz="2800" spc="2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formato</a:t>
            </a:r>
            <a:endParaRPr sz="28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r>
              <a:rPr sz="2400" dirty="0" err="1">
                <a:solidFill>
                  <a:srgbClr val="4C4C4C"/>
                </a:solidFill>
                <a:latin typeface="Corbel"/>
                <a:cs typeface="Corbel"/>
              </a:rPr>
              <a:t>En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contra de la idea original de usar etiquetas</a:t>
            </a:r>
            <a:r>
              <a:rPr sz="2400" spc="5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semánticas</a:t>
            </a:r>
            <a:endParaRPr sz="24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El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formato debería especiﬁcarse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con</a:t>
            </a:r>
            <a:r>
              <a:rPr sz="2400" spc="-9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CSS</a:t>
            </a:r>
            <a:endParaRPr sz="2400" dirty="0">
              <a:latin typeface="Corbel"/>
              <a:cs typeface="Corbel"/>
            </a:endParaRPr>
          </a:p>
          <a:p>
            <a:pPr marL="266700" marR="167640" indent="-254000">
              <a:lnSpc>
                <a:spcPts val="3300"/>
              </a:lnSpc>
              <a:spcBef>
                <a:spcPts val="138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Los lenguajes basados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en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SGML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son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complejos de  procesar</a:t>
            </a:r>
            <a:endParaRPr sz="28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Son muy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dependientes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del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contexto</a:t>
            </a:r>
            <a:endParaRPr sz="2400" dirty="0">
              <a:latin typeface="Corbel"/>
              <a:cs typeface="Corbel"/>
            </a:endParaRPr>
          </a:p>
          <a:p>
            <a:pPr marL="266700" indent="-254000">
              <a:lnSpc>
                <a:spcPct val="100000"/>
              </a:lnSpc>
              <a:spcBef>
                <a:spcPts val="122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Navegadores muy permisivos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con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páginas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 HTML</a:t>
            </a:r>
            <a:endParaRPr sz="28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r>
              <a:rPr sz="2400" spc="-145" dirty="0">
                <a:solidFill>
                  <a:srgbClr val="4C4C4C"/>
                </a:solidFill>
                <a:latin typeface="Corbel"/>
                <a:cs typeface="Corbel"/>
              </a:rPr>
              <a:t>P.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ej.,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aceptan mal anidamiento:</a:t>
            </a:r>
            <a:r>
              <a:rPr sz="2400" spc="-17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&lt;i&gt;&lt;b&gt;Hola&lt;/i&gt;&lt;/b&gt;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115" y="194945"/>
            <a:ext cx="41783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A6A6A6"/>
                </a:solidFill>
                <a:latin typeface="Corbel"/>
                <a:cs typeface="Corbel"/>
              </a:rPr>
              <a:t>H</a:t>
            </a:r>
            <a:r>
              <a:rPr sz="2050" dirty="0">
                <a:solidFill>
                  <a:srgbClr val="B5B5B5"/>
                </a:solidFill>
                <a:latin typeface="Corbel"/>
                <a:cs typeface="Corbel"/>
              </a:rPr>
              <a:t>ISTORIA </a:t>
            </a:r>
            <a:r>
              <a:rPr sz="2050" spc="10" dirty="0">
                <a:solidFill>
                  <a:srgbClr val="B5B5B5"/>
                </a:solidFill>
                <a:latin typeface="Corbel"/>
                <a:cs typeface="Corbel"/>
              </a:rPr>
              <a:t>Y </a:t>
            </a:r>
            <a:r>
              <a:rPr sz="2050" spc="5" dirty="0">
                <a:solidFill>
                  <a:srgbClr val="B5B5B5"/>
                </a:solidFill>
                <a:latin typeface="Corbel"/>
                <a:cs typeface="Corbel"/>
              </a:rPr>
              <a:t>EVOLUCIÓN </a:t>
            </a:r>
            <a:r>
              <a:rPr sz="2050" spc="10" dirty="0">
                <a:solidFill>
                  <a:srgbClr val="B5B5B5"/>
                </a:solidFill>
                <a:latin typeface="Corbel"/>
                <a:cs typeface="Corbel"/>
              </a:rPr>
              <a:t>DE</a:t>
            </a:r>
            <a:r>
              <a:rPr sz="2050" spc="275" dirty="0">
                <a:solidFill>
                  <a:srgbClr val="B5B5B5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A6A6A6"/>
                </a:solidFill>
                <a:latin typeface="Corbel"/>
                <a:cs typeface="Corbel"/>
              </a:rPr>
              <a:t>HTML</a:t>
            </a:r>
            <a:endParaRPr sz="2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545465"/>
            <a:ext cx="3283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Déﬁcits de</a:t>
            </a:r>
            <a:r>
              <a:rPr spc="-95" dirty="0"/>
              <a:t> </a:t>
            </a:r>
            <a:r>
              <a:rPr spc="-5" dirty="0"/>
              <a:t>HTML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664" y="1446783"/>
            <a:ext cx="8059420" cy="447007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143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Algunos aspectos claramente</a:t>
            </a:r>
            <a:r>
              <a:rPr sz="2800" spc="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mejorables</a:t>
            </a:r>
            <a:endParaRPr sz="28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r>
              <a:rPr sz="2400" spc="-50" dirty="0" err="1">
                <a:solidFill>
                  <a:srgbClr val="4C4C4C"/>
                </a:solidFill>
                <a:latin typeface="Corbel"/>
                <a:cs typeface="Corbel"/>
              </a:rPr>
              <a:t>P.ej</a:t>
            </a:r>
            <a:r>
              <a:rPr sz="2400" spc="-50" dirty="0">
                <a:solidFill>
                  <a:srgbClr val="4C4C4C"/>
                </a:solidFill>
                <a:latin typeface="Corbel"/>
                <a:cs typeface="Corbel"/>
              </a:rPr>
              <a:t>.,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etiquetas de cabecera</a:t>
            </a:r>
            <a:r>
              <a:rPr sz="2400" spc="5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(&lt;h1&gt;…&lt;h6&gt;)</a:t>
            </a:r>
            <a:endParaRPr sz="2400" dirty="0">
              <a:latin typeface="Corbel"/>
              <a:cs typeface="Corbel"/>
            </a:endParaRPr>
          </a:p>
          <a:p>
            <a:pPr marL="952500" indent="-342900">
              <a:lnSpc>
                <a:spcPct val="100000"/>
              </a:lnSpc>
              <a:spcBef>
                <a:spcPts val="320"/>
              </a:spcBef>
              <a:buFont typeface="Wingdings" panose="05000000000000000000" pitchFamily="2" charset="2"/>
              <a:buChar char="§"/>
            </a:pPr>
            <a:r>
              <a:rPr sz="2000" spc="-15" dirty="0">
                <a:solidFill>
                  <a:srgbClr val="4C4C4C"/>
                </a:solidFill>
                <a:latin typeface="Corbel"/>
                <a:cs typeface="Corbel"/>
              </a:rPr>
              <a:t>¿Sólo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6?; desconectadas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del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texto </a:t>
            </a:r>
            <a:r>
              <a:rPr sz="2000" dirty="0">
                <a:solidFill>
                  <a:srgbClr val="4C4C4C"/>
                </a:solidFill>
                <a:latin typeface="Corbel"/>
                <a:cs typeface="Corbel"/>
              </a:rPr>
              <a:t>al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que están</a:t>
            </a:r>
            <a:r>
              <a:rPr sz="2000" spc="4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C4C4C"/>
                </a:solidFill>
                <a:latin typeface="Corbel"/>
                <a:cs typeface="Corbel"/>
              </a:rPr>
              <a:t>asociadas…</a:t>
            </a:r>
            <a:endParaRPr sz="2000" dirty="0">
              <a:latin typeface="Corbel"/>
              <a:cs typeface="Corbel"/>
            </a:endParaRPr>
          </a:p>
          <a:p>
            <a:pPr marL="266700" marR="457834" indent="-254000">
              <a:lnSpc>
                <a:spcPct val="101200"/>
              </a:lnSpc>
              <a:spcBef>
                <a:spcPts val="112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No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preparado para convivir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con otros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lenguajes de  etiquetado</a:t>
            </a:r>
            <a:endParaRPr sz="28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24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MathML,</a:t>
            </a:r>
            <a:r>
              <a:rPr sz="2400" spc="-6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C4C4C"/>
                </a:solidFill>
                <a:latin typeface="Corbel"/>
                <a:cs typeface="Corbel"/>
              </a:rPr>
              <a:t>SVG,…</a:t>
            </a:r>
            <a:endParaRPr sz="24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20"/>
              </a:spcBef>
              <a:buFont typeface="Arial" panose="020B0604020202020204" pitchFamily="34" charset="0"/>
              <a:buChar char="•"/>
            </a:pPr>
            <a:r>
              <a:rPr sz="2400" spc="-30" dirty="0" err="1">
                <a:solidFill>
                  <a:srgbClr val="4C4C4C"/>
                </a:solidFill>
                <a:latin typeface="Corbel"/>
                <a:cs typeface="Corbel"/>
              </a:rPr>
              <a:t>Tampoco</a:t>
            </a:r>
            <a:r>
              <a:rPr sz="2400" spc="-3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para deﬁnir versiones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con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funcionalidad</a:t>
            </a:r>
            <a:r>
              <a:rPr sz="2400" spc="5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recortada</a:t>
            </a:r>
            <a:endParaRPr sz="2400" dirty="0">
              <a:latin typeface="Corbel"/>
              <a:cs typeface="Corbel"/>
            </a:endParaRPr>
          </a:p>
          <a:p>
            <a:pPr marL="266700" indent="-254000">
              <a:lnSpc>
                <a:spcPct val="100000"/>
              </a:lnSpc>
              <a:spcBef>
                <a:spcPts val="122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10" dirty="0">
                <a:solidFill>
                  <a:srgbClr val="4C4C4C"/>
                </a:solidFill>
                <a:latin typeface="Corbel"/>
                <a:cs typeface="Corbel"/>
              </a:rPr>
              <a:t>Recapitulando: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necesitaba </a:t>
            </a:r>
            <a:r>
              <a:rPr sz="2800" b="1" spc="-5" dirty="0">
                <a:solidFill>
                  <a:srgbClr val="5E5E5E"/>
                </a:solidFill>
                <a:latin typeface="Corbel"/>
                <a:cs typeface="Corbel"/>
              </a:rPr>
              <a:t>“limpieza”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y</a:t>
            </a:r>
            <a:r>
              <a:rPr sz="2800" spc="2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b="1" spc="-5" dirty="0">
                <a:solidFill>
                  <a:srgbClr val="5E5E5E"/>
                </a:solidFill>
                <a:latin typeface="Corbel"/>
                <a:cs typeface="Corbel"/>
              </a:rPr>
              <a:t>“rediseño”</a:t>
            </a:r>
            <a:endParaRPr sz="28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115" y="194945"/>
            <a:ext cx="41783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A6A6A6"/>
                </a:solidFill>
                <a:latin typeface="Corbel"/>
                <a:cs typeface="Corbel"/>
              </a:rPr>
              <a:t>H</a:t>
            </a:r>
            <a:r>
              <a:rPr sz="2050" dirty="0">
                <a:solidFill>
                  <a:srgbClr val="B5B5B5"/>
                </a:solidFill>
                <a:latin typeface="Corbel"/>
                <a:cs typeface="Corbel"/>
              </a:rPr>
              <a:t>ISTORIA </a:t>
            </a:r>
            <a:r>
              <a:rPr sz="2050" spc="10" dirty="0">
                <a:solidFill>
                  <a:srgbClr val="B5B5B5"/>
                </a:solidFill>
                <a:latin typeface="Corbel"/>
                <a:cs typeface="Corbel"/>
              </a:rPr>
              <a:t>Y </a:t>
            </a:r>
            <a:r>
              <a:rPr sz="2050" spc="5" dirty="0">
                <a:solidFill>
                  <a:srgbClr val="B5B5B5"/>
                </a:solidFill>
                <a:latin typeface="Corbel"/>
                <a:cs typeface="Corbel"/>
              </a:rPr>
              <a:t>EVOLUCIÓN </a:t>
            </a:r>
            <a:r>
              <a:rPr sz="2050" spc="10" dirty="0">
                <a:solidFill>
                  <a:srgbClr val="B5B5B5"/>
                </a:solidFill>
                <a:latin typeface="Corbel"/>
                <a:cs typeface="Corbel"/>
              </a:rPr>
              <a:t>DE</a:t>
            </a:r>
            <a:r>
              <a:rPr sz="2050" spc="275" dirty="0">
                <a:solidFill>
                  <a:srgbClr val="B5B5B5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A6A6A6"/>
                </a:solidFill>
                <a:latin typeface="Corbel"/>
                <a:cs typeface="Corbel"/>
              </a:rPr>
              <a:t>HTML</a:t>
            </a:r>
            <a:endParaRPr sz="2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4" y="1446783"/>
            <a:ext cx="8064500" cy="452733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43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10" dirty="0">
                <a:solidFill>
                  <a:srgbClr val="4C4C4C"/>
                </a:solidFill>
                <a:latin typeface="Corbel"/>
                <a:cs typeface="Corbel"/>
              </a:rPr>
              <a:t>Redeﬁnición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de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HTML en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XML </a:t>
            </a:r>
            <a:r>
              <a:rPr sz="2800" spc="-20" dirty="0">
                <a:solidFill>
                  <a:srgbClr val="4C4C4C"/>
                </a:solidFill>
                <a:latin typeface="Corbel"/>
                <a:cs typeface="Corbel"/>
              </a:rPr>
              <a:t>(en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vez de</a:t>
            </a:r>
            <a:r>
              <a:rPr sz="2800" spc="-15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SGML)</a:t>
            </a:r>
            <a:endParaRPr sz="28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Más regular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y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fácil de procesar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pero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igual de</a:t>
            </a:r>
            <a:r>
              <a:rPr sz="2400" spc="3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potente</a:t>
            </a:r>
            <a:endParaRPr sz="2400" dirty="0"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Facilita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 modularidad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y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convivencia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con </a:t>
            </a:r>
            <a:r>
              <a:rPr sz="2400" dirty="0" err="1">
                <a:solidFill>
                  <a:srgbClr val="4C4C4C"/>
                </a:solidFill>
                <a:latin typeface="Corbel"/>
                <a:cs typeface="Corbel"/>
              </a:rPr>
              <a:t>otros</a:t>
            </a:r>
            <a:r>
              <a:rPr sz="2400" spc="-1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lenguajes</a:t>
            </a:r>
            <a:endParaRPr lang="es-ES" sz="2400" spc="-5" dirty="0">
              <a:solidFill>
                <a:srgbClr val="4C4C4C"/>
              </a:solidFill>
              <a:latin typeface="Corbel"/>
              <a:cs typeface="Corbel"/>
            </a:endParaRPr>
          </a:p>
          <a:p>
            <a:pPr marL="660400" indent="-342900">
              <a:lnSpc>
                <a:spcPct val="100000"/>
              </a:lnSpc>
              <a:spcBef>
                <a:spcPts val="1220"/>
              </a:spcBef>
              <a:buFont typeface="Arial" panose="020B0604020202020204" pitchFamily="34" charset="0"/>
              <a:buChar char="•"/>
            </a:pPr>
            <a:endParaRPr sz="2400" dirty="0">
              <a:latin typeface="Corbel"/>
              <a:cs typeface="Corbel"/>
            </a:endParaRPr>
          </a:p>
          <a:p>
            <a:pPr marL="268605" indent="-255904">
              <a:lnSpc>
                <a:spcPct val="100000"/>
              </a:lnSpc>
              <a:spcBef>
                <a:spcPts val="1220"/>
              </a:spcBef>
              <a:buClr>
                <a:srgbClr val="65A535"/>
              </a:buClr>
              <a:buFont typeface="Georgia"/>
              <a:buChar char="•"/>
              <a:tabLst>
                <a:tab pos="269240" algn="l"/>
              </a:tabLst>
            </a:pP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XHTML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1.0 </a:t>
            </a:r>
            <a:r>
              <a:rPr sz="2800" spc="-180" dirty="0">
                <a:solidFill>
                  <a:srgbClr val="4C4C4C"/>
                </a:solidFill>
                <a:latin typeface="Corbel"/>
                <a:cs typeface="Corbel"/>
              </a:rPr>
              <a:t>(1-­‐2000): </a:t>
            </a:r>
            <a:r>
              <a:rPr sz="2800" dirty="0">
                <a:solidFill>
                  <a:srgbClr val="4C4C4C"/>
                </a:solidFill>
                <a:latin typeface="Corbel"/>
                <a:cs typeface="Corbel"/>
              </a:rPr>
              <a:t>El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primer</a:t>
            </a:r>
            <a:r>
              <a:rPr sz="2800" spc="-204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4C4C4C"/>
                </a:solidFill>
                <a:latin typeface="Corbel"/>
                <a:cs typeface="Corbel"/>
              </a:rPr>
              <a:t>estándar</a:t>
            </a:r>
            <a:endParaRPr sz="2800" dirty="0">
              <a:latin typeface="Corbel"/>
              <a:cs typeface="Corbel"/>
            </a:endParaRPr>
          </a:p>
          <a:p>
            <a:pPr marL="603250" indent="-28575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r>
              <a:rPr sz="2400" spc="-315" dirty="0">
                <a:solidFill>
                  <a:srgbClr val="4C4C4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HTML 4.01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(tres variantes) reformulado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en</a:t>
            </a:r>
            <a:r>
              <a:rPr sz="2400" spc="-80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XML</a:t>
            </a:r>
            <a:endParaRPr sz="2400" dirty="0">
              <a:latin typeface="Corbel"/>
              <a:cs typeface="Corbel"/>
            </a:endParaRPr>
          </a:p>
          <a:p>
            <a:pPr marL="660400" marR="5080" indent="-342900">
              <a:lnSpc>
                <a:spcPct val="100699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solidFill>
                  <a:srgbClr val="4C4C4C"/>
                </a:solidFill>
                <a:latin typeface="Corbel"/>
                <a:cs typeface="Corbel"/>
              </a:rPr>
              <a:t>Casi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 compatible con HTML (uso de minúsculas, etiquetas de  ﬁn obligatorias, etiquetas sin cierre deben </a:t>
            </a:r>
            <a:r>
              <a:rPr sz="2400" spc="-10" dirty="0">
                <a:solidFill>
                  <a:srgbClr val="4C4C4C"/>
                </a:solidFill>
                <a:latin typeface="Corbel"/>
                <a:cs typeface="Corbel"/>
              </a:rPr>
              <a:t>llevar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carácter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/,  </a:t>
            </a:r>
            <a:r>
              <a:rPr sz="2400" spc="-5" dirty="0">
                <a:solidFill>
                  <a:srgbClr val="4C4C4C"/>
                </a:solidFill>
                <a:latin typeface="Corbel"/>
                <a:cs typeface="Corbel"/>
              </a:rPr>
              <a:t>valores de atributos entre comillas,</a:t>
            </a:r>
            <a:r>
              <a:rPr sz="2400" spc="5" dirty="0">
                <a:solidFill>
                  <a:srgbClr val="4C4C4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C4C4C"/>
                </a:solidFill>
                <a:latin typeface="Corbel"/>
                <a:cs typeface="Corbel"/>
              </a:rPr>
              <a:t>etc.)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Tema </a:t>
            </a:r>
            <a:r>
              <a:rPr dirty="0"/>
              <a:t>2 </a:t>
            </a:r>
            <a:r>
              <a:rPr spc="-270" dirty="0"/>
              <a:t>-­‐</a:t>
            </a:r>
            <a:r>
              <a:rPr spc="-5" dirty="0"/>
              <a:t> Parte cliente</a:t>
            </a:r>
            <a:r>
              <a:rPr spc="10" dirty="0"/>
              <a:t> </a:t>
            </a:r>
            <a:r>
              <a:rPr spc="-5" dirty="0"/>
              <a:t>(Frontend)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" y="124187"/>
            <a:ext cx="7027545" cy="995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z="2600" spc="0" dirty="0">
                <a:solidFill>
                  <a:srgbClr val="A6A6A6"/>
                </a:solidFill>
              </a:rPr>
              <a:t>E</a:t>
            </a:r>
            <a:r>
              <a:rPr sz="2050" spc="0" dirty="0">
                <a:solidFill>
                  <a:srgbClr val="B5B5B5"/>
                </a:solidFill>
              </a:rPr>
              <a:t>L </a:t>
            </a:r>
            <a:r>
              <a:rPr sz="2050" spc="5" dirty="0">
                <a:solidFill>
                  <a:srgbClr val="B5B5B5"/>
                </a:solidFill>
              </a:rPr>
              <a:t>FIASCO </a:t>
            </a:r>
            <a:r>
              <a:rPr sz="2050" spc="10" dirty="0">
                <a:solidFill>
                  <a:srgbClr val="B5B5B5"/>
                </a:solidFill>
              </a:rPr>
              <a:t>DE</a:t>
            </a:r>
            <a:r>
              <a:rPr sz="2050" spc="125" dirty="0">
                <a:solidFill>
                  <a:srgbClr val="B5B5B5"/>
                </a:solidFill>
              </a:rPr>
              <a:t> </a:t>
            </a:r>
            <a:r>
              <a:rPr sz="2600" dirty="0">
                <a:solidFill>
                  <a:srgbClr val="A6A6A6"/>
                </a:solidFill>
              </a:rPr>
              <a:t>XHTML</a:t>
            </a:r>
            <a:endParaRPr sz="26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spc="-5" dirty="0"/>
              <a:t>XHTML: </a:t>
            </a:r>
            <a:r>
              <a:rPr sz="2800" i="1" spc="-5" dirty="0">
                <a:latin typeface="Corbel"/>
                <a:cs typeface="Corbel"/>
              </a:rPr>
              <a:t>eXtensable Hypertext Markup</a:t>
            </a:r>
            <a:r>
              <a:rPr sz="2800" i="1" spc="10" dirty="0">
                <a:latin typeface="Corbel"/>
                <a:cs typeface="Corbel"/>
              </a:rPr>
              <a:t> </a:t>
            </a:r>
            <a:r>
              <a:rPr sz="2800" i="1" spc="-5" dirty="0">
                <a:latin typeface="Corbel"/>
                <a:cs typeface="Corbel"/>
              </a:rPr>
              <a:t>Language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3978</Words>
  <Application>Microsoft Office PowerPoint</Application>
  <PresentationFormat>Presentación en pantalla (4:3)</PresentationFormat>
  <Paragraphs>688</Paragraphs>
  <Slides>61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68" baseType="lpstr">
      <vt:lpstr>Arial</vt:lpstr>
      <vt:lpstr>Calibri</vt:lpstr>
      <vt:lpstr>Corbel</vt:lpstr>
      <vt:lpstr>Georgia</vt:lpstr>
      <vt:lpstr>Times New Roman</vt:lpstr>
      <vt:lpstr>Wingdings</vt:lpstr>
      <vt:lpstr>Office Theme</vt:lpstr>
      <vt:lpstr>INGENIERÍA WEB Y COMPUTACIÓN EN LA NUBE Bloque 2: Parte cliente  (Frontend)</vt:lpstr>
      <vt:lpstr>Índice de contenidos</vt:lpstr>
      <vt:lpstr>¿Qué es HTML?</vt:lpstr>
      <vt:lpstr>HTML: DEFINICIÓN ¿Qué es HTML?</vt:lpstr>
      <vt:lpstr>Historia de HTML</vt:lpstr>
      <vt:lpstr>Historia de HTML</vt:lpstr>
      <vt:lpstr>Déﬁcits de HTML</vt:lpstr>
      <vt:lpstr>Déﬁcits de HTML</vt:lpstr>
      <vt:lpstr>EL FIASCO DE XHTML XHTML: eXtensable Hypertext Markup Language</vt:lpstr>
      <vt:lpstr>EL FIASCO DE XHTML XHTML: eXtensable Hypertext Markup Language</vt:lpstr>
      <vt:lpstr>HTML 5: LA RESURRECCIÓN Desarrollo</vt:lpstr>
      <vt:lpstr>HTML 5: LA RESURRECCIÓN Desarrollo</vt:lpstr>
      <vt:lpstr>HTML 5: LA RESURRECCIÓN Algunos objetivos de HTML 5</vt:lpstr>
      <vt:lpstr>HTML 5: LA RESURRECCIÓN Algunos objetivos de HTML 5</vt:lpstr>
      <vt:lpstr>UN TOUR POR HTML ¿Qué cosas vamos a ver?</vt:lpstr>
      <vt:lpstr>UN TOUR POR HTML Elementos del HTML</vt:lpstr>
      <vt:lpstr>UN TOUR POR HTML Elementos del HTML</vt:lpstr>
      <vt:lpstr>UN TOUR POR HTML Estructura del documento</vt:lpstr>
      <vt:lpstr>UN TOUR POR HTML Elementos de la cabecera</vt:lpstr>
      <vt:lpstr>Elementos de la cabecera</vt:lpstr>
      <vt:lpstr>UN TOUR POR HTML Elementos de estructura y formato</vt:lpstr>
      <vt:lpstr>UN TOUR POR HTML Elementos de estructura y formato</vt:lpstr>
      <vt:lpstr>UN TOUR POR HTML Elementos de estructura y formato</vt:lpstr>
      <vt:lpstr>UN TOUR POR HTML Especiﬁcación del layout</vt:lpstr>
      <vt:lpstr>UN TOUR POR HTML Nuevos elementos estructurales de HTML 5</vt:lpstr>
      <vt:lpstr>UN TOUR POR HTML Nuevos elementos estructurales de HTML 5</vt:lpstr>
      <vt:lpstr>UN TOUR POR HTML Ejemplo de layout</vt:lpstr>
      <vt:lpstr>UN TOUR POR HTML Listas</vt:lpstr>
      <vt:lpstr>UN TOUR POR HTML Tablas</vt:lpstr>
      <vt:lpstr>UN TOUR POR HTML Enlaces</vt:lpstr>
      <vt:lpstr>UN TOUR POR HTML Imágenes y objetos</vt:lpstr>
      <vt:lpstr>UN TOUR POR HTML Mapas</vt:lpstr>
      <vt:lpstr>UN TOUR POR HTML Formularios</vt:lpstr>
      <vt:lpstr>UN TOUR POR HTML Formularios</vt:lpstr>
      <vt:lpstr>UN TOUR POR HTML Hojas de estilo y scripts</vt:lpstr>
      <vt:lpstr>UN TOUR POR HTML Canvas</vt:lpstr>
      <vt:lpstr>UN TOUR POR HTML Soporte de vídeo (y audio)</vt:lpstr>
      <vt:lpstr>UN TOUR POR HTML Aplicaciones web oﬄine</vt:lpstr>
      <vt:lpstr>Índice de contenidos</vt:lpstr>
      <vt:lpstr>HISTORIA Y EVOLUCIÓN DE CSS Pasado</vt:lpstr>
      <vt:lpstr>HISTORIA Y EVOLUCIÓN DE CSS Estándar en progreso</vt:lpstr>
      <vt:lpstr>CONCEPTOS BÁSICOS Sintaxis</vt:lpstr>
      <vt:lpstr>CONCEPTOS BÁSICOS ¿Dónde se ponen las reglas CSS?</vt:lpstr>
      <vt:lpstr>CONCEPTOS BÁSICOS Selectores importantes</vt:lpstr>
      <vt:lpstr>CONCEPTOS BÁSICOS Selectores importantes</vt:lpstr>
      <vt:lpstr>CONCEPTOS BÁSICOS Selectores importantes</vt:lpstr>
      <vt:lpstr>CONCEPTOS BÁSICOS Modelo de cajas</vt:lpstr>
      <vt:lpstr>CONCEPTOS BÁSICOS Medidas</vt:lpstr>
      <vt:lpstr>Herencia</vt:lpstr>
      <vt:lpstr>CONCEPTOS BÁSICOS Inspector de elementos</vt:lpstr>
      <vt:lpstr>PROPIEDADES CSS MÁS USADAS Propiedades</vt:lpstr>
      <vt:lpstr>PROPIEDADES CSS MÁS USADAS Propiedades</vt:lpstr>
      <vt:lpstr>PROPIEDADES CSS MÁS USADAS Propiedades</vt:lpstr>
      <vt:lpstr>PROPIEDADES CSS MÁS USADAS Propiedades</vt:lpstr>
      <vt:lpstr>PROPIEDADES CSS MÁS USADAS Propiedades</vt:lpstr>
      <vt:lpstr>Media queries</vt:lpstr>
      <vt:lpstr>CSS AVANZANDO Media queries</vt:lpstr>
      <vt:lpstr>CSS AVANZANDO Modelo de cajas</vt:lpstr>
      <vt:lpstr>CSS AVANZANDO box-­‐sizing: border-­‐box;</vt:lpstr>
      <vt:lpstr>CSS AVANZANDO CSS transitions</vt:lpstr>
      <vt:lpstr>CSS AVANZANDO CSS transitions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WEB Y COMPUTACIÓN EN LA NUBE Bloque 2: Parte cliente  (Frontend)</dc:title>
  <cp:lastModifiedBy>jpaucruz</cp:lastModifiedBy>
  <cp:revision>15</cp:revision>
  <dcterms:created xsi:type="dcterms:W3CDTF">2017-10-01T08:46:47Z</dcterms:created>
  <dcterms:modified xsi:type="dcterms:W3CDTF">2017-10-01T18:11:29Z</dcterms:modified>
</cp:coreProperties>
</file>