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40EDD-96E8-4EB3-A43C-6F02364A6D7C}" v="103" dt="2025-05-18T07:38:2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>
        <p:scale>
          <a:sx n="88" d="100"/>
          <a:sy n="88" d="100"/>
        </p:scale>
        <p:origin x="355" y="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ta, Jack" userId="3ffc7a4f-bfec-42d2-b35e-00773ca3a6c7" providerId="ADAL" clId="{28040EDD-96E8-4EB3-A43C-6F02364A6D7C}"/>
    <pc:docChg chg="undo custSel modSld">
      <pc:chgData name="Motta, Jack" userId="3ffc7a4f-bfec-42d2-b35e-00773ca3a6c7" providerId="ADAL" clId="{28040EDD-96E8-4EB3-A43C-6F02364A6D7C}" dt="2025-05-18T07:38:20.134" v="126" actId="2710"/>
      <pc:docMkLst>
        <pc:docMk/>
      </pc:docMkLst>
      <pc:sldChg chg="modSp">
        <pc:chgData name="Motta, Jack" userId="3ffc7a4f-bfec-42d2-b35e-00773ca3a6c7" providerId="ADAL" clId="{28040EDD-96E8-4EB3-A43C-6F02364A6D7C}" dt="2025-05-18T07:38:20.134" v="126" actId="2710"/>
        <pc:sldMkLst>
          <pc:docMk/>
          <pc:sldMk cId="2059971362" sldId="257"/>
        </pc:sldMkLst>
        <pc:spChg chg="mod">
          <ac:chgData name="Motta, Jack" userId="3ffc7a4f-bfec-42d2-b35e-00773ca3a6c7" providerId="ADAL" clId="{28040EDD-96E8-4EB3-A43C-6F02364A6D7C}" dt="2025-05-18T07:38:20.134" v="126" actId="2710"/>
          <ac:spMkLst>
            <pc:docMk/>
            <pc:sldMk cId="2059971362" sldId="257"/>
            <ac:spMk id="3" creationId="{00000000-0000-0000-0000-000000000000}"/>
          </ac:spMkLst>
        </pc:spChg>
      </pc:sldChg>
      <pc:sldChg chg="modSp">
        <pc:chgData name="Motta, Jack" userId="3ffc7a4f-bfec-42d2-b35e-00773ca3a6c7" providerId="ADAL" clId="{28040EDD-96E8-4EB3-A43C-6F02364A6D7C}" dt="2025-05-18T07:38:11.880" v="125" actId="2710"/>
        <pc:sldMkLst>
          <pc:docMk/>
          <pc:sldMk cId="1543068695" sldId="258"/>
        </pc:sldMkLst>
        <pc:spChg chg="mod">
          <ac:chgData name="Motta, Jack" userId="3ffc7a4f-bfec-42d2-b35e-00773ca3a6c7" providerId="ADAL" clId="{28040EDD-96E8-4EB3-A43C-6F02364A6D7C}" dt="2025-05-18T07:38:11.880" v="125" actId="2710"/>
          <ac:spMkLst>
            <pc:docMk/>
            <pc:sldMk cId="1543068695" sldId="258"/>
            <ac:spMk id="3" creationId="{46692F57-031A-7057-291F-AF99D347E5E7}"/>
          </ac:spMkLst>
        </pc:spChg>
      </pc:sldChg>
      <pc:sldChg chg="modSp">
        <pc:chgData name="Motta, Jack" userId="3ffc7a4f-bfec-42d2-b35e-00773ca3a6c7" providerId="ADAL" clId="{28040EDD-96E8-4EB3-A43C-6F02364A6D7C}" dt="2025-05-18T07:37:58.230" v="124" actId="2710"/>
        <pc:sldMkLst>
          <pc:docMk/>
          <pc:sldMk cId="1721121315" sldId="260"/>
        </pc:sldMkLst>
        <pc:spChg chg="mod">
          <ac:chgData name="Motta, Jack" userId="3ffc7a4f-bfec-42d2-b35e-00773ca3a6c7" providerId="ADAL" clId="{28040EDD-96E8-4EB3-A43C-6F02364A6D7C}" dt="2025-05-18T07:37:58.230" v="124" actId="2710"/>
          <ac:spMkLst>
            <pc:docMk/>
            <pc:sldMk cId="1721121315" sldId="260"/>
            <ac:spMk id="3" creationId="{8D1ECC19-5F9A-53E0-7306-6E97785104E8}"/>
          </ac:spMkLst>
        </pc:spChg>
      </pc:sldChg>
      <pc:sldChg chg="modSp">
        <pc:chgData name="Motta, Jack" userId="3ffc7a4f-bfec-42d2-b35e-00773ca3a6c7" providerId="ADAL" clId="{28040EDD-96E8-4EB3-A43C-6F02364A6D7C}" dt="2025-05-18T07:37:47.595" v="123" actId="2710"/>
        <pc:sldMkLst>
          <pc:docMk/>
          <pc:sldMk cId="1687577238" sldId="261"/>
        </pc:sldMkLst>
        <pc:spChg chg="mod">
          <ac:chgData name="Motta, Jack" userId="3ffc7a4f-bfec-42d2-b35e-00773ca3a6c7" providerId="ADAL" clId="{28040EDD-96E8-4EB3-A43C-6F02364A6D7C}" dt="2025-05-18T07:37:47.595" v="123" actId="2710"/>
          <ac:spMkLst>
            <pc:docMk/>
            <pc:sldMk cId="1687577238" sldId="261"/>
            <ac:spMk id="3" creationId="{6BE74603-FC81-DA58-B3F7-6FE9F9D5CF4E}"/>
          </ac:spMkLst>
        </pc:spChg>
      </pc:sldChg>
      <pc:sldChg chg="modSp mod modAnim">
        <pc:chgData name="Motta, Jack" userId="3ffc7a4f-bfec-42d2-b35e-00773ca3a6c7" providerId="ADAL" clId="{28040EDD-96E8-4EB3-A43C-6F02364A6D7C}" dt="2025-05-18T07:37:07.293" v="122" actId="14100"/>
        <pc:sldMkLst>
          <pc:docMk/>
          <pc:sldMk cId="2223022621" sldId="262"/>
        </pc:sldMkLst>
        <pc:spChg chg="mod">
          <ac:chgData name="Motta, Jack" userId="3ffc7a4f-bfec-42d2-b35e-00773ca3a6c7" providerId="ADAL" clId="{28040EDD-96E8-4EB3-A43C-6F02364A6D7C}" dt="2025-05-18T07:37:07.293" v="122" actId="14100"/>
          <ac:spMkLst>
            <pc:docMk/>
            <pc:sldMk cId="2223022621" sldId="262"/>
            <ac:spMk id="3" creationId="{02EC23CC-D011-D7C2-92C9-0A4627167C84}"/>
          </ac:spMkLst>
        </pc:spChg>
        <pc:spChg chg="mod">
          <ac:chgData name="Motta, Jack" userId="3ffc7a4f-bfec-42d2-b35e-00773ca3a6c7" providerId="ADAL" clId="{28040EDD-96E8-4EB3-A43C-6F02364A6D7C}" dt="2025-05-18T07:36:38.399" v="119" actId="14100"/>
          <ac:spMkLst>
            <pc:docMk/>
            <pc:sldMk cId="2223022621" sldId="262"/>
            <ac:spMk id="4" creationId="{F1F1DA2F-E5E8-5E6A-FD26-CF8A84EEF3D6}"/>
          </ac:spMkLst>
        </pc:spChg>
      </pc:sldChg>
      <pc:sldChg chg="modAnim">
        <pc:chgData name="Motta, Jack" userId="3ffc7a4f-bfec-42d2-b35e-00773ca3a6c7" providerId="ADAL" clId="{28040EDD-96E8-4EB3-A43C-6F02364A6D7C}" dt="2025-05-18T07:29:46.636" v="5"/>
        <pc:sldMkLst>
          <pc:docMk/>
          <pc:sldMk cId="1476202105" sldId="263"/>
        </pc:sldMkLst>
      </pc:sldChg>
      <pc:sldChg chg="modAnim">
        <pc:chgData name="Motta, Jack" userId="3ffc7a4f-bfec-42d2-b35e-00773ca3a6c7" providerId="ADAL" clId="{28040EDD-96E8-4EB3-A43C-6F02364A6D7C}" dt="2025-05-18T07:30:33.792" v="16"/>
        <pc:sldMkLst>
          <pc:docMk/>
          <pc:sldMk cId="1205435946" sldId="264"/>
        </pc:sldMkLst>
      </pc:sldChg>
      <pc:sldChg chg="modAnim">
        <pc:chgData name="Motta, Jack" userId="3ffc7a4f-bfec-42d2-b35e-00773ca3a6c7" providerId="ADAL" clId="{28040EDD-96E8-4EB3-A43C-6F02364A6D7C}" dt="2025-05-18T07:31:03.064" v="26"/>
        <pc:sldMkLst>
          <pc:docMk/>
          <pc:sldMk cId="3369783248" sldId="265"/>
        </pc:sldMkLst>
      </pc:sldChg>
      <pc:sldChg chg="modAnim">
        <pc:chgData name="Motta, Jack" userId="3ffc7a4f-bfec-42d2-b35e-00773ca3a6c7" providerId="ADAL" clId="{28040EDD-96E8-4EB3-A43C-6F02364A6D7C}" dt="2025-05-18T07:28:33.019" v="2"/>
        <pc:sldMkLst>
          <pc:docMk/>
          <pc:sldMk cId="247528749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motta31.shinyapps.io/NBA_Prediction_Tool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Player Prediction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Jack Motta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582562B4-0372-218B-09DE-DE20731B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>
            <a:normAutofit/>
          </a:bodyPr>
          <a:lstStyle/>
          <a:p>
            <a:r>
              <a:rPr lang="en-US" dirty="0"/>
              <a:t>SHAP Analysis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FA62709-B0C8-9CE9-3782-C43EB210E1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24" t="184" r="-34" b="-399"/>
          <a:stretch/>
        </p:blipFill>
        <p:spPr>
          <a:xfrm>
            <a:off x="4223150" y="664534"/>
            <a:ext cx="4556811" cy="5528931"/>
          </a:xfr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AC2363C-1553-E30E-FF52-EC0F6F3D8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Three-Pointers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model outputs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volume metrics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Momentum and trends informative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Explosive tag adds signal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31B734-7903-A293-AECA-57F75E90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28" y="664534"/>
            <a:ext cx="4790833" cy="55449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FE5069-7F91-5499-7D70-1DBC0D12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819" y="606866"/>
            <a:ext cx="4913830" cy="57562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132696-CD4C-791A-440F-E5CA9644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921" y="563846"/>
            <a:ext cx="5019134" cy="57992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4BB9F8-B149-FEB6-B3FD-EAB60AE22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904" y="563846"/>
            <a:ext cx="5044196" cy="57303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01C8AA-8A8C-2E07-AA57-D30AEF9A2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904" y="494933"/>
            <a:ext cx="5044196" cy="57837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61366C2-916B-5722-D43A-82D8476FE21B}"/>
              </a:ext>
            </a:extLst>
          </p:cNvPr>
          <p:cNvSpPr txBox="1"/>
          <p:nvPr/>
        </p:nvSpPr>
        <p:spPr>
          <a:xfrm>
            <a:off x="434540" y="2151726"/>
            <a:ext cx="232861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Rebounds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Predictions from models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Historical averages contribute strongly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Interaction terms influence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and spacing relevant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0B82F-0EF1-EEBC-DD61-13443A3FEAA5}"/>
              </a:ext>
            </a:extLst>
          </p:cNvPr>
          <p:cNvSpPr txBox="1"/>
          <p:nvPr/>
        </p:nvSpPr>
        <p:spPr>
          <a:xfrm>
            <a:off x="434851" y="2078745"/>
            <a:ext cx="261807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Assists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Regression, classification drive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EWM + expanding means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Time-based trends add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 context has impact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9229B3-4094-401C-15C8-2B9D2509E405}"/>
              </a:ext>
            </a:extLst>
          </p:cNvPr>
          <p:cNvSpPr txBox="1"/>
          <p:nvPr/>
        </p:nvSpPr>
        <p:spPr>
          <a:xfrm>
            <a:off x="540225" y="2189822"/>
            <a:ext cx="23678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Steals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outputs lead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Explosive tag moderately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Momentum-based stats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+ assists have signal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DC894-6E16-8654-17D0-CAEDCEF1AF39}"/>
              </a:ext>
            </a:extLst>
          </p:cNvPr>
          <p:cNvSpPr txBox="1"/>
          <p:nvPr/>
        </p:nvSpPr>
        <p:spPr>
          <a:xfrm>
            <a:off x="534907" y="2066711"/>
            <a:ext cx="22282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Classification probability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Past blocks highly influential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Rank-based trends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and rebounds contribute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D4187-C9D2-FCA7-37C1-1199FDD5758D}"/>
              </a:ext>
            </a:extLst>
          </p:cNvPr>
          <p:cNvSpPr txBox="1"/>
          <p:nvPr/>
        </p:nvSpPr>
        <p:spPr>
          <a:xfrm>
            <a:off x="412806" y="2066711"/>
            <a:ext cx="26180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Classification dominates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Regression still adds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Minutes and FGA drive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Explosive label moderately helpful</a:t>
            </a:r>
          </a:p>
        </p:txBody>
      </p:sp>
    </p:spTree>
    <p:extLst>
      <p:ext uri="{BB962C8B-B14F-4D97-AF65-F5344CB8AC3E}">
        <p14:creationId xmlns:p14="http://schemas.microsoft.com/office/powerpoint/2010/main" val="12054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 uiExpand="1"/>
      <p:bldP spid="42" grpId="1"/>
      <p:bldP spid="41" grpId="0" uiExpand="1"/>
      <p:bldP spid="41" grpId="1"/>
      <p:bldP spid="44" grpId="0"/>
      <p:bldP spid="44" grpId="1"/>
      <p:bldP spid="46" grpId="0"/>
      <p:bldP spid="46" grpId="1"/>
      <p:bldP spid="48" grpId="0"/>
      <p:bldP spid="48" grpId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591B-73DB-A79C-20D3-506F7308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1D970-D85C-8B7B-0B9F-49455A89D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https://jmotta31.shinyapps.io/NBA_Prediction_Tool/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7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2DE1-0D10-104F-541F-4D1D288EA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5779" y="1057047"/>
            <a:ext cx="7047187" cy="3293571"/>
          </a:xfrm>
        </p:spPr>
        <p:txBody>
          <a:bodyPr>
            <a:normAutofit/>
          </a:bodyPr>
          <a:lstStyle/>
          <a:p>
            <a:r>
              <a:rPr lang="en-US" sz="8800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6778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Predict Pts, Ast, Reb, 3PM, </a:t>
            </a:r>
            <a:r>
              <a:rPr lang="en-US" dirty="0" err="1"/>
              <a:t>Stl</a:t>
            </a:r>
            <a:r>
              <a:rPr lang="en-US" dirty="0"/>
              <a:t>, and Blk</a:t>
            </a:r>
          </a:p>
          <a:p>
            <a:pPr>
              <a:lnSpc>
                <a:spcPct val="100000"/>
              </a:lnSpc>
            </a:pPr>
            <a:r>
              <a:rPr lang="en-US" dirty="0"/>
              <a:t>Help sports bettors and fantasy owners</a:t>
            </a:r>
          </a:p>
          <a:p>
            <a:pPr>
              <a:lnSpc>
                <a:spcPct val="100000"/>
              </a:lnSpc>
            </a:pPr>
            <a:r>
              <a:rPr lang="en-US" dirty="0"/>
              <a:t>Prediction over interpretability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Shiny App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Reactable</a:t>
            </a:r>
            <a:r>
              <a:rPr lang="en-US" dirty="0"/>
              <a:t> of daily generated predictions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Column selector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Implied probability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Model metrics tab w/ user-friendly explanations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2824-1798-BF0E-829F-51FF22DE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2F57-031A-7057-291F-AF99D347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HoopR</a:t>
            </a:r>
            <a:r>
              <a:rPr lang="en-US" dirty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Player </a:t>
            </a:r>
            <a:r>
              <a:rPr lang="en-US" b="1" dirty="0" err="1"/>
              <a:t>gamelogs</a:t>
            </a:r>
            <a:r>
              <a:rPr lang="en-US" dirty="0"/>
              <a:t>, game spreads, and upcoming schedule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2022-2025</a:t>
            </a:r>
            <a:r>
              <a:rPr lang="en-US" dirty="0"/>
              <a:t> season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Filtered where DNP is </a:t>
            </a:r>
            <a:r>
              <a:rPr lang="en-US" b="1" dirty="0"/>
              <a:t>False</a:t>
            </a:r>
          </a:p>
          <a:p>
            <a:pPr>
              <a:lnSpc>
                <a:spcPct val="100000"/>
              </a:lnSpc>
            </a:pPr>
            <a:r>
              <a:rPr lang="en-US" dirty="0"/>
              <a:t>Odds API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Scraped upcoming player props </a:t>
            </a:r>
            <a:r>
              <a:rPr lang="en-US" dirty="0"/>
              <a:t>to help filter out irrelevant players from predictions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StatSurge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NBA </a:t>
            </a:r>
            <a:r>
              <a:rPr lang="en-US" b="1" dirty="0"/>
              <a:t>Injury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6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3960-0DC0-75FF-9856-D7CC3A40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052609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1286-B9AC-0A9D-5A6E-80895B5D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632029"/>
            <a:ext cx="8623663" cy="49192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Grouped by player and season</a:t>
            </a:r>
          </a:p>
          <a:p>
            <a:r>
              <a:rPr lang="en-US" sz="2400" dirty="0"/>
              <a:t>Lags of target and target-adjacent variables</a:t>
            </a:r>
          </a:p>
          <a:p>
            <a:r>
              <a:rPr lang="en-US" sz="2400" dirty="0"/>
              <a:t>Seasonal Expanding Averages</a:t>
            </a:r>
          </a:p>
          <a:p>
            <a:r>
              <a:rPr lang="en-US" sz="2400" dirty="0"/>
              <a:t>Historical mean stats for each player, shifted to avoid leakage.</a:t>
            </a:r>
          </a:p>
          <a:p>
            <a:r>
              <a:rPr lang="en-US" sz="2400" dirty="0"/>
              <a:t>EWM Average, Momentum, Z-score, Rank, and Trend Slopes</a:t>
            </a:r>
          </a:p>
          <a:p>
            <a:pPr lvl="1"/>
            <a:r>
              <a:rPr lang="en-US" sz="1800" dirty="0"/>
              <a:t>Smoothed trends over spans of 5, 9, and 19 games:</a:t>
            </a:r>
          </a:p>
          <a:p>
            <a:r>
              <a:rPr lang="en-US" sz="2400" dirty="0"/>
              <a:t>Hot/Cold Streaks</a:t>
            </a:r>
          </a:p>
          <a:p>
            <a:r>
              <a:rPr lang="en-US" sz="2400" dirty="0"/>
              <a:t>Opponent Context Features</a:t>
            </a:r>
          </a:p>
          <a:p>
            <a:pPr lvl="1"/>
            <a:r>
              <a:rPr lang="en-US" sz="1800" dirty="0"/>
              <a:t>EWM of Stats Allowed by Opponents</a:t>
            </a:r>
          </a:p>
          <a:p>
            <a:pPr lvl="1"/>
            <a:r>
              <a:rPr lang="en-US" sz="1800" dirty="0"/>
              <a:t>Rolling averages of how much opponents allow (e.g., rebounds allowed)</a:t>
            </a:r>
          </a:p>
          <a:p>
            <a:pPr lvl="1"/>
            <a:r>
              <a:rPr lang="en-US" sz="1800" dirty="0"/>
              <a:t>Used to create player-opponent interaction terms.</a:t>
            </a:r>
          </a:p>
          <a:p>
            <a:r>
              <a:rPr lang="en-US" sz="2400" dirty="0"/>
              <a:t>Missing Flag Indicator</a:t>
            </a:r>
          </a:p>
        </p:txBody>
      </p:sp>
    </p:spTree>
    <p:extLst>
      <p:ext uri="{BB962C8B-B14F-4D97-AF65-F5344CB8AC3E}">
        <p14:creationId xmlns:p14="http://schemas.microsoft.com/office/powerpoint/2010/main" val="33570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58E3-6EE9-AC49-A78D-39BA1956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>
            <a:normAutofit/>
          </a:bodyPr>
          <a:lstStyle/>
          <a:p>
            <a:r>
              <a:rPr lang="en-US" dirty="0"/>
              <a:t>Clustering</a:t>
            </a:r>
          </a:p>
        </p:txBody>
      </p:sp>
      <p:pic>
        <p:nvPicPr>
          <p:cNvPr id="11" name="Content Placeholder 10" descr="A chart of different colored dots&#10;&#10;AI-generated content may be incorrect.">
            <a:extLst>
              <a:ext uri="{FF2B5EF4-FFF2-40B4-BE49-F238E27FC236}">
                <a16:creationId xmlns:a16="http://schemas.microsoft.com/office/drawing/2014/main" id="{E4BA7C92-9DE9-90F0-7D8D-EBF9202265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39132" y="1430978"/>
            <a:ext cx="5809707" cy="3848929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CC19-5F9A-53E0-7306-6E9778510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329" y="2083526"/>
            <a:ext cx="3279494" cy="36578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K-Means Clustering on PC1 of aggregated target/target-adjacent predictors by player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Retained ~80% variance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Trained on pre-2025 season 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Median Imputation on missing 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K=6 led to best RMSE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404122-E90E-0A46-F2DF-8EAC9A1C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19250"/>
              </p:ext>
            </p:extLst>
          </p:nvPr>
        </p:nvGraphicFramePr>
        <p:xfrm>
          <a:off x="3970116" y="1578093"/>
          <a:ext cx="4436962" cy="34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298">
                  <a:extLst>
                    <a:ext uri="{9D8B030D-6E8A-4147-A177-3AD203B41FA5}">
                      <a16:colId xmlns:a16="http://schemas.microsoft.com/office/drawing/2014/main" val="653352456"/>
                    </a:ext>
                  </a:extLst>
                </a:gridCol>
                <a:gridCol w="1090664">
                  <a:extLst>
                    <a:ext uri="{9D8B030D-6E8A-4147-A177-3AD203B41FA5}">
                      <a16:colId xmlns:a16="http://schemas.microsoft.com/office/drawing/2014/main" val="506642789"/>
                    </a:ext>
                  </a:extLst>
                </a:gridCol>
              </a:tblGrid>
              <a:tr h="172707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817123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points_ewm_mean_span9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84041"/>
                  </a:ext>
                </a:extLst>
              </a:tr>
              <a:tr h="321261">
                <a:tc>
                  <a:txBody>
                    <a:bodyPr/>
                    <a:lstStyle/>
                    <a:p>
                      <a:r>
                        <a:rPr lang="en-US" sz="1050" dirty="0"/>
                        <a:t>field_goals_attempted_ewm_mean_span9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075684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field_goals_made_ewm_mean_span9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822456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minutes_ewm_mean_span9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867525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free_throws_made_ewm_mean_span9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977609"/>
                  </a:ext>
                </a:extLst>
              </a:tr>
              <a:tr h="321261">
                <a:tc>
                  <a:txBody>
                    <a:bodyPr/>
                    <a:lstStyle/>
                    <a:p>
                      <a:r>
                        <a:rPr lang="en-US" sz="1050" dirty="0"/>
                        <a:t>free_throws_attempted_ewm_mean_span9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295071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assists_ewm_mean_span9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762870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3PA_ewm_mean_span9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001005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3PM_ewm_mean_span9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20180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steals_ewm_mean_span9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355419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 dirty="0"/>
                        <a:t>rebounds_ewm_mean_span9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72249"/>
                  </a:ext>
                </a:extLst>
              </a:tr>
              <a:tr h="231308">
                <a:tc>
                  <a:txBody>
                    <a:bodyPr/>
                    <a:lstStyle/>
                    <a:p>
                      <a:r>
                        <a:rPr lang="en-US" sz="1050"/>
                        <a:t>blocks_ewm_mean_span9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34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5EFE-94AC-D728-6F9E-F851492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4603-FC81-DA58-B3F7-6FE9F9D5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Numerical Features: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Median Imputation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Normalization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Categorical Features: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Imputed “missing” placeholder for NAs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One-hot encoded nominal predictors</a:t>
            </a:r>
          </a:p>
          <a:p>
            <a:pPr>
              <a:lnSpc>
                <a:spcPct val="100000"/>
              </a:lnSpc>
            </a:pPr>
            <a:r>
              <a:rPr lang="en-US" dirty="0"/>
              <a:t>Post-Transformation: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Removed near-zero variance predictors (threshold=0.05)</a:t>
            </a:r>
          </a:p>
        </p:txBody>
      </p:sp>
    </p:spTree>
    <p:extLst>
      <p:ext uri="{BB962C8B-B14F-4D97-AF65-F5344CB8AC3E}">
        <p14:creationId xmlns:p14="http://schemas.microsoft.com/office/powerpoint/2010/main" val="16875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6ED0-FA37-3CA0-EB72-C5BC925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23CC-D011-D7C2-92C9-0A4627167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316249" cy="44353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Base Learners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Ridge Regression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Pts, Reb, Ast, </a:t>
            </a:r>
            <a:r>
              <a:rPr lang="en-US" sz="2300" dirty="0" err="1"/>
              <a:t>Stl</a:t>
            </a:r>
            <a:r>
              <a:rPr lang="en-US" sz="2300" dirty="0"/>
              <a:t>, Blk, 3PM, 3PA, Min, FGA, FGM, FTA, and FTM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Logistic Regression (General Performance)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Binned targets into binary outcomes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Isotonic Calibration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Logistic Regression (Explosive Performance)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Binary classification of high-performance games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Isotonic Calibration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1DA2F-E5E8-5E6A-FD26-CF8A84EE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1448" y="1873975"/>
            <a:ext cx="4496642" cy="44353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Meta-Model</a:t>
            </a:r>
          </a:p>
          <a:p>
            <a:pPr lvl="1">
              <a:lnSpc>
                <a:spcPct val="120000"/>
              </a:lnSpc>
            </a:pPr>
            <a:r>
              <a:rPr lang="en-US" sz="2600" dirty="0" err="1"/>
              <a:t>XGBoost</a:t>
            </a:r>
            <a:endParaRPr lang="en-US" sz="2600" dirty="0"/>
          </a:p>
          <a:p>
            <a:pPr lvl="2">
              <a:lnSpc>
                <a:spcPct val="120000"/>
              </a:lnSpc>
            </a:pPr>
            <a:r>
              <a:rPr lang="en-US" sz="2300" dirty="0"/>
              <a:t>Tuned using randomized search with 3-fold cross-validation.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Optimized: depth, learning rate, regularization, and both feature and row subsampling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Tweedie objective to model skewed, non-negative continuous data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Stacks base learners’ predictions with original features</a:t>
            </a:r>
          </a:p>
        </p:txBody>
      </p:sp>
    </p:spTree>
    <p:extLst>
      <p:ext uri="{BB962C8B-B14F-4D97-AF65-F5344CB8AC3E}">
        <p14:creationId xmlns:p14="http://schemas.microsoft.com/office/powerpoint/2010/main" val="22230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D3DAC6-2A30-7708-6B4D-14C85328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Learners Feature Importance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F349D36-C59D-0F12-46A5-D8BE25270B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18" r="-310"/>
          <a:stretch/>
        </p:blipFill>
        <p:spPr>
          <a:xfrm>
            <a:off x="3150974" y="1148316"/>
            <a:ext cx="6602626" cy="424053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4764EE-75FF-C7A9-F1AB-67AA6EDB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labels contributed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Interactions prove to be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is likely correlated to certain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EWM features and lags contribute significantly across all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Playoffs aren’t a top 20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Injured starting teammate only contributes a lot towards points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4E6EA3-E59E-75A0-ED6F-BE73EC91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74" y="1148316"/>
            <a:ext cx="6467039" cy="4240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B3690-9E39-A353-3615-2EE84AEE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73" y="1148315"/>
            <a:ext cx="6467039" cy="44818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A924BC-3C3F-631F-6EC4-49B55E113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973" y="1227882"/>
            <a:ext cx="6467039" cy="4546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85509-66B8-062D-4F05-15DDB3CB2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002" y="1227881"/>
            <a:ext cx="6506570" cy="45460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7EAEEB-A838-5392-5241-E74C42AB3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563" y="1227880"/>
            <a:ext cx="6467038" cy="45135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198EE6-8638-10B8-B5A3-D367D4EE5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002" y="1227880"/>
            <a:ext cx="6554599" cy="45460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60E7E5-C642-089A-24EF-C2FD8DC7E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8887" y="1244113"/>
            <a:ext cx="6574714" cy="44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E87D-42AA-7226-AC6E-84F2416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151D8F-0CE9-8852-40FA-E3729768E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938418"/>
              </p:ext>
            </p:extLst>
          </p:nvPr>
        </p:nvGraphicFramePr>
        <p:xfrm>
          <a:off x="628591" y="1996440"/>
          <a:ext cx="862329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16">
                  <a:extLst>
                    <a:ext uri="{9D8B030D-6E8A-4147-A177-3AD203B41FA5}">
                      <a16:colId xmlns:a16="http://schemas.microsoft.com/office/drawing/2014/main" val="1768879489"/>
                    </a:ext>
                  </a:extLst>
                </a:gridCol>
                <a:gridCol w="1437216">
                  <a:extLst>
                    <a:ext uri="{9D8B030D-6E8A-4147-A177-3AD203B41FA5}">
                      <a16:colId xmlns:a16="http://schemas.microsoft.com/office/drawing/2014/main" val="2137927973"/>
                    </a:ext>
                  </a:extLst>
                </a:gridCol>
                <a:gridCol w="1437216">
                  <a:extLst>
                    <a:ext uri="{9D8B030D-6E8A-4147-A177-3AD203B41FA5}">
                      <a16:colId xmlns:a16="http://schemas.microsoft.com/office/drawing/2014/main" val="4087620154"/>
                    </a:ext>
                  </a:extLst>
                </a:gridCol>
                <a:gridCol w="1437216">
                  <a:extLst>
                    <a:ext uri="{9D8B030D-6E8A-4147-A177-3AD203B41FA5}">
                      <a16:colId xmlns:a16="http://schemas.microsoft.com/office/drawing/2014/main" val="1735345771"/>
                    </a:ext>
                  </a:extLst>
                </a:gridCol>
                <a:gridCol w="1437216">
                  <a:extLst>
                    <a:ext uri="{9D8B030D-6E8A-4147-A177-3AD203B41FA5}">
                      <a16:colId xmlns:a16="http://schemas.microsoft.com/office/drawing/2014/main" val="1547979151"/>
                    </a:ext>
                  </a:extLst>
                </a:gridCol>
                <a:gridCol w="1437216">
                  <a:extLst>
                    <a:ext uri="{9D8B030D-6E8A-4147-A177-3AD203B41FA5}">
                      <a16:colId xmlns:a16="http://schemas.microsoft.com/office/drawing/2014/main" val="247605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Pinball Loss 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=0.1)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Pinball Loss 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=0.9)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04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Rebounds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3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Steals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58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2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2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252</TotalTime>
  <Words>683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NBA Player Prediction Tool</vt:lpstr>
      <vt:lpstr>Introduction</vt:lpstr>
      <vt:lpstr>Data Sources</vt:lpstr>
      <vt:lpstr>Feature Engineering</vt:lpstr>
      <vt:lpstr>Clustering</vt:lpstr>
      <vt:lpstr>Preprocessing</vt:lpstr>
      <vt:lpstr>Modeling Framework</vt:lpstr>
      <vt:lpstr>Base Learners Feature Importance</vt:lpstr>
      <vt:lpstr>Model Performance</vt:lpstr>
      <vt:lpstr>SHAP Analysis</vt:lpstr>
      <vt:lpstr>Shiny App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Motta</dc:creator>
  <cp:lastModifiedBy>Jack Motta</cp:lastModifiedBy>
  <cp:revision>2</cp:revision>
  <dcterms:created xsi:type="dcterms:W3CDTF">2025-05-18T03:25:38Z</dcterms:created>
  <dcterms:modified xsi:type="dcterms:W3CDTF">2025-05-18T07:38:23Z</dcterms:modified>
</cp:coreProperties>
</file>