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6" r:id="rId5"/>
    <p:sldId id="277" r:id="rId6"/>
    <p:sldId id="270" r:id="rId7"/>
    <p:sldId id="265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4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9EBB-9200-6446-587B-4A33B8925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4C5AF-AD04-4E12-145F-AB2B04BE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56A6-0E6D-747F-1549-5BDE896B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B275-94AB-CD6E-A8FB-0B1F407A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16EA-88DE-6501-9BE9-7B494B8C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17E-986D-F941-A826-EC34CB9C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BF304-2F94-A2ED-9307-75C16817E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46FE-1A83-7DC1-CB70-C98AD462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5C35-EBB7-07F5-E277-9297DB0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A8D7-BC94-AF42-BB3F-1E52C359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8D9DA-EF88-6D44-646B-E328406A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97C4F-3385-DD93-1C60-D5BC25A2A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5B10-C022-BA6E-5210-BCAC1F2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C776-B83C-4ACA-67F1-EED4373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137A-06CA-C9B4-0B92-3A14072A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B95E-8B84-56D3-2480-10029A80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B986-4253-E9A2-6AC8-7799BE8DC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2A98-FB23-EB8B-1569-DB3F53AE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C461D-F91D-4C9D-4FDD-6B3A416D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AE76-3C54-B088-73A7-7D5968B2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97A-E38C-D58D-97B1-06535CD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73C2-F156-C55E-5E93-5C5478ED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189E-5E78-19CA-8A33-860EC570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ED61C-0260-EAF6-CAC4-6042A67E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490A-ABE9-6119-6A8B-630CF797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B79F-8A06-2222-0F9A-513FF7D9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BD3B-F0FA-FC10-0C1B-54025B2F3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5B84-B331-80F7-C4FA-684322F3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1B1B9-ABB4-C030-4678-A497C069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45163-A650-EA5D-D6C9-21E7470A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D6C4-D807-F4EC-2927-815B784A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F570-C7FE-FA80-F63D-498F47CB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8FAD-850D-1EA6-EBD0-CDD3FD2A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5700-5302-74F5-3F88-D380EEAF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2FC23-23BA-ADA3-7F74-78152ACD8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BF972-4EEE-DB3B-3FD3-BC9C4E3F1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A393-1423-24FC-1C2A-0EED8BA4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36FD7-434F-D6E4-5AA6-889DD0B3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D47AE-0E86-F060-20B7-3E89CBD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36F0-7C05-106C-E8B0-E8C4A59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57773-A5AA-8382-6FE8-CD6BAD0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AD86E-E1A3-15BA-374D-6A2AEF48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028F-E02D-124A-0BA9-1916643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72026-1241-DE6F-0CF3-298C92B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055A1-7FD6-B2F7-7276-ECF8E985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3B5D3-0339-5A05-161E-5DD90E4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354F-D25D-A1D9-3CED-4F284C56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A56D-C433-A773-DAF5-BA91D24C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D908C-B6CC-9FF1-565A-434F0C52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9D552-53B1-ABC1-3C26-098D7DD9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32F07-9004-B029-D24C-8E8280F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06A6-45A0-FE7E-467C-3E5DFC59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7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783D-D912-DD46-117D-7844EAD3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7DC5-40A3-D647-CCC7-60442D291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E7BDD-126E-1495-2FCA-9A1CB2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AF81F-BC30-3748-FD0E-145559CD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C2DD-4164-DF0D-7331-6874659D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CE6F-DC26-77D9-E6BB-402A4A4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4EB3F-A8DF-469F-6204-B95C869A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B4D4C-2C52-FE7A-B6D2-414A9523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601E-8852-7812-3D44-2BEC69D5C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E7FD4-0403-4900-89EA-BB2B497AEF90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EC36-6BB6-88F1-16BE-19D3CF11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A743-F6F6-CBD4-5AEE-5FF9E917F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1FEB-D571-4C3D-B107-2A5901B71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3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1930-87CE-3868-C45E-41C97DA23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</a:t>
            </a:r>
            <a:r>
              <a:rPr lang="en-US" altLang="zh-CN" dirty="0"/>
              <a:t>Defense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BB11D-C623-B7E8-BD27-B2B1D167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byte feature -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Unique set of every bi-gram byte encountered in all samples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Selected top 200 most influential bi-gram bytes from the unique set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selected the features using the </a:t>
            </a:r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altLang="zh-CN" dirty="0" err="1"/>
              <a:t>n_</a:t>
            </a:r>
            <a:r>
              <a:rPr lang="en-US" dirty="0" err="1"/>
              <a:t>estimators</a:t>
            </a:r>
            <a:r>
              <a:rPr lang="en-US" dirty="0"/>
              <a:t>=1000, </a:t>
            </a:r>
            <a:r>
              <a:rPr lang="en-US" dirty="0" err="1"/>
              <a:t>max_depth</a:t>
            </a:r>
            <a:r>
              <a:rPr lang="en-US" dirty="0"/>
              <a:t>=5)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classifier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One-hot encoded each of the sample with the presence of each selected bi-gram byte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439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Bi-gram opcode feature -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Unique set of every bi-gram opcode encountered in all samples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Selected top 100 most influential bi-gram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opcodes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from the unique set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selected the features using the </a:t>
            </a:r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altLang="zh-CN" dirty="0" err="1"/>
              <a:t>n_</a:t>
            </a:r>
            <a:r>
              <a:rPr lang="en-US" dirty="0" err="1"/>
              <a:t>estimators</a:t>
            </a:r>
            <a:r>
              <a:rPr lang="en-US" dirty="0"/>
              <a:t>=1000, </a:t>
            </a:r>
            <a:r>
              <a:rPr lang="en-US" dirty="0" err="1"/>
              <a:t>max_depth</a:t>
            </a:r>
            <a:r>
              <a:rPr lang="en-US" dirty="0"/>
              <a:t>=5)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classifier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One-hot encoded each of the sample with the presence of each selected bi-gram opcodes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5935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opcode feature -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Unique set of every tri-gram opcode encountered in all samples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Selected top 100 most influential bi-gram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opcodes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from the unique set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selected the features using the </a:t>
            </a:r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altLang="zh-CN" dirty="0" err="1"/>
              <a:t>n_</a:t>
            </a:r>
            <a:r>
              <a:rPr lang="en-US" dirty="0" err="1"/>
              <a:t>estimators</a:t>
            </a:r>
            <a:r>
              <a:rPr lang="en-US" dirty="0"/>
              <a:t>=1000, </a:t>
            </a:r>
            <a:r>
              <a:rPr lang="en-US" dirty="0" err="1"/>
              <a:t>max_depth</a:t>
            </a:r>
            <a:r>
              <a:rPr lang="en-US" dirty="0"/>
              <a:t>=5)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classifier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One-hot encoded each of the sample with the presence of each selected tri-gram opcodes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17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Tri-gram opcode feature -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Unique set of every tri-gram opcode encountered in all samples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Selected top 100 most influential bi-gram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opcodes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from the unique set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selected the features using the </a:t>
            </a:r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altLang="zh-CN" dirty="0" err="1"/>
              <a:t>n_</a:t>
            </a:r>
            <a:r>
              <a:rPr lang="en-US" dirty="0" err="1"/>
              <a:t>estimators</a:t>
            </a:r>
            <a:r>
              <a:rPr lang="en-US" dirty="0"/>
              <a:t>=1000, </a:t>
            </a:r>
            <a:r>
              <a:rPr lang="en-US" dirty="0" err="1"/>
              <a:t>max_depth</a:t>
            </a:r>
            <a:r>
              <a:rPr lang="en-US" dirty="0"/>
              <a:t>=5)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classifier</a:t>
            </a: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One-hot encoded each of the sample with the presence of each selected tri-gram opcodes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9522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Any time the header feature is not there we have it encoded as 0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don’t have a pipeline for checking different features yet like some of the other teams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don’t have the confidence interval like other team for more explainable results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Small dataset not representative of real-world samples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are only analyzing the first 50,000 bytes of the file</a:t>
            </a: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819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E9B0-DC28-AD6F-AC22-81DBE9E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C02253A-8266-0344-C1C1-DF74BC64E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51" y="1825625"/>
            <a:ext cx="56482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7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B6E4-8699-AA2C-A633-10A199C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6ED1-79D1-B6CF-9CD2-DEF9FE64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altLang="zh-CN" dirty="0" err="1"/>
              <a:t>n_</a:t>
            </a:r>
            <a:r>
              <a:rPr lang="en-US" dirty="0" err="1"/>
              <a:t>estimators</a:t>
            </a:r>
            <a:r>
              <a:rPr lang="en-US" dirty="0"/>
              <a:t>=1000, </a:t>
            </a:r>
            <a:r>
              <a:rPr lang="en-US" dirty="0" err="1"/>
              <a:t>max_depth</a:t>
            </a:r>
            <a:r>
              <a:rPr lang="en-US" dirty="0"/>
              <a:t>=5)</a:t>
            </a:r>
          </a:p>
          <a:p>
            <a:r>
              <a:rPr lang="en-US" dirty="0"/>
              <a:t>Dataset:</a:t>
            </a:r>
          </a:p>
          <a:p>
            <a:pPr marL="457200" lvl="1" indent="0">
              <a:buNone/>
            </a:pPr>
            <a:r>
              <a:rPr lang="en-US" dirty="0"/>
              <a:t>1000 - Windows default binaries </a:t>
            </a:r>
          </a:p>
          <a:p>
            <a:pPr marL="457200" lvl="1" indent="0">
              <a:buNone/>
            </a:pPr>
            <a:r>
              <a:rPr lang="en-US" dirty="0"/>
              <a:t>500 - Vendor 64-bit binaries </a:t>
            </a:r>
          </a:p>
          <a:p>
            <a:pPr marL="457200" lvl="1" indent="0">
              <a:buNone/>
            </a:pPr>
            <a:r>
              <a:rPr lang="en-US" dirty="0"/>
              <a:t>500 - Vendor 32-bit binaries </a:t>
            </a:r>
          </a:p>
          <a:p>
            <a:pPr marL="457200" lvl="1" indent="0">
              <a:buNone/>
            </a:pPr>
            <a:r>
              <a:rPr lang="en-US" dirty="0"/>
              <a:t>250 - Initial malware samples for adversarial portion</a:t>
            </a:r>
          </a:p>
          <a:p>
            <a:pPr marL="457200" lvl="1" indent="0">
              <a:buNone/>
            </a:pPr>
            <a:r>
              <a:rPr lang="en-US" dirty="0"/>
              <a:t>250 - Our adversarial samples </a:t>
            </a:r>
          </a:p>
          <a:p>
            <a:pPr marL="457200" lvl="1" indent="0">
              <a:buNone/>
            </a:pPr>
            <a:r>
              <a:rPr lang="en-US" dirty="0"/>
              <a:t>500 - Most recent malwares uploaded in last week (malware bazar)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414 features in total extracted</a:t>
            </a:r>
          </a:p>
          <a:p>
            <a:r>
              <a:rPr lang="en-US" dirty="0"/>
              <a:t>14 header features </a:t>
            </a:r>
          </a:p>
          <a:p>
            <a:r>
              <a:rPr lang="en-US" dirty="0"/>
              <a:t>200 bi-gram byte features  </a:t>
            </a:r>
          </a:p>
          <a:p>
            <a:r>
              <a:rPr lang="en-US" dirty="0"/>
              <a:t>100 bi-gram opcode features </a:t>
            </a:r>
          </a:p>
          <a:p>
            <a:r>
              <a:rPr lang="en-US" dirty="0"/>
              <a:t>100 tri-gram opcode features  </a:t>
            </a:r>
          </a:p>
          <a:p>
            <a:pPr marL="0" indent="0">
              <a:buNone/>
            </a:pPr>
            <a:r>
              <a:rPr lang="en-US" altLang="zh-CN" dirty="0"/>
              <a:t>n-gram: </a:t>
            </a:r>
            <a:r>
              <a:rPr lang="en-US" dirty="0"/>
              <a:t>sequence of </a:t>
            </a:r>
            <a:r>
              <a:rPr lang="en-US" dirty="0" err="1"/>
              <a:t>of</a:t>
            </a:r>
            <a:r>
              <a:rPr lang="en-US" dirty="0"/>
              <a:t> n adjacent bytes within the binary file. Frequency is computed. This can help capture the semantics of each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run </a:t>
            </a:r>
            <a:r>
              <a:rPr lang="en-US" dirty="0" err="1"/>
              <a:t>pe.get_data</a:t>
            </a:r>
            <a:r>
              <a:rPr lang="en-US" dirty="0"/>
              <a:t>() </a:t>
            </a:r>
          </a:p>
          <a:p>
            <a:endParaRPr lang="en-US" dirty="0"/>
          </a:p>
          <a:p>
            <a:r>
              <a:rPr lang="en-US" b="1" dirty="0"/>
              <a:t>if </a:t>
            </a:r>
            <a:r>
              <a:rPr lang="en-US" b="1" dirty="0" err="1"/>
              <a:t>pe.OPTIONAL_HEADER.SizeOfCode</a:t>
            </a:r>
            <a:r>
              <a:rPr lang="en-US" b="1" dirty="0"/>
              <a:t> &gt; </a:t>
            </a:r>
            <a:r>
              <a:rPr lang="en-US" b="1" dirty="0" err="1"/>
              <a:t>maxBytes</a:t>
            </a:r>
            <a:r>
              <a:rPr lang="en-US" b="1" dirty="0"/>
              <a:t> (50,000 for our test)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/>
              <a:t>byte_file</a:t>
            </a:r>
            <a:r>
              <a:rPr lang="en-US" sz="2400" dirty="0"/>
              <a:t> = </a:t>
            </a:r>
            <a:r>
              <a:rPr lang="en-US" sz="2400" dirty="0" err="1"/>
              <a:t>pe.get_data</a:t>
            </a:r>
            <a:r>
              <a:rPr lang="en-US" sz="2400" dirty="0"/>
              <a:t>(</a:t>
            </a:r>
            <a:r>
              <a:rPr lang="en-US" sz="2400" dirty="0" err="1"/>
              <a:t>pe.OPTIONAL_HEADER.BaseOfCode</a:t>
            </a:r>
            <a:r>
              <a:rPr lang="en-US" sz="2400" dirty="0"/>
              <a:t>, MAX_BYTES)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marL="228600" lvl="1">
              <a:spcBef>
                <a:spcPts val="1000"/>
              </a:spcBef>
            </a:pPr>
            <a:r>
              <a:rPr lang="en-US" sz="2800" b="1" dirty="0"/>
              <a:t>else: 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/>
              <a:t>byte_file</a:t>
            </a:r>
            <a:r>
              <a:rPr lang="en-US" sz="2400" dirty="0"/>
              <a:t> = </a:t>
            </a:r>
            <a:r>
              <a:rPr lang="en-US" sz="2400" dirty="0" err="1"/>
              <a:t>pe.get_data</a:t>
            </a:r>
            <a:r>
              <a:rPr lang="en-US" sz="2400" dirty="0"/>
              <a:t>(</a:t>
            </a:r>
            <a:r>
              <a:rPr lang="en-US" sz="2400" dirty="0" err="1"/>
              <a:t>pe.OPTIONAL_HEADER.BaseOfCode</a:t>
            </a:r>
            <a:r>
              <a:rPr lang="en-US" sz="2400" dirty="0"/>
              <a:t>, </a:t>
            </a:r>
            <a:r>
              <a:rPr lang="en-US" sz="2400" dirty="0" err="1"/>
              <a:t>pe.OPTIONAL_HEADER.SizeOfCode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617-A08A-C0D6-F1DE-192CBAA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DD30-3F33-08E6-18FC-603451BA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get the byte file</a:t>
            </a:r>
          </a:p>
          <a:p>
            <a:endParaRPr lang="en-US" dirty="0"/>
          </a:p>
          <a:p>
            <a:r>
              <a:rPr lang="en-US" dirty="0"/>
              <a:t>Disassemble into ASM using the dis library </a:t>
            </a:r>
          </a:p>
          <a:p>
            <a:endParaRPr lang="en-US" dirty="0"/>
          </a:p>
          <a:p>
            <a:r>
              <a:rPr lang="en-US" dirty="0"/>
              <a:t>Split by new lines to get each instruction line</a:t>
            </a:r>
          </a:p>
          <a:p>
            <a:endParaRPr lang="en-US" dirty="0"/>
          </a:p>
          <a:p>
            <a:r>
              <a:rPr lang="en-US" dirty="0"/>
              <a:t>Split each instruction line to get the opcode</a:t>
            </a:r>
          </a:p>
          <a:p>
            <a:endParaRPr lang="en-US" dirty="0"/>
          </a:p>
          <a:p>
            <a:r>
              <a:rPr lang="en-US" dirty="0"/>
              <a:t> return list of opcodes</a:t>
            </a:r>
          </a:p>
        </p:txBody>
      </p:sp>
    </p:spTree>
    <p:extLst>
      <p:ext uri="{BB962C8B-B14F-4D97-AF65-F5344CB8AC3E}">
        <p14:creationId xmlns:p14="http://schemas.microsoft.com/office/powerpoint/2010/main" val="139528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feature -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Every static header feature from the PE file is being processed into a single feature vector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Selected top 14 most influential header features from the PE file were used for classification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74151"/>
                </a:solidFill>
                <a:latin typeface="Söhne"/>
              </a:rPr>
              <a:t>We selected the features using the </a:t>
            </a:r>
            <a:r>
              <a:rPr lang="en-US" dirty="0" err="1"/>
              <a:t>RandomForest</a:t>
            </a:r>
            <a:r>
              <a:rPr lang="en-US" dirty="0"/>
              <a:t> (</a:t>
            </a:r>
            <a:r>
              <a:rPr lang="en-US" altLang="zh-CN" dirty="0" err="1"/>
              <a:t>n_</a:t>
            </a:r>
            <a:r>
              <a:rPr lang="en-US" dirty="0" err="1"/>
              <a:t>estimators</a:t>
            </a:r>
            <a:r>
              <a:rPr lang="en-US" dirty="0"/>
              <a:t>=1000, </a:t>
            </a:r>
            <a:r>
              <a:rPr lang="en-US" dirty="0" err="1"/>
              <a:t>max_depth</a:t>
            </a:r>
            <a:r>
              <a:rPr lang="en-US" dirty="0"/>
              <a:t>=5)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classifier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solidFill>
                  <a:srgbClr val="374151"/>
                </a:solidFill>
                <a:latin typeface="Söhne"/>
              </a:rPr>
            </a:b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6248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feature – 14 selected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FILE_HEADER.MACHINE - target architecture for the file (e.g., Intel x86, AMD64, ARM).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FILE_HEADER.CHARACTERISTICS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 -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16-bit value that denotes different features and properties of the file. These features are defined using a bitwise OR combination of multiple constants that establish the traits of the executable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FILE_HEADER.SIZEOFOPTIONALHEADER: This field specifies the size of the optional header that immediately follows the file header.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021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feature – 14 selected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OPTIONAL_HEADER.IMAGEBASE: This field specifies the preferred address of the first byte of the image when it is loaded into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OPTIONAL_HEADER.MAJOROPERATINGSYSTEM: This field specifies the major version number of the operating system required to run the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OPTIONAL_HEADER.MAJORSUBSYSTEMVERSION: This field specifies the major version number of the subsystem required to run the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OPTIONAL_HEADER.DLLCHARACTERISTICS: This field specifies various attributes and characteristics of the file, such as whether it is a DLL or a driver.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OPTIONAL_HEADER.SUBSYSTEM: This field specifies the subsystem required to run the file, such as Windows or Console.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3083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F6F7-EF78-64B6-9D93-BFF7FACB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feature – 14 selected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029A-D9D6-38EC-1827-9D6254A8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PE_SECTIONS.MAXENTROPY: This field represents the maximum entropy value of the binary sections of the PE file. Entropy is a measure of the randomness or unpredictability of data, and high entropy values can indicate that a section of the binary code may be obfuscated or encrypted.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PE_SECTIONS.MINENTROPY: This field represents the minimum entropy value of the binary sections of the PE file.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PE_SECTIONS.MEANENTROPY: This field represents the mean entropy value of the binary sections of the PE file.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RESOURCES.MAXENTROPY: This field represents the maximum entropy value of the resources section of the PE file.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>
                <a:solidFill>
                  <a:srgbClr val="374151"/>
                </a:solidFill>
                <a:latin typeface="Söhne"/>
              </a:rPr>
              <a:t>RESOURCES.MINENTROPY: This field represents the minimum entropy value of the resources section of the PE file.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 err="1">
                <a:solidFill>
                  <a:srgbClr val="374151"/>
                </a:solidFill>
                <a:latin typeface="Söhne"/>
              </a:rPr>
              <a:t>VS_VERSIONINFO.Length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: This field specifies the length, in bytes, of the VS_VERSIONINFO resource.</a:t>
            </a:r>
          </a:p>
        </p:txBody>
      </p:sp>
    </p:spTree>
    <p:extLst>
      <p:ext uri="{BB962C8B-B14F-4D97-AF65-F5344CB8AC3E}">
        <p14:creationId xmlns:p14="http://schemas.microsoft.com/office/powerpoint/2010/main" val="289577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977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Söhne</vt:lpstr>
      <vt:lpstr>Arial</vt:lpstr>
      <vt:lpstr>Calibri</vt:lpstr>
      <vt:lpstr>Calibri Light</vt:lpstr>
      <vt:lpstr>Office Theme</vt:lpstr>
      <vt:lpstr>Final Project Defense</vt:lpstr>
      <vt:lpstr>Submitted Model</vt:lpstr>
      <vt:lpstr>Feature Extraction - Summary</vt:lpstr>
      <vt:lpstr>Byte file</vt:lpstr>
      <vt:lpstr>ASM file</vt:lpstr>
      <vt:lpstr>Header feature - selection</vt:lpstr>
      <vt:lpstr>Header feature – 14 selected results</vt:lpstr>
      <vt:lpstr>Header feature – 14 selected results</vt:lpstr>
      <vt:lpstr>Header feature – 14 selected results</vt:lpstr>
      <vt:lpstr>Bi-gram byte feature - selection</vt:lpstr>
      <vt:lpstr>Bi-gram opcode feature - selection</vt:lpstr>
      <vt:lpstr>Tri-gram opcode feature - selection</vt:lpstr>
      <vt:lpstr>Tri-gram opcode feature - selection</vt:lpstr>
      <vt:lpstr>Weakness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Gathright</dc:creator>
  <cp:lastModifiedBy>Peng, Yukon</cp:lastModifiedBy>
  <cp:revision>23</cp:revision>
  <dcterms:created xsi:type="dcterms:W3CDTF">2023-04-20T12:55:01Z</dcterms:created>
  <dcterms:modified xsi:type="dcterms:W3CDTF">2023-04-26T22:55:34Z</dcterms:modified>
</cp:coreProperties>
</file>