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CenturyGothic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478fd0b6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4478fd0b69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478fd0b6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4478fd0b69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478fd0b6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4478fd0b69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78fd0b6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4478fd0b69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78fd0b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4478fd0b6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478fd0b6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4478fd0b69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478fd0b6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4478fd0b69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7be85c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447be85cb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47be85c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447be85cb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47be85c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447be85cb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47be85cb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447be85cb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47be85cb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447be85cb5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478fd0b6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4478fd0b69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  <a:defRPr b="0" i="0" sz="2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json.org/" TargetMode="External"/><Relationship Id="rId4" Type="http://schemas.openxmlformats.org/officeDocument/2006/relationships/hyperlink" Target="http://yaml.org/" TargetMode="External"/><Relationship Id="rId9" Type="http://schemas.openxmlformats.org/officeDocument/2006/relationships/hyperlink" Target="http://bsonspec.org/faq.html" TargetMode="External"/><Relationship Id="rId5" Type="http://schemas.openxmlformats.org/officeDocument/2006/relationships/hyperlink" Target="https://www.json2yaml.com/yaml-vs-json" TargetMode="External"/><Relationship Id="rId6" Type="http://schemas.openxmlformats.org/officeDocument/2006/relationships/hyperlink" Target="https://www.w3schools.com/js/js_json_xml.asp" TargetMode="External"/><Relationship Id="rId7" Type="http://schemas.openxmlformats.org/officeDocument/2006/relationships/hyperlink" Target="http://ubjson.org/" TargetMode="External"/><Relationship Id="rId8" Type="http://schemas.openxmlformats.org/officeDocument/2006/relationships/hyperlink" Target="http://bsonspec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yaml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COMPARATIVE SITUATIONAL ANALYSIS OF JSON ALTERNATIVES</a:t>
            </a:r>
            <a:endParaRPr/>
          </a:p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Joshua Moughler</a:t>
            </a:r>
            <a:endParaRPr b="0" i="0" sz="2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Jacob Gnatz</a:t>
            </a:r>
            <a:endParaRPr b="0" i="0" sz="2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415764" y="15768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YAML VS JSON EXAMPLE</a:t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764" y="2551389"/>
            <a:ext cx="4391025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9111" y="2551389"/>
            <a:ext cx="50958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415764" y="157680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415764" y="1837189"/>
            <a:ext cx="8534400" cy="4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Definition: </a:t>
            </a:r>
            <a:r>
              <a:rPr b="1" lang="en-US" sz="3000">
                <a:solidFill>
                  <a:schemeClr val="lt1"/>
                </a:solidFill>
              </a:rPr>
              <a:t>XML (eXtensible Markup Language) </a:t>
            </a:r>
            <a:r>
              <a:rPr lang="en-US" sz="3000">
                <a:solidFill>
                  <a:schemeClr val="lt1"/>
                </a:solidFill>
              </a:rPr>
              <a:t>is designed to store and transport data.</a:t>
            </a:r>
            <a:endParaRPr baseline="30000" i="0" sz="3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415764" y="157680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XML</a:t>
            </a: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COMPARATIVE ADVANTAGES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415778" y="1837200"/>
            <a:ext cx="10735200" cy="4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XML can be parsed by an XML </a:t>
            </a:r>
            <a:r>
              <a:rPr lang="en-US" sz="2800">
                <a:solidFill>
                  <a:schemeClr val="lt1"/>
                </a:solidFill>
              </a:rPr>
              <a:t>parser as well as other languages </a:t>
            </a:r>
            <a:endParaRPr sz="2800">
              <a:solidFill>
                <a:schemeClr val="lt1"/>
              </a:solidFill>
            </a:endParaRPr>
          </a:p>
          <a:p>
            <a:pPr indent="-32131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JSON must be parsed by a JavaScript function</a:t>
            </a:r>
            <a:endParaRPr sz="2800">
              <a:solidFill>
                <a:schemeClr val="lt1"/>
              </a:solidFill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XML is displayed by browsers in a very readable way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-1333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415764" y="157680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 COMPARATIVE DISADVANTAGES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415778" y="1837200"/>
            <a:ext cx="10735200" cy="4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JSON is less cryptic</a:t>
            </a:r>
            <a:endParaRPr sz="2800">
              <a:solidFill>
                <a:schemeClr val="lt1"/>
              </a:solidFill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JSON requires fewer characters to </a:t>
            </a:r>
            <a:r>
              <a:rPr lang="en-US" sz="2800">
                <a:solidFill>
                  <a:schemeClr val="lt1"/>
                </a:solidFill>
              </a:rPr>
              <a:t>perform the same functions</a:t>
            </a:r>
            <a:endParaRPr sz="2800">
              <a:solidFill>
                <a:schemeClr val="lt1"/>
              </a:solidFill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JSON is an easier language to read and write</a:t>
            </a:r>
            <a:endParaRPr sz="2800">
              <a:solidFill>
                <a:schemeClr val="lt1"/>
              </a:solidFill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JSON can use Arrays</a:t>
            </a:r>
            <a:endParaRPr sz="2800">
              <a:solidFill>
                <a:schemeClr val="lt1"/>
              </a:solidFill>
            </a:endParaRPr>
          </a:p>
          <a:p>
            <a:pPr indent="-1333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15764" y="157680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XML</a:t>
            </a: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VS JSON EXAMPLE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9111" y="2551389"/>
            <a:ext cx="509587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63" y="2551400"/>
            <a:ext cx="57054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15764" y="157680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UBJSON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415764" y="1837189"/>
            <a:ext cx="8534400" cy="4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Definition: </a:t>
            </a:r>
            <a:r>
              <a:rPr b="1" lang="en-US" sz="3000">
                <a:solidFill>
                  <a:schemeClr val="lt1"/>
                </a:solidFill>
              </a:rPr>
              <a:t>UBJSON (Universal Binary JSON Specification) </a:t>
            </a:r>
            <a:r>
              <a:rPr lang="en-US" sz="3000">
                <a:solidFill>
                  <a:schemeClr val="lt1"/>
                </a:solidFill>
              </a:rPr>
              <a:t>is a marker-based form of JSON data compressible to smaller binary formats.</a:t>
            </a:r>
            <a:endParaRPr i="0" sz="30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15778" y="157675"/>
            <a:ext cx="110499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UBJSON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COMPARATIVE ADVANTAGES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415778" y="1837200"/>
            <a:ext cx="10735200" cy="4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UBJSON (on average) compresses JSON files to be 30% smaller in .ubj format</a:t>
            </a:r>
            <a:endParaRPr sz="2800">
              <a:solidFill>
                <a:schemeClr val="lt1"/>
              </a:solidFill>
            </a:endParaRPr>
          </a:p>
          <a:p>
            <a:pPr indent="-32131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These gains can be even higher for some data types. [5]</a:t>
            </a:r>
            <a:endParaRPr sz="2800">
              <a:solidFill>
                <a:schemeClr val="lt1"/>
              </a:solidFill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UBJSON is 100% compatible with JSON data structures</a:t>
            </a:r>
            <a:endParaRPr sz="2800">
              <a:solidFill>
                <a:schemeClr val="lt1"/>
              </a:solidFill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UBJSON is still text legible for viewing purposes</a:t>
            </a:r>
            <a:endParaRPr sz="2800">
              <a:solidFill>
                <a:schemeClr val="lt1"/>
              </a:solidFill>
            </a:endParaRPr>
          </a:p>
          <a:p>
            <a:pPr indent="-1333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15778" y="157675"/>
            <a:ext cx="112182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UBJSON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COMPARATIVE DISADVANTAGES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415778" y="1837200"/>
            <a:ext cx="10735200" cy="4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UBJSON is not standardized like JSON, requiring less-popular parsing tools</a:t>
            </a:r>
            <a:endParaRPr sz="2800">
              <a:solidFill>
                <a:schemeClr val="lt1"/>
              </a:solidFill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UBJSON is more difficult to manually edit (due to strict markup)</a:t>
            </a:r>
            <a:endParaRPr sz="2800">
              <a:solidFill>
                <a:schemeClr val="lt1"/>
              </a:solidFill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UBJSON adds no additional utility beyond standard JSON spec (although this can also be considered an advantage)</a:t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15764" y="157680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UBJSON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VS JSON EXAMPLE</a:t>
            </a:r>
            <a:endParaRPr/>
          </a:p>
        </p:txBody>
      </p:sp>
      <p:pic>
        <p:nvPicPr>
          <p:cNvPr id="245" name="Google Shape;2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8676" y="2300250"/>
            <a:ext cx="467282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75" y="1976405"/>
            <a:ext cx="3914775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5">
            <a:alphaModFix/>
          </a:blip>
          <a:srcRect b="3512" l="0" r="0" t="0"/>
          <a:stretch/>
        </p:blipFill>
        <p:spPr>
          <a:xfrm>
            <a:off x="4453625" y="2792100"/>
            <a:ext cx="2701975" cy="25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/>
        </p:nvSpPr>
        <p:spPr>
          <a:xfrm>
            <a:off x="4330550" y="5595900"/>
            <a:ext cx="29481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equivalent format compressed to hexadecimal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415764" y="157680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BSON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415764" y="1837189"/>
            <a:ext cx="8534400" cy="4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Definition: </a:t>
            </a:r>
            <a:r>
              <a:rPr b="1" lang="en-US" sz="3000">
                <a:solidFill>
                  <a:schemeClr val="lt1"/>
                </a:solidFill>
              </a:rPr>
              <a:t>BSON (Binary JSON) </a:t>
            </a:r>
            <a:r>
              <a:rPr lang="en-US" sz="3000">
                <a:solidFill>
                  <a:schemeClr val="lt1"/>
                </a:solidFill>
              </a:rPr>
              <a:t>is a binary-based serialization format for data documents similar to JSON. It is the primary data-representation for MongoDB (database service company).</a:t>
            </a:r>
            <a:endParaRPr sz="30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415764" y="15768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415764" y="1837189"/>
            <a:ext cx="8534400" cy="4796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 Statement</a:t>
            </a:r>
            <a:endParaRPr/>
          </a:p>
          <a:p>
            <a:pPr indent="-285750" lvl="0" marL="285750" marR="0" rtl="0" algn="l">
              <a:spcBef>
                <a:spcPts val="11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Serialization Alternatives 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YAML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XML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BSON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UBJSON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415778" y="157675"/>
            <a:ext cx="110499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BSON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COMPARATIVE ADVANTAGES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415778" y="1837200"/>
            <a:ext cx="10735200" cy="4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BSON can quickly be encoded and decoded “in most languages due to the use of C data types” [6]</a:t>
            </a:r>
            <a:endParaRPr sz="2800">
              <a:solidFill>
                <a:schemeClr val="lt1"/>
              </a:solidFill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BSON is specialized to be space-efficient and facilitates fast scanning + traversal</a:t>
            </a:r>
            <a:endParaRPr sz="2800">
              <a:solidFill>
                <a:schemeClr val="lt1"/>
              </a:solidFill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BSON has additional data types from standard JSON spec (date type, byte-array type)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415778" y="157675"/>
            <a:ext cx="112182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BSON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COMPARATIVE DISADVANTAGES</a:t>
            </a:r>
            <a:endParaRPr/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415778" y="1837200"/>
            <a:ext cx="10735200" cy="4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BSON is even less popular than UBJSON, and common parsers are often not optimized for BSON decoding</a:t>
            </a:r>
            <a:endParaRPr sz="2800">
              <a:solidFill>
                <a:schemeClr val="lt1"/>
              </a:solidFill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Encoded BSON is not human readable, even in plaintext</a:t>
            </a:r>
            <a:endParaRPr sz="2800">
              <a:solidFill>
                <a:schemeClr val="lt1"/>
              </a:solidFill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In some cases, BSON can take up more space than JSON (due to additional traversability info) [7]</a:t>
            </a:r>
            <a:endParaRPr sz="2800">
              <a:solidFill>
                <a:schemeClr val="lt1"/>
              </a:solidFill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BSON files are not able to be translated back to JSON if they contain BSON-specific data types</a:t>
            </a:r>
            <a:endParaRPr sz="2800">
              <a:solidFill>
                <a:schemeClr val="lt1"/>
              </a:solidFill>
            </a:endParaRPr>
          </a:p>
          <a:p>
            <a:pPr indent="-1333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415764" y="157680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BSON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VS JSON EXAMPLE</a:t>
            </a:r>
            <a:endParaRPr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13" y="2592776"/>
            <a:ext cx="11085176" cy="16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415764" y="15768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SOURCES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415764" y="1837189"/>
            <a:ext cx="8534400" cy="4796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397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b="0" i="0" lang="en-US" sz="28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https://www.json.org/</a:t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39750" lvl="0" marL="5143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b="0" i="0" lang="en-US" sz="28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http://yaml.org/</a:t>
            </a: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39750" lvl="0" marL="5143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lang="en-US" sz="2800" u="sng">
                <a:solidFill>
                  <a:schemeClr val="hlink"/>
                </a:solidFill>
                <a:hlinkClick r:id="rId5"/>
              </a:rPr>
              <a:t>https://www.json2yaml.com/yaml-vs-json</a:t>
            </a:r>
            <a:r>
              <a:rPr lang="en-US" sz="2800">
                <a:solidFill>
                  <a:schemeClr val="lt1"/>
                </a:solidFill>
              </a:rPr>
              <a:t> </a:t>
            </a:r>
            <a:endParaRPr sz="2800">
              <a:solidFill>
                <a:schemeClr val="lt1"/>
              </a:solidFill>
            </a:endParaRPr>
          </a:p>
          <a:p>
            <a:pPr indent="-539750" lvl="0" marL="5143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lang="en-US" sz="2800" u="sng">
                <a:solidFill>
                  <a:schemeClr val="hlink"/>
                </a:solidFill>
                <a:hlinkClick r:id="rId6"/>
              </a:rPr>
              <a:t>https://www.w3schools.com/js/js_json_xml.asp</a:t>
            </a:r>
            <a:endParaRPr sz="2800">
              <a:solidFill>
                <a:schemeClr val="lt1"/>
              </a:solidFill>
            </a:endParaRPr>
          </a:p>
          <a:p>
            <a:pPr indent="-539750" lvl="0" marL="5143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lang="en-US" sz="2800" u="sng">
                <a:solidFill>
                  <a:schemeClr val="hlink"/>
                </a:solidFill>
                <a:hlinkClick r:id="rId7"/>
              </a:rPr>
              <a:t>http://ubjson.org/</a:t>
            </a:r>
            <a:endParaRPr sz="2800">
              <a:solidFill>
                <a:schemeClr val="lt1"/>
              </a:solidFill>
            </a:endParaRPr>
          </a:p>
          <a:p>
            <a:pPr indent="-539750" lvl="0" marL="5143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lang="en-US" sz="2800" u="sng">
                <a:solidFill>
                  <a:schemeClr val="hlink"/>
                </a:solidFill>
                <a:hlinkClick r:id="rId8"/>
              </a:rPr>
              <a:t>http://bsonspec.org/</a:t>
            </a:r>
            <a:endParaRPr sz="2800">
              <a:solidFill>
                <a:schemeClr val="lt1"/>
              </a:solidFill>
            </a:endParaRPr>
          </a:p>
          <a:p>
            <a:pPr indent="-539750" lvl="0" marL="5143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lang="en-US" sz="2800" u="sng">
                <a:solidFill>
                  <a:schemeClr val="hlink"/>
                </a:solidFill>
                <a:hlinkClick r:id="rId9"/>
              </a:rPr>
              <a:t>http://bsonspec.org/faq.html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415764" y="15768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415764" y="1837189"/>
            <a:ext cx="8534400" cy="479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understand the difference and use cases for JSON alternatives.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415764" y="15768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415764" y="1837189"/>
            <a:ext cx="8534400" cy="4796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Definition: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b="1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(JavaScript Object Notation) </a:t>
            </a:r>
            <a:r>
              <a:rPr b="1" lang="en-US" sz="3000">
                <a:solidFill>
                  <a:schemeClr val="lt1"/>
                </a:solidFill>
              </a:rPr>
              <a:t>(RFC 7159)</a:t>
            </a: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a lightweight data-interchange format. It is easy for humans to read and write. It is easy for machines to parse and generate.” </a:t>
            </a:r>
            <a:r>
              <a:rPr b="0" baseline="3000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[1]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baseline="3000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415764" y="15768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TRANSLATION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415764" y="1837189"/>
            <a:ext cx="8534400" cy="479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you are trying to take some amount of data and move it from one language to another JSON does that. 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9640" y="1664747"/>
            <a:ext cx="35052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415764" y="15768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ALTERNATIVES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415764" y="1837189"/>
            <a:ext cx="8534400" cy="4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YAML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XML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▶"/>
            </a:pPr>
            <a:r>
              <a:rPr lang="en-US" sz="3000">
                <a:solidFill>
                  <a:schemeClr val="lt1"/>
                </a:solidFill>
              </a:rPr>
              <a:t>UBJ</a:t>
            </a: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SON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▶"/>
            </a:pP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BSON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415764" y="15768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YAML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415764" y="1837189"/>
            <a:ext cx="8534400" cy="479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YAML (YAML Ain't Markup Language) “</a:t>
            </a: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 human friendly data serialization standard for all programming languages.” </a:t>
            </a:r>
            <a:r>
              <a:rPr b="0" baseline="30000" i="0" lang="en-US" sz="30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[2]</a:t>
            </a:r>
            <a:endParaRPr b="0" baseline="3000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415764" y="15768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YAML COMPARATIVE ADVANTAGES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415778" y="1837200"/>
            <a:ext cx="10735200" cy="4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Designed for configuration </a:t>
            </a:r>
            <a:endParaRPr sz="2800">
              <a:solidFill>
                <a:schemeClr val="lt1"/>
              </a:solidFill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Supports Comments</a:t>
            </a:r>
            <a:endParaRPr sz="2800">
              <a:solidFill>
                <a:schemeClr val="lt1"/>
              </a:solidFill>
            </a:endParaRPr>
          </a:p>
          <a:p>
            <a:pPr indent="-32131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Creator of JSON believed that comments were useless</a:t>
            </a:r>
            <a:endParaRPr sz="2800">
              <a:solidFill>
                <a:schemeClr val="lt1"/>
              </a:solidFill>
            </a:endParaRPr>
          </a:p>
          <a:p>
            <a:pPr indent="-32131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Cross platform universal</a:t>
            </a:r>
            <a:endParaRPr sz="2800">
              <a:solidFill>
                <a:schemeClr val="lt1"/>
              </a:solidFill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Designed to be easily read and easily edited</a:t>
            </a:r>
            <a:r>
              <a:rPr lang="en-US" sz="2800">
                <a:solidFill>
                  <a:schemeClr val="lt1"/>
                </a:solidFill>
              </a:rPr>
              <a:t> </a:t>
            </a:r>
            <a:endParaRPr sz="2800">
              <a:solidFill>
                <a:schemeClr val="lt1"/>
              </a:solidFill>
            </a:endParaRPr>
          </a:p>
          <a:p>
            <a:pPr indent="-32131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JSON is designed to be easily read but not edited</a:t>
            </a:r>
            <a:endParaRPr sz="2800">
              <a:solidFill>
                <a:schemeClr val="lt1"/>
              </a:solidFill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Supports self referencing</a:t>
            </a:r>
            <a:endParaRPr sz="2800">
              <a:solidFill>
                <a:schemeClr val="lt1"/>
              </a:solidFill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Support for complex </a:t>
            </a:r>
            <a:r>
              <a:rPr lang="en-US" sz="2800">
                <a:solidFill>
                  <a:schemeClr val="lt1"/>
                </a:solidFill>
              </a:rPr>
              <a:t>data types [3]</a:t>
            </a:r>
            <a:endParaRPr sz="2800">
              <a:solidFill>
                <a:schemeClr val="lt1"/>
              </a:solidFill>
            </a:endParaRPr>
          </a:p>
          <a:p>
            <a:pPr indent="-1333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415764" y="157680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YAML COMPARATIVE D</a:t>
            </a:r>
            <a:r>
              <a:rPr lang="en-US"/>
              <a:t>IS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ADVANTAGES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415778" y="1837200"/>
            <a:ext cx="10735200" cy="4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JSON is designed for data interchange between various APIs</a:t>
            </a:r>
            <a:endParaRPr sz="2800">
              <a:solidFill>
                <a:schemeClr val="lt1"/>
              </a:solidFill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JSON is functionally less complex </a:t>
            </a:r>
            <a:endParaRPr sz="2800">
              <a:solidFill>
                <a:schemeClr val="lt1"/>
              </a:solidFill>
            </a:endParaRPr>
          </a:p>
          <a:p>
            <a:pPr indent="-32131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▶"/>
            </a:pPr>
            <a:r>
              <a:rPr lang="en-US" sz="2800">
                <a:solidFill>
                  <a:schemeClr val="lt1"/>
                </a:solidFill>
              </a:rPr>
              <a:t>Makes it an easier language to grasp as a whole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