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ac822b6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ac822b6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c822b6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c822b6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b5816c5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b5816c5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b5aa028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5aa028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aa8055a3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aa8055a3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aa8055a3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a8055a3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aa8055a3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a8055a3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aa8055a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a8055a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y’all can tell, the dataset we decided to go with for our capstone project is Yelp. Our goal for this project is to find the best city for every Yelp category in the United States. For example, we can find the city with the best hamburgers, bookstores, arcades, etc.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aa8055a3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a8055a3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all the technologies we used for our project. We used Amazon Elastic MapReduce with Hadoop to run our mapreduce program. In order to use Amazon EMR, we also needed Amazon S3 since EMR processes data stored in the S3 bucket. Adding on, Amazon s3 allowed us to store our dataset, code, and output files. In addition, we used Google Colab to share and write code, Google docs to write and plan our pseudocode, and Discord to communicate.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aa8055a3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aa8055a3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Yelp Dataset is around 8GBs uncompressed. In the dataset, there are multiple JSON files such as user.json, checkin.json, tip.json and more. Since we are focusing on finding the best city for each yelp category, we will be primarily using business.json and review.json. Business.json will give us access to each business id and their categories. Review.json contains every review written for each business.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aa8055a3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aa8055a3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helpful terminology that we used as benchmarks for us to filter out substandard establishments . We defined a good business as an establishment with over 50 or more reviews and an average of 4 or more stars. We defined best city as a city with the most number of good business in that city.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ac822b6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c822b6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b5816c5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b5816c5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b5816c5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5816c5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b5816c5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b5816c5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City for </a:t>
            </a:r>
            <a:endParaRPr/>
          </a:p>
          <a:p>
            <a:pPr indent="457200" lvl="0" marL="0" rtl="0" algn="l">
              <a:spcBef>
                <a:spcPts val="0"/>
              </a:spcBef>
              <a:spcAft>
                <a:spcPts val="0"/>
              </a:spcAft>
              <a:buNone/>
            </a:pPr>
            <a:r>
              <a:rPr lang="en"/>
              <a:t>Each Yelp Category</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Zhihang Yao (Evan)</a:t>
            </a:r>
            <a:endParaRPr/>
          </a:p>
          <a:p>
            <a:pPr indent="0" lvl="0" marL="0" rtl="0" algn="l">
              <a:spcBef>
                <a:spcPts val="0"/>
              </a:spcBef>
              <a:spcAft>
                <a:spcPts val="0"/>
              </a:spcAft>
              <a:buNone/>
            </a:pPr>
            <a:r>
              <a:rPr lang="en"/>
              <a:t>Richard Pham</a:t>
            </a:r>
            <a:endParaRPr/>
          </a:p>
          <a:p>
            <a:pPr indent="0" lvl="0" marL="0" rtl="0" algn="l">
              <a:spcBef>
                <a:spcPts val="0"/>
              </a:spcBef>
              <a:spcAft>
                <a:spcPts val="0"/>
              </a:spcAft>
              <a:buNone/>
            </a:pPr>
            <a:r>
              <a:rPr lang="en"/>
              <a:t>Jonathan Nguyen</a:t>
            </a:r>
            <a:endParaRPr/>
          </a:p>
        </p:txBody>
      </p:sp>
      <p:pic>
        <p:nvPicPr>
          <p:cNvPr id="61" name="Google Shape;61;p13"/>
          <p:cNvPicPr preferRelativeResize="0"/>
          <p:nvPr/>
        </p:nvPicPr>
        <p:blipFill>
          <a:blip r:embed="rId3">
            <a:alphaModFix/>
          </a:blip>
          <a:stretch>
            <a:fillRect/>
          </a:stretch>
        </p:blipFill>
        <p:spPr>
          <a:xfrm>
            <a:off x="5193150" y="243775"/>
            <a:ext cx="3440400" cy="1674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Mapper.py (business)</a:t>
            </a:r>
            <a:endParaRPr/>
          </a:p>
        </p:txBody>
      </p:sp>
      <p:sp>
        <p:nvSpPr>
          <p:cNvPr id="125" name="Google Shape;125;p22"/>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p:txBody>
      </p:sp>
      <p:pic>
        <p:nvPicPr>
          <p:cNvPr id="126" name="Google Shape;126;p22"/>
          <p:cNvPicPr preferRelativeResize="0"/>
          <p:nvPr/>
        </p:nvPicPr>
        <p:blipFill>
          <a:blip r:embed="rId3">
            <a:alphaModFix/>
          </a:blip>
          <a:stretch>
            <a:fillRect/>
          </a:stretch>
        </p:blipFill>
        <p:spPr>
          <a:xfrm>
            <a:off x="1950595" y="1273378"/>
            <a:ext cx="4992364" cy="364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7200" y="6938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Reducer.py</a:t>
            </a:r>
            <a:endParaRPr/>
          </a:p>
          <a:p>
            <a:pPr indent="0" lvl="0" marL="0" rtl="0" algn="l">
              <a:spcBef>
                <a:spcPts val="0"/>
              </a:spcBef>
              <a:spcAft>
                <a:spcPts val="0"/>
              </a:spcAft>
              <a:buNone/>
            </a:pPr>
            <a:r>
              <a:rPr lang="en"/>
              <a:t>(business)</a:t>
            </a:r>
            <a:endParaRPr/>
          </a:p>
        </p:txBody>
      </p:sp>
      <p:sp>
        <p:nvSpPr>
          <p:cNvPr id="132" name="Google Shape;132;p23"/>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p:txBody>
      </p:sp>
      <p:pic>
        <p:nvPicPr>
          <p:cNvPr id="133" name="Google Shape;133;p23"/>
          <p:cNvPicPr preferRelativeResize="0"/>
          <p:nvPr/>
        </p:nvPicPr>
        <p:blipFill>
          <a:blip r:embed="rId3">
            <a:alphaModFix/>
          </a:blip>
          <a:stretch>
            <a:fillRect/>
          </a:stretch>
        </p:blipFill>
        <p:spPr>
          <a:xfrm>
            <a:off x="3855849" y="405200"/>
            <a:ext cx="4100448" cy="440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7200" y="6938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Syslog / Runtime</a:t>
            </a:r>
            <a:endParaRPr/>
          </a:p>
          <a:p>
            <a:pPr indent="0" lvl="0" marL="0" rtl="0" algn="l">
              <a:spcBef>
                <a:spcPts val="0"/>
              </a:spcBef>
              <a:spcAft>
                <a:spcPts val="0"/>
              </a:spcAft>
              <a:buNone/>
            </a:pPr>
            <a:r>
              <a:rPr lang="en"/>
              <a:t>(business)</a:t>
            </a:r>
            <a:endParaRPr/>
          </a:p>
        </p:txBody>
      </p:sp>
      <p:sp>
        <p:nvSpPr>
          <p:cNvPr id="139" name="Google Shape;139;p24"/>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342900" lvl="0" marL="457200" rtl="0" algn="l">
              <a:spcBef>
                <a:spcPts val="0"/>
              </a:spcBef>
              <a:spcAft>
                <a:spcPts val="0"/>
              </a:spcAft>
              <a:buClr>
                <a:srgbClr val="FFFFFF"/>
              </a:buClr>
              <a:buSzPts val="1800"/>
              <a:buFont typeface="Proxima Nova"/>
              <a:buChar char="●"/>
            </a:pPr>
            <a:r>
              <a:rPr lang="en" sz="1800">
                <a:solidFill>
                  <a:srgbClr val="FFFFFF"/>
                </a:solidFill>
                <a:latin typeface="Proxima Nova"/>
                <a:ea typeface="Proxima Nova"/>
                <a:cs typeface="Proxima Nova"/>
                <a:sym typeface="Proxima Nova"/>
              </a:rPr>
              <a:t>CPU runtime: about 32 sec.</a:t>
            </a:r>
            <a:endParaRPr sz="1800">
              <a:solidFill>
                <a:srgbClr val="FFFFFF"/>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342900" lvl="0" marL="457200" rtl="0" algn="l">
              <a:spcBef>
                <a:spcPts val="0"/>
              </a:spcBef>
              <a:spcAft>
                <a:spcPts val="0"/>
              </a:spcAft>
              <a:buClr>
                <a:srgbClr val="FFFFFF"/>
              </a:buClr>
              <a:buSzPts val="1800"/>
              <a:buFont typeface="Proxima Nova"/>
              <a:buChar char="●"/>
            </a:pPr>
            <a:r>
              <a:rPr lang="en" sz="1800">
                <a:solidFill>
                  <a:srgbClr val="FFFFFF"/>
                </a:solidFill>
                <a:latin typeface="Proxima Nova"/>
                <a:ea typeface="Proxima Nova"/>
                <a:cs typeface="Proxima Nova"/>
                <a:sym typeface="Proxima Nova"/>
              </a:rPr>
              <a:t>Total runtime: 36 sec.</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p:txBody>
      </p:sp>
      <p:pic>
        <p:nvPicPr>
          <p:cNvPr id="140" name="Google Shape;140;p24"/>
          <p:cNvPicPr preferRelativeResize="0"/>
          <p:nvPr/>
        </p:nvPicPr>
        <p:blipFill>
          <a:blip r:embed="rId3">
            <a:alphaModFix/>
          </a:blip>
          <a:stretch>
            <a:fillRect/>
          </a:stretch>
        </p:blipFill>
        <p:spPr>
          <a:xfrm>
            <a:off x="4078549" y="386763"/>
            <a:ext cx="4787849" cy="4369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77200" y="6938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Syslog / Runtime</a:t>
            </a:r>
            <a:endParaRPr/>
          </a:p>
          <a:p>
            <a:pPr indent="0" lvl="0" marL="0" rtl="0" algn="l">
              <a:spcBef>
                <a:spcPts val="0"/>
              </a:spcBef>
              <a:spcAft>
                <a:spcPts val="0"/>
              </a:spcAft>
              <a:buNone/>
            </a:pPr>
            <a:r>
              <a:rPr lang="en"/>
              <a:t>(review)</a:t>
            </a:r>
            <a:endParaRPr/>
          </a:p>
        </p:txBody>
      </p:sp>
      <p:sp>
        <p:nvSpPr>
          <p:cNvPr id="146" name="Google Shape;146;p25"/>
          <p:cNvSpPr txBox="1"/>
          <p:nvPr/>
        </p:nvSpPr>
        <p:spPr>
          <a:xfrm>
            <a:off x="477200" y="1273375"/>
            <a:ext cx="3892800" cy="34290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342900" lvl="0" marL="457200" rtl="0" algn="l">
              <a:spcBef>
                <a:spcPts val="0"/>
              </a:spcBef>
              <a:spcAft>
                <a:spcPts val="0"/>
              </a:spcAft>
              <a:buClr>
                <a:srgbClr val="FFFFFF"/>
              </a:buClr>
              <a:buSzPts val="1800"/>
              <a:buFont typeface="Proxima Nova"/>
              <a:buChar char="●"/>
            </a:pPr>
            <a:r>
              <a:rPr lang="en" sz="1800">
                <a:solidFill>
                  <a:srgbClr val="FFFFFF"/>
                </a:solidFill>
                <a:latin typeface="Proxima Nova"/>
                <a:ea typeface="Proxima Nova"/>
                <a:cs typeface="Proxima Nova"/>
                <a:sym typeface="Proxima Nova"/>
              </a:rPr>
              <a:t>CPU runtime: about 5.5 mins.</a:t>
            </a:r>
            <a:endParaRPr sz="1800">
              <a:solidFill>
                <a:srgbClr val="FFFFFF"/>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342900" lvl="0" marL="457200" rtl="0" algn="l">
              <a:spcBef>
                <a:spcPts val="0"/>
              </a:spcBef>
              <a:spcAft>
                <a:spcPts val="0"/>
              </a:spcAft>
              <a:buClr>
                <a:srgbClr val="FFFFFF"/>
              </a:buClr>
              <a:buSzPts val="1800"/>
              <a:buFont typeface="Proxima Nova"/>
              <a:buChar char="●"/>
            </a:pPr>
            <a:r>
              <a:rPr lang="en" sz="1800">
                <a:solidFill>
                  <a:srgbClr val="FFFFFF"/>
                </a:solidFill>
                <a:latin typeface="Proxima Nova"/>
                <a:ea typeface="Proxima Nova"/>
                <a:cs typeface="Proxima Nova"/>
                <a:sym typeface="Proxima Nova"/>
              </a:rPr>
              <a:t>Total runtime: about 6 mins.</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p:txBody>
      </p:sp>
      <p:pic>
        <p:nvPicPr>
          <p:cNvPr id="147" name="Google Shape;147;p25"/>
          <p:cNvPicPr preferRelativeResize="0"/>
          <p:nvPr/>
        </p:nvPicPr>
        <p:blipFill>
          <a:blip r:embed="rId3">
            <a:alphaModFix/>
          </a:blip>
          <a:stretch>
            <a:fillRect/>
          </a:stretch>
        </p:blipFill>
        <p:spPr>
          <a:xfrm>
            <a:off x="3943474" y="884000"/>
            <a:ext cx="5142500" cy="363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(business)</a:t>
            </a:r>
            <a:endParaRPr/>
          </a:p>
        </p:txBody>
      </p:sp>
      <p:sp>
        <p:nvSpPr>
          <p:cNvPr id="153" name="Google Shape;153;p26"/>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Proxima Nova"/>
              <a:buChar char="●"/>
            </a:pPr>
            <a:r>
              <a:rPr lang="en" sz="1800">
                <a:solidFill>
                  <a:srgbClr val="FFFFFF"/>
                </a:solidFill>
                <a:latin typeface="Proxima Nova"/>
                <a:ea typeface="Proxima Nova"/>
                <a:cs typeface="Proxima Nova"/>
                <a:sym typeface="Proxima Nova"/>
              </a:rPr>
              <a:t>Output is saved as a .txt file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342900" lvl="0" marL="457200" rtl="0" algn="l">
              <a:spcBef>
                <a:spcPts val="0"/>
              </a:spcBef>
              <a:spcAft>
                <a:spcPts val="0"/>
              </a:spcAft>
              <a:buClr>
                <a:srgbClr val="FFFFFF"/>
              </a:buClr>
              <a:buSzPts val="1800"/>
              <a:buFont typeface="Proxima Nova"/>
              <a:buChar char="●"/>
            </a:pPr>
            <a:r>
              <a:rPr lang="en" sz="1800">
                <a:solidFill>
                  <a:srgbClr val="FFFFFF"/>
                </a:solidFill>
                <a:latin typeface="Proxima Nova"/>
                <a:ea typeface="Proxima Nova"/>
                <a:cs typeface="Proxima Nova"/>
                <a:sym typeface="Proxima Nova"/>
              </a:rPr>
              <a:t>Each line holds the category, city, state, and the number of good businesses in that location</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Faced</a:t>
            </a:r>
            <a:endParaRPr/>
          </a:p>
        </p:txBody>
      </p:sp>
      <p:sp>
        <p:nvSpPr>
          <p:cNvPr id="159" name="Google Shape;159;p27"/>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Accuracy of the data is hard to verify because categories can be updated by both Yelp users as well as the business owners.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chemeClr val="lt1"/>
                </a:solidFill>
                <a:latin typeface="Proxima Nova"/>
                <a:ea typeface="Proxima Nova"/>
                <a:cs typeface="Proxima Nova"/>
                <a:sym typeface="Proxima Nova"/>
              </a:rPr>
              <a:t>Some restaurants did not include a category, thus they are unaccounted for </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Sorting our results by both popularity and category, and then retrieving the best category in each city</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Utilizing Windows causes CR+LF per new line, thus we had to delete all CR every time we edit</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Difficult to debug due to AWS EMR’s output. We had to debug using stderr and syslog.</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We learned that we cannot import a local file when running EMR.</a:t>
            </a:r>
            <a:endParaRPr>
              <a:solidFill>
                <a:srgbClr val="FFFFFF"/>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7200" y="218235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510450" y="4945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Idea</a:t>
            </a:r>
            <a:endParaRPr/>
          </a:p>
        </p:txBody>
      </p:sp>
      <p:sp>
        <p:nvSpPr>
          <p:cNvPr id="67" name="Google Shape;67;p14"/>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We wanted to find the best city for every Yelp category.</a:t>
            </a:r>
            <a:endParaRPr sz="2400">
              <a:solidFill>
                <a:srgbClr val="FFFFFF"/>
              </a:solidFill>
              <a:latin typeface="Proxima Nova"/>
              <a:ea typeface="Proxima Nova"/>
              <a:cs typeface="Proxima Nova"/>
              <a:sym typeface="Proxima Nova"/>
            </a:endParaRPr>
          </a:p>
          <a:p>
            <a:pPr indent="-381000" lvl="0" marL="457200" rtl="0" algn="l">
              <a:spcBef>
                <a:spcPts val="0"/>
              </a:spcBef>
              <a:spcAft>
                <a:spcPts val="0"/>
              </a:spcAft>
              <a:buClr>
                <a:srgbClr val="FFFFFF"/>
              </a:buClr>
              <a:buSzPts val="2400"/>
              <a:buFont typeface="Proxima Nova"/>
              <a:buChar char="●"/>
            </a:pPr>
            <a:r>
              <a:rPr lang="en" sz="2400">
                <a:solidFill>
                  <a:srgbClr val="FFFFFF"/>
                </a:solidFill>
                <a:latin typeface="Proxima Nova"/>
                <a:ea typeface="Proxima Nova"/>
                <a:cs typeface="Proxima Nova"/>
                <a:sym typeface="Proxima Nova"/>
              </a:rPr>
              <a:t>For example, we can find the city with the best hamburgers, bookstores, arcades, etc.</a:t>
            </a:r>
            <a:endParaRPr sz="2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73" name="Google Shape;73;p15"/>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Proxima Nova"/>
              <a:buChar char="●"/>
            </a:pPr>
            <a:r>
              <a:rPr lang="en" sz="2000">
                <a:solidFill>
                  <a:schemeClr val="lt1"/>
                </a:solidFill>
                <a:latin typeface="Proxima Nova"/>
                <a:ea typeface="Proxima Nova"/>
                <a:cs typeface="Proxima Nova"/>
                <a:sym typeface="Proxima Nova"/>
              </a:rPr>
              <a:t>Amazon EMR (Elastic MapReduce) &amp; Hadoop clusters</a:t>
            </a:r>
            <a:endParaRPr sz="2000">
              <a:solidFill>
                <a:schemeClr val="lt1"/>
              </a:solidFill>
              <a:latin typeface="Proxima Nova"/>
              <a:ea typeface="Proxima Nova"/>
              <a:cs typeface="Proxima Nova"/>
              <a:sym typeface="Proxima Nova"/>
            </a:endParaRPr>
          </a:p>
          <a:p>
            <a:pPr indent="-355600" lvl="0" marL="457200" rtl="0" algn="l">
              <a:spcBef>
                <a:spcPts val="0"/>
              </a:spcBef>
              <a:spcAft>
                <a:spcPts val="0"/>
              </a:spcAft>
              <a:buClr>
                <a:schemeClr val="lt1"/>
              </a:buClr>
              <a:buSzPts val="2000"/>
              <a:buFont typeface="Proxima Nova"/>
              <a:buChar char="●"/>
            </a:pPr>
            <a:r>
              <a:rPr lang="en" sz="2000">
                <a:solidFill>
                  <a:schemeClr val="lt1"/>
                </a:solidFill>
                <a:latin typeface="Proxima Nova"/>
                <a:ea typeface="Proxima Nova"/>
                <a:cs typeface="Proxima Nova"/>
                <a:sym typeface="Proxima Nova"/>
              </a:rPr>
              <a:t>Amazon S3: storage for input/output files</a:t>
            </a:r>
            <a:endParaRPr sz="2000">
              <a:solidFill>
                <a:srgbClr val="FFFFFF"/>
              </a:solidFill>
              <a:latin typeface="Proxima Nova"/>
              <a:ea typeface="Proxima Nova"/>
              <a:cs typeface="Proxima Nova"/>
              <a:sym typeface="Proxima Nova"/>
            </a:endParaRPr>
          </a:p>
          <a:p>
            <a:pPr indent="-355600" lvl="0" marL="4572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Google Colab: code sharing</a:t>
            </a:r>
            <a:endParaRPr sz="2000">
              <a:solidFill>
                <a:srgbClr val="FFFFFF"/>
              </a:solidFill>
              <a:latin typeface="Proxima Nova"/>
              <a:ea typeface="Proxima Nova"/>
              <a:cs typeface="Proxima Nova"/>
              <a:sym typeface="Proxima Nova"/>
            </a:endParaRPr>
          </a:p>
          <a:p>
            <a:pPr indent="-355600" lvl="0" marL="4572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Google Docs: planning</a:t>
            </a:r>
            <a:endParaRPr sz="2000">
              <a:solidFill>
                <a:srgbClr val="FFFFFF"/>
              </a:solidFill>
              <a:latin typeface="Proxima Nova"/>
              <a:ea typeface="Proxima Nova"/>
              <a:cs typeface="Proxima Nova"/>
              <a:sym typeface="Proxima Nova"/>
            </a:endParaRPr>
          </a:p>
          <a:p>
            <a:pPr indent="-355600" lvl="0" marL="4572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Discord: communication</a:t>
            </a:r>
            <a:endParaRPr sz="2000">
              <a:solidFill>
                <a:srgbClr val="FFFFFF"/>
              </a:solidFill>
              <a:latin typeface="Proxima Nova"/>
              <a:ea typeface="Proxima Nova"/>
              <a:cs typeface="Proxima Nova"/>
              <a:sym typeface="Proxima Nova"/>
            </a:endParaRPr>
          </a:p>
        </p:txBody>
      </p:sp>
      <p:pic>
        <p:nvPicPr>
          <p:cNvPr id="74" name="Google Shape;74;p15"/>
          <p:cNvPicPr preferRelativeResize="0"/>
          <p:nvPr/>
        </p:nvPicPr>
        <p:blipFill>
          <a:blip r:embed="rId3">
            <a:alphaModFix/>
          </a:blip>
          <a:stretch>
            <a:fillRect/>
          </a:stretch>
        </p:blipFill>
        <p:spPr>
          <a:xfrm>
            <a:off x="7108776" y="1080226"/>
            <a:ext cx="1491525" cy="1491525"/>
          </a:xfrm>
          <a:prstGeom prst="rect">
            <a:avLst/>
          </a:prstGeom>
          <a:noFill/>
          <a:ln>
            <a:noFill/>
          </a:ln>
        </p:spPr>
      </p:pic>
      <p:pic>
        <p:nvPicPr>
          <p:cNvPr id="75" name="Google Shape;75;p15"/>
          <p:cNvPicPr preferRelativeResize="0"/>
          <p:nvPr/>
        </p:nvPicPr>
        <p:blipFill>
          <a:blip r:embed="rId4">
            <a:alphaModFix/>
          </a:blip>
          <a:stretch>
            <a:fillRect/>
          </a:stretch>
        </p:blipFill>
        <p:spPr>
          <a:xfrm>
            <a:off x="203150" y="3549055"/>
            <a:ext cx="4868376" cy="1261100"/>
          </a:xfrm>
          <a:prstGeom prst="rect">
            <a:avLst/>
          </a:prstGeom>
          <a:noFill/>
          <a:ln>
            <a:noFill/>
          </a:ln>
        </p:spPr>
      </p:pic>
      <p:pic>
        <p:nvPicPr>
          <p:cNvPr id="76" name="Google Shape;76;p15"/>
          <p:cNvPicPr preferRelativeResize="0"/>
          <p:nvPr/>
        </p:nvPicPr>
        <p:blipFill>
          <a:blip r:embed="rId5">
            <a:alphaModFix/>
          </a:blip>
          <a:stretch>
            <a:fillRect/>
          </a:stretch>
        </p:blipFill>
        <p:spPr>
          <a:xfrm>
            <a:off x="6053123" y="3242425"/>
            <a:ext cx="2724876" cy="1261100"/>
          </a:xfrm>
          <a:prstGeom prst="rect">
            <a:avLst/>
          </a:prstGeom>
          <a:noFill/>
          <a:ln>
            <a:noFill/>
          </a:ln>
        </p:spPr>
      </p:pic>
      <p:pic>
        <p:nvPicPr>
          <p:cNvPr id="77" name="Google Shape;77;p15"/>
          <p:cNvPicPr preferRelativeResize="0"/>
          <p:nvPr/>
        </p:nvPicPr>
        <p:blipFill>
          <a:blip r:embed="rId6">
            <a:alphaModFix/>
          </a:blip>
          <a:stretch>
            <a:fillRect/>
          </a:stretch>
        </p:blipFill>
        <p:spPr>
          <a:xfrm>
            <a:off x="2816188" y="2733750"/>
            <a:ext cx="3445125" cy="118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3" name="Google Shape;83;p16"/>
          <p:cNvSpPr txBox="1"/>
          <p:nvPr/>
        </p:nvSpPr>
        <p:spPr>
          <a:xfrm>
            <a:off x="477200" y="1828350"/>
            <a:ext cx="8292900" cy="2874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We used the Yelp dataset, which is 8 GBs uncompressed.</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dataset is comprised of multiple JSON files, with each file representing many JSON objects</a:t>
            </a:r>
            <a:endParaRPr sz="2000">
              <a:solidFill>
                <a:srgbClr val="FFFFFF"/>
              </a:solidFill>
              <a:latin typeface="Proxima Nova"/>
              <a:ea typeface="Proxima Nova"/>
              <a:cs typeface="Proxima Nova"/>
              <a:sym typeface="Proxima Nova"/>
            </a:endParaRPr>
          </a:p>
          <a:p>
            <a:pPr indent="0" lvl="0" marL="914400" rtl="0" algn="l">
              <a:spcBef>
                <a:spcPts val="0"/>
              </a:spcBef>
              <a:spcAft>
                <a:spcPts val="0"/>
              </a:spcAft>
              <a:buNone/>
            </a:pPr>
            <a:r>
              <a:t/>
            </a:r>
            <a:endParaRPr sz="2000">
              <a:solidFill>
                <a:srgbClr val="FFFFFF"/>
              </a:solidFill>
              <a:latin typeface="Proxima Nova"/>
              <a:ea typeface="Proxima Nova"/>
              <a:cs typeface="Proxima Nova"/>
              <a:sym typeface="Proxima Nova"/>
            </a:endParaRPr>
          </a:p>
          <a:p>
            <a:pPr indent="-355600" lvl="2" marL="13716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E.g. business.json, reviews.json, user.json, checkin.json, tip.json, photo.json</a:t>
            </a:r>
            <a:endParaRPr sz="20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6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We primarily used business.json and review.json</a:t>
            </a:r>
            <a:endParaRPr sz="20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FFFFFF"/>
              </a:solidFill>
              <a:latin typeface="Proxima Nova"/>
              <a:ea typeface="Proxima Nova"/>
              <a:cs typeface="Proxima Nova"/>
              <a:sym typeface="Proxima Nova"/>
            </a:endParaRPr>
          </a:p>
        </p:txBody>
      </p:sp>
      <p:pic>
        <p:nvPicPr>
          <p:cNvPr id="84" name="Google Shape;84;p16"/>
          <p:cNvPicPr preferRelativeResize="0"/>
          <p:nvPr/>
        </p:nvPicPr>
        <p:blipFill>
          <a:blip r:embed="rId3">
            <a:alphaModFix/>
          </a:blip>
          <a:stretch>
            <a:fillRect/>
          </a:stretch>
        </p:blipFill>
        <p:spPr>
          <a:xfrm>
            <a:off x="3826250" y="59500"/>
            <a:ext cx="4774051" cy="184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Terminology</a:t>
            </a:r>
            <a:endParaRPr/>
          </a:p>
        </p:txBody>
      </p:sp>
      <p:sp>
        <p:nvSpPr>
          <p:cNvPr id="90" name="Google Shape;90;p17"/>
          <p:cNvSpPr txBox="1"/>
          <p:nvPr/>
        </p:nvSpPr>
        <p:spPr>
          <a:xfrm>
            <a:off x="477200" y="1298325"/>
            <a:ext cx="8123100" cy="342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FFFFF"/>
              </a:buClr>
              <a:buSzPts val="2400"/>
              <a:buChar char="●"/>
            </a:pPr>
            <a:r>
              <a:rPr lang="en" sz="2400">
                <a:solidFill>
                  <a:srgbClr val="FFFFFF"/>
                </a:solidFill>
              </a:rPr>
              <a:t>“</a:t>
            </a:r>
            <a:r>
              <a:rPr lang="en" sz="2400">
                <a:solidFill>
                  <a:srgbClr val="FFFFFF"/>
                </a:solidFill>
              </a:rPr>
              <a:t>good business”: 50+ reviews, 4 star+ average</a:t>
            </a:r>
            <a:endParaRPr sz="2400">
              <a:solidFill>
                <a:srgbClr val="FFFFFF"/>
              </a:solidFill>
            </a:endParaRPr>
          </a:p>
          <a:p>
            <a:pPr indent="0" lvl="0" marL="0" rtl="0" algn="l">
              <a:lnSpc>
                <a:spcPct val="115000"/>
              </a:lnSpc>
              <a:spcBef>
                <a:spcPts val="0"/>
              </a:spcBef>
              <a:spcAft>
                <a:spcPts val="0"/>
              </a:spcAft>
              <a:buNone/>
            </a:pPr>
            <a:r>
              <a:t/>
            </a:r>
            <a:endParaRPr sz="2400">
              <a:solidFill>
                <a:srgbClr val="FFFFFF"/>
              </a:solidFill>
            </a:endParaRPr>
          </a:p>
          <a:p>
            <a:pPr indent="-381000" lvl="0" marL="457200" rtl="0" algn="l">
              <a:lnSpc>
                <a:spcPct val="115000"/>
              </a:lnSpc>
              <a:spcBef>
                <a:spcPts val="0"/>
              </a:spcBef>
              <a:spcAft>
                <a:spcPts val="0"/>
              </a:spcAft>
              <a:buClr>
                <a:srgbClr val="FFFFFF"/>
              </a:buClr>
              <a:buSzPts val="2400"/>
              <a:buChar char="●"/>
            </a:pPr>
            <a:r>
              <a:rPr lang="en" sz="2400">
                <a:solidFill>
                  <a:srgbClr val="FFFFFF"/>
                </a:solidFill>
              </a:rPr>
              <a:t>“best city”: most number of good businesses in the city</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JSON files used</a:t>
            </a:r>
            <a:endParaRPr/>
          </a:p>
        </p:txBody>
      </p:sp>
      <p:sp>
        <p:nvSpPr>
          <p:cNvPr id="96" name="Google Shape;96;p18"/>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p:txBody>
      </p:sp>
      <p:pic>
        <p:nvPicPr>
          <p:cNvPr id="97" name="Google Shape;97;p18"/>
          <p:cNvPicPr preferRelativeResize="0"/>
          <p:nvPr/>
        </p:nvPicPr>
        <p:blipFill>
          <a:blip r:embed="rId3">
            <a:alphaModFix/>
          </a:blip>
          <a:stretch>
            <a:fillRect/>
          </a:stretch>
        </p:blipFill>
        <p:spPr>
          <a:xfrm>
            <a:off x="432045" y="1162875"/>
            <a:ext cx="3794880" cy="3664200"/>
          </a:xfrm>
          <a:prstGeom prst="rect">
            <a:avLst/>
          </a:prstGeom>
          <a:noFill/>
          <a:ln>
            <a:noFill/>
          </a:ln>
        </p:spPr>
      </p:pic>
      <p:pic>
        <p:nvPicPr>
          <p:cNvPr id="98" name="Google Shape;98;p18"/>
          <p:cNvPicPr preferRelativeResize="0"/>
          <p:nvPr/>
        </p:nvPicPr>
        <p:blipFill>
          <a:blip r:embed="rId4">
            <a:alphaModFix/>
          </a:blip>
          <a:stretch>
            <a:fillRect/>
          </a:stretch>
        </p:blipFill>
        <p:spPr>
          <a:xfrm>
            <a:off x="4572000" y="1162875"/>
            <a:ext cx="3969049" cy="3664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S3 Bucket</a:t>
            </a:r>
            <a:endParaRPr/>
          </a:p>
        </p:txBody>
      </p:sp>
      <p:sp>
        <p:nvSpPr>
          <p:cNvPr id="104" name="Google Shape;104;p19"/>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p:txBody>
      </p:sp>
      <p:pic>
        <p:nvPicPr>
          <p:cNvPr id="105" name="Google Shape;105;p19"/>
          <p:cNvPicPr preferRelativeResize="0"/>
          <p:nvPr/>
        </p:nvPicPr>
        <p:blipFill>
          <a:blip r:embed="rId3">
            <a:alphaModFix/>
          </a:blip>
          <a:stretch>
            <a:fillRect/>
          </a:stretch>
        </p:blipFill>
        <p:spPr>
          <a:xfrm>
            <a:off x="340700" y="1141075"/>
            <a:ext cx="8462599" cy="383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Hadoop Cluster</a:t>
            </a:r>
            <a:endParaRPr/>
          </a:p>
        </p:txBody>
      </p:sp>
      <p:sp>
        <p:nvSpPr>
          <p:cNvPr id="111" name="Google Shape;111;p20"/>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p:txBody>
      </p:sp>
      <p:pic>
        <p:nvPicPr>
          <p:cNvPr id="112" name="Google Shape;112;p20"/>
          <p:cNvPicPr preferRelativeResize="0"/>
          <p:nvPr/>
        </p:nvPicPr>
        <p:blipFill>
          <a:blip r:embed="rId3">
            <a:alphaModFix/>
          </a:blip>
          <a:stretch>
            <a:fillRect/>
          </a:stretch>
        </p:blipFill>
        <p:spPr>
          <a:xfrm>
            <a:off x="205350" y="1189829"/>
            <a:ext cx="8666801" cy="35960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7200" y="3622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EMR</a:t>
            </a:r>
            <a:endParaRPr/>
          </a:p>
        </p:txBody>
      </p:sp>
      <p:sp>
        <p:nvSpPr>
          <p:cNvPr id="118" name="Google Shape;118;p21"/>
          <p:cNvSpPr txBox="1"/>
          <p:nvPr/>
        </p:nvSpPr>
        <p:spPr>
          <a:xfrm>
            <a:off x="477200" y="1273375"/>
            <a:ext cx="8123100" cy="342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p:txBody>
      </p:sp>
      <p:pic>
        <p:nvPicPr>
          <p:cNvPr id="119" name="Google Shape;119;p21"/>
          <p:cNvPicPr preferRelativeResize="0"/>
          <p:nvPr/>
        </p:nvPicPr>
        <p:blipFill>
          <a:blip r:embed="rId3">
            <a:alphaModFix/>
          </a:blip>
          <a:stretch>
            <a:fillRect/>
          </a:stretch>
        </p:blipFill>
        <p:spPr>
          <a:xfrm>
            <a:off x="1074709" y="1141063"/>
            <a:ext cx="6994579" cy="387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