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/>
    <p:restoredTop sz="94610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B78-9893-C7B7-40CE-CB43A6D4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5800-355D-9DF4-B5A5-02567183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70FE-68F6-90CB-C680-C58BD92B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C673-432A-BDB7-5A6A-B60298A7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A56D-A3D7-1539-248B-F2393431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B61A-316C-7EF8-F31B-8C8CD099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C7FA-8C53-068B-9C4B-BF49B674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4668-B8A3-C458-0263-0A96D7E5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79F5-8019-6895-D1CB-9CDE0945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0EF2-7EA7-250A-9F47-70DD681B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83747-B756-70B8-75C0-44414AF2D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D3B3-802C-16CD-9F43-6B5223ACB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218A-A60C-8D6B-762B-2F3ECAD9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8F5E-A095-A849-ADD6-2F83176C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4A4F-A94A-C2B3-28AD-83AEF3E5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6056-92EB-DFB1-EED2-EAE61803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9810-E10D-3444-A19D-D18CBE4E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9DD4-4FF6-C75E-6D26-1E132CE6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B3163-3AF9-25A7-8185-47E6E822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15D3-C956-EBA4-2D16-FF78D59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C12A-BAFC-C889-3180-203EA15D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425F-CB4F-CB75-7B12-4343E69F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CBD5-4F24-457C-8264-725510F1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BE44-8D24-D840-948F-F36666BA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8626-5825-1BB8-CF7F-0FBD84C1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7B78-1F54-8BD1-6FE9-9B0A5E36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EC0B-EBE9-68B0-D196-006381ADF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40D1-6FCB-7C4A-6B22-D12F81D8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B9D1-28F4-40FE-F4AD-1C16DA35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2648-7328-4CBB-900C-DAF62F35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6648-53AC-E205-CA19-BB55306B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E964-B50F-53E6-8DB4-C33DBB58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3ED4-7999-86F5-1D4D-87BA007D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FD6D9-614E-C26E-8EFC-78310631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A378C-2083-6ED8-E924-9BF4947B3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5C5D-1544-30E3-C22B-6A392338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7D39B-7DA0-0A12-3EFC-F4E81898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27841-0A4B-C650-4A09-EECFA935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7B380-86B4-F4A0-82B5-3A13BAC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9F55-E7A8-3A20-905F-E36CD367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89EF-3C69-C936-20C2-D81CC5F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A8E33-90ED-2D1F-4D82-AA0539E9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789BE-EAE4-479F-834E-BFA8793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7569A-229A-784E-0928-EEEAC0F9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80A2-408C-743D-D516-53329183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4262-18E1-C0BC-0BA7-8CADA7B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7730-3C45-08F3-A6D3-C0142695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77B3-72D7-EF42-9C84-00644559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6A61C-AFB9-5AA4-9827-AFF56E3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1DA0-E1BA-C2E1-B6D8-88E5D36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4155-FC52-C1FA-5AC8-56216DD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C9713-1068-724C-EEFF-8A1F5BFD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905-F10E-807E-E200-22A084C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CE922-83B0-2B14-6E4A-B55CDF28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0789D-71C6-C794-FBA8-8F351035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D70D-1590-4B2A-1B18-E0CF28A7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1CCB-A9FA-A341-167A-1AC0C8D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FA52-223E-4E9F-B5DA-D920FF65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18978-05CA-3FC1-A1B7-BF37508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B9C4-E64E-792E-1CC7-250DD015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7EE-AB8E-F038-1DB8-3B4002798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139D-7855-94F0-93E5-BB01281F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1D07-662A-9610-59BD-DB2188C14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DFBE-CDC0-1848-A885-7BA9D6595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9D92-6A0A-550D-F249-51A0C4F11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</a:t>
            </a:r>
            <a:r>
              <a:rPr lang="en-US" dirty="0" err="1"/>
              <a:t>Goett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3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022E-A290-EA34-E1A0-D471E8C7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0D31-3A04-3292-1BC2-E44B4F37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1BE9-B606-69E0-A4BD-CC24349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C911-26C1-3745-107F-5857266C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amount we invest affect the return on investment?</a:t>
            </a:r>
          </a:p>
          <a:p>
            <a:r>
              <a:rPr lang="en-US" dirty="0"/>
              <a:t>In our budget range, which movie studios make high ROI films?</a:t>
            </a:r>
          </a:p>
          <a:p>
            <a:r>
              <a:rPr lang="en-US" dirty="0"/>
              <a:t>In our budget range, does genre and quality affect ROI?</a:t>
            </a:r>
          </a:p>
        </p:txBody>
      </p:sp>
    </p:spTree>
    <p:extLst>
      <p:ext uri="{BB962C8B-B14F-4D97-AF65-F5344CB8AC3E}">
        <p14:creationId xmlns:p14="http://schemas.microsoft.com/office/powerpoint/2010/main" val="15388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C63-15D4-CBC5-4805-0F587013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459-6252-0E18-B63C-E7C45684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Spending </a:t>
            </a:r>
            <a:r>
              <a:rPr lang="en-US" b="1" dirty="0"/>
              <a:t>up to $12 Million </a:t>
            </a:r>
            <a:r>
              <a:rPr lang="en-US" dirty="0"/>
              <a:t>gives a good chance at profitability.</a:t>
            </a:r>
          </a:p>
          <a:p>
            <a:r>
              <a:rPr lang="en-US" b="1" dirty="0"/>
              <a:t>Universal</a:t>
            </a:r>
            <a:r>
              <a:rPr lang="en-US" dirty="0"/>
              <a:t>, </a:t>
            </a:r>
            <a:r>
              <a:rPr lang="en-US" b="1" dirty="0"/>
              <a:t>Paramount</a:t>
            </a:r>
            <a:r>
              <a:rPr lang="en-US" dirty="0"/>
              <a:t>, and </a:t>
            </a:r>
            <a:r>
              <a:rPr lang="en-US" b="1" dirty="0"/>
              <a:t>Columbia </a:t>
            </a:r>
            <a:r>
              <a:rPr lang="en-US" dirty="0"/>
              <a:t>make high ROI films in this budget range.</a:t>
            </a:r>
          </a:p>
          <a:p>
            <a:r>
              <a:rPr lang="en-US" dirty="0"/>
              <a:t>These studios make </a:t>
            </a:r>
            <a:r>
              <a:rPr lang="en-US" b="1" dirty="0"/>
              <a:t>well-reviewed</a:t>
            </a:r>
            <a:r>
              <a:rPr lang="en-US" dirty="0"/>
              <a:t>, </a:t>
            </a:r>
            <a:r>
              <a:rPr lang="en-US" b="1" dirty="0"/>
              <a:t>profitable comedy </a:t>
            </a:r>
            <a:r>
              <a:rPr lang="en-US" dirty="0"/>
              <a:t>and </a:t>
            </a:r>
            <a:r>
              <a:rPr lang="en-US" b="1" dirty="0"/>
              <a:t>drama </a:t>
            </a:r>
            <a:r>
              <a:rPr lang="en-US" dirty="0"/>
              <a:t>movies in this budget range.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12B4-C1ED-B253-C28A-8E24939E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65"/>
            <a:ext cx="10515600" cy="1325563"/>
          </a:xfrm>
        </p:spPr>
        <p:txBody>
          <a:bodyPr/>
          <a:lstStyle/>
          <a:p>
            <a:r>
              <a:rPr lang="en-US" dirty="0"/>
              <a:t>Studio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88C6-A7B5-78C4-14F4-A90FCF2E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43"/>
            <a:ext cx="10515600" cy="4351338"/>
          </a:xfrm>
        </p:spPr>
        <p:txBody>
          <a:bodyPr/>
          <a:lstStyle/>
          <a:p>
            <a:r>
              <a:rPr lang="en-US" dirty="0"/>
              <a:t>Major American Studios make a wide range of movies.</a:t>
            </a:r>
          </a:p>
        </p:txBody>
      </p:sp>
      <p:pic>
        <p:nvPicPr>
          <p:cNvPr id="6" name="Picture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BE091E4C-C86E-EA9A-A197-CF3AEF2E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049"/>
          <a:stretch/>
        </p:blipFill>
        <p:spPr>
          <a:xfrm>
            <a:off x="2453275" y="1429987"/>
            <a:ext cx="6829271" cy="54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8B019-216D-6462-68D3-03BBCE19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8DBA939-73ED-A90C-B86C-145F238D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68"/>
          <a:stretch/>
        </p:blipFill>
        <p:spPr>
          <a:xfrm>
            <a:off x="4394428" y="586512"/>
            <a:ext cx="7527495" cy="6097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30A43-2C83-821B-9A78-6B001B5E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68" y="143446"/>
            <a:ext cx="10515600" cy="1325563"/>
          </a:xfrm>
        </p:spPr>
        <p:txBody>
          <a:bodyPr/>
          <a:lstStyle/>
          <a:p>
            <a:r>
              <a:rPr lang="en-US" dirty="0"/>
              <a:t>Studio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14B7-162D-032D-CD96-DB968086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84"/>
            <a:ext cx="3837972" cy="4351338"/>
          </a:xfrm>
        </p:spPr>
        <p:txBody>
          <a:bodyPr/>
          <a:lstStyle/>
          <a:p>
            <a:r>
              <a:rPr lang="en-US" dirty="0"/>
              <a:t>Good ROI: Budgets under $12 Million</a:t>
            </a:r>
          </a:p>
        </p:txBody>
      </p:sp>
    </p:spTree>
    <p:extLst>
      <p:ext uri="{BB962C8B-B14F-4D97-AF65-F5344CB8AC3E}">
        <p14:creationId xmlns:p14="http://schemas.microsoft.com/office/powerpoint/2010/main" val="29183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389E-3951-C297-79BC-46E2EC82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6818"/>
            <a:ext cx="4842165" cy="4351338"/>
          </a:xfrm>
        </p:spPr>
        <p:txBody>
          <a:bodyPr/>
          <a:lstStyle/>
          <a:p>
            <a:r>
              <a:rPr lang="en-US" b="1" dirty="0"/>
              <a:t>Paramount</a:t>
            </a:r>
            <a:r>
              <a:rPr lang="en-US" dirty="0"/>
              <a:t>, </a:t>
            </a:r>
            <a:r>
              <a:rPr lang="en-US" b="1" dirty="0"/>
              <a:t>Columbia</a:t>
            </a:r>
            <a:r>
              <a:rPr lang="en-US" dirty="0"/>
              <a:t>, and </a:t>
            </a:r>
            <a:r>
              <a:rPr lang="en-US" b="1" dirty="0"/>
              <a:t>Universal</a:t>
            </a:r>
            <a:r>
              <a:rPr lang="en-US" dirty="0"/>
              <a:t> make profitable films for under $12 million.</a:t>
            </a:r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C7C8D8E-6F08-C169-C2B9-52A1F237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59" y="567613"/>
            <a:ext cx="6520295" cy="6166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3E231-CA82-0097-B576-7CFD668F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124281"/>
            <a:ext cx="10515600" cy="1325563"/>
          </a:xfrm>
        </p:spPr>
        <p:txBody>
          <a:bodyPr/>
          <a:lstStyle/>
          <a:p>
            <a:r>
              <a:rPr lang="en-US" dirty="0"/>
              <a:t>Successful Movie Studios</a:t>
            </a:r>
          </a:p>
        </p:txBody>
      </p:sp>
    </p:spTree>
    <p:extLst>
      <p:ext uri="{BB962C8B-B14F-4D97-AF65-F5344CB8AC3E}">
        <p14:creationId xmlns:p14="http://schemas.microsoft.com/office/powerpoint/2010/main" val="357435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26-7278-ABA0-A384-581AC0FC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216492"/>
            <a:ext cx="10515600" cy="1325563"/>
          </a:xfrm>
        </p:spPr>
        <p:txBody>
          <a:bodyPr/>
          <a:lstStyle/>
          <a:p>
            <a:r>
              <a:rPr lang="en-US" dirty="0"/>
              <a:t>Genres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CD8B2D-5E58-641E-4AB7-68C3101A5B47}"/>
              </a:ext>
            </a:extLst>
          </p:cNvPr>
          <p:cNvSpPr txBox="1">
            <a:spLocks/>
          </p:cNvSpPr>
          <p:nvPr/>
        </p:nvSpPr>
        <p:spPr>
          <a:xfrm>
            <a:off x="838200" y="1324584"/>
            <a:ext cx="4012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studios make many profitable </a:t>
            </a:r>
            <a:r>
              <a:rPr lang="en-US" b="1" dirty="0"/>
              <a:t>dramas </a:t>
            </a:r>
            <a:r>
              <a:rPr lang="en-US" dirty="0"/>
              <a:t>and </a:t>
            </a:r>
            <a:r>
              <a:rPr lang="en-US" b="1" dirty="0"/>
              <a:t>comedies </a:t>
            </a:r>
            <a:r>
              <a:rPr lang="en-US" dirty="0"/>
              <a:t>for under $12 million.</a:t>
            </a:r>
          </a:p>
        </p:txBody>
      </p:sp>
      <p:pic>
        <p:nvPicPr>
          <p:cNvPr id="8" name="Picture 7" descr="A graph of movies made by genre&#10;&#10;Description automatically generated">
            <a:extLst>
              <a:ext uri="{FF2B5EF4-FFF2-40B4-BE49-F238E27FC236}">
                <a16:creationId xmlns:a16="http://schemas.microsoft.com/office/drawing/2014/main" id="{91242DF6-D2F2-4DEA-2B7B-2E051EFE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23" y="433963"/>
            <a:ext cx="7341177" cy="64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5A22004-618F-7C93-543A-1F0320AA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36" y="1555444"/>
            <a:ext cx="6636328" cy="5302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9A006-B96B-1BD7-4EF0-168E557E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3166-7ECC-453E-45D5-7E67E9DF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A moderate correlation between quality and ROI.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0AAAF-715D-C526-EC3A-86A331674950}"/>
              </a:ext>
            </a:extLst>
          </p:cNvPr>
          <p:cNvSpPr/>
          <p:nvPr/>
        </p:nvSpPr>
        <p:spPr>
          <a:xfrm>
            <a:off x="8899529" y="4398731"/>
            <a:ext cx="290945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9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2372-E5AE-D882-4EB2-393E769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B4DF-F141-DEE2-028B-1BDC772F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movies with </a:t>
            </a:r>
            <a:r>
              <a:rPr lang="en-US" b="1" dirty="0"/>
              <a:t>budgets</a:t>
            </a:r>
            <a:r>
              <a:rPr lang="en-US" dirty="0"/>
              <a:t> under </a:t>
            </a:r>
            <a:r>
              <a:rPr lang="en-US" b="1" dirty="0"/>
              <a:t>$12 million</a:t>
            </a:r>
            <a:r>
              <a:rPr lang="en-US" dirty="0"/>
              <a:t>.</a:t>
            </a:r>
          </a:p>
          <a:p>
            <a:r>
              <a:rPr lang="en-US" dirty="0"/>
              <a:t>Approach </a:t>
            </a:r>
            <a:r>
              <a:rPr lang="en-US" b="1" dirty="0"/>
              <a:t>Paramount</a:t>
            </a:r>
            <a:r>
              <a:rPr lang="en-US" dirty="0"/>
              <a:t>, </a:t>
            </a:r>
            <a:r>
              <a:rPr lang="en-US" b="1" dirty="0"/>
              <a:t>Columbia</a:t>
            </a:r>
            <a:r>
              <a:rPr lang="en-US" dirty="0"/>
              <a:t>, and </a:t>
            </a:r>
            <a:r>
              <a:rPr lang="en-US" b="1" dirty="0"/>
              <a:t>Universal </a:t>
            </a:r>
            <a:r>
              <a:rPr lang="en-US" dirty="0"/>
              <a:t>to make film.</a:t>
            </a:r>
          </a:p>
          <a:p>
            <a:r>
              <a:rPr lang="en-US" dirty="0"/>
              <a:t>Explore options for </a:t>
            </a:r>
            <a:r>
              <a:rPr lang="en-US" b="1" dirty="0"/>
              <a:t>high-quality comedy </a:t>
            </a:r>
            <a:r>
              <a:rPr lang="en-US" dirty="0"/>
              <a:t>and </a:t>
            </a:r>
            <a:r>
              <a:rPr lang="en-US" b="1" dirty="0"/>
              <a:t>drama </a:t>
            </a:r>
            <a:r>
              <a:rPr lang="en-US" dirty="0"/>
              <a:t>films.</a:t>
            </a:r>
          </a:p>
        </p:txBody>
      </p:sp>
    </p:spTree>
    <p:extLst>
      <p:ext uri="{BB962C8B-B14F-4D97-AF65-F5344CB8AC3E}">
        <p14:creationId xmlns:p14="http://schemas.microsoft.com/office/powerpoint/2010/main" val="335206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184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Movie Pitch</vt:lpstr>
      <vt:lpstr>Business Questions</vt:lpstr>
      <vt:lpstr>Key Findings</vt:lpstr>
      <vt:lpstr>Studio Overview</vt:lpstr>
      <vt:lpstr>Studio Overview</vt:lpstr>
      <vt:lpstr>Successful Movie Studios</vt:lpstr>
      <vt:lpstr>Genres</vt:lpstr>
      <vt:lpstr>Quality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28</cp:revision>
  <dcterms:created xsi:type="dcterms:W3CDTF">2024-10-03T16:25:44Z</dcterms:created>
  <dcterms:modified xsi:type="dcterms:W3CDTF">2024-10-04T12:30:27Z</dcterms:modified>
</cp:coreProperties>
</file>