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4"/>
    <p:restoredTop sz="94648"/>
  </p:normalViewPr>
  <p:slideViewPr>
    <p:cSldViewPr snapToGrid="0">
      <p:cViewPr>
        <p:scale>
          <a:sx n="106" d="100"/>
          <a:sy n="106" d="100"/>
        </p:scale>
        <p:origin x="9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B267-E3D6-5145-85D7-8307CD5B73D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0C8DB-4FDD-654F-AB41-7D242F10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0C8DB-4FDD-654F-AB41-7D242F108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7C7-CCC4-CCD4-01AD-001EC877C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AF43D-967C-0F12-D378-FDC556F30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B9E9-78B8-EAF2-86BC-23C5F9E1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D463-AEBD-15E5-B170-A2414CE3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DD1D-53CD-5A72-503D-D30D810F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16FB-EACC-9D8B-4C9C-6C91EE75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D5BE-EED0-0556-9A3F-2EBC331D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5502-3881-8452-4970-08C6A5DB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7BB7-DBAB-DE27-864F-1E68C7B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85F7-DA91-A3E8-4374-0484C139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C7AC8-2F9A-45D9-85C5-922EBE180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3ECC-EBA5-72C3-5E6E-902DA1B1A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23CBC-6FA8-2DCB-CD13-DA18FDF5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F36F-E819-1CE6-0B4F-31D30225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6D88-8270-BFD8-E5A5-6477EBAB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DB00-8B7E-4EEB-517D-1703510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4005-29AB-4BC4-453B-140967D8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53C1-78BC-39DA-E0FA-30314920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016B-012E-7C51-61B3-20561EA7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D4B9-3D72-2CD6-F8CD-D8497A5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1176-456F-FA31-4326-F624C6E3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2A93-285C-BB3C-5B3A-AD44BA95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16FD-E745-157F-4AD8-0D201326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CE77-C309-F2B1-2C6B-28B82428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69A4-8A02-AE00-D14B-1B26F48A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C8B4-EB22-CB69-A657-57668F62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2987-CEB5-8686-EA7A-DF241BCA1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433-EA9E-0D7D-C338-C0FA5B3B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03E3-2311-7166-1BD3-0102B43D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2916-FDDC-39C7-C896-1CB74463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810E-9639-73FD-AF8F-C963B1C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E896-F9F8-1284-E631-58651357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31C7-57FD-FBDD-DADE-8BB6B746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3879-D01F-A4A6-102F-1D0C1820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F4DCC-A89A-B2E4-DF96-25121620D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5B38-E134-B127-2015-D5B73B797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BD704-64B4-F626-6D7A-3A4C1089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708DC-AFC2-D44D-FC1A-9B7D76B9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53EF4-42E0-1765-210C-8BF4B016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6FD-1B15-FB4C-930B-F813AB02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B5B2-1C91-8898-C5F8-DDFDEBB0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AE7C-5408-304C-DE82-FBC4FC19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C8A03-1ED5-E621-2A80-797D80D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608F3-91B9-84FD-4722-DA209DBA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B31E2-4238-5469-9958-FA7737BF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71487-8112-7FEE-7BD4-9FBE887C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455A-B7CA-3ADD-8E65-EE0018A9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21DB-30E2-50EA-13DB-99C11D4E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32DD2-0114-3C90-069C-3D13326F7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34CE-D516-FB08-6261-6A3A8669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D3F1D-4748-ECA1-C4F5-ED1718D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B6CE-9366-D5C1-4C39-31E4717A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2005-69F7-4632-71AC-EEF7B19A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F7F99-B2B7-A768-0106-752D519B4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FB50-226F-8322-833E-0CCE7172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FD2A-3440-49A4-F911-9E032ECB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F9A12-375D-B91B-1D05-B902AFC0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5489-F3B6-59B9-2CD6-9EBCFD3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C4D07-9A63-B116-67DF-9714ABDA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6CFC-669D-159D-9CEE-9E03F31F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7C96-607D-2AEB-FDA3-E52D236DC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E3E14-3843-DB4F-B388-AD1C9756AF4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832B-6F77-895B-F5C3-D3472717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95FA-A24A-8ED6-99D6-D1A8C3795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2CEB3-CFD3-4F48-8AB3-B500CDBF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62347-A092-0608-E861-5C5B525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0998" r="2518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0EF0D-6002-5DDE-5D72-ED2C1D78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White Blood Cell </a:t>
            </a:r>
            <a:br>
              <a:rPr lang="en-US" sz="5000">
                <a:solidFill>
                  <a:schemeClr val="bg1"/>
                </a:solidFill>
              </a:rPr>
            </a:br>
            <a:r>
              <a:rPr lang="en-US" sz="5000">
                <a:solidFill>
                  <a:schemeClr val="bg1"/>
                </a:solidFill>
              </a:rPr>
              <a:t>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17E7D-70F0-CC8B-92F2-5D1B1F3A1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Jeffrey Goett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Phase 3, Flatiron School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0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069F-7B2C-72DA-BAF0-FEBD8CB5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5F2A-CB9B-9E9F-E844-9A07F31C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EA92-2E59-A05A-72B1-448B2932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did not meet industry standards</a:t>
            </a:r>
          </a:p>
          <a:p>
            <a:r>
              <a:rPr lang="en-US" dirty="0"/>
              <a:t>Neural nets will do better.</a:t>
            </a:r>
          </a:p>
        </p:txBody>
      </p:sp>
    </p:spTree>
    <p:extLst>
      <p:ext uri="{BB962C8B-B14F-4D97-AF65-F5344CB8AC3E}">
        <p14:creationId xmlns:p14="http://schemas.microsoft.com/office/powerpoint/2010/main" val="9458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D8EA-1364-880D-B9DD-A20C314B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Blood Count (CBC)</a:t>
            </a:r>
          </a:p>
        </p:txBody>
      </p:sp>
      <p:pic>
        <p:nvPicPr>
          <p:cNvPr id="1026" name="Picture 2" descr="Neutrophil">
            <a:extLst>
              <a:ext uri="{FF2B5EF4-FFF2-40B4-BE49-F238E27FC236}">
                <a16:creationId xmlns:a16="http://schemas.microsoft.com/office/drawing/2014/main" id="{4A762947-CC29-F98B-B35E-F45964FB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16" y="1690688"/>
            <a:ext cx="5408167" cy="40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9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8E612-B0CD-606D-851D-AFF6E2B8E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D039-B955-A8F2-5FC1-98DF9E7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Blood Cell Type</a:t>
            </a:r>
          </a:p>
        </p:txBody>
      </p:sp>
      <p:pic>
        <p:nvPicPr>
          <p:cNvPr id="3074" name="Picture 2" descr="Neutrophil">
            <a:extLst>
              <a:ext uri="{FF2B5EF4-FFF2-40B4-BE49-F238E27FC236}">
                <a16:creationId xmlns:a16="http://schemas.microsoft.com/office/drawing/2014/main" id="{DBADC107-0D6E-8BBD-A4B0-122CB3B3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9" y="1915177"/>
            <a:ext cx="3760775" cy="283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nocyte">
            <a:extLst>
              <a:ext uri="{FF2B5EF4-FFF2-40B4-BE49-F238E27FC236}">
                <a16:creationId xmlns:a16="http://schemas.microsoft.com/office/drawing/2014/main" id="{1A70B60F-2522-B624-471C-FAB34E12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2" y="1915177"/>
            <a:ext cx="3760776" cy="28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ymphocyte">
            <a:extLst>
              <a:ext uri="{FF2B5EF4-FFF2-40B4-BE49-F238E27FC236}">
                <a16:creationId xmlns:a16="http://schemas.microsoft.com/office/drawing/2014/main" id="{DD1B32E7-21E8-750A-81F0-EB6C5C4D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05" y="1915176"/>
            <a:ext cx="3760776" cy="28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CF2C5-B36D-B58E-0DC7-A93855992360}"/>
              </a:ext>
            </a:extLst>
          </p:cNvPr>
          <p:cNvSpPr txBox="1"/>
          <p:nvPr/>
        </p:nvSpPr>
        <p:spPr>
          <a:xfrm>
            <a:off x="866974" y="4979051"/>
            <a:ext cx="244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Granulocyctes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72F1-2B95-B3E1-31E8-2B06D6CDAAF2}"/>
              </a:ext>
            </a:extLst>
          </p:cNvPr>
          <p:cNvSpPr txBox="1"/>
          <p:nvPr/>
        </p:nvSpPr>
        <p:spPr>
          <a:xfrm>
            <a:off x="5150580" y="4979051"/>
            <a:ext cx="1890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Monocytes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85124-CCE7-409E-FA4F-D94B58DC3AFF}"/>
              </a:ext>
            </a:extLst>
          </p:cNvPr>
          <p:cNvSpPr txBox="1"/>
          <p:nvPr/>
        </p:nvSpPr>
        <p:spPr>
          <a:xfrm>
            <a:off x="8979927" y="4979051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Lymphocytes</a:t>
            </a:r>
          </a:p>
        </p:txBody>
      </p:sp>
    </p:spTree>
    <p:extLst>
      <p:ext uri="{BB962C8B-B14F-4D97-AF65-F5344CB8AC3E}">
        <p14:creationId xmlns:p14="http://schemas.microsoft.com/office/powerpoint/2010/main" val="24495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0EFC-263C-FBB5-1246-9461A3A4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1A95-2041-80AD-4B72-784F86C4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simple computer vision algorithm classify white blood cell type at a satisfactory rate?</a:t>
            </a:r>
          </a:p>
        </p:txBody>
      </p:sp>
    </p:spTree>
    <p:extLst>
      <p:ext uri="{BB962C8B-B14F-4D97-AF65-F5344CB8AC3E}">
        <p14:creationId xmlns:p14="http://schemas.microsoft.com/office/powerpoint/2010/main" val="307974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3116-A03E-8C19-9E8A-EF1C4469D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CE77-63F6-2268-AF3F-4D51E6B0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D115-811D-57F1-CEE8-22595FB1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Results (Best)</a:t>
            </a:r>
          </a:p>
          <a:p>
            <a:pPr lvl="1"/>
            <a:r>
              <a:rPr lang="en-US" b="1" dirty="0"/>
              <a:t>Granulocytes</a:t>
            </a:r>
            <a:r>
              <a:rPr lang="en-US" dirty="0"/>
              <a:t>: Precision: 92% Accuracy: 70%</a:t>
            </a:r>
          </a:p>
          <a:p>
            <a:pPr lvl="1"/>
            <a:r>
              <a:rPr lang="en-US" b="1" dirty="0"/>
              <a:t>Monocytes</a:t>
            </a:r>
            <a:r>
              <a:rPr lang="en-US" dirty="0"/>
              <a:t>: Precision: 0% Accuracy: 78%</a:t>
            </a:r>
          </a:p>
          <a:p>
            <a:pPr lvl="1"/>
            <a:r>
              <a:rPr lang="en-US" b="1" dirty="0"/>
              <a:t>Lymphocytes</a:t>
            </a:r>
            <a:r>
              <a:rPr lang="en-US" dirty="0"/>
              <a:t>: Precision: 27% Accuracy: 88%</a:t>
            </a:r>
          </a:p>
        </p:txBody>
      </p:sp>
    </p:spTree>
    <p:extLst>
      <p:ext uri="{BB962C8B-B14F-4D97-AF65-F5344CB8AC3E}">
        <p14:creationId xmlns:p14="http://schemas.microsoft.com/office/powerpoint/2010/main" val="347448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0C2F-FE4E-8434-F381-8406CA67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Normalize Data</a:t>
            </a:r>
          </a:p>
        </p:txBody>
      </p:sp>
      <p:pic>
        <p:nvPicPr>
          <p:cNvPr id="10" name="Picture 9" descr="A white blotch on a black background&#10;&#10;Description automatically generated">
            <a:extLst>
              <a:ext uri="{FF2B5EF4-FFF2-40B4-BE49-F238E27FC236}">
                <a16:creationId xmlns:a16="http://schemas.microsoft.com/office/drawing/2014/main" id="{68C02337-D7EA-E399-A7CE-477F8AC4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1759348"/>
            <a:ext cx="2344057" cy="2344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415467-FC49-E8ED-6615-9EC159750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42" y="1764678"/>
            <a:ext cx="2900588" cy="217544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B98801-1665-EEA0-9E8A-5B04334FE264}"/>
              </a:ext>
            </a:extLst>
          </p:cNvPr>
          <p:cNvCxnSpPr>
            <a:cxnSpLocks/>
          </p:cNvCxnSpPr>
          <p:nvPr/>
        </p:nvCxnSpPr>
        <p:spPr>
          <a:xfrm flipV="1">
            <a:off x="5337629" y="2859996"/>
            <a:ext cx="8345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E62D9C-E14E-1C34-076E-E1DCA1740051}"/>
              </a:ext>
            </a:extLst>
          </p:cNvPr>
          <p:cNvCxnSpPr>
            <a:cxnSpLocks/>
          </p:cNvCxnSpPr>
          <p:nvPr/>
        </p:nvCxnSpPr>
        <p:spPr>
          <a:xfrm flipV="1">
            <a:off x="5321663" y="5485883"/>
            <a:ext cx="8345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white circle with black background&#10;&#10;Description automatically generated">
            <a:extLst>
              <a:ext uri="{FF2B5EF4-FFF2-40B4-BE49-F238E27FC236}">
                <a16:creationId xmlns:a16="http://schemas.microsoft.com/office/drawing/2014/main" id="{0037EB28-3B0D-F6AE-7059-40E3AFF73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8" y="4386999"/>
            <a:ext cx="2344057" cy="2344057"/>
          </a:xfrm>
          <a:prstGeom prst="rect">
            <a:avLst/>
          </a:prstGeom>
        </p:spPr>
      </p:pic>
      <p:pic>
        <p:nvPicPr>
          <p:cNvPr id="24" name="Picture 23" descr="A close-up of a cell&#10;&#10;Description automatically generated">
            <a:extLst>
              <a:ext uri="{FF2B5EF4-FFF2-40B4-BE49-F238E27FC236}">
                <a16:creationId xmlns:a16="http://schemas.microsoft.com/office/drawing/2014/main" id="{BFED62EC-6B33-E7BB-C61F-2912DC53A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910" y="4317434"/>
            <a:ext cx="2900588" cy="21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2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A327-B271-5701-8449-920619E2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82F7-ACE8-B990-3988-2AE78782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Vectorize</a:t>
            </a:r>
          </a:p>
        </p:txBody>
      </p:sp>
      <p:pic>
        <p:nvPicPr>
          <p:cNvPr id="4" name="Picture 3" descr="A white blotch on a black background&#10;&#10;Description automatically generated">
            <a:extLst>
              <a:ext uri="{FF2B5EF4-FFF2-40B4-BE49-F238E27FC236}">
                <a16:creationId xmlns:a16="http://schemas.microsoft.com/office/drawing/2014/main" id="{66061941-9946-73C5-42B8-BE4EC8DA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690688"/>
            <a:ext cx="2344057" cy="2344057"/>
          </a:xfrm>
          <a:prstGeom prst="rect">
            <a:avLst/>
          </a:prstGeom>
        </p:spPr>
      </p:pic>
      <p:pic>
        <p:nvPicPr>
          <p:cNvPr id="6" name="Picture 5" descr="A white circle with black background&#10;&#10;Description automatically generated">
            <a:extLst>
              <a:ext uri="{FF2B5EF4-FFF2-40B4-BE49-F238E27FC236}">
                <a16:creationId xmlns:a16="http://schemas.microsoft.com/office/drawing/2014/main" id="{3813DAF8-3877-A6EF-8DD1-C110D6A9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" y="4285399"/>
            <a:ext cx="2344057" cy="23440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72D1FF-3B3D-EB16-7566-9072A96E1229}"/>
              </a:ext>
            </a:extLst>
          </p:cNvPr>
          <p:cNvCxnSpPr>
            <a:cxnSpLocks/>
          </p:cNvCxnSpPr>
          <p:nvPr/>
        </p:nvCxnSpPr>
        <p:spPr>
          <a:xfrm flipV="1">
            <a:off x="3516581" y="2859996"/>
            <a:ext cx="8345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B146E-3A1A-A181-72E4-790E91338BD9}"/>
              </a:ext>
            </a:extLst>
          </p:cNvPr>
          <p:cNvCxnSpPr>
            <a:cxnSpLocks/>
          </p:cNvCxnSpPr>
          <p:nvPr/>
        </p:nvCxnSpPr>
        <p:spPr>
          <a:xfrm flipV="1">
            <a:off x="3500615" y="5485883"/>
            <a:ext cx="8345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6635BE-8B5C-5561-77FD-87D741BCE9CB}"/>
              </a:ext>
            </a:extLst>
          </p:cNvPr>
          <p:cNvSpPr/>
          <p:nvPr/>
        </p:nvSpPr>
        <p:spPr>
          <a:xfrm>
            <a:off x="4437460" y="2582943"/>
            <a:ext cx="5381919" cy="50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(0, 0, 0, 0,……..0, 255, 255, 255, 255,…0, 0, 0, 0, 0, 0)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8DB51F-2F43-B7AC-724B-921E755B90AC}"/>
              </a:ext>
            </a:extLst>
          </p:cNvPr>
          <p:cNvGrpSpPr/>
          <p:nvPr/>
        </p:nvGrpSpPr>
        <p:grpSpPr>
          <a:xfrm>
            <a:off x="801727" y="1643553"/>
            <a:ext cx="2573069" cy="2479909"/>
            <a:chOff x="801727" y="1643553"/>
            <a:chExt cx="2573069" cy="24799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57A602-B717-BFCD-D986-3D00EAF3B9EE}"/>
                </a:ext>
              </a:extLst>
            </p:cNvPr>
            <p:cNvSpPr/>
            <p:nvPr/>
          </p:nvSpPr>
          <p:spPr>
            <a:xfrm>
              <a:off x="838200" y="1643553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91140E-9ADD-FB71-AB3D-B8A5A04EBAE1}"/>
                </a:ext>
              </a:extLst>
            </p:cNvPr>
            <p:cNvSpPr/>
            <p:nvPr/>
          </p:nvSpPr>
          <p:spPr>
            <a:xfrm>
              <a:off x="830342" y="178652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0A6C8F-73F9-857E-686E-80CB6BDDC315}"/>
                </a:ext>
              </a:extLst>
            </p:cNvPr>
            <p:cNvSpPr/>
            <p:nvPr/>
          </p:nvSpPr>
          <p:spPr>
            <a:xfrm>
              <a:off x="831913" y="193892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7A159B-4055-1108-BE28-1E29A89E3CF4}"/>
                </a:ext>
              </a:extLst>
            </p:cNvPr>
            <p:cNvSpPr/>
            <p:nvPr/>
          </p:nvSpPr>
          <p:spPr>
            <a:xfrm>
              <a:off x="830343" y="207875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5F6EF-CF3C-C667-1483-7C480600F965}"/>
                </a:ext>
              </a:extLst>
            </p:cNvPr>
            <p:cNvSpPr/>
            <p:nvPr/>
          </p:nvSpPr>
          <p:spPr>
            <a:xfrm>
              <a:off x="822485" y="222173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771722-3F50-9B6D-D7E2-0BF52601747D}"/>
                </a:ext>
              </a:extLst>
            </p:cNvPr>
            <p:cNvSpPr/>
            <p:nvPr/>
          </p:nvSpPr>
          <p:spPr>
            <a:xfrm>
              <a:off x="824056" y="237413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0068D0-F391-15D3-FB3B-420331D66B5C}"/>
                </a:ext>
              </a:extLst>
            </p:cNvPr>
            <p:cNvSpPr/>
            <p:nvPr/>
          </p:nvSpPr>
          <p:spPr>
            <a:xfrm>
              <a:off x="822484" y="2513963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80DFD-604B-E774-97D4-C3DCA43D2085}"/>
                </a:ext>
              </a:extLst>
            </p:cNvPr>
            <p:cNvSpPr/>
            <p:nvPr/>
          </p:nvSpPr>
          <p:spPr>
            <a:xfrm>
              <a:off x="814626" y="265693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5D96C0-53F9-4A80-8F12-7557ACF68290}"/>
                </a:ext>
              </a:extLst>
            </p:cNvPr>
            <p:cNvSpPr/>
            <p:nvPr/>
          </p:nvSpPr>
          <p:spPr>
            <a:xfrm>
              <a:off x="816197" y="280933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070861-FABB-C730-4C8C-1081089D1B2A}"/>
                </a:ext>
              </a:extLst>
            </p:cNvPr>
            <p:cNvSpPr/>
            <p:nvPr/>
          </p:nvSpPr>
          <p:spPr>
            <a:xfrm>
              <a:off x="814625" y="294916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66A627-917B-77AA-E469-0D7A57A35931}"/>
                </a:ext>
              </a:extLst>
            </p:cNvPr>
            <p:cNvSpPr/>
            <p:nvPr/>
          </p:nvSpPr>
          <p:spPr>
            <a:xfrm>
              <a:off x="806767" y="309213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CD17CC-89D2-BDAE-DA87-D8FDFA932677}"/>
                </a:ext>
              </a:extLst>
            </p:cNvPr>
            <p:cNvSpPr/>
            <p:nvPr/>
          </p:nvSpPr>
          <p:spPr>
            <a:xfrm>
              <a:off x="808338" y="324453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A2854F-2590-9AD2-9CA9-CBAEF137C5C9}"/>
                </a:ext>
              </a:extLst>
            </p:cNvPr>
            <p:cNvSpPr/>
            <p:nvPr/>
          </p:nvSpPr>
          <p:spPr>
            <a:xfrm>
              <a:off x="816196" y="339379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ADAA1D-AD2B-8F88-D3AF-F555A5D02BBC}"/>
                </a:ext>
              </a:extLst>
            </p:cNvPr>
            <p:cNvSpPr/>
            <p:nvPr/>
          </p:nvSpPr>
          <p:spPr>
            <a:xfrm>
              <a:off x="808338" y="353677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A8B56D-5716-D248-6015-2ECD4151B67D}"/>
                </a:ext>
              </a:extLst>
            </p:cNvPr>
            <p:cNvSpPr/>
            <p:nvPr/>
          </p:nvSpPr>
          <p:spPr>
            <a:xfrm>
              <a:off x="809909" y="368917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229A6-A002-FEAD-65AA-3B66CDB48173}"/>
                </a:ext>
              </a:extLst>
            </p:cNvPr>
            <p:cNvSpPr/>
            <p:nvPr/>
          </p:nvSpPr>
          <p:spPr>
            <a:xfrm>
              <a:off x="809585" y="3689978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0DDB91-FCAD-4FDD-CAB9-32ECE606F7CB}"/>
                </a:ext>
              </a:extLst>
            </p:cNvPr>
            <p:cNvSpPr/>
            <p:nvPr/>
          </p:nvSpPr>
          <p:spPr>
            <a:xfrm>
              <a:off x="801727" y="3832951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FD107C-A11C-DED2-C49F-E0138D1BC1D1}"/>
                </a:ext>
              </a:extLst>
            </p:cNvPr>
            <p:cNvSpPr/>
            <p:nvPr/>
          </p:nvSpPr>
          <p:spPr>
            <a:xfrm>
              <a:off x="803298" y="3985351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D9D7DE-602F-9DDF-7832-183697397298}"/>
              </a:ext>
            </a:extLst>
          </p:cNvPr>
          <p:cNvGrpSpPr/>
          <p:nvPr/>
        </p:nvGrpSpPr>
        <p:grpSpPr>
          <a:xfrm>
            <a:off x="795440" y="4214000"/>
            <a:ext cx="2573069" cy="2479909"/>
            <a:chOff x="801727" y="1643553"/>
            <a:chExt cx="2573069" cy="247990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568428-418F-96B1-A18D-24DAF1B04C1F}"/>
                </a:ext>
              </a:extLst>
            </p:cNvPr>
            <p:cNvSpPr/>
            <p:nvPr/>
          </p:nvSpPr>
          <p:spPr>
            <a:xfrm>
              <a:off x="838200" y="1643553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C967C1-A319-2DB7-08AF-788E49379CB6}"/>
                </a:ext>
              </a:extLst>
            </p:cNvPr>
            <p:cNvSpPr/>
            <p:nvPr/>
          </p:nvSpPr>
          <p:spPr>
            <a:xfrm>
              <a:off x="830342" y="178652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E5E69C-037E-C42F-F77E-CC49E4317FDE}"/>
                </a:ext>
              </a:extLst>
            </p:cNvPr>
            <p:cNvSpPr/>
            <p:nvPr/>
          </p:nvSpPr>
          <p:spPr>
            <a:xfrm>
              <a:off x="831913" y="193892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3E4E18-DF24-2B04-C817-E1C12D64FD0F}"/>
                </a:ext>
              </a:extLst>
            </p:cNvPr>
            <p:cNvSpPr/>
            <p:nvPr/>
          </p:nvSpPr>
          <p:spPr>
            <a:xfrm>
              <a:off x="830343" y="207875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BFA5C4-A79D-6161-D4BB-8D28948AF895}"/>
                </a:ext>
              </a:extLst>
            </p:cNvPr>
            <p:cNvSpPr/>
            <p:nvPr/>
          </p:nvSpPr>
          <p:spPr>
            <a:xfrm>
              <a:off x="822485" y="222173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814076C-29B1-F61F-A020-0AC209A7E4FD}"/>
                </a:ext>
              </a:extLst>
            </p:cNvPr>
            <p:cNvSpPr/>
            <p:nvPr/>
          </p:nvSpPr>
          <p:spPr>
            <a:xfrm>
              <a:off x="824056" y="237413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A6E02A-1761-114C-6575-299A5047CCFD}"/>
                </a:ext>
              </a:extLst>
            </p:cNvPr>
            <p:cNvSpPr/>
            <p:nvPr/>
          </p:nvSpPr>
          <p:spPr>
            <a:xfrm>
              <a:off x="822484" y="2513963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5DBDB1-6F90-DE6A-609F-9992357F9317}"/>
                </a:ext>
              </a:extLst>
            </p:cNvPr>
            <p:cNvSpPr/>
            <p:nvPr/>
          </p:nvSpPr>
          <p:spPr>
            <a:xfrm>
              <a:off x="814626" y="265693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D01E61-03A8-14EA-6794-3244FAFB12B1}"/>
                </a:ext>
              </a:extLst>
            </p:cNvPr>
            <p:cNvSpPr/>
            <p:nvPr/>
          </p:nvSpPr>
          <p:spPr>
            <a:xfrm>
              <a:off x="816197" y="280933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846697-7421-8944-8D3C-A959120CBC6C}"/>
                </a:ext>
              </a:extLst>
            </p:cNvPr>
            <p:cNvSpPr/>
            <p:nvPr/>
          </p:nvSpPr>
          <p:spPr>
            <a:xfrm>
              <a:off x="814625" y="2949166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10E84E-6726-004D-5B2B-87008EAD94DF}"/>
                </a:ext>
              </a:extLst>
            </p:cNvPr>
            <p:cNvSpPr/>
            <p:nvPr/>
          </p:nvSpPr>
          <p:spPr>
            <a:xfrm>
              <a:off x="806767" y="309213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784395-111D-19ED-501C-6C921A122CE3}"/>
                </a:ext>
              </a:extLst>
            </p:cNvPr>
            <p:cNvSpPr/>
            <p:nvPr/>
          </p:nvSpPr>
          <p:spPr>
            <a:xfrm>
              <a:off x="808338" y="324453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4328D1-AA9F-2338-12BB-5A4F48074DFF}"/>
                </a:ext>
              </a:extLst>
            </p:cNvPr>
            <p:cNvSpPr/>
            <p:nvPr/>
          </p:nvSpPr>
          <p:spPr>
            <a:xfrm>
              <a:off x="816196" y="3393799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BA1650-708B-3D92-55F2-24616B38DEA5}"/>
                </a:ext>
              </a:extLst>
            </p:cNvPr>
            <p:cNvSpPr/>
            <p:nvPr/>
          </p:nvSpPr>
          <p:spPr>
            <a:xfrm>
              <a:off x="808338" y="353677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D7CB78-299A-CB7B-0841-1BEE72373285}"/>
                </a:ext>
              </a:extLst>
            </p:cNvPr>
            <p:cNvSpPr/>
            <p:nvPr/>
          </p:nvSpPr>
          <p:spPr>
            <a:xfrm>
              <a:off x="809909" y="3689172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87473D-2CB0-2612-2D49-B035CC9010CC}"/>
                </a:ext>
              </a:extLst>
            </p:cNvPr>
            <p:cNvSpPr/>
            <p:nvPr/>
          </p:nvSpPr>
          <p:spPr>
            <a:xfrm>
              <a:off x="809585" y="3689978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8EA4E5-0E25-C3C1-EF45-4A9AD2A63CB6}"/>
                </a:ext>
              </a:extLst>
            </p:cNvPr>
            <p:cNvSpPr/>
            <p:nvPr/>
          </p:nvSpPr>
          <p:spPr>
            <a:xfrm>
              <a:off x="801727" y="3832951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3DE237-6932-D810-C7E8-B13AF99E64AF}"/>
                </a:ext>
              </a:extLst>
            </p:cNvPr>
            <p:cNvSpPr/>
            <p:nvPr/>
          </p:nvSpPr>
          <p:spPr>
            <a:xfrm>
              <a:off x="803298" y="3985351"/>
              <a:ext cx="2536596" cy="138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3C241A7-5CD2-EDC8-C65D-87D8FE74BB0C}"/>
              </a:ext>
            </a:extLst>
          </p:cNvPr>
          <p:cNvSpPr/>
          <p:nvPr/>
        </p:nvSpPr>
        <p:spPr>
          <a:xfrm>
            <a:off x="4351151" y="5233609"/>
            <a:ext cx="5590777" cy="50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(0, 0, 0, 0,……..255, 0, 0, 0, 255,…0, 0, 0, 0, 0, 0, 0, 0, 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1EB1FA-DE54-5CD7-4EEE-31DD652382AE}"/>
              </a:ext>
            </a:extLst>
          </p:cNvPr>
          <p:cNvSpPr/>
          <p:nvPr/>
        </p:nvSpPr>
        <p:spPr>
          <a:xfrm>
            <a:off x="10035962" y="2572529"/>
            <a:ext cx="1955319" cy="4736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Granulocytes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2F8510-344B-38FB-6676-CB407EDD135B}"/>
              </a:ext>
            </a:extLst>
          </p:cNvPr>
          <p:cNvSpPr/>
          <p:nvPr/>
        </p:nvSpPr>
        <p:spPr>
          <a:xfrm>
            <a:off x="10072202" y="5222521"/>
            <a:ext cx="1955319" cy="4736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Monocytes</a:t>
            </a:r>
          </a:p>
        </p:txBody>
      </p:sp>
    </p:spTree>
    <p:extLst>
      <p:ext uri="{BB962C8B-B14F-4D97-AF65-F5344CB8AC3E}">
        <p14:creationId xmlns:p14="http://schemas.microsoft.com/office/powerpoint/2010/main" val="274826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A557-C0ED-524A-256A-17FFF0D8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CC9-49F9-4B7D-B2FA-C220AE7A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Model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C487-543E-7987-2959-681D44B3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b="1" dirty="0"/>
              <a:t>Features</a:t>
            </a:r>
            <a:r>
              <a:rPr lang="en-US" dirty="0"/>
              <a:t>: 410 arrays with 40,000 features each; </a:t>
            </a:r>
            <a:r>
              <a:rPr lang="en-US" b="1" dirty="0"/>
              <a:t>target:</a:t>
            </a:r>
            <a:r>
              <a:rPr lang="en-US" dirty="0"/>
              <a:t> cell type</a:t>
            </a:r>
          </a:p>
          <a:p>
            <a:r>
              <a:rPr lang="en-US" dirty="0"/>
              <a:t>Classifiers Used: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KNN Classifier</a:t>
            </a:r>
          </a:p>
          <a:p>
            <a:pPr lvl="1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6478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E5E77-6972-073F-EE58-F2EA11AA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FB60-3435-344A-E307-970B0945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30EF-F288-3BA8-0D24-180827AD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Results (Best)</a:t>
            </a:r>
          </a:p>
          <a:p>
            <a:pPr lvl="1"/>
            <a:r>
              <a:rPr lang="en-US" b="1" dirty="0"/>
              <a:t>Granulocytes</a:t>
            </a:r>
            <a:r>
              <a:rPr lang="en-US" dirty="0"/>
              <a:t>: Precision: 92% Accuracy: 70%</a:t>
            </a:r>
          </a:p>
          <a:p>
            <a:pPr lvl="1"/>
            <a:r>
              <a:rPr lang="en-US" b="1" dirty="0"/>
              <a:t>Monocytes</a:t>
            </a:r>
            <a:r>
              <a:rPr lang="en-US" dirty="0"/>
              <a:t>: Precision: </a:t>
            </a:r>
            <a:r>
              <a:rPr lang="en-US" b="1" dirty="0"/>
              <a:t>0%</a:t>
            </a:r>
            <a:r>
              <a:rPr lang="en-US" dirty="0"/>
              <a:t> Accuracy: 78%</a:t>
            </a:r>
          </a:p>
          <a:p>
            <a:pPr lvl="1"/>
            <a:r>
              <a:rPr lang="en-US" b="1" dirty="0"/>
              <a:t>Lymphocytes</a:t>
            </a:r>
            <a:r>
              <a:rPr lang="en-US" dirty="0"/>
              <a:t>: Precision: </a:t>
            </a:r>
            <a:r>
              <a:rPr lang="en-US" b="1" dirty="0"/>
              <a:t>27%</a:t>
            </a:r>
            <a:r>
              <a:rPr lang="en-US" dirty="0"/>
              <a:t> Accuracy: 88%</a:t>
            </a:r>
          </a:p>
        </p:txBody>
      </p:sp>
    </p:spTree>
    <p:extLst>
      <p:ext uri="{BB962C8B-B14F-4D97-AF65-F5344CB8AC3E}">
        <p14:creationId xmlns:p14="http://schemas.microsoft.com/office/powerpoint/2010/main" val="131249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244</Words>
  <Application>Microsoft Macintosh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White Blood Cell  Identification</vt:lpstr>
      <vt:lpstr>Complete Blood Count (CBC)</vt:lpstr>
      <vt:lpstr>White Blood Cell Type</vt:lpstr>
      <vt:lpstr>Business Question</vt:lpstr>
      <vt:lpstr>Results</vt:lpstr>
      <vt:lpstr>Data Preparation – Normalize Data</vt:lpstr>
      <vt:lpstr>Data Preparation – Vectorize</vt:lpstr>
      <vt:lpstr>Data Preparation – Model and Results</vt:lpstr>
      <vt:lpstr>Results</vt:lpstr>
      <vt:lpstr>Results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40</cp:revision>
  <dcterms:created xsi:type="dcterms:W3CDTF">2024-10-24T13:47:53Z</dcterms:created>
  <dcterms:modified xsi:type="dcterms:W3CDTF">2024-10-24T17:49:53Z</dcterms:modified>
</cp:coreProperties>
</file>