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3" r:id="rId6"/>
    <p:sldId id="271" r:id="rId7"/>
    <p:sldId id="262" r:id="rId8"/>
    <p:sldId id="274" r:id="rId9"/>
    <p:sldId id="272" r:id="rId10"/>
    <p:sldId id="258" r:id="rId11"/>
    <p:sldId id="259" r:id="rId12"/>
    <p:sldId id="263" r:id="rId13"/>
    <p:sldId id="265" r:id="rId14"/>
    <p:sldId id="275" r:id="rId15"/>
    <p:sldId id="276" r:id="rId16"/>
    <p:sldId id="264" r:id="rId17"/>
    <p:sldId id="266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0"/>
    <p:restoredTop sz="94702"/>
  </p:normalViewPr>
  <p:slideViewPr>
    <p:cSldViewPr snapToGrid="0">
      <p:cViewPr varScale="1">
        <p:scale>
          <a:sx n="88" d="100"/>
          <a:sy n="88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CCA6-CEAD-69BF-DFDC-10F08CE5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74126-D216-A509-A359-312C3642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028A-FACD-E6F9-4A3A-67457821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B809-4740-2BB5-A90C-A326CA87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4872-E80F-3BE9-604E-857F025C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6BCD-0294-1CA5-00AB-7D9F508E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96EDB-CA3C-D921-CAAD-550F3608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BB0C-0B04-4CC1-FB74-76307E59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C0BF-EABD-FB39-2F26-61E7CE79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0EF9-EA10-31AA-88CC-74022835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36276-03B3-82B3-7C38-6BFD85B4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34985-51AF-496E-9AE3-ACC0F419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6EB3-36B6-E748-7BE0-49364444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0CAE-C4C1-3CFC-676C-97624205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87A6-8D09-0F40-22B0-403DC4D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C9A9-964B-1FFC-86B8-387339EB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3BE4-2EC5-13AD-5461-A5337B6E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4138-3E0D-5B78-4091-34A62A2D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C998-D4E6-EFE9-B504-F4A1BEDC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46E8-646D-4A00-D1FD-6BB0825D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E4AE-F186-A251-B1D8-832238E4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D6C3-D22A-5A59-4C32-F9A41A92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1EDC-070D-FB72-CE73-138B4249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BEF2-C2A1-D59D-F802-D77D946B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F623-11C0-18F4-D07B-7F3B9996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4454-B1FD-11D0-C96F-4EB36C1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A24A-405E-7010-D78C-E602DB501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9D91-449C-1B1C-8937-A66D718D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CA44-3522-515C-A45D-91A495FB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46FE-D5DC-D1AD-D28E-6EE8BA3C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CFC9-49BA-E6A2-D0DD-34262234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5BD4-8FF8-E18E-27D6-C4BAAED0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CF59-E10B-D4B9-FA0F-087C4589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B203-972E-CEAC-2DCF-7ADCBC4A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FCC08-9C94-C0E3-A030-6998DF0DA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2DDA2-7B4C-2F62-1D7E-EE95D58B8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6ABA2-4A36-B81B-AAF4-DD7EC021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FEE7D-EA32-B908-F016-128F101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34052-1BCC-2CB0-DB56-4179B0C7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8BDA-9811-D3A2-B003-C152DD90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A810-2F4F-73AC-7C1E-07AB282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BACF-477B-99DB-46C6-5A00E58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A1639-4887-90F6-ED07-111C1E54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CAFDC-5C9A-AD2C-8944-9464FEA0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EADDC-E64D-F6CD-0C48-CA875D0A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3CB0-70AB-FB4B-4273-BD9134C9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5EB1-1905-A757-C2A3-3F837F98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C072-9C7F-164A-1A8F-9EB430A5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E1DC-3644-B8A7-E88A-4245D2865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CAA5-D6D8-8B5A-13E7-8252D46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5EB8E-C1D5-0193-6CDA-11101417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848C-ED2A-6B84-244F-CEAD39D5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7367-2699-7AFE-FEBB-5E14E45B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6F22A-583A-BB18-1B6F-70924B65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FAFF-F294-8A73-BAE2-2A1BA2D0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C4A1-ED32-F22E-8E44-241835E1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0804-92D1-B5F2-7941-7E239A07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1336-7FC0-97B1-FFF0-C91973CD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4E6B2-84C0-8B6E-E07D-47CE58C7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EB54-3D00-2F30-A082-36CD74F9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F0BAC-A1AF-BB6C-3A4D-02116E40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7864E-5EA7-F54A-8FC3-A308224A3120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BC07-9AC0-209A-C3BB-6AE5B8D4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8993-38C6-530A-A96F-AE01D4B8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A6714-4A0E-ED41-AE33-E5148CD7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0A8AC-5B30-7CAD-8ED9-63272DAC1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Measuring Curriculum Rigor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F1D8-5EB9-55F0-5C0E-537D71265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Autofit/>
          </a:bodyPr>
          <a:lstStyle/>
          <a:p>
            <a:r>
              <a:rPr lang="en-US" sz="2000" dirty="0"/>
              <a:t>Jeffrey </a:t>
            </a:r>
            <a:r>
              <a:rPr lang="en-US" sz="2000" dirty="0" err="1"/>
              <a:t>Goett</a:t>
            </a:r>
            <a:endParaRPr lang="en-US" sz="2000" dirty="0"/>
          </a:p>
          <a:p>
            <a:r>
              <a:rPr lang="en-US" sz="2000" dirty="0"/>
              <a:t>Flatiron School, Phase 5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9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C9CF-03D7-7BEB-C874-CF1EF8B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8EEC-5A3F-DF1D-5383-80AB7CED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assessment question, classify it by skill. </a:t>
            </a:r>
          </a:p>
          <a:p>
            <a:r>
              <a:rPr lang="en-US" dirty="0"/>
              <a:t>Compare the accuracy of different methods:</a:t>
            </a:r>
          </a:p>
          <a:p>
            <a:pPr lvl="1"/>
            <a:r>
              <a:rPr lang="en-US" dirty="0"/>
              <a:t>TF-IDF + Logistic Regression, </a:t>
            </a:r>
          </a:p>
          <a:p>
            <a:pPr lvl="1"/>
            <a:r>
              <a:rPr lang="en-US" dirty="0"/>
              <a:t>Sentence Transformer + Logistic Regression</a:t>
            </a:r>
          </a:p>
          <a:p>
            <a:pPr lvl="1"/>
            <a:r>
              <a:rPr lang="en-US" dirty="0"/>
              <a:t>ChatGPT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F7270-8411-8762-F60D-F2B721BDD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A383-5B04-E664-11CC-301BBF6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A7B6-B0C4-FB20-727B-FC676D83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lvl="1" indent="0">
              <a:buNone/>
            </a:pPr>
            <a:r>
              <a:rPr lang="en-US" b="1" dirty="0"/>
              <a:t>TF-IDF + Logistic Regression: </a:t>
            </a:r>
            <a:r>
              <a:rPr lang="en-US" dirty="0"/>
              <a:t>70% accuracy
</a:t>
            </a:r>
            <a:r>
              <a:rPr lang="en-US" b="1" dirty="0"/>
              <a:t>Sentence Transformer + Logistic Regression</a:t>
            </a:r>
            <a:r>
              <a:rPr lang="en-US" dirty="0"/>
              <a:t>: 80% accuracy</a:t>
            </a:r>
          </a:p>
          <a:p>
            <a:pPr marL="14287" lvl="1" indent="0">
              <a:buNone/>
            </a:pPr>
            <a:r>
              <a:rPr lang="en-US" b="1" dirty="0"/>
              <a:t>ChatGPT Classifier: </a:t>
            </a:r>
            <a:r>
              <a:rPr lang="en-US" dirty="0"/>
              <a:t>48%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6BE42B3-629D-823E-4463-4FAE77E6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22" y="1256433"/>
            <a:ext cx="7468755" cy="5601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FE6EBF-8704-7082-107B-25FD9F76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+ Logistic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9C3D-0940-B8E0-3E77-E75BCC9D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444625"/>
            <a:ext cx="10515600" cy="4351338"/>
          </a:xfrm>
        </p:spPr>
        <p:txBody>
          <a:bodyPr/>
          <a:lstStyle/>
          <a:p>
            <a:r>
              <a:rPr lang="en-US" dirty="0"/>
              <a:t>Vectorize questions and train Logistic Regressor to classify by skill.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D029A-AD15-E27A-7518-D19A6DA6F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7036-F2CF-99EF-248F-70618A1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TF-IDF: Interpretation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ADA455D-5216-AE71-B9CE-052D3C91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19" t="8518" r="7175" b="50000"/>
          <a:stretch/>
        </p:blipFill>
        <p:spPr>
          <a:xfrm>
            <a:off x="1708150" y="1444089"/>
            <a:ext cx="8775700" cy="52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FED0D-E3FE-030A-DEBE-CCBD89978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6E6D-1C17-C433-758E-37A7D50F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TF-IDF: Interpretation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FB79A98-F7CD-93F9-CF87-DD1A171E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6" t="51632" r="7678" b="6886"/>
          <a:stretch/>
        </p:blipFill>
        <p:spPr>
          <a:xfrm>
            <a:off x="1708150" y="1482189"/>
            <a:ext cx="8775700" cy="52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1C3BBB3-2CBD-E22F-A450-351065BC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857250"/>
            <a:ext cx="8001000" cy="600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CA3A6-8D70-1903-F8FB-E4AB7EE8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Transformer +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384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60598-D54B-2D37-52E5-4A32682A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444F-C8BA-A89C-EEA4-D7E08A5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CA57-F4C6-006C-6A3A-85F1395B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call + prompt:</a:t>
            </a:r>
          </a:p>
          <a:p>
            <a:r>
              <a:rPr lang="en-US" dirty="0"/>
              <a:t>”Given these definitions for skills … and these examples, classify the skill assessed”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503D-065E-04F1-B437-B70A344B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hart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4B8AE147-A8F4-0C92-62B5-79E382A0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42925"/>
            <a:ext cx="8420100" cy="6315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FCB30-010E-7499-25D5-9A3CA01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Results</a:t>
            </a:r>
          </a:p>
        </p:txBody>
      </p:sp>
    </p:spTree>
    <p:extLst>
      <p:ext uri="{BB962C8B-B14F-4D97-AF65-F5344CB8AC3E}">
        <p14:creationId xmlns:p14="http://schemas.microsoft.com/office/powerpoint/2010/main" val="365008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F19DC-5529-197D-1E81-66F4DD83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9BFC-C171-4672-EDD6-00AF39FB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DB31-37E1-AEED-3F12-9FFEC2E8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lvl="1" indent="0">
              <a:buNone/>
            </a:pPr>
            <a:r>
              <a:rPr lang="en-US" b="1" dirty="0"/>
              <a:t>TF-IDF + Logistic Regression: </a:t>
            </a:r>
            <a:r>
              <a:rPr lang="en-US" dirty="0"/>
              <a:t>70% accuracy
</a:t>
            </a:r>
            <a:r>
              <a:rPr lang="en-US" b="1" dirty="0"/>
              <a:t>Sentence Transformer + Logistic Regression</a:t>
            </a:r>
            <a:r>
              <a:rPr lang="en-US" dirty="0"/>
              <a:t>: 80% accuracy</a:t>
            </a:r>
          </a:p>
          <a:p>
            <a:pPr marL="14287" lvl="1" indent="0">
              <a:buNone/>
            </a:pPr>
            <a:r>
              <a:rPr lang="en-US" b="1" dirty="0"/>
              <a:t>ChatGPT Classifier: </a:t>
            </a:r>
            <a:r>
              <a:rPr lang="en-US" dirty="0"/>
              <a:t>48%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2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62F-87B4-48CC-80C7-5685DD2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6255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065F-CF82-1C4F-70D2-1AA7ED9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D7E1-BB95-D270-57EB-B649B3AB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Board offers a thorough framework of skills and knowledge for AP subject areas.</a:t>
            </a:r>
          </a:p>
          <a:p>
            <a:r>
              <a:rPr lang="en-US" dirty="0"/>
              <a:t>For Example: AP Computer Science A – </a:t>
            </a:r>
            <a:r>
              <a:rPr lang="en-US" b="1" dirty="0"/>
              <a:t>Skills:</a:t>
            </a:r>
          </a:p>
          <a:p>
            <a:pPr lvl="1"/>
            <a:r>
              <a:rPr lang="en-US" b="1" dirty="0"/>
              <a:t>1. Program Design and Algorithm Development</a:t>
            </a:r>
          </a:p>
          <a:p>
            <a:pPr lvl="1"/>
            <a:r>
              <a:rPr lang="en-US" b="1" dirty="0"/>
              <a:t>2. Code Logic</a:t>
            </a:r>
          </a:p>
          <a:p>
            <a:pPr lvl="1"/>
            <a:r>
              <a:rPr lang="en-US" b="1" dirty="0"/>
              <a:t>3. Code Implementation</a:t>
            </a:r>
          </a:p>
          <a:p>
            <a:pPr lvl="1"/>
            <a:r>
              <a:rPr lang="en-US" b="1" dirty="0"/>
              <a:t>4. Code Testing</a:t>
            </a:r>
          </a:p>
          <a:p>
            <a:pPr lvl="1"/>
            <a:r>
              <a:rPr lang="en-US" b="1" dirty="0"/>
              <a:t>5.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9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21DF1-1CF0-859E-4D79-F3E982FF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D928-2AA0-F831-9534-228C9994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9ED8F-401B-77DA-7FCB-B8FFB645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96" y="1690688"/>
            <a:ext cx="3823607" cy="3823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80428-BBAC-340B-8A0D-2FC14E58CD72}"/>
              </a:ext>
            </a:extLst>
          </p:cNvPr>
          <p:cNvSpPr txBox="1"/>
          <p:nvPr/>
        </p:nvSpPr>
        <p:spPr>
          <a:xfrm>
            <a:off x="1208315" y="5623833"/>
            <a:ext cx="562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www.linkedin.com</a:t>
            </a:r>
            <a:r>
              <a:rPr lang="en-US" sz="2400" dirty="0"/>
              <a:t>/in/jeffg456123</a:t>
            </a:r>
          </a:p>
        </p:txBody>
      </p:sp>
    </p:spTree>
    <p:extLst>
      <p:ext uri="{BB962C8B-B14F-4D97-AF65-F5344CB8AC3E}">
        <p14:creationId xmlns:p14="http://schemas.microsoft.com/office/powerpoint/2010/main" val="10692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6847-1BF6-DDB7-18EF-8EA389CDF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FBC5-AA59-636F-CAAA-DF18C03B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055E-5A21-D142-11AE-AFC88FCC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Board offers a thorough framework of skills and knowledge for AP subject areas.</a:t>
            </a:r>
          </a:p>
          <a:p>
            <a:r>
              <a:rPr lang="en-US" dirty="0"/>
              <a:t>For Example: AP Computer Science A – </a:t>
            </a:r>
            <a:r>
              <a:rPr lang="en-US" b="1" dirty="0"/>
              <a:t>Skills:</a:t>
            </a:r>
          </a:p>
          <a:p>
            <a:pPr lvl="1"/>
            <a:r>
              <a:rPr lang="en-US" b="1" dirty="0"/>
              <a:t>2 Code Logic:</a:t>
            </a:r>
          </a:p>
          <a:p>
            <a:pPr lvl="2"/>
            <a:r>
              <a:rPr lang="en-US" b="1" dirty="0"/>
              <a:t>2.A: Apply the meaning of specific operators</a:t>
            </a:r>
          </a:p>
          <a:p>
            <a:pPr lvl="2"/>
            <a:r>
              <a:rPr lang="en-US" b="1" dirty="0"/>
              <a:t>2.B: Determine the result or output based on statement execution order in a code segment without method calls.</a:t>
            </a:r>
          </a:p>
        </p:txBody>
      </p:sp>
    </p:spTree>
    <p:extLst>
      <p:ext uri="{BB962C8B-B14F-4D97-AF65-F5344CB8AC3E}">
        <p14:creationId xmlns:p14="http://schemas.microsoft.com/office/powerpoint/2010/main" val="133803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D848-77EA-81E1-1CC0-808BA50EB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5D92-1887-C8ED-DB9F-B05FAD48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7833F2-A4D1-D15A-523D-29F410319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25503"/>
              </p:ext>
            </p:extLst>
          </p:nvPr>
        </p:nvGraphicFramePr>
        <p:xfrm>
          <a:off x="1175657" y="1714500"/>
          <a:ext cx="9339942" cy="3429000"/>
        </p:xfrm>
        <a:graphic>
          <a:graphicData uri="http://schemas.openxmlformats.org/drawingml/2006/table">
            <a:tbl>
              <a:tblPr/>
              <a:tblGrid>
                <a:gridCol w="9339942">
                  <a:extLst>
                    <a:ext uri="{9D8B030D-6E8A-4147-A177-3AD203B41FA5}">
                      <a16:colId xmlns:a16="http://schemas.microsoft.com/office/drawing/2014/main" val="3666281812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Consider  the following  code  segment.  Assume  num is a properly  declared  and initialized  int variable. 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(num &gt; 0)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(num % 2 == 0)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(num/5);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 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(num/5.0);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Which  of the following  best describes  the result  of executing  the code  segment?  </a:t>
                      </a:r>
                    </a:p>
                  </a:txBody>
                  <a:tcPr marL="3594" marR="3594" marT="3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8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CE73-19FC-6821-A8B7-E54181F6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F9D-05E7-BEC4-3F84-A96A2771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C5F9C8-EFE3-0524-F825-DAA650326533}"/>
              </a:ext>
            </a:extLst>
          </p:cNvPr>
          <p:cNvGraphicFramePr>
            <a:graphicFrameLocks noGrp="1"/>
          </p:cNvGraphicFramePr>
          <p:nvPr/>
        </p:nvGraphicFramePr>
        <p:xfrm>
          <a:off x="1175657" y="1714500"/>
          <a:ext cx="9339942" cy="3429000"/>
        </p:xfrm>
        <a:graphic>
          <a:graphicData uri="http://schemas.openxmlformats.org/drawingml/2006/table">
            <a:tbl>
              <a:tblPr/>
              <a:tblGrid>
                <a:gridCol w="9339942">
                  <a:extLst>
                    <a:ext uri="{9D8B030D-6E8A-4147-A177-3AD203B41FA5}">
                      <a16:colId xmlns:a16="http://schemas.microsoft.com/office/drawing/2014/main" val="3666281812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Consider  the following  code  segment.  Assume  num is a properly  declared  and initialized  int variable. 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(num &gt; 0)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(num % 2 == 0)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(num/5);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 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(num/5.0);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Which  of the following  best describes  the result  of executing  the code  segment?  </a:t>
                      </a:r>
                    </a:p>
                  </a:txBody>
                  <a:tcPr marL="3594" marR="3594" marT="3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827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05BFBC-42AC-6E95-FB78-7148C09471A0}"/>
              </a:ext>
            </a:extLst>
          </p:cNvPr>
          <p:cNvSpPr txBox="1"/>
          <p:nvPr/>
        </p:nvSpPr>
        <p:spPr>
          <a:xfrm>
            <a:off x="5815584" y="658368"/>
            <a:ext cx="56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1.C: Determine code to interact with completed code.</a:t>
            </a:r>
          </a:p>
          <a:p>
            <a:r>
              <a:rPr lang="en-US" dirty="0"/>
              <a:t>2.A: Predict the output of code with operators.</a:t>
            </a:r>
          </a:p>
          <a:p>
            <a:r>
              <a:rPr lang="en-US" dirty="0"/>
              <a:t>4.A: Use test cases to identify errors in code.</a:t>
            </a:r>
          </a:p>
        </p:txBody>
      </p:sp>
    </p:spTree>
    <p:extLst>
      <p:ext uri="{BB962C8B-B14F-4D97-AF65-F5344CB8AC3E}">
        <p14:creationId xmlns:p14="http://schemas.microsoft.com/office/powerpoint/2010/main" val="10034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462C-7C33-A20F-B088-2D1BF22A3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3A14-86D0-A478-F015-D9D28A1C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294FBB-891F-EAAA-44E0-640FB757E071}"/>
              </a:ext>
            </a:extLst>
          </p:cNvPr>
          <p:cNvGraphicFramePr>
            <a:graphicFrameLocks noGrp="1"/>
          </p:cNvGraphicFramePr>
          <p:nvPr/>
        </p:nvGraphicFramePr>
        <p:xfrm>
          <a:off x="1175657" y="1714500"/>
          <a:ext cx="9339942" cy="3429000"/>
        </p:xfrm>
        <a:graphic>
          <a:graphicData uri="http://schemas.openxmlformats.org/drawingml/2006/table">
            <a:tbl>
              <a:tblPr/>
              <a:tblGrid>
                <a:gridCol w="9339942">
                  <a:extLst>
                    <a:ext uri="{9D8B030D-6E8A-4147-A177-3AD203B41FA5}">
                      <a16:colId xmlns:a16="http://schemas.microsoft.com/office/drawing/2014/main" val="3666281812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Consider  the following  code  segment.  Assume  num is a properly  declared  and initialized  int variable. 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(num &gt; 0)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(num % 2 == 0)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(num/5);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  {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(num/5.0); 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0" indent="927100" algn="l" fontAlgn="b">
                        <a:tabLst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Which  of the following  best describes  the result  of executing  the code  segment?  </a:t>
                      </a:r>
                    </a:p>
                  </a:txBody>
                  <a:tcPr marL="3594" marR="3594" marT="35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827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3D9C1C-4AAE-A270-F55E-BB2B5E4413BD}"/>
              </a:ext>
            </a:extLst>
          </p:cNvPr>
          <p:cNvSpPr txBox="1"/>
          <p:nvPr/>
        </p:nvSpPr>
        <p:spPr>
          <a:xfrm>
            <a:off x="5815584" y="658368"/>
            <a:ext cx="56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1.C: Determine code to interact with completed code.</a:t>
            </a:r>
          </a:p>
          <a:p>
            <a:r>
              <a:rPr lang="en-US" dirty="0"/>
              <a:t>2.A: Predict the output of code with operators.</a:t>
            </a:r>
          </a:p>
          <a:p>
            <a:r>
              <a:rPr lang="en-US" dirty="0"/>
              <a:t>4.A: Use test cases to identify errors in code.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F64FE-E9C1-C483-FFBF-6B5219ABDFED}"/>
              </a:ext>
            </a:extLst>
          </p:cNvPr>
          <p:cNvSpPr/>
          <p:nvPr/>
        </p:nvSpPr>
        <p:spPr>
          <a:xfrm>
            <a:off x="5715000" y="886968"/>
            <a:ext cx="5276088" cy="43891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FEEC-4146-D4D5-2C0E-802B52504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904D-EB0D-7EBE-4B29-24666F6F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b="1" dirty="0"/>
              <a:t>Example Question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F3AF3-9A6B-DE01-9B1F-F175CE28F127}"/>
              </a:ext>
            </a:extLst>
          </p:cNvPr>
          <p:cNvSpPr txBox="1"/>
          <p:nvPr/>
        </p:nvSpPr>
        <p:spPr>
          <a:xfrm>
            <a:off x="1143000" y="1919288"/>
            <a:ext cx="9356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Consider the following class: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class Student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private String name;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public Student(name)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this.name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public void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setName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this.name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=name;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}</a:t>
            </a:r>
            <a:endParaRPr lang="en-US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Suppose an object of class Student name student1 has been instantiated.  What method call could be used to change the student1 instance variable name to “Alex”</a:t>
            </a:r>
          </a:p>
        </p:txBody>
      </p:sp>
    </p:spTree>
    <p:extLst>
      <p:ext uri="{BB962C8B-B14F-4D97-AF65-F5344CB8AC3E}">
        <p14:creationId xmlns:p14="http://schemas.microsoft.com/office/powerpoint/2010/main" val="191477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024D-3568-EB3C-F1C4-9BA53AC6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4CB3-0705-4DB5-7481-915C8D64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b="1" dirty="0"/>
              <a:t>Example Question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2984C-AB2E-C9DA-B709-BE3502F8AFBA}"/>
              </a:ext>
            </a:extLst>
          </p:cNvPr>
          <p:cNvSpPr txBox="1"/>
          <p:nvPr/>
        </p:nvSpPr>
        <p:spPr>
          <a:xfrm>
            <a:off x="1143000" y="1919288"/>
            <a:ext cx="9356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Consider the following class: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class Student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private String name;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public Student(name)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this.name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public void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setName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this.name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=name;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}</a:t>
            </a:r>
            <a:endParaRPr lang="en-US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Suppose an object of class Student name student1 has been instantiated.  What method call could be used to change the student1 instance variable name to “Alex”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63370-3248-7131-1869-CAC859229DEF}"/>
              </a:ext>
            </a:extLst>
          </p:cNvPr>
          <p:cNvSpPr txBox="1"/>
          <p:nvPr/>
        </p:nvSpPr>
        <p:spPr>
          <a:xfrm>
            <a:off x="5815584" y="658368"/>
            <a:ext cx="56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1.C: Determine code to interact with completed code.</a:t>
            </a:r>
          </a:p>
          <a:p>
            <a:r>
              <a:rPr lang="en-US" dirty="0"/>
              <a:t>2.A: Predict the output of code with operators.</a:t>
            </a:r>
          </a:p>
          <a:p>
            <a:r>
              <a:rPr lang="en-US" dirty="0"/>
              <a:t>4.A: Use test cases to identify errors in code.</a:t>
            </a:r>
          </a:p>
        </p:txBody>
      </p:sp>
    </p:spTree>
    <p:extLst>
      <p:ext uri="{BB962C8B-B14F-4D97-AF65-F5344CB8AC3E}">
        <p14:creationId xmlns:p14="http://schemas.microsoft.com/office/powerpoint/2010/main" val="59923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B39A4-7BEF-0F75-FE7F-AA1BFD9E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DEDF-BE7B-9088-8D3E-F1FD2E9F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b="1" dirty="0"/>
              <a:t>Example Question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38DC9-FC97-1140-6002-05630220DA06}"/>
              </a:ext>
            </a:extLst>
          </p:cNvPr>
          <p:cNvSpPr txBox="1"/>
          <p:nvPr/>
        </p:nvSpPr>
        <p:spPr>
          <a:xfrm>
            <a:off x="1143000" y="1919288"/>
            <a:ext cx="9356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Consider the following class: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class Student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private String name;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public Student(name)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this.name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 public void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setName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this.name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=name;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  }</a:t>
            </a:r>
            <a:endParaRPr lang="en-US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Suppose an object of class Student name student1 has been instantiated.  What method call could be used to change the student1 instance variable name to “Alex”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8FAD9-604E-3A82-418E-9DFC06CB2892}"/>
              </a:ext>
            </a:extLst>
          </p:cNvPr>
          <p:cNvSpPr txBox="1"/>
          <p:nvPr/>
        </p:nvSpPr>
        <p:spPr>
          <a:xfrm>
            <a:off x="5815584" y="658368"/>
            <a:ext cx="56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1.C: Determine code to interact with completed code.</a:t>
            </a:r>
          </a:p>
          <a:p>
            <a:r>
              <a:rPr lang="en-US" dirty="0"/>
              <a:t>2.A: Predict the output of code with operators.</a:t>
            </a:r>
          </a:p>
          <a:p>
            <a:r>
              <a:rPr lang="en-US" dirty="0"/>
              <a:t>4.A: Use test cases to identify errors in code.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988951-C410-1C74-8E07-3D50B36F24CE}"/>
              </a:ext>
            </a:extLst>
          </p:cNvPr>
          <p:cNvSpPr/>
          <p:nvPr/>
        </p:nvSpPr>
        <p:spPr>
          <a:xfrm>
            <a:off x="5687568" y="1197281"/>
            <a:ext cx="5276088" cy="43891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891</Words>
  <Application>Microsoft Macintosh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Aptos Narrow</vt:lpstr>
      <vt:lpstr>Arial</vt:lpstr>
      <vt:lpstr>Courier</vt:lpstr>
      <vt:lpstr>Courier New</vt:lpstr>
      <vt:lpstr>Helvetica</vt:lpstr>
      <vt:lpstr>Office Theme</vt:lpstr>
      <vt:lpstr>Measuring Curriculum Rigor</vt:lpstr>
      <vt:lpstr>Background</vt:lpstr>
      <vt:lpstr>Background</vt:lpstr>
      <vt:lpstr>Example Question</vt:lpstr>
      <vt:lpstr>Example Question</vt:lpstr>
      <vt:lpstr>Example Question</vt:lpstr>
      <vt:lpstr>Example Question 2</vt:lpstr>
      <vt:lpstr>Example Question 2</vt:lpstr>
      <vt:lpstr>Example Question 2</vt:lpstr>
      <vt:lpstr>Goal</vt:lpstr>
      <vt:lpstr>Results</vt:lpstr>
      <vt:lpstr>TF-IDF + Logistic Approach</vt:lpstr>
      <vt:lpstr>TF-IDF: Interpretation</vt:lpstr>
      <vt:lpstr>TF-IDF: Interpretation</vt:lpstr>
      <vt:lpstr>Sentence Transformer + Logistic Regression</vt:lpstr>
      <vt:lpstr>ChatGPT Approach</vt:lpstr>
      <vt:lpstr>ChatGPT Results</vt:lpstr>
      <vt:lpstr>Results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50</cp:revision>
  <cp:lastPrinted>2024-12-05T18:08:53Z</cp:lastPrinted>
  <dcterms:created xsi:type="dcterms:W3CDTF">2024-12-02T23:15:12Z</dcterms:created>
  <dcterms:modified xsi:type="dcterms:W3CDTF">2024-12-05T18:08:55Z</dcterms:modified>
</cp:coreProperties>
</file>