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2" r:id="rId4"/>
    <p:sldId id="266" r:id="rId5"/>
    <p:sldId id="268" r:id="rId6"/>
    <p:sldId id="270" r:id="rId7"/>
    <p:sldId id="271" r:id="rId8"/>
    <p:sldId id="269" r:id="rId9"/>
    <p:sldId id="267" r:id="rId10"/>
    <p:sldId id="264" r:id="rId11"/>
    <p:sldId id="275" r:id="rId12"/>
    <p:sldId id="279" r:id="rId13"/>
    <p:sldId id="277" r:id="rId14"/>
    <p:sldId id="278" r:id="rId15"/>
    <p:sldId id="280" r:id="rId16"/>
    <p:sldId id="257" r:id="rId17"/>
    <p:sldId id="258" r:id="rId18"/>
    <p:sldId id="261" r:id="rId19"/>
    <p:sldId id="262" r:id="rId20"/>
    <p:sldId id="263" r:id="rId21"/>
    <p:sldId id="273" r:id="rId22"/>
    <p:sldId id="274"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6CB9F9-1B1B-40F2-AF24-261874D88564}" type="doc">
      <dgm:prSet loTypeId="urn:microsoft.com/office/officeart/2005/8/layout/hierarchy2" loCatId="hierarchy" qsTypeId="urn:microsoft.com/office/officeart/2005/8/quickstyle/simple1" qsCatId="simple" csTypeId="urn:microsoft.com/office/officeart/2005/8/colors/colorful1" csCatId="colorful"/>
      <dgm:spPr/>
      <dgm:t>
        <a:bodyPr/>
        <a:lstStyle/>
        <a:p>
          <a:endParaRPr lang="en-US"/>
        </a:p>
      </dgm:t>
    </dgm:pt>
    <dgm:pt modelId="{56FA744A-9336-474C-9B28-7F67C6B0664D}">
      <dgm:prSet/>
      <dgm:spPr/>
      <dgm:t>
        <a:bodyPr/>
        <a:lstStyle/>
        <a:p>
          <a:r>
            <a:rPr lang="en-US"/>
            <a:t>Hard to measure and compare variables related to sustainability</a:t>
          </a:r>
        </a:p>
      </dgm:t>
    </dgm:pt>
    <dgm:pt modelId="{3F6022E4-BBC5-481F-B47A-6FF6C0D1436E}" type="parTrans" cxnId="{560444EE-B36C-405B-B8F9-CBEF0DAE5F1F}">
      <dgm:prSet/>
      <dgm:spPr/>
      <dgm:t>
        <a:bodyPr/>
        <a:lstStyle/>
        <a:p>
          <a:endParaRPr lang="en-US"/>
        </a:p>
      </dgm:t>
    </dgm:pt>
    <dgm:pt modelId="{A17D39E5-06DD-47FD-8BBA-5B8FAA079015}" type="sibTrans" cxnId="{560444EE-B36C-405B-B8F9-CBEF0DAE5F1F}">
      <dgm:prSet/>
      <dgm:spPr/>
      <dgm:t>
        <a:bodyPr/>
        <a:lstStyle/>
        <a:p>
          <a:endParaRPr lang="en-US"/>
        </a:p>
      </dgm:t>
    </dgm:pt>
    <dgm:pt modelId="{F56AF5D5-B7B9-4115-98E1-9B22B92851F4}">
      <dgm:prSet/>
      <dgm:spPr/>
      <dgm:t>
        <a:bodyPr/>
        <a:lstStyle/>
        <a:p>
          <a:r>
            <a:rPr lang="en-US"/>
            <a:t>Ecosystem damage, pollution levels</a:t>
          </a:r>
        </a:p>
      </dgm:t>
    </dgm:pt>
    <dgm:pt modelId="{FB1934ED-8E5B-4849-B8C9-3FF5978B331A}" type="parTrans" cxnId="{4BBD0698-787F-4C50-AB09-B3602D0C1669}">
      <dgm:prSet/>
      <dgm:spPr/>
      <dgm:t>
        <a:bodyPr/>
        <a:lstStyle/>
        <a:p>
          <a:endParaRPr lang="en-US"/>
        </a:p>
      </dgm:t>
    </dgm:pt>
    <dgm:pt modelId="{A9243B8D-A2EC-4480-9ABC-7B59AAA3B6D5}" type="sibTrans" cxnId="{4BBD0698-787F-4C50-AB09-B3602D0C1669}">
      <dgm:prSet/>
      <dgm:spPr/>
      <dgm:t>
        <a:bodyPr/>
        <a:lstStyle/>
        <a:p>
          <a:endParaRPr lang="en-US"/>
        </a:p>
      </dgm:t>
    </dgm:pt>
    <dgm:pt modelId="{B4E2C3CC-3300-4380-9415-B88CB94F7FBD}">
      <dgm:prSet/>
      <dgm:spPr/>
      <dgm:t>
        <a:bodyPr/>
        <a:lstStyle/>
        <a:p>
          <a:r>
            <a:rPr lang="en-US"/>
            <a:t>Mortality, education</a:t>
          </a:r>
        </a:p>
      </dgm:t>
    </dgm:pt>
    <dgm:pt modelId="{DF7D58A0-DB76-4F40-9E9D-E53E2302727D}" type="parTrans" cxnId="{089B9E54-C956-4F07-8856-9175620B71F1}">
      <dgm:prSet/>
      <dgm:spPr/>
      <dgm:t>
        <a:bodyPr/>
        <a:lstStyle/>
        <a:p>
          <a:endParaRPr lang="en-US"/>
        </a:p>
      </dgm:t>
    </dgm:pt>
    <dgm:pt modelId="{71AEA595-583B-4924-8563-9E99E91D7A9B}" type="sibTrans" cxnId="{089B9E54-C956-4F07-8856-9175620B71F1}">
      <dgm:prSet/>
      <dgm:spPr/>
      <dgm:t>
        <a:bodyPr/>
        <a:lstStyle/>
        <a:p>
          <a:endParaRPr lang="en-US"/>
        </a:p>
      </dgm:t>
    </dgm:pt>
    <dgm:pt modelId="{DADDBAFE-125F-430A-A8F8-CBF75BBE7C8B}">
      <dgm:prSet/>
      <dgm:spPr/>
      <dgm:t>
        <a:bodyPr/>
        <a:lstStyle/>
        <a:p>
          <a:r>
            <a:rPr lang="en-US"/>
            <a:t>Economic growth</a:t>
          </a:r>
        </a:p>
      </dgm:t>
    </dgm:pt>
    <dgm:pt modelId="{A474AA99-BC83-448C-BD4A-CACDF3AAC4C0}" type="parTrans" cxnId="{A60F9C2F-059E-432C-8FEF-1BD7003940C5}">
      <dgm:prSet/>
      <dgm:spPr/>
      <dgm:t>
        <a:bodyPr/>
        <a:lstStyle/>
        <a:p>
          <a:endParaRPr lang="en-US"/>
        </a:p>
      </dgm:t>
    </dgm:pt>
    <dgm:pt modelId="{9890FB28-E5BA-4401-905A-1267D984B1A8}" type="sibTrans" cxnId="{A60F9C2F-059E-432C-8FEF-1BD7003940C5}">
      <dgm:prSet/>
      <dgm:spPr/>
      <dgm:t>
        <a:bodyPr/>
        <a:lstStyle/>
        <a:p>
          <a:endParaRPr lang="en-US"/>
        </a:p>
      </dgm:t>
    </dgm:pt>
    <dgm:pt modelId="{7CDA4E92-6288-4F47-BF2A-8A10BF163C44}">
      <dgm:prSet/>
      <dgm:spPr/>
      <dgm:t>
        <a:bodyPr/>
        <a:lstStyle/>
        <a:p>
          <a:r>
            <a:rPr lang="en-US"/>
            <a:t>Need a way to compare societies with differences across different dimensions</a:t>
          </a:r>
        </a:p>
      </dgm:t>
    </dgm:pt>
    <dgm:pt modelId="{B7CBCA7F-C300-40FC-A9A5-191E11853C64}" type="parTrans" cxnId="{3A2B4AAE-1575-459D-9CAF-315C89A069A6}">
      <dgm:prSet/>
      <dgm:spPr/>
      <dgm:t>
        <a:bodyPr/>
        <a:lstStyle/>
        <a:p>
          <a:endParaRPr lang="en-US"/>
        </a:p>
      </dgm:t>
    </dgm:pt>
    <dgm:pt modelId="{878EAA47-E8C9-442C-B963-5A2CF725DFD0}" type="sibTrans" cxnId="{3A2B4AAE-1575-459D-9CAF-315C89A069A6}">
      <dgm:prSet/>
      <dgm:spPr/>
      <dgm:t>
        <a:bodyPr/>
        <a:lstStyle/>
        <a:p>
          <a:endParaRPr lang="en-US"/>
        </a:p>
      </dgm:t>
    </dgm:pt>
    <dgm:pt modelId="{87C6EC06-7285-42F8-9128-7C9D40297F33}" type="pres">
      <dgm:prSet presAssocID="{AD6CB9F9-1B1B-40F2-AF24-261874D88564}" presName="diagram" presStyleCnt="0">
        <dgm:presLayoutVars>
          <dgm:chPref val="1"/>
          <dgm:dir/>
          <dgm:animOne val="branch"/>
          <dgm:animLvl val="lvl"/>
          <dgm:resizeHandles val="exact"/>
        </dgm:presLayoutVars>
      </dgm:prSet>
      <dgm:spPr/>
    </dgm:pt>
    <dgm:pt modelId="{47618B1C-F05F-4EDF-AD72-113090F5B9ED}" type="pres">
      <dgm:prSet presAssocID="{56FA744A-9336-474C-9B28-7F67C6B0664D}" presName="root1" presStyleCnt="0"/>
      <dgm:spPr/>
    </dgm:pt>
    <dgm:pt modelId="{4C95BB2E-C7DA-410F-8621-35F4DE72B47C}" type="pres">
      <dgm:prSet presAssocID="{56FA744A-9336-474C-9B28-7F67C6B0664D}" presName="LevelOneTextNode" presStyleLbl="node0" presStyleIdx="0" presStyleCnt="2">
        <dgm:presLayoutVars>
          <dgm:chPref val="3"/>
        </dgm:presLayoutVars>
      </dgm:prSet>
      <dgm:spPr/>
    </dgm:pt>
    <dgm:pt modelId="{62057258-5E46-485D-8B0C-BA4DD130BAF2}" type="pres">
      <dgm:prSet presAssocID="{56FA744A-9336-474C-9B28-7F67C6B0664D}" presName="level2hierChild" presStyleCnt="0"/>
      <dgm:spPr/>
    </dgm:pt>
    <dgm:pt modelId="{70D93A8A-572A-4B13-A85A-1E1EB282F6D1}" type="pres">
      <dgm:prSet presAssocID="{FB1934ED-8E5B-4849-B8C9-3FF5978B331A}" presName="conn2-1" presStyleLbl="parChTrans1D2" presStyleIdx="0" presStyleCnt="3"/>
      <dgm:spPr/>
    </dgm:pt>
    <dgm:pt modelId="{CFAB90ED-A987-4A44-BF8F-8168703C90BD}" type="pres">
      <dgm:prSet presAssocID="{FB1934ED-8E5B-4849-B8C9-3FF5978B331A}" presName="connTx" presStyleLbl="parChTrans1D2" presStyleIdx="0" presStyleCnt="3"/>
      <dgm:spPr/>
    </dgm:pt>
    <dgm:pt modelId="{BA8A1358-A023-4334-AC1D-16554C584A06}" type="pres">
      <dgm:prSet presAssocID="{F56AF5D5-B7B9-4115-98E1-9B22B92851F4}" presName="root2" presStyleCnt="0"/>
      <dgm:spPr/>
    </dgm:pt>
    <dgm:pt modelId="{8059BE42-8853-4182-8283-B0A150C5B4CE}" type="pres">
      <dgm:prSet presAssocID="{F56AF5D5-B7B9-4115-98E1-9B22B92851F4}" presName="LevelTwoTextNode" presStyleLbl="node2" presStyleIdx="0" presStyleCnt="3">
        <dgm:presLayoutVars>
          <dgm:chPref val="3"/>
        </dgm:presLayoutVars>
      </dgm:prSet>
      <dgm:spPr/>
    </dgm:pt>
    <dgm:pt modelId="{C57CAE4A-5CC2-49EF-9910-DC88F5D6FD02}" type="pres">
      <dgm:prSet presAssocID="{F56AF5D5-B7B9-4115-98E1-9B22B92851F4}" presName="level3hierChild" presStyleCnt="0"/>
      <dgm:spPr/>
    </dgm:pt>
    <dgm:pt modelId="{977E78F3-289B-496D-9327-43C768DD0F54}" type="pres">
      <dgm:prSet presAssocID="{DF7D58A0-DB76-4F40-9E9D-E53E2302727D}" presName="conn2-1" presStyleLbl="parChTrans1D2" presStyleIdx="1" presStyleCnt="3"/>
      <dgm:spPr/>
    </dgm:pt>
    <dgm:pt modelId="{DBD3CF9A-E1C2-497C-890E-6CF45053F663}" type="pres">
      <dgm:prSet presAssocID="{DF7D58A0-DB76-4F40-9E9D-E53E2302727D}" presName="connTx" presStyleLbl="parChTrans1D2" presStyleIdx="1" presStyleCnt="3"/>
      <dgm:spPr/>
    </dgm:pt>
    <dgm:pt modelId="{E274F475-0B85-4093-9ADC-FF06FDFA7C4B}" type="pres">
      <dgm:prSet presAssocID="{B4E2C3CC-3300-4380-9415-B88CB94F7FBD}" presName="root2" presStyleCnt="0"/>
      <dgm:spPr/>
    </dgm:pt>
    <dgm:pt modelId="{8D2798B7-F116-47B8-9700-3F426F4BD52F}" type="pres">
      <dgm:prSet presAssocID="{B4E2C3CC-3300-4380-9415-B88CB94F7FBD}" presName="LevelTwoTextNode" presStyleLbl="node2" presStyleIdx="1" presStyleCnt="3">
        <dgm:presLayoutVars>
          <dgm:chPref val="3"/>
        </dgm:presLayoutVars>
      </dgm:prSet>
      <dgm:spPr/>
    </dgm:pt>
    <dgm:pt modelId="{51353D97-16C2-439D-A1E3-0C0635AD544F}" type="pres">
      <dgm:prSet presAssocID="{B4E2C3CC-3300-4380-9415-B88CB94F7FBD}" presName="level3hierChild" presStyleCnt="0"/>
      <dgm:spPr/>
    </dgm:pt>
    <dgm:pt modelId="{41DEBB65-8781-43BC-BF70-52C226A28DD6}" type="pres">
      <dgm:prSet presAssocID="{A474AA99-BC83-448C-BD4A-CACDF3AAC4C0}" presName="conn2-1" presStyleLbl="parChTrans1D2" presStyleIdx="2" presStyleCnt="3"/>
      <dgm:spPr/>
    </dgm:pt>
    <dgm:pt modelId="{FBEEE753-E4FF-4ACD-8699-EA654E5BC6B9}" type="pres">
      <dgm:prSet presAssocID="{A474AA99-BC83-448C-BD4A-CACDF3AAC4C0}" presName="connTx" presStyleLbl="parChTrans1D2" presStyleIdx="2" presStyleCnt="3"/>
      <dgm:spPr/>
    </dgm:pt>
    <dgm:pt modelId="{A9721C6A-B942-4198-A475-40B3E573F424}" type="pres">
      <dgm:prSet presAssocID="{DADDBAFE-125F-430A-A8F8-CBF75BBE7C8B}" presName="root2" presStyleCnt="0"/>
      <dgm:spPr/>
    </dgm:pt>
    <dgm:pt modelId="{7D57B48B-43A7-488E-B3CE-1E07FE0232EC}" type="pres">
      <dgm:prSet presAssocID="{DADDBAFE-125F-430A-A8F8-CBF75BBE7C8B}" presName="LevelTwoTextNode" presStyleLbl="node2" presStyleIdx="2" presStyleCnt="3">
        <dgm:presLayoutVars>
          <dgm:chPref val="3"/>
        </dgm:presLayoutVars>
      </dgm:prSet>
      <dgm:spPr/>
    </dgm:pt>
    <dgm:pt modelId="{55D11A44-EFA4-4127-AC17-89443BDFF99B}" type="pres">
      <dgm:prSet presAssocID="{DADDBAFE-125F-430A-A8F8-CBF75BBE7C8B}" presName="level3hierChild" presStyleCnt="0"/>
      <dgm:spPr/>
    </dgm:pt>
    <dgm:pt modelId="{96700AA1-344A-4ADB-9141-7CE9C1ED4C46}" type="pres">
      <dgm:prSet presAssocID="{7CDA4E92-6288-4F47-BF2A-8A10BF163C44}" presName="root1" presStyleCnt="0"/>
      <dgm:spPr/>
    </dgm:pt>
    <dgm:pt modelId="{1772B8A5-9AE1-493C-987C-2CC78DD44208}" type="pres">
      <dgm:prSet presAssocID="{7CDA4E92-6288-4F47-BF2A-8A10BF163C44}" presName="LevelOneTextNode" presStyleLbl="node0" presStyleIdx="1" presStyleCnt="2">
        <dgm:presLayoutVars>
          <dgm:chPref val="3"/>
        </dgm:presLayoutVars>
      </dgm:prSet>
      <dgm:spPr/>
    </dgm:pt>
    <dgm:pt modelId="{C42AC674-2DAF-4DE6-8B50-5F93F2193E30}" type="pres">
      <dgm:prSet presAssocID="{7CDA4E92-6288-4F47-BF2A-8A10BF163C44}" presName="level2hierChild" presStyleCnt="0"/>
      <dgm:spPr/>
    </dgm:pt>
  </dgm:ptLst>
  <dgm:cxnLst>
    <dgm:cxn modelId="{2A57B81D-6A12-40FB-97B5-9B2E262DA8F1}" type="presOf" srcId="{F56AF5D5-B7B9-4115-98E1-9B22B92851F4}" destId="{8059BE42-8853-4182-8283-B0A150C5B4CE}" srcOrd="0" destOrd="0" presId="urn:microsoft.com/office/officeart/2005/8/layout/hierarchy2"/>
    <dgm:cxn modelId="{A60F9C2F-059E-432C-8FEF-1BD7003940C5}" srcId="{56FA744A-9336-474C-9B28-7F67C6B0664D}" destId="{DADDBAFE-125F-430A-A8F8-CBF75BBE7C8B}" srcOrd="2" destOrd="0" parTransId="{A474AA99-BC83-448C-BD4A-CACDF3AAC4C0}" sibTransId="{9890FB28-E5BA-4401-905A-1267D984B1A8}"/>
    <dgm:cxn modelId="{E490B033-8D04-423E-B6FB-97FD247C4BA0}" type="presOf" srcId="{A474AA99-BC83-448C-BD4A-CACDF3AAC4C0}" destId="{41DEBB65-8781-43BC-BF70-52C226A28DD6}" srcOrd="0" destOrd="0" presId="urn:microsoft.com/office/officeart/2005/8/layout/hierarchy2"/>
    <dgm:cxn modelId="{B2E8353B-2A0F-4BD2-8533-6B85BF40D27B}" type="presOf" srcId="{DF7D58A0-DB76-4F40-9E9D-E53E2302727D}" destId="{977E78F3-289B-496D-9327-43C768DD0F54}" srcOrd="0" destOrd="0" presId="urn:microsoft.com/office/officeart/2005/8/layout/hierarchy2"/>
    <dgm:cxn modelId="{FEDD275C-7286-444D-BB9D-5604A54C81C6}" type="presOf" srcId="{FB1934ED-8E5B-4849-B8C9-3FF5978B331A}" destId="{70D93A8A-572A-4B13-A85A-1E1EB282F6D1}" srcOrd="0" destOrd="0" presId="urn:microsoft.com/office/officeart/2005/8/layout/hierarchy2"/>
    <dgm:cxn modelId="{075C024C-7416-4150-AB92-D11D9BDFF967}" type="presOf" srcId="{A474AA99-BC83-448C-BD4A-CACDF3AAC4C0}" destId="{FBEEE753-E4FF-4ACD-8699-EA654E5BC6B9}" srcOrd="1" destOrd="0" presId="urn:microsoft.com/office/officeart/2005/8/layout/hierarchy2"/>
    <dgm:cxn modelId="{089B9E54-C956-4F07-8856-9175620B71F1}" srcId="{56FA744A-9336-474C-9B28-7F67C6B0664D}" destId="{B4E2C3CC-3300-4380-9415-B88CB94F7FBD}" srcOrd="1" destOrd="0" parTransId="{DF7D58A0-DB76-4F40-9E9D-E53E2302727D}" sibTransId="{71AEA595-583B-4924-8563-9E99E91D7A9B}"/>
    <dgm:cxn modelId="{3E7F3B79-7C6C-4714-98DC-8778329A0297}" type="presOf" srcId="{7CDA4E92-6288-4F47-BF2A-8A10BF163C44}" destId="{1772B8A5-9AE1-493C-987C-2CC78DD44208}" srcOrd="0" destOrd="0" presId="urn:microsoft.com/office/officeart/2005/8/layout/hierarchy2"/>
    <dgm:cxn modelId="{282AAF8E-A842-43DB-81A2-FAEB82F32657}" type="presOf" srcId="{DF7D58A0-DB76-4F40-9E9D-E53E2302727D}" destId="{DBD3CF9A-E1C2-497C-890E-6CF45053F663}" srcOrd="1" destOrd="0" presId="urn:microsoft.com/office/officeart/2005/8/layout/hierarchy2"/>
    <dgm:cxn modelId="{4BBD0698-787F-4C50-AB09-B3602D0C1669}" srcId="{56FA744A-9336-474C-9B28-7F67C6B0664D}" destId="{F56AF5D5-B7B9-4115-98E1-9B22B92851F4}" srcOrd="0" destOrd="0" parTransId="{FB1934ED-8E5B-4849-B8C9-3FF5978B331A}" sibTransId="{A9243B8D-A2EC-4480-9ABC-7B59AAA3B6D5}"/>
    <dgm:cxn modelId="{5F99579D-E0F5-487C-9214-248C1D45062B}" type="presOf" srcId="{B4E2C3CC-3300-4380-9415-B88CB94F7FBD}" destId="{8D2798B7-F116-47B8-9700-3F426F4BD52F}" srcOrd="0" destOrd="0" presId="urn:microsoft.com/office/officeart/2005/8/layout/hierarchy2"/>
    <dgm:cxn modelId="{3A2B4AAE-1575-459D-9CAF-315C89A069A6}" srcId="{AD6CB9F9-1B1B-40F2-AF24-261874D88564}" destId="{7CDA4E92-6288-4F47-BF2A-8A10BF163C44}" srcOrd="1" destOrd="0" parTransId="{B7CBCA7F-C300-40FC-A9A5-191E11853C64}" sibTransId="{878EAA47-E8C9-442C-B963-5A2CF725DFD0}"/>
    <dgm:cxn modelId="{151350AF-B7C2-4769-B0E4-863D9534ADAC}" type="presOf" srcId="{FB1934ED-8E5B-4849-B8C9-3FF5978B331A}" destId="{CFAB90ED-A987-4A44-BF8F-8168703C90BD}" srcOrd="1" destOrd="0" presId="urn:microsoft.com/office/officeart/2005/8/layout/hierarchy2"/>
    <dgm:cxn modelId="{6DA96FBD-1CDF-4FF0-A785-0446D53BA28A}" type="presOf" srcId="{DADDBAFE-125F-430A-A8F8-CBF75BBE7C8B}" destId="{7D57B48B-43A7-488E-B3CE-1E07FE0232EC}" srcOrd="0" destOrd="0" presId="urn:microsoft.com/office/officeart/2005/8/layout/hierarchy2"/>
    <dgm:cxn modelId="{C2C1A9C7-8BC1-4976-B8BC-2D94976F9EB8}" type="presOf" srcId="{56FA744A-9336-474C-9B28-7F67C6B0664D}" destId="{4C95BB2E-C7DA-410F-8621-35F4DE72B47C}" srcOrd="0" destOrd="0" presId="urn:microsoft.com/office/officeart/2005/8/layout/hierarchy2"/>
    <dgm:cxn modelId="{E292B7E6-6584-4B5F-8905-C540332C24FF}" type="presOf" srcId="{AD6CB9F9-1B1B-40F2-AF24-261874D88564}" destId="{87C6EC06-7285-42F8-9128-7C9D40297F33}" srcOrd="0" destOrd="0" presId="urn:microsoft.com/office/officeart/2005/8/layout/hierarchy2"/>
    <dgm:cxn modelId="{560444EE-B36C-405B-B8F9-CBEF0DAE5F1F}" srcId="{AD6CB9F9-1B1B-40F2-AF24-261874D88564}" destId="{56FA744A-9336-474C-9B28-7F67C6B0664D}" srcOrd="0" destOrd="0" parTransId="{3F6022E4-BBC5-481F-B47A-6FF6C0D1436E}" sibTransId="{A17D39E5-06DD-47FD-8BBA-5B8FAA079015}"/>
    <dgm:cxn modelId="{C0EAEC68-05AE-48D1-8543-C97AA0AAB830}" type="presParOf" srcId="{87C6EC06-7285-42F8-9128-7C9D40297F33}" destId="{47618B1C-F05F-4EDF-AD72-113090F5B9ED}" srcOrd="0" destOrd="0" presId="urn:microsoft.com/office/officeart/2005/8/layout/hierarchy2"/>
    <dgm:cxn modelId="{7A4DFB3F-C45B-4175-A9A2-BE693ACC3220}" type="presParOf" srcId="{47618B1C-F05F-4EDF-AD72-113090F5B9ED}" destId="{4C95BB2E-C7DA-410F-8621-35F4DE72B47C}" srcOrd="0" destOrd="0" presId="urn:microsoft.com/office/officeart/2005/8/layout/hierarchy2"/>
    <dgm:cxn modelId="{1FD22DF8-7769-4882-8C7C-0DB4E3FF77FA}" type="presParOf" srcId="{47618B1C-F05F-4EDF-AD72-113090F5B9ED}" destId="{62057258-5E46-485D-8B0C-BA4DD130BAF2}" srcOrd="1" destOrd="0" presId="urn:microsoft.com/office/officeart/2005/8/layout/hierarchy2"/>
    <dgm:cxn modelId="{9FC3AADC-5798-436F-BAC8-6C0D5D16F3AA}" type="presParOf" srcId="{62057258-5E46-485D-8B0C-BA4DD130BAF2}" destId="{70D93A8A-572A-4B13-A85A-1E1EB282F6D1}" srcOrd="0" destOrd="0" presId="urn:microsoft.com/office/officeart/2005/8/layout/hierarchy2"/>
    <dgm:cxn modelId="{E5F11BC7-4391-43A1-960F-67DEF04AA03D}" type="presParOf" srcId="{70D93A8A-572A-4B13-A85A-1E1EB282F6D1}" destId="{CFAB90ED-A987-4A44-BF8F-8168703C90BD}" srcOrd="0" destOrd="0" presId="urn:microsoft.com/office/officeart/2005/8/layout/hierarchy2"/>
    <dgm:cxn modelId="{254DE4EB-2D7A-4770-8565-A01AC79B6A20}" type="presParOf" srcId="{62057258-5E46-485D-8B0C-BA4DD130BAF2}" destId="{BA8A1358-A023-4334-AC1D-16554C584A06}" srcOrd="1" destOrd="0" presId="urn:microsoft.com/office/officeart/2005/8/layout/hierarchy2"/>
    <dgm:cxn modelId="{573CFE93-3797-44CF-8749-76DB74C9041A}" type="presParOf" srcId="{BA8A1358-A023-4334-AC1D-16554C584A06}" destId="{8059BE42-8853-4182-8283-B0A150C5B4CE}" srcOrd="0" destOrd="0" presId="urn:microsoft.com/office/officeart/2005/8/layout/hierarchy2"/>
    <dgm:cxn modelId="{582FBBDF-6403-42E7-8800-113897E8745E}" type="presParOf" srcId="{BA8A1358-A023-4334-AC1D-16554C584A06}" destId="{C57CAE4A-5CC2-49EF-9910-DC88F5D6FD02}" srcOrd="1" destOrd="0" presId="urn:microsoft.com/office/officeart/2005/8/layout/hierarchy2"/>
    <dgm:cxn modelId="{4E15E9EC-18D0-4711-A3E7-1146F200F24A}" type="presParOf" srcId="{62057258-5E46-485D-8B0C-BA4DD130BAF2}" destId="{977E78F3-289B-496D-9327-43C768DD0F54}" srcOrd="2" destOrd="0" presId="urn:microsoft.com/office/officeart/2005/8/layout/hierarchy2"/>
    <dgm:cxn modelId="{61A27BAB-AE5C-4BE3-B3B5-2190C551F812}" type="presParOf" srcId="{977E78F3-289B-496D-9327-43C768DD0F54}" destId="{DBD3CF9A-E1C2-497C-890E-6CF45053F663}" srcOrd="0" destOrd="0" presId="urn:microsoft.com/office/officeart/2005/8/layout/hierarchy2"/>
    <dgm:cxn modelId="{B965052E-F831-4C82-B0CD-098B4ECB33F1}" type="presParOf" srcId="{62057258-5E46-485D-8B0C-BA4DD130BAF2}" destId="{E274F475-0B85-4093-9ADC-FF06FDFA7C4B}" srcOrd="3" destOrd="0" presId="urn:microsoft.com/office/officeart/2005/8/layout/hierarchy2"/>
    <dgm:cxn modelId="{FDA2D069-2449-47A3-991D-090AA8DC9182}" type="presParOf" srcId="{E274F475-0B85-4093-9ADC-FF06FDFA7C4B}" destId="{8D2798B7-F116-47B8-9700-3F426F4BD52F}" srcOrd="0" destOrd="0" presId="urn:microsoft.com/office/officeart/2005/8/layout/hierarchy2"/>
    <dgm:cxn modelId="{9CD973FB-CF81-4DC6-B5BB-C9B3BB5DD25D}" type="presParOf" srcId="{E274F475-0B85-4093-9ADC-FF06FDFA7C4B}" destId="{51353D97-16C2-439D-A1E3-0C0635AD544F}" srcOrd="1" destOrd="0" presId="urn:microsoft.com/office/officeart/2005/8/layout/hierarchy2"/>
    <dgm:cxn modelId="{3D8227F9-580E-4F3C-BFB1-267B2517E83C}" type="presParOf" srcId="{62057258-5E46-485D-8B0C-BA4DD130BAF2}" destId="{41DEBB65-8781-43BC-BF70-52C226A28DD6}" srcOrd="4" destOrd="0" presId="urn:microsoft.com/office/officeart/2005/8/layout/hierarchy2"/>
    <dgm:cxn modelId="{5B3BD1F0-5EA9-4BD7-B23D-DE6F2C7614D2}" type="presParOf" srcId="{41DEBB65-8781-43BC-BF70-52C226A28DD6}" destId="{FBEEE753-E4FF-4ACD-8699-EA654E5BC6B9}" srcOrd="0" destOrd="0" presId="urn:microsoft.com/office/officeart/2005/8/layout/hierarchy2"/>
    <dgm:cxn modelId="{2061D17C-3404-459E-84F4-8331B2304446}" type="presParOf" srcId="{62057258-5E46-485D-8B0C-BA4DD130BAF2}" destId="{A9721C6A-B942-4198-A475-40B3E573F424}" srcOrd="5" destOrd="0" presId="urn:microsoft.com/office/officeart/2005/8/layout/hierarchy2"/>
    <dgm:cxn modelId="{604A4A39-B1CA-4518-9E5D-884533B0E76B}" type="presParOf" srcId="{A9721C6A-B942-4198-A475-40B3E573F424}" destId="{7D57B48B-43A7-488E-B3CE-1E07FE0232EC}" srcOrd="0" destOrd="0" presId="urn:microsoft.com/office/officeart/2005/8/layout/hierarchy2"/>
    <dgm:cxn modelId="{0F08BBA9-6F79-4405-BAC0-8A25C4FE23EB}" type="presParOf" srcId="{A9721C6A-B942-4198-A475-40B3E573F424}" destId="{55D11A44-EFA4-4127-AC17-89443BDFF99B}" srcOrd="1" destOrd="0" presId="urn:microsoft.com/office/officeart/2005/8/layout/hierarchy2"/>
    <dgm:cxn modelId="{538C2BC4-9772-4A36-8CD5-FB7935C69ECF}" type="presParOf" srcId="{87C6EC06-7285-42F8-9128-7C9D40297F33}" destId="{96700AA1-344A-4ADB-9141-7CE9C1ED4C46}" srcOrd="1" destOrd="0" presId="urn:microsoft.com/office/officeart/2005/8/layout/hierarchy2"/>
    <dgm:cxn modelId="{C622E1FC-78C5-4CBD-AF22-07CA10D74E1D}" type="presParOf" srcId="{96700AA1-344A-4ADB-9141-7CE9C1ED4C46}" destId="{1772B8A5-9AE1-493C-987C-2CC78DD44208}" srcOrd="0" destOrd="0" presId="urn:microsoft.com/office/officeart/2005/8/layout/hierarchy2"/>
    <dgm:cxn modelId="{A371BD97-EA01-4B45-A2CA-C2FC3AE1A589}" type="presParOf" srcId="{96700AA1-344A-4ADB-9141-7CE9C1ED4C46}" destId="{C42AC674-2DAF-4DE6-8B50-5F93F2193E3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5BB2E-C7DA-410F-8621-35F4DE72B47C}">
      <dsp:nvSpPr>
        <dsp:cNvPr id="0" name=""/>
        <dsp:cNvSpPr/>
      </dsp:nvSpPr>
      <dsp:spPr>
        <a:xfrm>
          <a:off x="1021" y="2233996"/>
          <a:ext cx="2420451" cy="12102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Hard to measure and compare variables related to sustainability</a:t>
          </a:r>
        </a:p>
      </dsp:txBody>
      <dsp:txXfrm>
        <a:off x="36467" y="2269442"/>
        <a:ext cx="2349559" cy="1139333"/>
      </dsp:txXfrm>
    </dsp:sp>
    <dsp:sp modelId="{70D93A8A-572A-4B13-A85A-1E1EB282F6D1}">
      <dsp:nvSpPr>
        <dsp:cNvPr id="0" name=""/>
        <dsp:cNvSpPr/>
      </dsp:nvSpPr>
      <dsp:spPr>
        <a:xfrm rot="18289469">
          <a:off x="2057865" y="2124047"/>
          <a:ext cx="1695396" cy="38364"/>
        </a:xfrm>
        <a:custGeom>
          <a:avLst/>
          <a:gdLst/>
          <a:ahLst/>
          <a:cxnLst/>
          <a:rect l="0" t="0" r="0" b="0"/>
          <a:pathLst>
            <a:path>
              <a:moveTo>
                <a:pt x="0" y="19182"/>
              </a:moveTo>
              <a:lnTo>
                <a:pt x="1695396" y="191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63179" y="2100844"/>
        <a:ext cx="84769" cy="84769"/>
      </dsp:txXfrm>
    </dsp:sp>
    <dsp:sp modelId="{8059BE42-8853-4182-8283-B0A150C5B4CE}">
      <dsp:nvSpPr>
        <dsp:cNvPr id="0" name=""/>
        <dsp:cNvSpPr/>
      </dsp:nvSpPr>
      <dsp:spPr>
        <a:xfrm>
          <a:off x="3389654" y="842236"/>
          <a:ext cx="2420451" cy="12102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Ecosystem damage, pollution levels</a:t>
          </a:r>
        </a:p>
      </dsp:txBody>
      <dsp:txXfrm>
        <a:off x="3425100" y="877682"/>
        <a:ext cx="2349559" cy="1139333"/>
      </dsp:txXfrm>
    </dsp:sp>
    <dsp:sp modelId="{977E78F3-289B-496D-9327-43C768DD0F54}">
      <dsp:nvSpPr>
        <dsp:cNvPr id="0" name=""/>
        <dsp:cNvSpPr/>
      </dsp:nvSpPr>
      <dsp:spPr>
        <a:xfrm>
          <a:off x="2421473" y="2819927"/>
          <a:ext cx="968180" cy="38364"/>
        </a:xfrm>
        <a:custGeom>
          <a:avLst/>
          <a:gdLst/>
          <a:ahLst/>
          <a:cxnLst/>
          <a:rect l="0" t="0" r="0" b="0"/>
          <a:pathLst>
            <a:path>
              <a:moveTo>
                <a:pt x="0" y="19182"/>
              </a:moveTo>
              <a:lnTo>
                <a:pt x="968180" y="191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1359" y="2814904"/>
        <a:ext cx="48409" cy="48409"/>
      </dsp:txXfrm>
    </dsp:sp>
    <dsp:sp modelId="{8D2798B7-F116-47B8-9700-3F426F4BD52F}">
      <dsp:nvSpPr>
        <dsp:cNvPr id="0" name=""/>
        <dsp:cNvSpPr/>
      </dsp:nvSpPr>
      <dsp:spPr>
        <a:xfrm>
          <a:off x="3389654" y="2233996"/>
          <a:ext cx="2420451" cy="12102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Mortality, education</a:t>
          </a:r>
        </a:p>
      </dsp:txBody>
      <dsp:txXfrm>
        <a:off x="3425100" y="2269442"/>
        <a:ext cx="2349559" cy="1139333"/>
      </dsp:txXfrm>
    </dsp:sp>
    <dsp:sp modelId="{41DEBB65-8781-43BC-BF70-52C226A28DD6}">
      <dsp:nvSpPr>
        <dsp:cNvPr id="0" name=""/>
        <dsp:cNvSpPr/>
      </dsp:nvSpPr>
      <dsp:spPr>
        <a:xfrm rot="3310531">
          <a:off x="2057865" y="3515807"/>
          <a:ext cx="1695396" cy="38364"/>
        </a:xfrm>
        <a:custGeom>
          <a:avLst/>
          <a:gdLst/>
          <a:ahLst/>
          <a:cxnLst/>
          <a:rect l="0" t="0" r="0" b="0"/>
          <a:pathLst>
            <a:path>
              <a:moveTo>
                <a:pt x="0" y="19182"/>
              </a:moveTo>
              <a:lnTo>
                <a:pt x="1695396" y="191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63179" y="3492604"/>
        <a:ext cx="84769" cy="84769"/>
      </dsp:txXfrm>
    </dsp:sp>
    <dsp:sp modelId="{7D57B48B-43A7-488E-B3CE-1E07FE0232EC}">
      <dsp:nvSpPr>
        <dsp:cNvPr id="0" name=""/>
        <dsp:cNvSpPr/>
      </dsp:nvSpPr>
      <dsp:spPr>
        <a:xfrm>
          <a:off x="3389654" y="3625756"/>
          <a:ext cx="2420451" cy="12102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Economic growth</a:t>
          </a:r>
        </a:p>
      </dsp:txBody>
      <dsp:txXfrm>
        <a:off x="3425100" y="3661202"/>
        <a:ext cx="2349559" cy="1139333"/>
      </dsp:txXfrm>
    </dsp:sp>
    <dsp:sp modelId="{1772B8A5-9AE1-493C-987C-2CC78DD44208}">
      <dsp:nvSpPr>
        <dsp:cNvPr id="0" name=""/>
        <dsp:cNvSpPr/>
      </dsp:nvSpPr>
      <dsp:spPr>
        <a:xfrm>
          <a:off x="1021" y="3625756"/>
          <a:ext cx="2420451" cy="12102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Need a way to compare societies with differences across different dimensions</a:t>
          </a:r>
        </a:p>
      </dsp:txBody>
      <dsp:txXfrm>
        <a:off x="36467" y="3661202"/>
        <a:ext cx="2349559" cy="11393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782D-69C4-BE7E-1CE5-B87F05628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C9492B-08B3-C884-EFA1-2DEA24E42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17F317-83B9-8A66-18E6-0A3337B85743}"/>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5" name="Footer Placeholder 4">
            <a:extLst>
              <a:ext uri="{FF2B5EF4-FFF2-40B4-BE49-F238E27FC236}">
                <a16:creationId xmlns:a16="http://schemas.microsoft.com/office/drawing/2014/main" id="{B8717B09-55F6-56A1-F7FD-28FC67C96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EBF30-286E-78D5-8740-DEDDF2693998}"/>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340440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A304-42F1-0CA6-F0BD-F57E811074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F62208-365C-FD38-FAE9-A2014EEC7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CF9B3-C7D5-BD59-15F0-20D99CA5EE01}"/>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5" name="Footer Placeholder 4">
            <a:extLst>
              <a:ext uri="{FF2B5EF4-FFF2-40B4-BE49-F238E27FC236}">
                <a16:creationId xmlns:a16="http://schemas.microsoft.com/office/drawing/2014/main" id="{224ED42E-825D-CED0-97D0-D54F1BD7F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0427C-F018-3325-745B-31EC4520F655}"/>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316314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E65A3-7274-BB47-112B-BD1F0FC84D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778F5-2406-475D-BC98-AE45EB0E8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CACED-68D7-758A-DA7C-72B85840B9E7}"/>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5" name="Footer Placeholder 4">
            <a:extLst>
              <a:ext uri="{FF2B5EF4-FFF2-40B4-BE49-F238E27FC236}">
                <a16:creationId xmlns:a16="http://schemas.microsoft.com/office/drawing/2014/main" id="{835C4238-70CE-DD82-578A-1C4F72D47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C4287-F3E3-B249-EA7A-A180F5DFDE32}"/>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157931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F9CA-01E7-AC19-B611-182A856AC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57069-563E-94E3-F58B-8C5CA2549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F2692-D527-8D01-7F4B-8B1E06FE121C}"/>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5" name="Footer Placeholder 4">
            <a:extLst>
              <a:ext uri="{FF2B5EF4-FFF2-40B4-BE49-F238E27FC236}">
                <a16:creationId xmlns:a16="http://schemas.microsoft.com/office/drawing/2014/main" id="{FAB69F1B-ED53-30FB-AB15-235C2828F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95847-CE35-7AB4-3FDF-6D1DD04D1E9E}"/>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289579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FE6E-EAB5-B9B9-52E1-4A7DF4A55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05BB27-F32B-7A30-5DEE-6E59EAAF5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E3226-774C-7372-1F24-1B130C1415B5}"/>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5" name="Footer Placeholder 4">
            <a:extLst>
              <a:ext uri="{FF2B5EF4-FFF2-40B4-BE49-F238E27FC236}">
                <a16:creationId xmlns:a16="http://schemas.microsoft.com/office/drawing/2014/main" id="{4E0C1F9C-297B-B96A-A12B-75DE9D72A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2C1BF-3927-595B-112B-B46DA15BA78C}"/>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248781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385D-BBCB-B816-BC3C-7F3E28616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48FC9-921F-4507-E53C-D5B0054130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DC3FE-C8E5-9C6B-4839-5B3E8EF828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A294D-6D1E-FB5E-F4C3-8BA7A2F0557C}"/>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6" name="Footer Placeholder 5">
            <a:extLst>
              <a:ext uri="{FF2B5EF4-FFF2-40B4-BE49-F238E27FC236}">
                <a16:creationId xmlns:a16="http://schemas.microsoft.com/office/drawing/2014/main" id="{DC4573B5-DBA9-7207-D98D-A5E83008A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C8C04-E02E-BA68-8CAF-00328FEBB30D}"/>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302345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697C-C769-EA01-7EA6-C7EAD1F798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09D4D4-4921-A184-37D1-1E4FF800C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DA965-FFBF-B62A-1DBD-77B45C69B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D01EB3-9E9A-3E92-7E97-5FB300367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216921-4FBC-B221-F4BA-3A50FBEFC4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04E790-3EBB-12C6-3538-226D8FD3F5BA}"/>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8" name="Footer Placeholder 7">
            <a:extLst>
              <a:ext uri="{FF2B5EF4-FFF2-40B4-BE49-F238E27FC236}">
                <a16:creationId xmlns:a16="http://schemas.microsoft.com/office/drawing/2014/main" id="{C22007BF-9294-D22A-E980-55ABB200C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122865-94E4-C208-9D36-97A343167906}"/>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413554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459-F96B-0346-81AE-827428F2A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A6B971-BDDF-1DDC-F5C2-BB5684324D26}"/>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4" name="Footer Placeholder 3">
            <a:extLst>
              <a:ext uri="{FF2B5EF4-FFF2-40B4-BE49-F238E27FC236}">
                <a16:creationId xmlns:a16="http://schemas.microsoft.com/office/drawing/2014/main" id="{7C4A5D5F-4534-3FE4-81FE-839AA32CA3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86FB2-E84C-2A2F-BCEF-8CE08E92376E}"/>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233575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F10B3-8144-AF20-6D57-A037C95BE4FB}"/>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3" name="Footer Placeholder 2">
            <a:extLst>
              <a:ext uri="{FF2B5EF4-FFF2-40B4-BE49-F238E27FC236}">
                <a16:creationId xmlns:a16="http://schemas.microsoft.com/office/drawing/2014/main" id="{E20E2B1F-FA8F-036B-9C2E-1F41F1481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AB91BF-7021-3F06-5F66-5481B1AD4BEC}"/>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337745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05C7-23AE-688F-A33A-711C1B81F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392EA-8AC2-5FDD-F237-A3708A850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84DBB-B6A2-4C74-2430-777246EEE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0527E-3F20-410B-DFBA-E9575C771DA3}"/>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6" name="Footer Placeholder 5">
            <a:extLst>
              <a:ext uri="{FF2B5EF4-FFF2-40B4-BE49-F238E27FC236}">
                <a16:creationId xmlns:a16="http://schemas.microsoft.com/office/drawing/2014/main" id="{506E0E47-16CD-EF31-6B96-2DE8A0EB3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F128B-9064-53A9-2E7C-C7E3AB33FACC}"/>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84802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97B7-E75D-58EE-1995-11785AC9C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7B9B78-16D4-0AE6-F807-085920DEE7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69A9F6-2A4B-2876-8245-6E8FAE278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DC1CB-D9E4-A9C5-F9EC-CE0D06A2EDDF}"/>
              </a:ext>
            </a:extLst>
          </p:cNvPr>
          <p:cNvSpPr>
            <a:spLocks noGrp="1"/>
          </p:cNvSpPr>
          <p:nvPr>
            <p:ph type="dt" sz="half" idx="10"/>
          </p:nvPr>
        </p:nvSpPr>
        <p:spPr/>
        <p:txBody>
          <a:bodyPr/>
          <a:lstStyle/>
          <a:p>
            <a:fld id="{9CE94FA1-D0C1-453A-9D58-25B3D804390B}" type="datetimeFigureOut">
              <a:rPr lang="en-US" smtClean="0"/>
              <a:t>3/7/2023</a:t>
            </a:fld>
            <a:endParaRPr lang="en-US"/>
          </a:p>
        </p:txBody>
      </p:sp>
      <p:sp>
        <p:nvSpPr>
          <p:cNvPr id="6" name="Footer Placeholder 5">
            <a:extLst>
              <a:ext uri="{FF2B5EF4-FFF2-40B4-BE49-F238E27FC236}">
                <a16:creationId xmlns:a16="http://schemas.microsoft.com/office/drawing/2014/main" id="{B4CE744E-22D9-CF79-0730-796172005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D0B59-A841-458F-0B81-38FD525AC46E}"/>
              </a:ext>
            </a:extLst>
          </p:cNvPr>
          <p:cNvSpPr>
            <a:spLocks noGrp="1"/>
          </p:cNvSpPr>
          <p:nvPr>
            <p:ph type="sldNum" sz="quarter" idx="12"/>
          </p:nvPr>
        </p:nvSpPr>
        <p:spPr/>
        <p:txBody>
          <a:bodyPr/>
          <a:lstStyle/>
          <a:p>
            <a:fld id="{05712EDF-5AA8-4285-B2D1-536F24E85087}" type="slidenum">
              <a:rPr lang="en-US" smtClean="0"/>
              <a:t>‹#›</a:t>
            </a:fld>
            <a:endParaRPr lang="en-US"/>
          </a:p>
        </p:txBody>
      </p:sp>
    </p:spTree>
    <p:extLst>
      <p:ext uri="{BB962C8B-B14F-4D97-AF65-F5344CB8AC3E}">
        <p14:creationId xmlns:p14="http://schemas.microsoft.com/office/powerpoint/2010/main" val="266546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050E6-8D30-B00F-4838-472B44C82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75798B-61B4-2C1F-76CB-0C3FD3F45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E686E-3B81-CB61-11B0-BF7C29DF8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94FA1-D0C1-453A-9D58-25B3D804390B}" type="datetimeFigureOut">
              <a:rPr lang="en-US" smtClean="0"/>
              <a:t>3/7/2023</a:t>
            </a:fld>
            <a:endParaRPr lang="en-US"/>
          </a:p>
        </p:txBody>
      </p:sp>
      <p:sp>
        <p:nvSpPr>
          <p:cNvPr id="5" name="Footer Placeholder 4">
            <a:extLst>
              <a:ext uri="{FF2B5EF4-FFF2-40B4-BE49-F238E27FC236}">
                <a16:creationId xmlns:a16="http://schemas.microsoft.com/office/drawing/2014/main" id="{8D85A6EB-B411-5F87-030D-1329AEEE5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69CB5C-FF4F-6790-26BF-C0928E8B2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12EDF-5AA8-4285-B2D1-536F24E85087}" type="slidenum">
              <a:rPr lang="en-US" smtClean="0"/>
              <a:t>‹#›</a:t>
            </a:fld>
            <a:endParaRPr lang="en-US"/>
          </a:p>
        </p:txBody>
      </p:sp>
    </p:spTree>
    <p:extLst>
      <p:ext uri="{BB962C8B-B14F-4D97-AF65-F5344CB8AC3E}">
        <p14:creationId xmlns:p14="http://schemas.microsoft.com/office/powerpoint/2010/main" val="215803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olar panel farm">
            <a:extLst>
              <a:ext uri="{FF2B5EF4-FFF2-40B4-BE49-F238E27FC236}">
                <a16:creationId xmlns:a16="http://schemas.microsoft.com/office/drawing/2014/main" id="{4BCD5CA3-FC32-E19B-0AB5-7EC0D3240202}"/>
              </a:ext>
            </a:extLst>
          </p:cNvPr>
          <p:cNvPicPr>
            <a:picLocks noChangeAspect="1"/>
          </p:cNvPicPr>
          <p:nvPr/>
        </p:nvPicPr>
        <p:blipFill rotWithShape="1">
          <a:blip r:embed="rId2"/>
          <a:srcRect t="15094"/>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85D353F-21EA-F0C3-EF4A-D226FEC27EA3}"/>
              </a:ext>
            </a:extLst>
          </p:cNvPr>
          <p:cNvSpPr>
            <a:spLocks noGrp="1"/>
          </p:cNvSpPr>
          <p:nvPr>
            <p:ph type="ctrTitle"/>
          </p:nvPr>
        </p:nvSpPr>
        <p:spPr>
          <a:xfrm>
            <a:off x="8022021" y="3231931"/>
            <a:ext cx="3852041" cy="1834056"/>
          </a:xfrm>
        </p:spPr>
        <p:txBody>
          <a:bodyPr>
            <a:normAutofit fontScale="90000"/>
          </a:bodyPr>
          <a:lstStyle/>
          <a:p>
            <a:r>
              <a:rPr lang="en-US" sz="4000" dirty="0"/>
              <a:t>Sustainable Development Indicators and Insurance Markets</a:t>
            </a:r>
          </a:p>
        </p:txBody>
      </p:sp>
      <p:sp>
        <p:nvSpPr>
          <p:cNvPr id="3" name="Subtitle 2">
            <a:extLst>
              <a:ext uri="{FF2B5EF4-FFF2-40B4-BE49-F238E27FC236}">
                <a16:creationId xmlns:a16="http://schemas.microsoft.com/office/drawing/2014/main" id="{F3265C60-C7B9-9A29-FCC8-04807357F4DF}"/>
              </a:ext>
            </a:extLst>
          </p:cNvPr>
          <p:cNvSpPr>
            <a:spLocks noGrp="1"/>
          </p:cNvSpPr>
          <p:nvPr>
            <p:ph type="subTitle" idx="1"/>
          </p:nvPr>
        </p:nvSpPr>
        <p:spPr>
          <a:xfrm>
            <a:off x="7782910" y="5242675"/>
            <a:ext cx="4330262" cy="683284"/>
          </a:xfrm>
        </p:spPr>
        <p:txBody>
          <a:bodyPr>
            <a:normAutofit/>
          </a:bodyPr>
          <a:lstStyle/>
          <a:p>
            <a:endParaRPr lang="en-US" sz="2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06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64BF4-E96B-8567-D4BF-3760E6472BD4}"/>
              </a:ext>
            </a:extLst>
          </p:cNvPr>
          <p:cNvSpPr>
            <a:spLocks noGrp="1"/>
          </p:cNvSpPr>
          <p:nvPr>
            <p:ph type="title"/>
          </p:nvPr>
        </p:nvSpPr>
        <p:spPr>
          <a:xfrm>
            <a:off x="648929" y="629266"/>
            <a:ext cx="3505495" cy="1622321"/>
          </a:xfrm>
        </p:spPr>
        <p:txBody>
          <a:bodyPr>
            <a:normAutofit/>
          </a:bodyPr>
          <a:lstStyle/>
          <a:p>
            <a:r>
              <a:rPr lang="en-US" dirty="0"/>
              <a:t>Environmental Justice</a:t>
            </a:r>
          </a:p>
        </p:txBody>
      </p:sp>
      <p:sp>
        <p:nvSpPr>
          <p:cNvPr id="3" name="Content Placeholder 2">
            <a:extLst>
              <a:ext uri="{FF2B5EF4-FFF2-40B4-BE49-F238E27FC236}">
                <a16:creationId xmlns:a16="http://schemas.microsoft.com/office/drawing/2014/main" id="{58236376-E274-6E80-B99E-73EF751FC7B8}"/>
              </a:ext>
            </a:extLst>
          </p:cNvPr>
          <p:cNvSpPr>
            <a:spLocks noGrp="1"/>
          </p:cNvSpPr>
          <p:nvPr>
            <p:ph idx="1"/>
          </p:nvPr>
        </p:nvSpPr>
        <p:spPr>
          <a:xfrm>
            <a:off x="648931" y="2438400"/>
            <a:ext cx="3505494" cy="3785419"/>
          </a:xfrm>
        </p:spPr>
        <p:txBody>
          <a:bodyPr>
            <a:normAutofit fontScale="70000" lnSpcReduction="20000"/>
          </a:bodyPr>
          <a:lstStyle/>
          <a:p>
            <a:r>
              <a:rPr lang="en-US" sz="2000" dirty="0"/>
              <a:t>According to the DoE:</a:t>
            </a:r>
          </a:p>
          <a:p>
            <a:r>
              <a:rPr lang="en-US" sz="2000" dirty="0"/>
              <a:t>Environmental justice is the fair treatment and meaningful involvement of all people, regardless of race, color, national origin, or income, with respect to the development, implementation, and enforcement of environmental laws, regulations, and policies. Fair treatment means that no population bears a disproportionate share of negative environmental consequences resulting from industrial, municipal, and commercial operations or from the execution of federal, state, and local laws; regulations; and policies. Meaningful involvement requires effective access to decision makers for all, and the ability in all communities to make informed decisions and take positive actions to produce environmental justice for themselves.</a:t>
            </a:r>
          </a:p>
          <a:p>
            <a:pPr marL="0" indent="0">
              <a:buNone/>
            </a:pPr>
            <a:endParaRPr lang="en-US" sz="2000" dirty="0"/>
          </a:p>
        </p:txBody>
      </p:sp>
      <p:sp>
        <p:nvSpPr>
          <p:cNvPr id="1031" name="Rectangle 103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ne of the wisest men on this show : r/betterCallSaul">
            <a:extLst>
              <a:ext uri="{FF2B5EF4-FFF2-40B4-BE49-F238E27FC236}">
                <a16:creationId xmlns:a16="http://schemas.microsoft.com/office/drawing/2014/main" id="{E79EC0DF-312E-665D-668E-2E07986FD7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33282" y="807593"/>
            <a:ext cx="4964490"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03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Rectangle 133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BFBDF-E99A-89D7-CAF2-27B54605564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does environmental justice mean to you?</a:t>
            </a:r>
          </a:p>
        </p:txBody>
      </p:sp>
      <p:pic>
        <p:nvPicPr>
          <p:cNvPr id="13314" name="Picture 2" descr="Yale Experts Explain Environmental Justice | Yale Sustainability">
            <a:extLst>
              <a:ext uri="{FF2B5EF4-FFF2-40B4-BE49-F238E27FC236}">
                <a16:creationId xmlns:a16="http://schemas.microsoft.com/office/drawing/2014/main" id="{87537625-783D-66C3-5364-2EC56DFBE9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74057" y="1675227"/>
            <a:ext cx="1004388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1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ea of white umbrellas with one blue one in the crowd">
            <a:extLst>
              <a:ext uri="{FF2B5EF4-FFF2-40B4-BE49-F238E27FC236}">
                <a16:creationId xmlns:a16="http://schemas.microsoft.com/office/drawing/2014/main" id="{9F2BC650-3B7B-A7C2-CC5F-3FD6D96160A8}"/>
              </a:ext>
            </a:extLst>
          </p:cNvPr>
          <p:cNvPicPr>
            <a:picLocks noChangeAspect="1"/>
          </p:cNvPicPr>
          <p:nvPr/>
        </p:nvPicPr>
        <p:blipFill rotWithShape="1">
          <a:blip r:embed="rId2">
            <a:alphaModFix amt="50000"/>
          </a:blip>
          <a:srcRect b="1747"/>
          <a:stretch/>
        </p:blipFill>
        <p:spPr>
          <a:xfrm>
            <a:off x="20" y="1"/>
            <a:ext cx="12191980" cy="6857999"/>
          </a:xfrm>
          <a:prstGeom prst="rect">
            <a:avLst/>
          </a:prstGeom>
        </p:spPr>
      </p:pic>
      <p:sp>
        <p:nvSpPr>
          <p:cNvPr id="2" name="Title 1">
            <a:extLst>
              <a:ext uri="{FF2B5EF4-FFF2-40B4-BE49-F238E27FC236}">
                <a16:creationId xmlns:a16="http://schemas.microsoft.com/office/drawing/2014/main" id="{3DC49D6D-782D-3F5C-B7A5-75D3924CA9FD}"/>
              </a:ext>
            </a:extLst>
          </p:cNvPr>
          <p:cNvSpPr>
            <a:spLocks noGrp="1"/>
          </p:cNvSpPr>
          <p:nvPr>
            <p:ph type="ctrTitle"/>
          </p:nvPr>
        </p:nvSpPr>
        <p:spPr>
          <a:xfrm>
            <a:off x="1524000" y="1122362"/>
            <a:ext cx="9144000" cy="2900518"/>
          </a:xfrm>
        </p:spPr>
        <p:txBody>
          <a:bodyPr>
            <a:normAutofit/>
          </a:bodyPr>
          <a:lstStyle/>
          <a:p>
            <a:r>
              <a:rPr lang="en-US">
                <a:solidFill>
                  <a:srgbClr val="FFFFFF"/>
                </a:solidFill>
              </a:rPr>
              <a:t>Insurance Markets</a:t>
            </a:r>
          </a:p>
        </p:txBody>
      </p:sp>
      <p:sp>
        <p:nvSpPr>
          <p:cNvPr id="3" name="Subtitle 2">
            <a:extLst>
              <a:ext uri="{FF2B5EF4-FFF2-40B4-BE49-F238E27FC236}">
                <a16:creationId xmlns:a16="http://schemas.microsoft.com/office/drawing/2014/main" id="{9E93A4B4-1EF4-4ECC-881E-C142E75E297E}"/>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26940634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FFEA-76D0-1FE0-2E53-A68840A6D3BD}"/>
              </a:ext>
            </a:extLst>
          </p:cNvPr>
          <p:cNvSpPr>
            <a:spLocks noGrp="1"/>
          </p:cNvSpPr>
          <p:nvPr>
            <p:ph type="title"/>
          </p:nvPr>
        </p:nvSpPr>
        <p:spPr>
          <a:xfrm>
            <a:off x="648929" y="629266"/>
            <a:ext cx="3505495" cy="1622321"/>
          </a:xfrm>
        </p:spPr>
        <p:txBody>
          <a:bodyPr>
            <a:normAutofit/>
          </a:bodyPr>
          <a:lstStyle/>
          <a:p>
            <a:r>
              <a:rPr lang="en-US" dirty="0"/>
              <a:t>Risk aversion</a:t>
            </a:r>
          </a:p>
        </p:txBody>
      </p:sp>
      <p:sp>
        <p:nvSpPr>
          <p:cNvPr id="15366" name="Content Placeholder 15365">
            <a:extLst>
              <a:ext uri="{FF2B5EF4-FFF2-40B4-BE49-F238E27FC236}">
                <a16:creationId xmlns:a16="http://schemas.microsoft.com/office/drawing/2014/main" id="{42DD9F50-0C9D-AE33-C958-F787684883C5}"/>
              </a:ext>
            </a:extLst>
          </p:cNvPr>
          <p:cNvSpPr>
            <a:spLocks noGrp="1"/>
          </p:cNvSpPr>
          <p:nvPr>
            <p:ph idx="1"/>
          </p:nvPr>
        </p:nvSpPr>
        <p:spPr>
          <a:xfrm>
            <a:off x="648931" y="2438400"/>
            <a:ext cx="3505494" cy="3785419"/>
          </a:xfrm>
        </p:spPr>
        <p:txBody>
          <a:bodyPr>
            <a:normAutofit/>
          </a:bodyPr>
          <a:lstStyle/>
          <a:p>
            <a:r>
              <a:rPr lang="en-US" sz="2000" dirty="0"/>
              <a:t>People don’t like risks</a:t>
            </a:r>
          </a:p>
          <a:p>
            <a:r>
              <a:rPr lang="en-US" sz="2000" dirty="0"/>
              <a:t>People</a:t>
            </a:r>
          </a:p>
          <a:p>
            <a:r>
              <a:rPr lang="en-US" sz="2000" dirty="0"/>
              <a:t>People will pay to avoid them</a:t>
            </a:r>
          </a:p>
          <a:p>
            <a:r>
              <a:rPr lang="en-US" sz="2000" dirty="0"/>
              <a:t>Companies are risk neutral</a:t>
            </a:r>
          </a:p>
          <a:p>
            <a:r>
              <a:rPr lang="en-US" sz="2000" dirty="0"/>
              <a:t>People pay companies to take on their risk</a:t>
            </a:r>
          </a:p>
        </p:txBody>
      </p:sp>
      <p:sp>
        <p:nvSpPr>
          <p:cNvPr id="15369" name="Rectangle 1536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Risk aversion - Wikipedia">
            <a:extLst>
              <a:ext uri="{FF2B5EF4-FFF2-40B4-BE49-F238E27FC236}">
                <a16:creationId xmlns:a16="http://schemas.microsoft.com/office/drawing/2014/main" id="{D5631563-4841-A57A-EDB4-EA76A5F1C8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2902" y="807593"/>
            <a:ext cx="5905250"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75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5" name="Rectangle 174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CC7692-5A88-9EFE-5B8A-156A0152D8A7}"/>
              </a:ext>
            </a:extLst>
          </p:cNvPr>
          <p:cNvSpPr>
            <a:spLocks noGrp="1"/>
          </p:cNvSpPr>
          <p:nvPr>
            <p:ph type="title"/>
          </p:nvPr>
        </p:nvSpPr>
        <p:spPr>
          <a:xfrm>
            <a:off x="643467" y="321734"/>
            <a:ext cx="10905066" cy="1135737"/>
          </a:xfrm>
        </p:spPr>
        <p:txBody>
          <a:bodyPr>
            <a:normAutofit/>
          </a:bodyPr>
          <a:lstStyle/>
          <a:p>
            <a:r>
              <a:rPr lang="en-US" sz="3600"/>
              <a:t>Certainty equivalent</a:t>
            </a:r>
          </a:p>
        </p:txBody>
      </p:sp>
      <p:sp>
        <p:nvSpPr>
          <p:cNvPr id="3" name="Content Placeholder 2">
            <a:extLst>
              <a:ext uri="{FF2B5EF4-FFF2-40B4-BE49-F238E27FC236}">
                <a16:creationId xmlns:a16="http://schemas.microsoft.com/office/drawing/2014/main" id="{34D944E6-0627-4009-D9DF-7C7AE6D1C724}"/>
              </a:ext>
            </a:extLst>
          </p:cNvPr>
          <p:cNvSpPr>
            <a:spLocks noGrp="1"/>
          </p:cNvSpPr>
          <p:nvPr>
            <p:ph idx="1"/>
          </p:nvPr>
        </p:nvSpPr>
        <p:spPr>
          <a:xfrm>
            <a:off x="643469" y="1782981"/>
            <a:ext cx="4008384" cy="4393982"/>
          </a:xfrm>
        </p:spPr>
        <p:txBody>
          <a:bodyPr>
            <a:normAutofit/>
          </a:bodyPr>
          <a:lstStyle/>
          <a:p>
            <a:r>
              <a:rPr lang="en-US" sz="2000" dirty="0"/>
              <a:t>The certainty equivalent is the amount of money I would have to give you for certain instead of a lottery</a:t>
            </a:r>
          </a:p>
          <a:p>
            <a:r>
              <a:rPr lang="en-US" sz="2000" dirty="0"/>
              <a:t>Insurance tries to make you whole in any state of world</a:t>
            </a:r>
          </a:p>
          <a:p>
            <a:r>
              <a:rPr lang="en-US" sz="2000" dirty="0"/>
              <a:t>Insurance gives certainty equivalent</a:t>
            </a:r>
          </a:p>
        </p:txBody>
      </p:sp>
      <p:grpSp>
        <p:nvGrpSpPr>
          <p:cNvPr id="17417" name="Group 174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418" name="Isosceles Triangle 174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9" name="Rectangle 174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410" name="Picture 2" descr="The Economics of an Uncertain World – Expected Utility Theory | The  Aspiring Economist">
            <a:extLst>
              <a:ext uri="{FF2B5EF4-FFF2-40B4-BE49-F238E27FC236}">
                <a16:creationId xmlns:a16="http://schemas.microsoft.com/office/drawing/2014/main" id="{A64DC0EA-6E92-ACF7-7CEF-6E93088751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9137" y="1782981"/>
            <a:ext cx="6205578"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17421" name="Group 174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422" name="Rectangle 174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3" name="Isosceles Triangle 174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321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Northern California wildfire exacerbated by weather, causing significant  growth | CNN">
            <a:extLst>
              <a:ext uri="{FF2B5EF4-FFF2-40B4-BE49-F238E27FC236}">
                <a16:creationId xmlns:a16="http://schemas.microsoft.com/office/drawing/2014/main" id="{9B51BC86-D7F3-D262-9DA6-0BF6B49DE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76" t="9091" r="2288"/>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8441" name="Rectangle 1844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0C675A-B014-73B8-1878-A92054B58F91}"/>
              </a:ext>
            </a:extLst>
          </p:cNvPr>
          <p:cNvSpPr>
            <a:spLocks noGrp="1"/>
          </p:cNvSpPr>
          <p:nvPr>
            <p:ph type="title"/>
          </p:nvPr>
        </p:nvSpPr>
        <p:spPr>
          <a:xfrm>
            <a:off x="371094" y="1161288"/>
            <a:ext cx="3438144" cy="1124712"/>
          </a:xfrm>
        </p:spPr>
        <p:txBody>
          <a:bodyPr anchor="b">
            <a:normAutofit/>
          </a:bodyPr>
          <a:lstStyle/>
          <a:p>
            <a:r>
              <a:rPr lang="en-US" sz="2800"/>
              <a:t>Insurance Market Example</a:t>
            </a:r>
          </a:p>
        </p:txBody>
      </p:sp>
      <p:sp>
        <p:nvSpPr>
          <p:cNvPr id="18443" name="Rectangle 1844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445" name="Rectangle 1844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CD9289-72F5-6604-4F56-1EC19E2D5258}"/>
              </a:ext>
            </a:extLst>
          </p:cNvPr>
          <p:cNvSpPr>
            <a:spLocks noGrp="1"/>
          </p:cNvSpPr>
          <p:nvPr>
            <p:ph idx="1"/>
          </p:nvPr>
        </p:nvSpPr>
        <p:spPr>
          <a:xfrm>
            <a:off x="371094" y="2718054"/>
            <a:ext cx="3438906" cy="3207258"/>
          </a:xfrm>
        </p:spPr>
        <p:txBody>
          <a:bodyPr anchor="t">
            <a:normAutofit/>
          </a:bodyPr>
          <a:lstStyle/>
          <a:p>
            <a:r>
              <a:rPr lang="en-US" sz="1600"/>
              <a:t>Bob has a house with a value W</a:t>
            </a:r>
          </a:p>
          <a:p>
            <a:r>
              <a:rPr lang="en-US" sz="1600"/>
              <a:t>With probability 1/3, there will be a fire that causes L damage</a:t>
            </a:r>
          </a:p>
          <a:p>
            <a:r>
              <a:rPr lang="en-US" sz="1600"/>
              <a:t>Bob has utility of money Sqrt(X)</a:t>
            </a:r>
          </a:p>
          <a:p>
            <a:r>
              <a:rPr lang="en-US" sz="1600"/>
              <a:t>Insurance Co is risk neutral and offers Bob a contract where he pays x now and receives y if there is a flood</a:t>
            </a:r>
          </a:p>
          <a:p>
            <a:r>
              <a:rPr lang="en-US" sz="1600"/>
              <a:t>What can Alice get that Bob would accept?</a:t>
            </a:r>
          </a:p>
          <a:p>
            <a:r>
              <a:rPr lang="en-US" sz="1600"/>
              <a:t>What should Alice pay Bob?</a:t>
            </a:r>
          </a:p>
        </p:txBody>
      </p:sp>
    </p:spTree>
    <p:extLst>
      <p:ext uri="{BB962C8B-B14F-4D97-AF65-F5344CB8AC3E}">
        <p14:creationId xmlns:p14="http://schemas.microsoft.com/office/powerpoint/2010/main" val="230312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362AB5-AAF7-C4B2-4410-4EBAC8018C54}"/>
              </a:ext>
            </a:extLst>
          </p:cNvPr>
          <p:cNvSpPr>
            <a:spLocks noGrp="1"/>
          </p:cNvSpPr>
          <p:nvPr>
            <p:ph type="title"/>
          </p:nvPr>
        </p:nvSpPr>
        <p:spPr>
          <a:xfrm>
            <a:off x="643467" y="321734"/>
            <a:ext cx="10905066" cy="1135737"/>
          </a:xfrm>
        </p:spPr>
        <p:txBody>
          <a:bodyPr>
            <a:normAutofit/>
          </a:bodyPr>
          <a:lstStyle/>
          <a:p>
            <a:r>
              <a:rPr lang="en-US" sz="3600"/>
              <a:t>Asymmetric Information</a:t>
            </a:r>
          </a:p>
        </p:txBody>
      </p:sp>
      <p:sp>
        <p:nvSpPr>
          <p:cNvPr id="3" name="Content Placeholder 2">
            <a:extLst>
              <a:ext uri="{FF2B5EF4-FFF2-40B4-BE49-F238E27FC236}">
                <a16:creationId xmlns:a16="http://schemas.microsoft.com/office/drawing/2014/main" id="{A2070367-AC99-94D0-19C3-E96884E8079F}"/>
              </a:ext>
            </a:extLst>
          </p:cNvPr>
          <p:cNvSpPr>
            <a:spLocks noGrp="1"/>
          </p:cNvSpPr>
          <p:nvPr>
            <p:ph idx="1"/>
          </p:nvPr>
        </p:nvSpPr>
        <p:spPr>
          <a:xfrm>
            <a:off x="643469" y="1782981"/>
            <a:ext cx="4008384" cy="4393982"/>
          </a:xfrm>
        </p:spPr>
        <p:txBody>
          <a:bodyPr>
            <a:normAutofit/>
          </a:bodyPr>
          <a:lstStyle/>
          <a:p>
            <a:r>
              <a:rPr lang="en-US" sz="2000"/>
              <a:t>Asymmetric information occurs when one side has information the other does not </a:t>
            </a:r>
          </a:p>
          <a:p>
            <a:pPr lvl="1"/>
            <a:r>
              <a:rPr lang="en-US" sz="2000"/>
              <a:t>Information not perfectly observable</a:t>
            </a:r>
          </a:p>
          <a:p>
            <a:r>
              <a:rPr lang="en-US" sz="2000"/>
              <a:t>Adverse selection</a:t>
            </a:r>
          </a:p>
          <a:p>
            <a:r>
              <a:rPr lang="en-US" sz="2000"/>
              <a:t>Moral hazard</a:t>
            </a:r>
          </a:p>
          <a:p>
            <a:r>
              <a:rPr lang="en-US" sz="2000"/>
              <a:t>Principle Agent models</a:t>
            </a:r>
          </a:p>
          <a:p>
            <a:r>
              <a:rPr lang="en-US" sz="2000"/>
              <a:t>Huge in insurance markets</a:t>
            </a:r>
          </a:p>
        </p:txBody>
      </p:sp>
      <p:grpSp>
        <p:nvGrpSpPr>
          <p:cNvPr id="12297" name="Group 1229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298" name="Isosceles Triangle 1229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290" name="Picture 2" descr="Difference Between Asymmetric Information and Adverse Selection |  Difference Between">
            <a:extLst>
              <a:ext uri="{FF2B5EF4-FFF2-40B4-BE49-F238E27FC236}">
                <a16:creationId xmlns:a16="http://schemas.microsoft.com/office/drawing/2014/main" id="{59BE4A6D-9F56-FA00-9C9A-4FE5469B13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636937"/>
            <a:ext cx="6253212" cy="2653979"/>
          </a:xfrm>
          <a:prstGeom prst="rect">
            <a:avLst/>
          </a:prstGeom>
          <a:noFill/>
          <a:extLst>
            <a:ext uri="{909E8E84-426E-40DD-AFC4-6F175D3DCCD1}">
              <a14:hiddenFill xmlns:a14="http://schemas.microsoft.com/office/drawing/2010/main">
                <a:solidFill>
                  <a:srgbClr val="FFFFFF"/>
                </a:solidFill>
              </a14:hiddenFill>
            </a:ext>
          </a:extLst>
        </p:spPr>
      </p:pic>
      <p:grpSp>
        <p:nvGrpSpPr>
          <p:cNvPr id="12301" name="Group 1230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2302" name="Rectangle 1230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3" name="Isosceles Triangle 1230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2101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B738-1D0F-5E29-6ABE-5DBF22E13604}"/>
              </a:ext>
            </a:extLst>
          </p:cNvPr>
          <p:cNvSpPr>
            <a:spLocks noGrp="1"/>
          </p:cNvSpPr>
          <p:nvPr>
            <p:ph type="title"/>
          </p:nvPr>
        </p:nvSpPr>
        <p:spPr>
          <a:xfrm>
            <a:off x="648929" y="629266"/>
            <a:ext cx="3505495" cy="1622321"/>
          </a:xfrm>
        </p:spPr>
        <p:txBody>
          <a:bodyPr>
            <a:normAutofit/>
          </a:bodyPr>
          <a:lstStyle/>
          <a:p>
            <a:r>
              <a:rPr lang="en-US" dirty="0"/>
              <a:t>The Market for Lemons</a:t>
            </a:r>
          </a:p>
        </p:txBody>
      </p:sp>
      <p:sp>
        <p:nvSpPr>
          <p:cNvPr id="3" name="Content Placeholder 2">
            <a:extLst>
              <a:ext uri="{FF2B5EF4-FFF2-40B4-BE49-F238E27FC236}">
                <a16:creationId xmlns:a16="http://schemas.microsoft.com/office/drawing/2014/main" id="{02D6D7D4-EF43-D6D1-E699-E0880CD8A84F}"/>
              </a:ext>
            </a:extLst>
          </p:cNvPr>
          <p:cNvSpPr>
            <a:spLocks noGrp="1"/>
          </p:cNvSpPr>
          <p:nvPr>
            <p:ph idx="1"/>
          </p:nvPr>
        </p:nvSpPr>
        <p:spPr>
          <a:xfrm>
            <a:off x="648931" y="2438400"/>
            <a:ext cx="3505494" cy="3785419"/>
          </a:xfrm>
        </p:spPr>
        <p:txBody>
          <a:bodyPr>
            <a:normAutofit/>
          </a:bodyPr>
          <a:lstStyle/>
          <a:p>
            <a:r>
              <a:rPr lang="en-US" sz="2000" dirty="0"/>
              <a:t>Two types of sellers sell cars</a:t>
            </a:r>
          </a:p>
          <a:p>
            <a:pPr lvl="1"/>
            <a:r>
              <a:rPr lang="en-US" sz="2000" dirty="0"/>
              <a:t>Sellers of lemons (bad cars) with low quality</a:t>
            </a:r>
          </a:p>
          <a:p>
            <a:pPr lvl="1"/>
            <a:r>
              <a:rPr lang="en-US" sz="2000" dirty="0"/>
              <a:t>Sellers of peaches (good cars) with good quality</a:t>
            </a:r>
          </a:p>
          <a:p>
            <a:r>
              <a:rPr lang="en-US" sz="2000" dirty="0"/>
              <a:t>Buyers cannot distinguish between lemons and peaches</a:t>
            </a:r>
          </a:p>
          <a:p>
            <a:r>
              <a:rPr lang="en-US" sz="2000" dirty="0"/>
              <a:t>If too many lemons, leave market</a:t>
            </a:r>
          </a:p>
        </p:txBody>
      </p:sp>
      <p:sp>
        <p:nvSpPr>
          <p:cNvPr id="8199" name="Rectangle 819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COs and Economics of Lemon Markets | by Avtar Sehra | Medium">
            <a:extLst>
              <a:ext uri="{FF2B5EF4-FFF2-40B4-BE49-F238E27FC236}">
                <a16:creationId xmlns:a16="http://schemas.microsoft.com/office/drawing/2014/main" id="{3FFBAC86-AE62-DFB4-9129-A98A6EA2A4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501191"/>
            <a:ext cx="6019331" cy="385237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39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8CF5-EF70-139C-E500-F812C8A9F2C5}"/>
              </a:ext>
            </a:extLst>
          </p:cNvPr>
          <p:cNvSpPr>
            <a:spLocks noGrp="1"/>
          </p:cNvSpPr>
          <p:nvPr>
            <p:ph type="title"/>
          </p:nvPr>
        </p:nvSpPr>
        <p:spPr>
          <a:xfrm>
            <a:off x="648929" y="629266"/>
            <a:ext cx="3505495" cy="1622321"/>
          </a:xfrm>
        </p:spPr>
        <p:txBody>
          <a:bodyPr>
            <a:normAutofit/>
          </a:bodyPr>
          <a:lstStyle/>
          <a:p>
            <a:r>
              <a:rPr lang="en-US" sz="3700"/>
              <a:t>Market for lemons example 1</a:t>
            </a:r>
          </a:p>
        </p:txBody>
      </p:sp>
      <p:sp>
        <p:nvSpPr>
          <p:cNvPr id="3" name="Content Placeholder 2">
            <a:extLst>
              <a:ext uri="{FF2B5EF4-FFF2-40B4-BE49-F238E27FC236}">
                <a16:creationId xmlns:a16="http://schemas.microsoft.com/office/drawing/2014/main" id="{451D3764-E8CE-56F8-F039-3B080C94F699}"/>
              </a:ext>
            </a:extLst>
          </p:cNvPr>
          <p:cNvSpPr>
            <a:spLocks noGrp="1"/>
          </p:cNvSpPr>
          <p:nvPr>
            <p:ph idx="1"/>
          </p:nvPr>
        </p:nvSpPr>
        <p:spPr>
          <a:xfrm>
            <a:off x="648931" y="2438400"/>
            <a:ext cx="3505494" cy="3785419"/>
          </a:xfrm>
        </p:spPr>
        <p:txBody>
          <a:bodyPr>
            <a:normAutofit/>
          </a:bodyPr>
          <a:lstStyle/>
          <a:p>
            <a:r>
              <a:rPr lang="en-US" sz="2000" dirty="0"/>
              <a:t>Finite fixed supply of cars</a:t>
            </a:r>
          </a:p>
          <a:p>
            <a:r>
              <a:rPr lang="en-US" sz="2000" dirty="0"/>
              <a:t>Infinitely many buyers</a:t>
            </a:r>
          </a:p>
          <a:p>
            <a:r>
              <a:rPr lang="en-US" sz="2000" dirty="0"/>
              <a:t>Distribution of cars as follows</a:t>
            </a:r>
          </a:p>
          <a:p>
            <a:r>
              <a:rPr lang="en-US" sz="2000" dirty="0"/>
              <a:t>What are market equilibrium prices?</a:t>
            </a:r>
          </a:p>
          <a:p>
            <a:r>
              <a:rPr lang="en-US" sz="2000" dirty="0"/>
              <a:t>Say sellers can credibly signal car value for 400$. What is the new equilibrium?</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D98D9430-8573-6D29-5B29-22359DEC69FD}"/>
              </a:ext>
            </a:extLst>
          </p:cNvPr>
          <p:cNvGraphicFramePr>
            <a:graphicFrameLocks noGrp="1"/>
          </p:cNvGraphicFramePr>
          <p:nvPr>
            <p:extLst>
              <p:ext uri="{D42A27DB-BD31-4B8C-83A1-F6EECF244321}">
                <p14:modId xmlns:p14="http://schemas.microsoft.com/office/powerpoint/2010/main" val="1224127354"/>
              </p:ext>
            </p:extLst>
          </p:nvPr>
        </p:nvGraphicFramePr>
        <p:xfrm>
          <a:off x="5405862" y="1627932"/>
          <a:ext cx="6019334" cy="3598892"/>
        </p:xfrm>
        <a:graphic>
          <a:graphicData uri="http://schemas.openxmlformats.org/drawingml/2006/table">
            <a:tbl>
              <a:tblPr firstRow="1" bandRow="1">
                <a:tableStyleId>{5C22544A-7EE6-4342-B048-85BDC9FD1C3A}</a:tableStyleId>
              </a:tblPr>
              <a:tblGrid>
                <a:gridCol w="1901957">
                  <a:extLst>
                    <a:ext uri="{9D8B030D-6E8A-4147-A177-3AD203B41FA5}">
                      <a16:colId xmlns:a16="http://schemas.microsoft.com/office/drawing/2014/main" val="3487738400"/>
                    </a:ext>
                  </a:extLst>
                </a:gridCol>
                <a:gridCol w="1372459">
                  <a:extLst>
                    <a:ext uri="{9D8B030D-6E8A-4147-A177-3AD203B41FA5}">
                      <a16:colId xmlns:a16="http://schemas.microsoft.com/office/drawing/2014/main" val="401458925"/>
                    </a:ext>
                  </a:extLst>
                </a:gridCol>
                <a:gridCol w="1372459">
                  <a:extLst>
                    <a:ext uri="{9D8B030D-6E8A-4147-A177-3AD203B41FA5}">
                      <a16:colId xmlns:a16="http://schemas.microsoft.com/office/drawing/2014/main" val="1115959893"/>
                    </a:ext>
                  </a:extLst>
                </a:gridCol>
                <a:gridCol w="1372459">
                  <a:extLst>
                    <a:ext uri="{9D8B030D-6E8A-4147-A177-3AD203B41FA5}">
                      <a16:colId xmlns:a16="http://schemas.microsoft.com/office/drawing/2014/main" val="4123024618"/>
                    </a:ext>
                  </a:extLst>
                </a:gridCol>
              </a:tblGrid>
              <a:tr h="670980">
                <a:tc>
                  <a:txBody>
                    <a:bodyPr/>
                    <a:lstStyle/>
                    <a:p>
                      <a:endParaRPr lang="en-US" sz="3000" dirty="0"/>
                    </a:p>
                  </a:txBody>
                  <a:tcPr marL="152495" marR="152495" marT="76248" marB="76248"/>
                </a:tc>
                <a:tc>
                  <a:txBody>
                    <a:bodyPr/>
                    <a:lstStyle/>
                    <a:p>
                      <a:r>
                        <a:rPr lang="en-US" sz="3000"/>
                        <a:t>Q_1</a:t>
                      </a:r>
                    </a:p>
                  </a:txBody>
                  <a:tcPr marL="152495" marR="152495" marT="76248" marB="76248"/>
                </a:tc>
                <a:tc>
                  <a:txBody>
                    <a:bodyPr/>
                    <a:lstStyle/>
                    <a:p>
                      <a:r>
                        <a:rPr lang="en-US" sz="3000"/>
                        <a:t>Q_2</a:t>
                      </a:r>
                    </a:p>
                  </a:txBody>
                  <a:tcPr marL="152495" marR="152495" marT="76248" marB="76248"/>
                </a:tc>
                <a:tc>
                  <a:txBody>
                    <a:bodyPr/>
                    <a:lstStyle/>
                    <a:p>
                      <a:r>
                        <a:rPr lang="en-US" sz="3000"/>
                        <a:t>Q_3</a:t>
                      </a:r>
                    </a:p>
                  </a:txBody>
                  <a:tcPr marL="152495" marR="152495" marT="76248" marB="76248"/>
                </a:tc>
                <a:extLst>
                  <a:ext uri="{0D108BD9-81ED-4DB2-BD59-A6C34878D82A}">
                    <a16:rowId xmlns:a16="http://schemas.microsoft.com/office/drawing/2014/main" val="3148771221"/>
                  </a:ext>
                </a:extLst>
              </a:tr>
              <a:tr h="1128466">
                <a:tc>
                  <a:txBody>
                    <a:bodyPr/>
                    <a:lstStyle/>
                    <a:p>
                      <a:r>
                        <a:rPr lang="en-US" sz="3000"/>
                        <a:t>Buyer Value</a:t>
                      </a:r>
                    </a:p>
                  </a:txBody>
                  <a:tcPr marL="152495" marR="152495" marT="76248" marB="76248"/>
                </a:tc>
                <a:tc>
                  <a:txBody>
                    <a:bodyPr/>
                    <a:lstStyle/>
                    <a:p>
                      <a:r>
                        <a:rPr lang="en-US" sz="3000"/>
                        <a:t>1100</a:t>
                      </a:r>
                    </a:p>
                  </a:txBody>
                  <a:tcPr marL="152495" marR="152495" marT="76248" marB="76248"/>
                </a:tc>
                <a:tc>
                  <a:txBody>
                    <a:bodyPr/>
                    <a:lstStyle/>
                    <a:p>
                      <a:r>
                        <a:rPr lang="en-US" sz="3000"/>
                        <a:t>1800</a:t>
                      </a:r>
                    </a:p>
                  </a:txBody>
                  <a:tcPr marL="152495" marR="152495" marT="76248" marB="76248"/>
                </a:tc>
                <a:tc>
                  <a:txBody>
                    <a:bodyPr/>
                    <a:lstStyle/>
                    <a:p>
                      <a:r>
                        <a:rPr lang="en-US" sz="3000"/>
                        <a:t>2500</a:t>
                      </a:r>
                    </a:p>
                  </a:txBody>
                  <a:tcPr marL="152495" marR="152495" marT="76248" marB="76248"/>
                </a:tc>
                <a:extLst>
                  <a:ext uri="{0D108BD9-81ED-4DB2-BD59-A6C34878D82A}">
                    <a16:rowId xmlns:a16="http://schemas.microsoft.com/office/drawing/2014/main" val="2907241613"/>
                  </a:ext>
                </a:extLst>
              </a:tr>
              <a:tr h="1128466">
                <a:tc>
                  <a:txBody>
                    <a:bodyPr/>
                    <a:lstStyle/>
                    <a:p>
                      <a:r>
                        <a:rPr lang="en-US" sz="3000"/>
                        <a:t>Seller Value</a:t>
                      </a:r>
                    </a:p>
                  </a:txBody>
                  <a:tcPr marL="152495" marR="152495" marT="76248" marB="76248"/>
                </a:tc>
                <a:tc>
                  <a:txBody>
                    <a:bodyPr/>
                    <a:lstStyle/>
                    <a:p>
                      <a:r>
                        <a:rPr lang="en-US" sz="3000"/>
                        <a:t>1000</a:t>
                      </a:r>
                    </a:p>
                  </a:txBody>
                  <a:tcPr marL="152495" marR="152495" marT="76248" marB="76248"/>
                </a:tc>
                <a:tc>
                  <a:txBody>
                    <a:bodyPr/>
                    <a:lstStyle/>
                    <a:p>
                      <a:r>
                        <a:rPr lang="en-US" sz="3000"/>
                        <a:t>1500</a:t>
                      </a:r>
                    </a:p>
                  </a:txBody>
                  <a:tcPr marL="152495" marR="152495" marT="76248" marB="76248"/>
                </a:tc>
                <a:tc>
                  <a:txBody>
                    <a:bodyPr/>
                    <a:lstStyle/>
                    <a:p>
                      <a:r>
                        <a:rPr lang="en-US" sz="3000" dirty="0"/>
                        <a:t>2000</a:t>
                      </a:r>
                    </a:p>
                  </a:txBody>
                  <a:tcPr marL="152495" marR="152495" marT="76248" marB="76248"/>
                </a:tc>
                <a:extLst>
                  <a:ext uri="{0D108BD9-81ED-4DB2-BD59-A6C34878D82A}">
                    <a16:rowId xmlns:a16="http://schemas.microsoft.com/office/drawing/2014/main" val="2572708553"/>
                  </a:ext>
                </a:extLst>
              </a:tr>
              <a:tr h="670980">
                <a:tc>
                  <a:txBody>
                    <a:bodyPr/>
                    <a:lstStyle/>
                    <a:p>
                      <a:r>
                        <a:rPr lang="en-US" sz="3000"/>
                        <a:t>Fraction</a:t>
                      </a:r>
                    </a:p>
                  </a:txBody>
                  <a:tcPr marL="152495" marR="152495" marT="76248" marB="76248"/>
                </a:tc>
                <a:tc>
                  <a:txBody>
                    <a:bodyPr/>
                    <a:lstStyle/>
                    <a:p>
                      <a:r>
                        <a:rPr lang="en-US" sz="3000"/>
                        <a:t>1/3</a:t>
                      </a:r>
                    </a:p>
                  </a:txBody>
                  <a:tcPr marL="152495" marR="152495" marT="76248" marB="76248"/>
                </a:tc>
                <a:tc>
                  <a:txBody>
                    <a:bodyPr/>
                    <a:lstStyle/>
                    <a:p>
                      <a:r>
                        <a:rPr lang="en-US" sz="3000"/>
                        <a:t>1/3</a:t>
                      </a:r>
                    </a:p>
                  </a:txBody>
                  <a:tcPr marL="152495" marR="152495" marT="76248" marB="76248"/>
                </a:tc>
                <a:tc>
                  <a:txBody>
                    <a:bodyPr/>
                    <a:lstStyle/>
                    <a:p>
                      <a:r>
                        <a:rPr lang="en-US" sz="3000" dirty="0"/>
                        <a:t>1/3</a:t>
                      </a:r>
                    </a:p>
                  </a:txBody>
                  <a:tcPr marL="152495" marR="152495" marT="76248" marB="76248"/>
                </a:tc>
                <a:extLst>
                  <a:ext uri="{0D108BD9-81ED-4DB2-BD59-A6C34878D82A}">
                    <a16:rowId xmlns:a16="http://schemas.microsoft.com/office/drawing/2014/main" val="154341036"/>
                  </a:ext>
                </a:extLst>
              </a:tr>
            </a:tbl>
          </a:graphicData>
        </a:graphic>
      </p:graphicFrame>
    </p:spTree>
    <p:extLst>
      <p:ext uri="{BB962C8B-B14F-4D97-AF65-F5344CB8AC3E}">
        <p14:creationId xmlns:p14="http://schemas.microsoft.com/office/powerpoint/2010/main" val="324260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BB36-3107-D7ED-7CCE-4D55BBEA1BFB}"/>
              </a:ext>
            </a:extLst>
          </p:cNvPr>
          <p:cNvSpPr>
            <a:spLocks noGrp="1"/>
          </p:cNvSpPr>
          <p:nvPr>
            <p:ph type="title"/>
          </p:nvPr>
        </p:nvSpPr>
        <p:spPr>
          <a:xfrm>
            <a:off x="648929" y="629266"/>
            <a:ext cx="3505495" cy="1622321"/>
          </a:xfrm>
        </p:spPr>
        <p:txBody>
          <a:bodyPr>
            <a:normAutofit fontScale="90000"/>
          </a:bodyPr>
          <a:lstStyle/>
          <a:p>
            <a:r>
              <a:rPr lang="en-US" dirty="0"/>
              <a:t>Market for Lemons example 2</a:t>
            </a:r>
          </a:p>
        </p:txBody>
      </p:sp>
      <p:sp>
        <p:nvSpPr>
          <p:cNvPr id="3" name="Content Placeholder 2">
            <a:extLst>
              <a:ext uri="{FF2B5EF4-FFF2-40B4-BE49-F238E27FC236}">
                <a16:creationId xmlns:a16="http://schemas.microsoft.com/office/drawing/2014/main" id="{47C39A98-1D5B-9EB8-355C-09A937DD9BD3}"/>
              </a:ext>
            </a:extLst>
          </p:cNvPr>
          <p:cNvSpPr>
            <a:spLocks noGrp="1"/>
          </p:cNvSpPr>
          <p:nvPr>
            <p:ph idx="1"/>
          </p:nvPr>
        </p:nvSpPr>
        <p:spPr>
          <a:xfrm>
            <a:off x="648931" y="2438400"/>
            <a:ext cx="3505494" cy="3785419"/>
          </a:xfrm>
        </p:spPr>
        <p:txBody>
          <a:bodyPr>
            <a:normAutofit/>
          </a:bodyPr>
          <a:lstStyle/>
          <a:p>
            <a:r>
              <a:rPr lang="en-US" sz="2000" dirty="0"/>
              <a:t>Compute market equilibrium</a:t>
            </a:r>
          </a:p>
          <a:p>
            <a:r>
              <a:rPr lang="en-US" sz="2000" dirty="0"/>
              <a:t>Replace first 1/3 by x and adjust the remaining fractions to be the same proportion as before</a:t>
            </a:r>
          </a:p>
          <a:p>
            <a:r>
              <a:rPr lang="en-US" sz="2000" dirty="0"/>
              <a:t>What is the smallest x such that q1 and q2 sell?</a:t>
            </a:r>
          </a:p>
        </p:txBody>
      </p:sp>
      <p:sp>
        <p:nvSpPr>
          <p:cNvPr id="13"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6">
            <a:extLst>
              <a:ext uri="{FF2B5EF4-FFF2-40B4-BE49-F238E27FC236}">
                <a16:creationId xmlns:a16="http://schemas.microsoft.com/office/drawing/2014/main" id="{358323F2-AA81-D6E3-9245-CA53FB1DCFF5}"/>
              </a:ext>
            </a:extLst>
          </p:cNvPr>
          <p:cNvGraphicFramePr>
            <a:graphicFrameLocks noGrp="1"/>
          </p:cNvGraphicFramePr>
          <p:nvPr>
            <p:extLst>
              <p:ext uri="{D42A27DB-BD31-4B8C-83A1-F6EECF244321}">
                <p14:modId xmlns:p14="http://schemas.microsoft.com/office/powerpoint/2010/main" val="1712221592"/>
              </p:ext>
            </p:extLst>
          </p:nvPr>
        </p:nvGraphicFramePr>
        <p:xfrm>
          <a:off x="5405862" y="2121871"/>
          <a:ext cx="6019333" cy="2611014"/>
        </p:xfrm>
        <a:graphic>
          <a:graphicData uri="http://schemas.openxmlformats.org/drawingml/2006/table">
            <a:tbl>
              <a:tblPr firstRow="1" bandRow="1">
                <a:noFill/>
                <a:tableStyleId>{5C22544A-7EE6-4342-B048-85BDC9FD1C3A}</a:tableStyleId>
              </a:tblPr>
              <a:tblGrid>
                <a:gridCol w="1477613">
                  <a:extLst>
                    <a:ext uri="{9D8B030D-6E8A-4147-A177-3AD203B41FA5}">
                      <a16:colId xmlns:a16="http://schemas.microsoft.com/office/drawing/2014/main" val="3487738400"/>
                    </a:ext>
                  </a:extLst>
                </a:gridCol>
                <a:gridCol w="1135430">
                  <a:extLst>
                    <a:ext uri="{9D8B030D-6E8A-4147-A177-3AD203B41FA5}">
                      <a16:colId xmlns:a16="http://schemas.microsoft.com/office/drawing/2014/main" val="401458925"/>
                    </a:ext>
                  </a:extLst>
                </a:gridCol>
                <a:gridCol w="1135430">
                  <a:extLst>
                    <a:ext uri="{9D8B030D-6E8A-4147-A177-3AD203B41FA5}">
                      <a16:colId xmlns:a16="http://schemas.microsoft.com/office/drawing/2014/main" val="1115959893"/>
                    </a:ext>
                  </a:extLst>
                </a:gridCol>
                <a:gridCol w="1135430">
                  <a:extLst>
                    <a:ext uri="{9D8B030D-6E8A-4147-A177-3AD203B41FA5}">
                      <a16:colId xmlns:a16="http://schemas.microsoft.com/office/drawing/2014/main" val="4123024618"/>
                    </a:ext>
                  </a:extLst>
                </a:gridCol>
                <a:gridCol w="1135430">
                  <a:extLst>
                    <a:ext uri="{9D8B030D-6E8A-4147-A177-3AD203B41FA5}">
                      <a16:colId xmlns:a16="http://schemas.microsoft.com/office/drawing/2014/main" val="1817664515"/>
                    </a:ext>
                  </a:extLst>
                </a:gridCol>
              </a:tblGrid>
              <a:tr h="525594">
                <a:tc>
                  <a:txBody>
                    <a:bodyPr/>
                    <a:lstStyle/>
                    <a:p>
                      <a:endParaRPr lang="en-US" sz="1900" b="0" cap="none" spc="0">
                        <a:solidFill>
                          <a:schemeClr val="tx1"/>
                        </a:solidFill>
                      </a:endParaRPr>
                    </a:p>
                  </a:txBody>
                  <a:tcPr marL="212065" marR="212065" marT="89012" marB="89012">
                    <a:lnL w="12700" cmpd="sng">
                      <a:noFill/>
                    </a:lnL>
                    <a:lnR w="12700" cmpd="sng">
                      <a:noFill/>
                    </a:lnR>
                    <a:lnT w="28575" cap="flat" cmpd="sng" algn="ctr">
                      <a:solidFill>
                        <a:schemeClr val="tx1"/>
                      </a:solidFill>
                      <a:prstDash val="solid"/>
                    </a:lnT>
                    <a:lnB w="38100" cmpd="sng">
                      <a:noFill/>
                    </a:lnB>
                    <a:noFill/>
                  </a:tcPr>
                </a:tc>
                <a:tc>
                  <a:txBody>
                    <a:bodyPr/>
                    <a:lstStyle/>
                    <a:p>
                      <a:r>
                        <a:rPr lang="en-US" sz="1900" b="0" cap="none" spc="0">
                          <a:solidFill>
                            <a:schemeClr val="tx1"/>
                          </a:solidFill>
                        </a:rPr>
                        <a:t>Q_1</a:t>
                      </a:r>
                    </a:p>
                  </a:txBody>
                  <a:tcPr marL="212065" marR="212065" marT="89012" marB="89012">
                    <a:lnL w="12700" cmpd="sng">
                      <a:noFill/>
                    </a:lnL>
                    <a:lnR w="12700" cmpd="sng">
                      <a:noFill/>
                    </a:lnR>
                    <a:lnT w="28575" cap="flat" cmpd="sng" algn="ctr">
                      <a:solidFill>
                        <a:schemeClr val="tx1"/>
                      </a:solidFill>
                      <a:prstDash val="solid"/>
                    </a:lnT>
                    <a:lnB w="38100" cmpd="sng">
                      <a:noFill/>
                    </a:lnB>
                    <a:noFill/>
                  </a:tcPr>
                </a:tc>
                <a:tc>
                  <a:txBody>
                    <a:bodyPr/>
                    <a:lstStyle/>
                    <a:p>
                      <a:r>
                        <a:rPr lang="en-US" sz="1900" b="0" cap="none" spc="0">
                          <a:solidFill>
                            <a:schemeClr val="tx1"/>
                          </a:solidFill>
                        </a:rPr>
                        <a:t>Q_2</a:t>
                      </a:r>
                    </a:p>
                  </a:txBody>
                  <a:tcPr marL="212065" marR="212065" marT="89012" marB="89012">
                    <a:lnL w="12700" cmpd="sng">
                      <a:noFill/>
                    </a:lnL>
                    <a:lnR w="12700" cmpd="sng">
                      <a:noFill/>
                    </a:lnR>
                    <a:lnT w="28575" cap="flat" cmpd="sng" algn="ctr">
                      <a:solidFill>
                        <a:schemeClr val="tx1"/>
                      </a:solidFill>
                      <a:prstDash val="solid"/>
                    </a:lnT>
                    <a:lnB w="38100" cmpd="sng">
                      <a:noFill/>
                    </a:lnB>
                    <a:noFill/>
                  </a:tcPr>
                </a:tc>
                <a:tc>
                  <a:txBody>
                    <a:bodyPr/>
                    <a:lstStyle/>
                    <a:p>
                      <a:r>
                        <a:rPr lang="en-US" sz="1900" b="0" cap="none" spc="0">
                          <a:solidFill>
                            <a:schemeClr val="tx1"/>
                          </a:solidFill>
                        </a:rPr>
                        <a:t>Q_3</a:t>
                      </a:r>
                    </a:p>
                  </a:txBody>
                  <a:tcPr marL="212065" marR="212065" marT="89012" marB="89012">
                    <a:lnL w="12700" cmpd="sng">
                      <a:noFill/>
                    </a:lnL>
                    <a:lnR w="12700" cmpd="sng">
                      <a:noFill/>
                    </a:lnR>
                    <a:lnT w="28575" cap="flat" cmpd="sng" algn="ctr">
                      <a:solidFill>
                        <a:schemeClr val="tx1"/>
                      </a:solidFill>
                      <a:prstDash val="solid"/>
                    </a:lnT>
                    <a:lnB w="38100" cmpd="sng">
                      <a:noFill/>
                    </a:lnB>
                    <a:noFill/>
                  </a:tcPr>
                </a:tc>
                <a:tc>
                  <a:txBody>
                    <a:bodyPr/>
                    <a:lstStyle/>
                    <a:p>
                      <a:r>
                        <a:rPr lang="en-US" sz="1900" b="0" cap="none" spc="0">
                          <a:solidFill>
                            <a:schemeClr val="tx1"/>
                          </a:solidFill>
                        </a:rPr>
                        <a:t>Q_4</a:t>
                      </a:r>
                    </a:p>
                  </a:txBody>
                  <a:tcPr marL="212065" marR="212065" marT="89012" marB="89012">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148771221"/>
                  </a:ext>
                </a:extLst>
              </a:tr>
              <a:tr h="822300">
                <a:tc>
                  <a:txBody>
                    <a:bodyPr/>
                    <a:lstStyle/>
                    <a:p>
                      <a:r>
                        <a:rPr lang="en-US" sz="1900" cap="none" spc="0">
                          <a:solidFill>
                            <a:schemeClr val="tx1"/>
                          </a:solidFill>
                        </a:rPr>
                        <a:t>Buyer Value</a:t>
                      </a:r>
                    </a:p>
                  </a:txBody>
                  <a:tcPr marL="212065" marR="212065" marT="89012" marB="89012">
                    <a:lnL w="28575" cap="flat" cmpd="sng" algn="ctr">
                      <a:noFill/>
                      <a:prstDash val="solid"/>
                    </a:lnL>
                    <a:lnR w="12700" cmpd="sng">
                      <a:noFill/>
                      <a:prstDash val="solid"/>
                    </a:lnR>
                    <a:lnT w="38100" cmpd="sng">
                      <a:noFill/>
                    </a:lnT>
                    <a:lnB w="12700" cap="flat" cmpd="sng" algn="ctr">
                      <a:noFill/>
                      <a:prstDash val="solid"/>
                    </a:lnB>
                    <a:noFill/>
                  </a:tcPr>
                </a:tc>
                <a:tc>
                  <a:txBody>
                    <a:bodyPr/>
                    <a:lstStyle/>
                    <a:p>
                      <a:r>
                        <a:rPr lang="en-US" sz="1900" cap="none" spc="0">
                          <a:solidFill>
                            <a:schemeClr val="tx1"/>
                          </a:solidFill>
                        </a:rPr>
                        <a:t>1100</a:t>
                      </a:r>
                    </a:p>
                  </a:txBody>
                  <a:tcPr marL="212065" marR="212065" marT="89012" marB="89012">
                    <a:lnL w="12700" cmpd="sng">
                      <a:noFill/>
                      <a:prstDash val="solid"/>
                    </a:lnL>
                    <a:lnR w="12700" cmpd="sng">
                      <a:noFill/>
                      <a:prstDash val="solid"/>
                    </a:lnR>
                    <a:lnT w="38100" cmpd="sng">
                      <a:noFill/>
                    </a:lnT>
                    <a:lnB w="12700" cap="flat" cmpd="sng" algn="ctr">
                      <a:noFill/>
                      <a:prstDash val="solid"/>
                    </a:lnB>
                    <a:noFill/>
                  </a:tcPr>
                </a:tc>
                <a:tc>
                  <a:txBody>
                    <a:bodyPr/>
                    <a:lstStyle/>
                    <a:p>
                      <a:r>
                        <a:rPr lang="en-US" sz="1900" cap="none" spc="0">
                          <a:solidFill>
                            <a:schemeClr val="tx1"/>
                          </a:solidFill>
                        </a:rPr>
                        <a:t>1800</a:t>
                      </a:r>
                    </a:p>
                  </a:txBody>
                  <a:tcPr marL="212065" marR="212065" marT="89012" marB="89012">
                    <a:lnL w="12700" cmpd="sng">
                      <a:noFill/>
                      <a:prstDash val="solid"/>
                    </a:lnL>
                    <a:lnR w="12700" cmpd="sng">
                      <a:noFill/>
                      <a:prstDash val="solid"/>
                    </a:lnR>
                    <a:lnT w="38100" cmpd="sng">
                      <a:noFill/>
                    </a:lnT>
                    <a:lnB w="12700" cap="flat" cmpd="sng" algn="ctr">
                      <a:noFill/>
                      <a:prstDash val="solid"/>
                    </a:lnB>
                    <a:noFill/>
                  </a:tcPr>
                </a:tc>
                <a:tc>
                  <a:txBody>
                    <a:bodyPr/>
                    <a:lstStyle/>
                    <a:p>
                      <a:r>
                        <a:rPr lang="en-US" sz="1900" cap="none" spc="0">
                          <a:solidFill>
                            <a:schemeClr val="tx1"/>
                          </a:solidFill>
                        </a:rPr>
                        <a:t>2500</a:t>
                      </a:r>
                    </a:p>
                  </a:txBody>
                  <a:tcPr marL="212065" marR="212065" marT="89012" marB="89012">
                    <a:lnL w="12700" cmpd="sng">
                      <a:noFill/>
                      <a:prstDash val="solid"/>
                    </a:lnL>
                    <a:lnR w="12700" cmpd="sng">
                      <a:noFill/>
                      <a:prstDash val="solid"/>
                    </a:lnR>
                    <a:lnT w="38100" cmpd="sng">
                      <a:noFill/>
                    </a:lnT>
                    <a:lnB w="12700" cap="flat" cmpd="sng" algn="ctr">
                      <a:noFill/>
                      <a:prstDash val="solid"/>
                    </a:lnB>
                    <a:noFill/>
                  </a:tcPr>
                </a:tc>
                <a:tc>
                  <a:txBody>
                    <a:bodyPr/>
                    <a:lstStyle/>
                    <a:p>
                      <a:r>
                        <a:rPr lang="en-US" sz="1900" cap="none" spc="0">
                          <a:solidFill>
                            <a:schemeClr val="tx1"/>
                          </a:solidFill>
                        </a:rPr>
                        <a:t>3000</a:t>
                      </a:r>
                    </a:p>
                  </a:txBody>
                  <a:tcPr marL="212065" marR="212065" marT="89012" marB="89012">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2907241613"/>
                  </a:ext>
                </a:extLst>
              </a:tr>
              <a:tr h="737526">
                <a:tc>
                  <a:txBody>
                    <a:bodyPr/>
                    <a:lstStyle/>
                    <a:p>
                      <a:r>
                        <a:rPr lang="en-US" sz="1700" cap="none" spc="0">
                          <a:solidFill>
                            <a:schemeClr val="tx1"/>
                          </a:solidFill>
                        </a:rPr>
                        <a:t>Seller Value</a:t>
                      </a:r>
                    </a:p>
                  </a:txBody>
                  <a:tcPr marL="212065" marR="212065" marT="89012" marB="8901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1000</a:t>
                      </a:r>
                    </a:p>
                  </a:txBody>
                  <a:tcPr marL="212065" marR="212065" marT="89012" marB="8901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1500</a:t>
                      </a:r>
                    </a:p>
                  </a:txBody>
                  <a:tcPr marL="212065" marR="212065" marT="89012" marB="8901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2000</a:t>
                      </a:r>
                    </a:p>
                  </a:txBody>
                  <a:tcPr marL="212065" marR="212065" marT="89012" marB="8901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2500</a:t>
                      </a:r>
                    </a:p>
                  </a:txBody>
                  <a:tcPr marL="212065" marR="212065" marT="89012" marB="89012">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72708553"/>
                  </a:ext>
                </a:extLst>
              </a:tr>
              <a:tr h="525594">
                <a:tc>
                  <a:txBody>
                    <a:bodyPr/>
                    <a:lstStyle/>
                    <a:p>
                      <a:r>
                        <a:rPr lang="en-US" sz="1900" cap="none" spc="0">
                          <a:solidFill>
                            <a:schemeClr val="tx1"/>
                          </a:solidFill>
                        </a:rPr>
                        <a:t>Fraction</a:t>
                      </a:r>
                    </a:p>
                  </a:txBody>
                  <a:tcPr marL="212065" marR="212065" marT="89012" marB="89012">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r>
                        <a:rPr lang="en-US" sz="1900" cap="none" spc="0">
                          <a:solidFill>
                            <a:schemeClr val="tx1"/>
                          </a:solidFill>
                        </a:rPr>
                        <a:t>1/3</a:t>
                      </a:r>
                    </a:p>
                  </a:txBody>
                  <a:tcPr marL="212065" marR="212065" marT="89012" marB="89012">
                    <a:lnL w="12700" cmpd="sng">
                      <a:noFill/>
                      <a:prstDash val="solid"/>
                    </a:lnL>
                    <a:lnR w="12700" cmpd="sng">
                      <a:noFill/>
                      <a:prstDash val="solid"/>
                    </a:lnR>
                    <a:lnT w="12700" cmpd="sng">
                      <a:noFill/>
                      <a:prstDash val="solid"/>
                    </a:lnT>
                    <a:lnB w="28575" cap="flat" cmpd="sng" algn="ctr">
                      <a:noFill/>
                      <a:prstDash val="solid"/>
                    </a:lnB>
                    <a:noFill/>
                  </a:tcPr>
                </a:tc>
                <a:tc>
                  <a:txBody>
                    <a:bodyPr/>
                    <a:lstStyle/>
                    <a:p>
                      <a:r>
                        <a:rPr lang="en-US" sz="1900" cap="none" spc="0">
                          <a:solidFill>
                            <a:schemeClr val="tx1"/>
                          </a:solidFill>
                        </a:rPr>
                        <a:t>1/3</a:t>
                      </a:r>
                    </a:p>
                  </a:txBody>
                  <a:tcPr marL="212065" marR="212065" marT="89012" marB="89012">
                    <a:lnL w="12700" cmpd="sng">
                      <a:noFill/>
                      <a:prstDash val="solid"/>
                    </a:lnL>
                    <a:lnR w="12700" cmpd="sng">
                      <a:noFill/>
                      <a:prstDash val="solid"/>
                    </a:lnR>
                    <a:lnT w="12700" cmpd="sng">
                      <a:noFill/>
                      <a:prstDash val="solid"/>
                    </a:lnT>
                    <a:lnB w="28575" cap="flat" cmpd="sng" algn="ctr">
                      <a:noFill/>
                      <a:prstDash val="solid"/>
                    </a:lnB>
                    <a:noFill/>
                  </a:tcPr>
                </a:tc>
                <a:tc>
                  <a:txBody>
                    <a:bodyPr/>
                    <a:lstStyle/>
                    <a:p>
                      <a:r>
                        <a:rPr lang="en-US" sz="1900" cap="none" spc="0">
                          <a:solidFill>
                            <a:schemeClr val="tx1"/>
                          </a:solidFill>
                        </a:rPr>
                        <a:t>1/6</a:t>
                      </a:r>
                    </a:p>
                  </a:txBody>
                  <a:tcPr marL="212065" marR="212065" marT="89012" marB="89012">
                    <a:lnL w="12700" cmpd="sng">
                      <a:noFill/>
                      <a:prstDash val="solid"/>
                    </a:lnL>
                    <a:lnR w="12700" cmpd="sng">
                      <a:noFill/>
                      <a:prstDash val="solid"/>
                    </a:lnR>
                    <a:lnT w="12700" cmpd="sng">
                      <a:noFill/>
                      <a:prstDash val="solid"/>
                    </a:lnT>
                    <a:lnB w="28575" cap="flat" cmpd="sng" algn="ctr">
                      <a:noFill/>
                      <a:prstDash val="solid"/>
                    </a:lnB>
                    <a:noFill/>
                  </a:tcPr>
                </a:tc>
                <a:tc>
                  <a:txBody>
                    <a:bodyPr/>
                    <a:lstStyle/>
                    <a:p>
                      <a:r>
                        <a:rPr lang="en-US" sz="1900" cap="none" spc="0">
                          <a:solidFill>
                            <a:schemeClr val="tx1"/>
                          </a:solidFill>
                        </a:rPr>
                        <a:t>1/6</a:t>
                      </a:r>
                    </a:p>
                  </a:txBody>
                  <a:tcPr marL="212065" marR="212065" marT="89012" marB="89012">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154341036"/>
                  </a:ext>
                </a:extLst>
              </a:tr>
            </a:tbl>
          </a:graphicData>
        </a:graphic>
      </p:graphicFrame>
    </p:spTree>
    <p:extLst>
      <p:ext uri="{BB962C8B-B14F-4D97-AF65-F5344CB8AC3E}">
        <p14:creationId xmlns:p14="http://schemas.microsoft.com/office/powerpoint/2010/main" val="140494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FB6882-B870-6801-9482-5900B737BE1D}"/>
              </a:ext>
            </a:extLst>
          </p:cNvPr>
          <p:cNvSpPr>
            <a:spLocks noGrp="1"/>
          </p:cNvSpPr>
          <p:nvPr>
            <p:ph type="title"/>
          </p:nvPr>
        </p:nvSpPr>
        <p:spPr>
          <a:xfrm>
            <a:off x="838200" y="673770"/>
            <a:ext cx="3220329" cy="2027227"/>
          </a:xfrm>
        </p:spPr>
        <p:txBody>
          <a:bodyPr anchor="t">
            <a:normAutofit/>
          </a:bodyPr>
          <a:lstStyle/>
          <a:p>
            <a:r>
              <a:rPr lang="en-US" sz="4600">
                <a:solidFill>
                  <a:srgbClr val="FFFFFF"/>
                </a:solidFill>
              </a:rPr>
              <a:t>Why indicators needed?</a:t>
            </a:r>
          </a:p>
        </p:txBody>
      </p:sp>
      <p:graphicFrame>
        <p:nvGraphicFramePr>
          <p:cNvPr id="5" name="Content Placeholder 2">
            <a:extLst>
              <a:ext uri="{FF2B5EF4-FFF2-40B4-BE49-F238E27FC236}">
                <a16:creationId xmlns:a16="http://schemas.microsoft.com/office/drawing/2014/main" id="{A8F29846-D8AB-67E4-F80B-209DE76FAF05}"/>
              </a:ext>
            </a:extLst>
          </p:cNvPr>
          <p:cNvGraphicFramePr>
            <a:graphicFrameLocks noGrp="1"/>
          </p:cNvGraphicFramePr>
          <p:nvPr>
            <p:ph idx="1"/>
            <p:extLst>
              <p:ext uri="{D42A27DB-BD31-4B8C-83A1-F6EECF244321}">
                <p14:modId xmlns:p14="http://schemas.microsoft.com/office/powerpoint/2010/main" val="383862748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9631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5B25-21E3-BF90-DBD3-8CB382DB554D}"/>
              </a:ext>
            </a:extLst>
          </p:cNvPr>
          <p:cNvSpPr>
            <a:spLocks noGrp="1"/>
          </p:cNvSpPr>
          <p:nvPr>
            <p:ph type="title"/>
          </p:nvPr>
        </p:nvSpPr>
        <p:spPr>
          <a:xfrm>
            <a:off x="648929" y="629266"/>
            <a:ext cx="3505495" cy="1622321"/>
          </a:xfrm>
        </p:spPr>
        <p:txBody>
          <a:bodyPr>
            <a:normAutofit/>
          </a:bodyPr>
          <a:lstStyle/>
          <a:p>
            <a:r>
              <a:rPr lang="en-US" sz="3700"/>
              <a:t>The market for lemons and sustainability</a:t>
            </a:r>
          </a:p>
        </p:txBody>
      </p:sp>
      <p:sp>
        <p:nvSpPr>
          <p:cNvPr id="3" name="Content Placeholder 2">
            <a:extLst>
              <a:ext uri="{FF2B5EF4-FFF2-40B4-BE49-F238E27FC236}">
                <a16:creationId xmlns:a16="http://schemas.microsoft.com/office/drawing/2014/main" id="{822F27E3-9D2F-6795-94E5-E6009F917AAD}"/>
              </a:ext>
            </a:extLst>
          </p:cNvPr>
          <p:cNvSpPr>
            <a:spLocks noGrp="1"/>
          </p:cNvSpPr>
          <p:nvPr>
            <p:ph idx="1"/>
          </p:nvPr>
        </p:nvSpPr>
        <p:spPr>
          <a:xfrm>
            <a:off x="648931" y="2438400"/>
            <a:ext cx="3505494" cy="3785419"/>
          </a:xfrm>
        </p:spPr>
        <p:txBody>
          <a:bodyPr>
            <a:normAutofit/>
          </a:bodyPr>
          <a:lstStyle/>
          <a:p>
            <a:r>
              <a:rPr lang="en-US" sz="2000" dirty="0"/>
              <a:t>Car market</a:t>
            </a:r>
          </a:p>
          <a:p>
            <a:r>
              <a:rPr lang="en-US" sz="2000" dirty="0"/>
              <a:t>Insurance markets</a:t>
            </a:r>
          </a:p>
          <a:p>
            <a:pPr lvl="1"/>
            <a:r>
              <a:rPr lang="en-US" sz="1600" dirty="0"/>
              <a:t>California fires</a:t>
            </a:r>
          </a:p>
        </p:txBody>
      </p:sp>
      <p:sp>
        <p:nvSpPr>
          <p:cNvPr id="9223" name="Rectangle 922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Insurance and adverse selection: counter-argument - FifteenEightyFour |  Cambridge University Press">
            <a:extLst>
              <a:ext uri="{FF2B5EF4-FFF2-40B4-BE49-F238E27FC236}">
                <a16:creationId xmlns:a16="http://schemas.microsoft.com/office/drawing/2014/main" id="{A9FCD716-CC86-4DB4-DF74-F6A39A67A4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25949"/>
            <a:ext cx="6019331" cy="400285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053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DE65-D450-EA25-2082-81F20EB6E6ED}"/>
              </a:ext>
            </a:extLst>
          </p:cNvPr>
          <p:cNvSpPr>
            <a:spLocks noGrp="1"/>
          </p:cNvSpPr>
          <p:nvPr>
            <p:ph type="title"/>
          </p:nvPr>
        </p:nvSpPr>
        <p:spPr>
          <a:xfrm>
            <a:off x="648929" y="629266"/>
            <a:ext cx="3505495" cy="1622321"/>
          </a:xfrm>
        </p:spPr>
        <p:txBody>
          <a:bodyPr>
            <a:normAutofit/>
          </a:bodyPr>
          <a:lstStyle/>
          <a:p>
            <a:r>
              <a:rPr lang="en-US" dirty="0"/>
              <a:t>Moral Hazard</a:t>
            </a:r>
          </a:p>
        </p:txBody>
      </p:sp>
      <p:sp>
        <p:nvSpPr>
          <p:cNvPr id="3" name="Content Placeholder 2">
            <a:extLst>
              <a:ext uri="{FF2B5EF4-FFF2-40B4-BE49-F238E27FC236}">
                <a16:creationId xmlns:a16="http://schemas.microsoft.com/office/drawing/2014/main" id="{A795999B-8E2E-F7EA-60D7-F54864D68F9B}"/>
              </a:ext>
            </a:extLst>
          </p:cNvPr>
          <p:cNvSpPr>
            <a:spLocks noGrp="1"/>
          </p:cNvSpPr>
          <p:nvPr>
            <p:ph idx="1"/>
          </p:nvPr>
        </p:nvSpPr>
        <p:spPr>
          <a:xfrm>
            <a:off x="648931" y="2438400"/>
            <a:ext cx="3505494" cy="3785419"/>
          </a:xfrm>
        </p:spPr>
        <p:txBody>
          <a:bodyPr>
            <a:normAutofit/>
          </a:bodyPr>
          <a:lstStyle/>
          <a:p>
            <a:r>
              <a:rPr lang="en-US" sz="2000" dirty="0"/>
              <a:t>If you decrease the cost of risk, people take on more risk</a:t>
            </a:r>
          </a:p>
          <a:p>
            <a:r>
              <a:rPr lang="en-US" sz="2000" dirty="0"/>
              <a:t>I have broken three phones in the last year. I don’t even care!</a:t>
            </a:r>
          </a:p>
          <a:p>
            <a:r>
              <a:rPr lang="en-US" sz="2000" dirty="0"/>
              <a:t>My friend Sara broke her leg recently</a:t>
            </a:r>
          </a:p>
          <a:p>
            <a:r>
              <a:rPr lang="en-US" sz="2000" dirty="0"/>
              <a:t>PG&amp;E, Enron</a:t>
            </a:r>
          </a:p>
        </p:txBody>
      </p:sp>
      <p:sp>
        <p:nvSpPr>
          <p:cNvPr id="10247" name="Rectangle 1024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New Analysis of Moral Hazard | Download Scientific Diagram">
            <a:extLst>
              <a:ext uri="{FF2B5EF4-FFF2-40B4-BE49-F238E27FC236}">
                <a16:creationId xmlns:a16="http://schemas.microsoft.com/office/drawing/2014/main" id="{6DDF3C18-D643-85D0-B5A2-5F6F9A6778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023185"/>
            <a:ext cx="6019331" cy="480838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93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C57F-B192-A9DD-B9F3-E813E5F17690}"/>
              </a:ext>
            </a:extLst>
          </p:cNvPr>
          <p:cNvSpPr>
            <a:spLocks noGrp="1"/>
          </p:cNvSpPr>
          <p:nvPr>
            <p:ph type="title"/>
          </p:nvPr>
        </p:nvSpPr>
        <p:spPr>
          <a:xfrm>
            <a:off x="648929" y="629266"/>
            <a:ext cx="3505495" cy="1622321"/>
          </a:xfrm>
        </p:spPr>
        <p:txBody>
          <a:bodyPr>
            <a:normAutofit/>
          </a:bodyPr>
          <a:lstStyle/>
          <a:p>
            <a:r>
              <a:rPr lang="en-US" dirty="0"/>
              <a:t>Principal Agent Models</a:t>
            </a:r>
          </a:p>
        </p:txBody>
      </p:sp>
      <p:sp>
        <p:nvSpPr>
          <p:cNvPr id="3" name="Content Placeholder 2">
            <a:extLst>
              <a:ext uri="{FF2B5EF4-FFF2-40B4-BE49-F238E27FC236}">
                <a16:creationId xmlns:a16="http://schemas.microsoft.com/office/drawing/2014/main" id="{5F6A5511-2697-B1BE-B1B8-9C71EB839193}"/>
              </a:ext>
            </a:extLst>
          </p:cNvPr>
          <p:cNvSpPr>
            <a:spLocks noGrp="1"/>
          </p:cNvSpPr>
          <p:nvPr>
            <p:ph idx="1"/>
          </p:nvPr>
        </p:nvSpPr>
        <p:spPr>
          <a:xfrm>
            <a:off x="648931" y="2438400"/>
            <a:ext cx="3505494" cy="3785419"/>
          </a:xfrm>
        </p:spPr>
        <p:txBody>
          <a:bodyPr>
            <a:normAutofit/>
          </a:bodyPr>
          <a:lstStyle/>
          <a:p>
            <a:r>
              <a:rPr lang="en-US" sz="2000" dirty="0"/>
              <a:t>People don’t like to do their job</a:t>
            </a:r>
          </a:p>
          <a:p>
            <a:r>
              <a:rPr lang="en-US" sz="2000" dirty="0"/>
              <a:t>Just because someone works for you doesn’t mean they will act in your best interest</a:t>
            </a:r>
          </a:p>
          <a:p>
            <a:r>
              <a:rPr lang="en-US" sz="2000" dirty="0"/>
              <a:t>People like to slack off and commit fraud</a:t>
            </a:r>
          </a:p>
          <a:p>
            <a:r>
              <a:rPr lang="en-US" sz="2000" dirty="0"/>
              <a:t>Need to design contracts to ensure people do their jobs</a:t>
            </a:r>
          </a:p>
        </p:txBody>
      </p:sp>
      <p:sp>
        <p:nvSpPr>
          <p:cNvPr id="14343" name="Rectangle 1434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Principal-Agent Problem Causes, Solutions, and Examples Explained">
            <a:extLst>
              <a:ext uri="{FF2B5EF4-FFF2-40B4-BE49-F238E27FC236}">
                <a16:creationId xmlns:a16="http://schemas.microsoft.com/office/drawing/2014/main" id="{C0D4F7AD-757D-233E-5EC2-EBED52FABF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78619"/>
            <a:ext cx="6019331" cy="389751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1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C9B9-6420-6D25-190F-7209D6747A82}"/>
              </a:ext>
            </a:extLst>
          </p:cNvPr>
          <p:cNvSpPr>
            <a:spLocks noGrp="1"/>
          </p:cNvSpPr>
          <p:nvPr>
            <p:ph type="title"/>
          </p:nvPr>
        </p:nvSpPr>
        <p:spPr>
          <a:xfrm>
            <a:off x="648929" y="629266"/>
            <a:ext cx="3505495" cy="1622321"/>
          </a:xfrm>
        </p:spPr>
        <p:txBody>
          <a:bodyPr>
            <a:normAutofit/>
          </a:bodyPr>
          <a:lstStyle/>
          <a:p>
            <a:r>
              <a:rPr lang="en-US" sz="3700"/>
              <a:t>Principal Agent Problem Example 1</a:t>
            </a:r>
          </a:p>
        </p:txBody>
      </p:sp>
      <p:sp>
        <p:nvSpPr>
          <p:cNvPr id="3" name="Content Placeholder 2">
            <a:extLst>
              <a:ext uri="{FF2B5EF4-FFF2-40B4-BE49-F238E27FC236}">
                <a16:creationId xmlns:a16="http://schemas.microsoft.com/office/drawing/2014/main" id="{FE209E9D-2628-33BA-40B0-8E165C274110}"/>
              </a:ext>
            </a:extLst>
          </p:cNvPr>
          <p:cNvSpPr>
            <a:spLocks noGrp="1"/>
          </p:cNvSpPr>
          <p:nvPr>
            <p:ph idx="1"/>
          </p:nvPr>
        </p:nvSpPr>
        <p:spPr>
          <a:xfrm>
            <a:off x="648931" y="2438400"/>
            <a:ext cx="3505494" cy="3785419"/>
          </a:xfrm>
        </p:spPr>
        <p:txBody>
          <a:bodyPr>
            <a:normAutofit/>
          </a:bodyPr>
          <a:lstStyle/>
          <a:p>
            <a:r>
              <a:rPr lang="en-US" sz="2000" dirty="0"/>
              <a:t>Principal pays salesman to approach client</a:t>
            </a:r>
          </a:p>
          <a:p>
            <a:r>
              <a:rPr lang="en-US" sz="2000" dirty="0"/>
              <a:t>Reservation utility of salesman 3 and utility function of wage sqrt(w)-a</a:t>
            </a:r>
          </a:p>
          <a:p>
            <a:r>
              <a:rPr lang="en-US" sz="2000" dirty="0"/>
              <a:t>Effort Unobservable</a:t>
            </a:r>
          </a:p>
          <a:p>
            <a:r>
              <a:rPr lang="en-US" sz="2000" dirty="0"/>
              <a:t>How to induce high effort?</a:t>
            </a:r>
          </a:p>
          <a:p>
            <a:r>
              <a:rPr lang="en-US" sz="2000" dirty="0"/>
              <a:t>Best contract to offer?</a:t>
            </a:r>
          </a:p>
          <a:p>
            <a:pPr marL="0" indent="0">
              <a:buNone/>
            </a:pPr>
            <a:endParaRPr lang="en-US" sz="20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DD864CD0-D350-0731-363F-86A73773C633}"/>
              </a:ext>
            </a:extLst>
          </p:cNvPr>
          <p:cNvGraphicFramePr>
            <a:graphicFrameLocks noGrp="1"/>
          </p:cNvGraphicFramePr>
          <p:nvPr>
            <p:extLst>
              <p:ext uri="{D42A27DB-BD31-4B8C-83A1-F6EECF244321}">
                <p14:modId xmlns:p14="http://schemas.microsoft.com/office/powerpoint/2010/main" val="2601752260"/>
              </p:ext>
            </p:extLst>
          </p:nvPr>
        </p:nvGraphicFramePr>
        <p:xfrm>
          <a:off x="5405862" y="2526000"/>
          <a:ext cx="6019333" cy="1802756"/>
        </p:xfrm>
        <a:graphic>
          <a:graphicData uri="http://schemas.openxmlformats.org/drawingml/2006/table">
            <a:tbl>
              <a:tblPr firstRow="1" bandRow="1">
                <a:tableStyleId>{5C22544A-7EE6-4342-B048-85BDC9FD1C3A}</a:tableStyleId>
              </a:tblPr>
              <a:tblGrid>
                <a:gridCol w="1052284">
                  <a:extLst>
                    <a:ext uri="{9D8B030D-6E8A-4147-A177-3AD203B41FA5}">
                      <a16:colId xmlns:a16="http://schemas.microsoft.com/office/drawing/2014/main" val="3673620484"/>
                    </a:ext>
                  </a:extLst>
                </a:gridCol>
                <a:gridCol w="1655683">
                  <a:extLst>
                    <a:ext uri="{9D8B030D-6E8A-4147-A177-3AD203B41FA5}">
                      <a16:colId xmlns:a16="http://schemas.microsoft.com/office/drawing/2014/main" val="195916405"/>
                    </a:ext>
                  </a:extLst>
                </a:gridCol>
                <a:gridCol w="1655683">
                  <a:extLst>
                    <a:ext uri="{9D8B030D-6E8A-4147-A177-3AD203B41FA5}">
                      <a16:colId xmlns:a16="http://schemas.microsoft.com/office/drawing/2014/main" val="3949752260"/>
                    </a:ext>
                  </a:extLst>
                </a:gridCol>
                <a:gridCol w="1655683">
                  <a:extLst>
                    <a:ext uri="{9D8B030D-6E8A-4147-A177-3AD203B41FA5}">
                      <a16:colId xmlns:a16="http://schemas.microsoft.com/office/drawing/2014/main" val="3264250436"/>
                    </a:ext>
                  </a:extLst>
                </a:gridCol>
              </a:tblGrid>
              <a:tr h="844534">
                <a:tc>
                  <a:txBody>
                    <a:bodyPr/>
                    <a:lstStyle/>
                    <a:p>
                      <a:r>
                        <a:rPr lang="en-US" sz="1600"/>
                        <a:t>Level of Effort</a:t>
                      </a:r>
                    </a:p>
                  </a:txBody>
                  <a:tcPr marL="81205" marR="81205" marT="40603" marB="40603"/>
                </a:tc>
                <a:tc>
                  <a:txBody>
                    <a:bodyPr/>
                    <a:lstStyle/>
                    <a:p>
                      <a:r>
                        <a:rPr lang="en-US" sz="1600"/>
                        <a:t>Probability/sale value</a:t>
                      </a:r>
                    </a:p>
                  </a:txBody>
                  <a:tcPr marL="81205" marR="81205" marT="40603" marB="4060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Probability/sale value</a:t>
                      </a:r>
                    </a:p>
                  </a:txBody>
                  <a:tcPr marL="81205" marR="81205" marT="40603" marB="4060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Probability/sale value</a:t>
                      </a:r>
                    </a:p>
                    <a:p>
                      <a:endParaRPr lang="en-US" sz="1600"/>
                    </a:p>
                  </a:txBody>
                  <a:tcPr marL="81205" marR="81205" marT="40603" marB="40603"/>
                </a:tc>
                <a:extLst>
                  <a:ext uri="{0D108BD9-81ED-4DB2-BD59-A6C34878D82A}">
                    <a16:rowId xmlns:a16="http://schemas.microsoft.com/office/drawing/2014/main" val="4157375663"/>
                  </a:ext>
                </a:extLst>
              </a:tr>
              <a:tr h="357303">
                <a:tc>
                  <a:txBody>
                    <a:bodyPr/>
                    <a:lstStyle/>
                    <a:p>
                      <a:r>
                        <a:rPr lang="en-US" sz="1600"/>
                        <a:t>Low a=0</a:t>
                      </a:r>
                    </a:p>
                  </a:txBody>
                  <a:tcPr marL="81205" marR="81205" marT="40603" marB="40603"/>
                </a:tc>
                <a:tc>
                  <a:txBody>
                    <a:bodyPr/>
                    <a:lstStyle/>
                    <a:p>
                      <a:r>
                        <a:rPr lang="en-US" sz="1600" dirty="0"/>
                        <a:t>.4/0</a:t>
                      </a:r>
                    </a:p>
                  </a:txBody>
                  <a:tcPr marL="81205" marR="81205" marT="40603" marB="40603"/>
                </a:tc>
                <a:tc>
                  <a:txBody>
                    <a:bodyPr/>
                    <a:lstStyle/>
                    <a:p>
                      <a:r>
                        <a:rPr lang="en-US" sz="1600"/>
                        <a:t>.4/100</a:t>
                      </a:r>
                    </a:p>
                  </a:txBody>
                  <a:tcPr marL="81205" marR="81205" marT="40603" marB="40603"/>
                </a:tc>
                <a:tc>
                  <a:txBody>
                    <a:bodyPr/>
                    <a:lstStyle/>
                    <a:p>
                      <a:r>
                        <a:rPr lang="en-US" sz="1600"/>
                        <a:t>.2/400</a:t>
                      </a:r>
                    </a:p>
                  </a:txBody>
                  <a:tcPr marL="81205" marR="81205" marT="40603" marB="40603"/>
                </a:tc>
                <a:extLst>
                  <a:ext uri="{0D108BD9-81ED-4DB2-BD59-A6C34878D82A}">
                    <a16:rowId xmlns:a16="http://schemas.microsoft.com/office/drawing/2014/main" val="1275565966"/>
                  </a:ext>
                </a:extLst>
              </a:tr>
              <a:tr h="600919">
                <a:tc>
                  <a:txBody>
                    <a:bodyPr/>
                    <a:lstStyle/>
                    <a:p>
                      <a:r>
                        <a:rPr lang="en-US" sz="1600"/>
                        <a:t>High</a:t>
                      </a:r>
                    </a:p>
                  </a:txBody>
                  <a:tcPr marL="81205" marR="81205" marT="40603" marB="4060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.2/0</a:t>
                      </a:r>
                    </a:p>
                    <a:p>
                      <a:endParaRPr lang="en-US" sz="1600"/>
                    </a:p>
                  </a:txBody>
                  <a:tcPr marL="81205" marR="81205" marT="40603" marB="40603"/>
                </a:tc>
                <a:tc>
                  <a:txBody>
                    <a:bodyPr/>
                    <a:lstStyle/>
                    <a:p>
                      <a:r>
                        <a:rPr lang="en-US" sz="1600"/>
                        <a:t>.4/100</a:t>
                      </a:r>
                    </a:p>
                  </a:txBody>
                  <a:tcPr marL="81205" marR="81205" marT="40603" marB="4060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.2/400</a:t>
                      </a:r>
                    </a:p>
                    <a:p>
                      <a:endParaRPr lang="en-US" sz="1600"/>
                    </a:p>
                  </a:txBody>
                  <a:tcPr marL="81205" marR="81205" marT="40603" marB="40603"/>
                </a:tc>
                <a:extLst>
                  <a:ext uri="{0D108BD9-81ED-4DB2-BD59-A6C34878D82A}">
                    <a16:rowId xmlns:a16="http://schemas.microsoft.com/office/drawing/2014/main" val="3396456445"/>
                  </a:ext>
                </a:extLst>
              </a:tr>
            </a:tbl>
          </a:graphicData>
        </a:graphic>
      </p:graphicFrame>
    </p:spTree>
    <p:extLst>
      <p:ext uri="{BB962C8B-B14F-4D97-AF65-F5344CB8AC3E}">
        <p14:creationId xmlns:p14="http://schemas.microsoft.com/office/powerpoint/2010/main" val="39171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12B7-8DB3-FB1D-5528-7C308284CD6E}"/>
              </a:ext>
            </a:extLst>
          </p:cNvPr>
          <p:cNvSpPr>
            <a:spLocks noGrp="1"/>
          </p:cNvSpPr>
          <p:nvPr>
            <p:ph type="title"/>
          </p:nvPr>
        </p:nvSpPr>
        <p:spPr>
          <a:xfrm>
            <a:off x="648929" y="629266"/>
            <a:ext cx="3505495" cy="1622321"/>
          </a:xfrm>
        </p:spPr>
        <p:txBody>
          <a:bodyPr>
            <a:normAutofit/>
          </a:bodyPr>
          <a:lstStyle/>
          <a:p>
            <a:r>
              <a:rPr lang="en-US" sz="3700"/>
              <a:t>Three Environmental Quality Indicators</a:t>
            </a:r>
          </a:p>
        </p:txBody>
      </p:sp>
      <p:sp>
        <p:nvSpPr>
          <p:cNvPr id="3" name="Content Placeholder 2">
            <a:extLst>
              <a:ext uri="{FF2B5EF4-FFF2-40B4-BE49-F238E27FC236}">
                <a16:creationId xmlns:a16="http://schemas.microsoft.com/office/drawing/2014/main" id="{79CFF762-DAAF-54EE-A688-BFA2720272A6}"/>
              </a:ext>
            </a:extLst>
          </p:cNvPr>
          <p:cNvSpPr>
            <a:spLocks noGrp="1"/>
          </p:cNvSpPr>
          <p:nvPr>
            <p:ph idx="1"/>
          </p:nvPr>
        </p:nvSpPr>
        <p:spPr>
          <a:xfrm>
            <a:off x="648931" y="2438400"/>
            <a:ext cx="3505494" cy="3785419"/>
          </a:xfrm>
        </p:spPr>
        <p:txBody>
          <a:bodyPr>
            <a:normAutofit/>
          </a:bodyPr>
          <a:lstStyle/>
          <a:p>
            <a:r>
              <a:rPr lang="en-US" sz="2000"/>
              <a:t>Cost of remediation: Cost of moving from present environment to acceptable environment</a:t>
            </a:r>
          </a:p>
          <a:p>
            <a:r>
              <a:rPr lang="en-US" sz="2000"/>
              <a:t>Environmental elasticity: ratio of aggregate percentage change in environment to economy</a:t>
            </a:r>
          </a:p>
          <a:p>
            <a:r>
              <a:rPr lang="en-US" sz="2000"/>
              <a:t>Developmental and environmental diamonds</a:t>
            </a:r>
          </a:p>
          <a:p>
            <a:endParaRPr lang="en-US" sz="2000"/>
          </a:p>
        </p:txBody>
      </p:sp>
      <p:sp>
        <p:nvSpPr>
          <p:cNvPr id="11271" name="Rectangle 112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70D12D62-51D1-5996-08C9-6C9C766476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69876" y="807593"/>
            <a:ext cx="4291302"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74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7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6" name="Rectangle 308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Rectangle 308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070AB8-5EEF-69D7-2D03-18AFC8F266D3}"/>
              </a:ext>
            </a:extLst>
          </p:cNvPr>
          <p:cNvSpPr>
            <a:spLocks noGrp="1"/>
          </p:cNvSpPr>
          <p:nvPr>
            <p:ph type="title"/>
          </p:nvPr>
        </p:nvSpPr>
        <p:spPr>
          <a:xfrm>
            <a:off x="1115568" y="548640"/>
            <a:ext cx="10168128" cy="1179576"/>
          </a:xfrm>
        </p:spPr>
        <p:txBody>
          <a:bodyPr>
            <a:normAutofit/>
          </a:bodyPr>
          <a:lstStyle/>
          <a:p>
            <a:r>
              <a:rPr lang="en-US" sz="4000"/>
              <a:t>Measuring Sustainability Tools</a:t>
            </a:r>
          </a:p>
        </p:txBody>
      </p:sp>
      <p:sp>
        <p:nvSpPr>
          <p:cNvPr id="3085" name="Rectangle 308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Sustainable Development Goals launch in 2016">
            <a:extLst>
              <a:ext uri="{FF2B5EF4-FFF2-40B4-BE49-F238E27FC236}">
                <a16:creationId xmlns:a16="http://schemas.microsoft.com/office/drawing/2014/main" id="{369C6B9A-C66B-7DF5-D28A-BAA6A8A92E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8" r="-4" b="-4"/>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43156F6-33B0-EABB-7122-F9C0548AB775}"/>
              </a:ext>
            </a:extLst>
          </p:cNvPr>
          <p:cNvSpPr>
            <a:spLocks noGrp="1"/>
          </p:cNvSpPr>
          <p:nvPr>
            <p:ph idx="1"/>
          </p:nvPr>
        </p:nvSpPr>
        <p:spPr>
          <a:xfrm>
            <a:off x="7411453" y="2478024"/>
            <a:ext cx="3872243" cy="3694176"/>
          </a:xfrm>
        </p:spPr>
        <p:txBody>
          <a:bodyPr anchor="ctr">
            <a:normAutofit/>
          </a:bodyPr>
          <a:lstStyle/>
          <a:p>
            <a:r>
              <a:rPr lang="en-US" sz="1800"/>
              <a:t>Benchmark: Reference point/goal</a:t>
            </a:r>
          </a:p>
          <a:p>
            <a:pPr lvl="1"/>
            <a:r>
              <a:rPr lang="en-US" sz="1800"/>
              <a:t>Sustainable development goals</a:t>
            </a:r>
          </a:p>
          <a:p>
            <a:r>
              <a:rPr lang="en-US" sz="1800"/>
              <a:t>Index: Combines many sources of data into one measure</a:t>
            </a:r>
          </a:p>
          <a:p>
            <a:pPr lvl="1"/>
            <a:r>
              <a:rPr lang="en-US" sz="1800"/>
              <a:t>Human Development Index</a:t>
            </a:r>
          </a:p>
          <a:p>
            <a:pPr lvl="1"/>
            <a:r>
              <a:rPr lang="en-US" sz="1800"/>
              <a:t>CPI</a:t>
            </a:r>
          </a:p>
          <a:p>
            <a:pPr lvl="1"/>
            <a:r>
              <a:rPr lang="en-US" sz="1800"/>
              <a:t>GDP</a:t>
            </a:r>
          </a:p>
        </p:txBody>
      </p:sp>
    </p:spTree>
    <p:extLst>
      <p:ext uri="{BB962C8B-B14F-4D97-AF65-F5344CB8AC3E}">
        <p14:creationId xmlns:p14="http://schemas.microsoft.com/office/powerpoint/2010/main" val="83558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CB43D-267F-65E7-FEB5-C388AB8C07C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Human Development Index 2021</a:t>
            </a:r>
          </a:p>
        </p:txBody>
      </p:sp>
      <p:pic>
        <p:nvPicPr>
          <p:cNvPr id="5" name="Content Placeholder 4">
            <a:extLst>
              <a:ext uri="{FF2B5EF4-FFF2-40B4-BE49-F238E27FC236}">
                <a16:creationId xmlns:a16="http://schemas.microsoft.com/office/drawing/2014/main" id="{3389C562-9F52-24A3-F66C-401022A2590C}"/>
              </a:ext>
            </a:extLst>
          </p:cNvPr>
          <p:cNvPicPr>
            <a:picLocks noGrp="1" noChangeAspect="1"/>
          </p:cNvPicPr>
          <p:nvPr>
            <p:ph idx="1"/>
          </p:nvPr>
        </p:nvPicPr>
        <p:blipFill>
          <a:blip r:embed="rId2"/>
          <a:stretch>
            <a:fillRect/>
          </a:stretch>
        </p:blipFill>
        <p:spPr>
          <a:xfrm>
            <a:off x="4135546" y="961812"/>
            <a:ext cx="6994307" cy="4930987"/>
          </a:xfrm>
          <a:prstGeom prst="rect">
            <a:avLst/>
          </a:prstGeom>
        </p:spPr>
      </p:pic>
      <p:sp>
        <p:nvSpPr>
          <p:cNvPr id="4" name="AutoShape 2" descr="Human Development Index (HDI) - Our World in Data">
            <a:extLst>
              <a:ext uri="{FF2B5EF4-FFF2-40B4-BE49-F238E27FC236}">
                <a16:creationId xmlns:a16="http://schemas.microsoft.com/office/drawing/2014/main" id="{C9C44F6F-1E9D-F6D7-DE05-ED670289FD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629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7" name="Rectangle 717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79" name="Group 7178">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7180" name="Rectangle 7179">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Isosceles Triangle 7180">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F11532D-75CC-3B16-FCDB-44880B81F31A}"/>
              </a:ext>
            </a:extLst>
          </p:cNvPr>
          <p:cNvSpPr>
            <a:spLocks noGrp="1"/>
          </p:cNvSpPr>
          <p:nvPr>
            <p:ph type="title"/>
          </p:nvPr>
        </p:nvSpPr>
        <p:spPr>
          <a:xfrm>
            <a:off x="643467" y="321734"/>
            <a:ext cx="10905066" cy="1135737"/>
          </a:xfrm>
        </p:spPr>
        <p:txBody>
          <a:bodyPr>
            <a:normAutofit/>
          </a:bodyPr>
          <a:lstStyle/>
          <a:p>
            <a:r>
              <a:rPr lang="en-US" sz="3600"/>
              <a:t>Consumer Price Index</a:t>
            </a:r>
          </a:p>
        </p:txBody>
      </p:sp>
      <p:pic>
        <p:nvPicPr>
          <p:cNvPr id="7172" name="Picture 4" descr="Measuring Inflation - Consumer Price Index - Economics Help">
            <a:extLst>
              <a:ext uri="{FF2B5EF4-FFF2-40B4-BE49-F238E27FC236}">
                <a16:creationId xmlns:a16="http://schemas.microsoft.com/office/drawing/2014/main" id="{9939224C-4E14-BD6C-E0AF-BD2360CB2F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977234"/>
            <a:ext cx="6253211" cy="172805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onsumer Price Index (CPI) - Intelligent Economist">
            <a:extLst>
              <a:ext uri="{FF2B5EF4-FFF2-40B4-BE49-F238E27FC236}">
                <a16:creationId xmlns:a16="http://schemas.microsoft.com/office/drawing/2014/main" id="{0F76128B-BECC-DA57-C2D6-EF4CB9A392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4553041"/>
            <a:ext cx="6253212" cy="10991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F84AD94-9BC3-B0A5-BEE9-D02B85B5EC8C}"/>
              </a:ext>
            </a:extLst>
          </p:cNvPr>
          <p:cNvSpPr>
            <a:spLocks noGrp="1"/>
          </p:cNvSpPr>
          <p:nvPr>
            <p:ph idx="1"/>
          </p:nvPr>
        </p:nvSpPr>
        <p:spPr>
          <a:xfrm>
            <a:off x="7544052" y="1782981"/>
            <a:ext cx="4004479" cy="4393982"/>
          </a:xfrm>
        </p:spPr>
        <p:txBody>
          <a:bodyPr>
            <a:normAutofit/>
          </a:bodyPr>
          <a:lstStyle/>
          <a:p>
            <a:r>
              <a:rPr lang="en-US" sz="2000" dirty="0"/>
              <a:t>CPI aggregates information about aggregate prices</a:t>
            </a:r>
          </a:p>
          <a:p>
            <a:r>
              <a:rPr lang="en-US" sz="2000" dirty="0"/>
              <a:t>Measures rates of inflation</a:t>
            </a:r>
          </a:p>
          <a:p>
            <a:r>
              <a:rPr lang="en-US" sz="2000" dirty="0"/>
              <a:t>Created by measuring changes in cost of basket</a:t>
            </a:r>
          </a:p>
          <a:p>
            <a:r>
              <a:rPr lang="en-US" sz="2000" dirty="0"/>
              <a:t>Overstate inflation?</a:t>
            </a:r>
          </a:p>
        </p:txBody>
      </p:sp>
      <p:grpSp>
        <p:nvGrpSpPr>
          <p:cNvPr id="7183" name="Group 7182">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7184" name="Isosceles Triangle 7183">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7184">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410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88EF-8845-1796-325B-C8D2DA457021}"/>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Consumer Price index Lately</a:t>
            </a:r>
          </a:p>
        </p:txBody>
      </p:sp>
      <p:pic>
        <p:nvPicPr>
          <p:cNvPr id="6146" name="Picture 2" descr="Consumer price index January 2023:">
            <a:extLst>
              <a:ext uri="{FF2B5EF4-FFF2-40B4-BE49-F238E27FC236}">
                <a16:creationId xmlns:a16="http://schemas.microsoft.com/office/drawing/2014/main" id="{4E581D1B-F5DE-A1B2-EB58-6CDBC6A650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59642" y="961812"/>
            <a:ext cx="3546114"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70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2" name="Rectangle 512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E5D33-DB42-3037-01DB-E84CC4D28A0D}"/>
              </a:ext>
            </a:extLst>
          </p:cNvPr>
          <p:cNvSpPr>
            <a:spLocks noGrp="1"/>
          </p:cNvSpPr>
          <p:nvPr>
            <p:ph type="title"/>
          </p:nvPr>
        </p:nvSpPr>
        <p:spPr>
          <a:xfrm>
            <a:off x="630936" y="502920"/>
            <a:ext cx="3419856" cy="1463040"/>
          </a:xfrm>
        </p:spPr>
        <p:txBody>
          <a:bodyPr anchor="ctr">
            <a:normAutofit/>
          </a:bodyPr>
          <a:lstStyle/>
          <a:p>
            <a:r>
              <a:rPr lang="en-US" sz="4800"/>
              <a:t>Exchange Rates</a:t>
            </a:r>
          </a:p>
        </p:txBody>
      </p:sp>
      <p:sp>
        <p:nvSpPr>
          <p:cNvPr id="513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6" name="Content Placeholder 5125">
            <a:extLst>
              <a:ext uri="{FF2B5EF4-FFF2-40B4-BE49-F238E27FC236}">
                <a16:creationId xmlns:a16="http://schemas.microsoft.com/office/drawing/2014/main" id="{794ED1A4-FB2D-4A35-D275-3A0E2CA9F436}"/>
              </a:ext>
            </a:extLst>
          </p:cNvPr>
          <p:cNvSpPr>
            <a:spLocks noGrp="1"/>
          </p:cNvSpPr>
          <p:nvPr>
            <p:ph idx="1"/>
          </p:nvPr>
        </p:nvSpPr>
        <p:spPr>
          <a:xfrm>
            <a:off x="4654295" y="502920"/>
            <a:ext cx="6894576" cy="1463040"/>
          </a:xfrm>
        </p:spPr>
        <p:txBody>
          <a:bodyPr anchor="ctr">
            <a:normAutofit/>
          </a:bodyPr>
          <a:lstStyle/>
          <a:p>
            <a:r>
              <a:rPr lang="en-US" sz="2200" dirty="0"/>
              <a:t>Increases in Interest rates lead to appreciations in currency</a:t>
            </a:r>
          </a:p>
          <a:p>
            <a:r>
              <a:rPr lang="en-US" sz="2200" dirty="0"/>
              <a:t>Exchange rates matter a lot to developing countries</a:t>
            </a:r>
          </a:p>
        </p:txBody>
      </p:sp>
      <p:pic>
        <p:nvPicPr>
          <p:cNvPr id="5122" name="Picture 2" descr="Using a figure describing the foreign exchange market, discuss the effects  of a decrease in the dollar interest rate on the exchange rate |  Homework.Study.com">
            <a:extLst>
              <a:ext uri="{FF2B5EF4-FFF2-40B4-BE49-F238E27FC236}">
                <a16:creationId xmlns:a16="http://schemas.microsoft.com/office/drawing/2014/main" id="{81634D0E-D044-5D67-3C9D-13856A816C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38968" y="2290936"/>
            <a:ext cx="8701872"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3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AC72E3-AC15-D109-6FFA-BAB96849B0F2}"/>
              </a:ext>
            </a:extLst>
          </p:cNvPr>
          <p:cNvSpPr>
            <a:spLocks noGrp="1"/>
          </p:cNvSpPr>
          <p:nvPr>
            <p:ph type="title"/>
          </p:nvPr>
        </p:nvSpPr>
        <p:spPr>
          <a:xfrm>
            <a:off x="630936" y="457200"/>
            <a:ext cx="4343400" cy="1929384"/>
          </a:xfrm>
        </p:spPr>
        <p:txBody>
          <a:bodyPr anchor="ctr">
            <a:normAutofit/>
          </a:bodyPr>
          <a:lstStyle/>
          <a:p>
            <a:r>
              <a:rPr lang="en-US" sz="4800"/>
              <a:t>Purchasing Power Parity</a:t>
            </a:r>
          </a:p>
        </p:txBody>
      </p:sp>
      <p:sp>
        <p:nvSpPr>
          <p:cNvPr id="410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E6590E-9AA9-432E-FD19-771412FD66BE}"/>
              </a:ext>
            </a:extLst>
          </p:cNvPr>
          <p:cNvSpPr>
            <a:spLocks noGrp="1"/>
          </p:cNvSpPr>
          <p:nvPr>
            <p:ph idx="1"/>
          </p:nvPr>
        </p:nvSpPr>
        <p:spPr>
          <a:xfrm>
            <a:off x="5541263" y="457200"/>
            <a:ext cx="6007608" cy="1929384"/>
          </a:xfrm>
        </p:spPr>
        <p:txBody>
          <a:bodyPr anchor="ctr">
            <a:normAutofit/>
          </a:bodyPr>
          <a:lstStyle/>
          <a:p>
            <a:r>
              <a:rPr lang="en-US" sz="2200" dirty="0"/>
              <a:t>Exchange rates only tell half the story</a:t>
            </a:r>
          </a:p>
          <a:p>
            <a:r>
              <a:rPr lang="en-US" sz="2200" dirty="0"/>
              <a:t>Purchasing power parity compares currencies based on relative prices in each country</a:t>
            </a:r>
          </a:p>
        </p:txBody>
      </p:sp>
      <p:pic>
        <p:nvPicPr>
          <p:cNvPr id="4098" name="Picture 2" descr="Purchasing Power Parity: Formula, Calculation, Pros, Cons - Penpoin">
            <a:extLst>
              <a:ext uri="{FF2B5EF4-FFF2-40B4-BE49-F238E27FC236}">
                <a16:creationId xmlns:a16="http://schemas.microsoft.com/office/drawing/2014/main" id="{9643ACC1-6631-7903-AFD9-86D6FDAE29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344" y="2871025"/>
            <a:ext cx="5468112" cy="307581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Purchasing Power Parity (PPP)? - 2019 - Robinhood">
            <a:extLst>
              <a:ext uri="{FF2B5EF4-FFF2-40B4-BE49-F238E27FC236}">
                <a16:creationId xmlns:a16="http://schemas.microsoft.com/office/drawing/2014/main" id="{4EE0070F-9411-B05B-26AC-8D0E84B9E3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6" y="2898366"/>
            <a:ext cx="5468112" cy="302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89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810</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Sustainable Development Indicators and Insurance Markets</vt:lpstr>
      <vt:lpstr>Why indicators needed?</vt:lpstr>
      <vt:lpstr>Three Environmental Quality Indicators</vt:lpstr>
      <vt:lpstr>Measuring Sustainability Tools</vt:lpstr>
      <vt:lpstr>Human Development Index 2021</vt:lpstr>
      <vt:lpstr>Consumer Price Index</vt:lpstr>
      <vt:lpstr>Consumer Price index Lately</vt:lpstr>
      <vt:lpstr>Exchange Rates</vt:lpstr>
      <vt:lpstr>Purchasing Power Parity</vt:lpstr>
      <vt:lpstr>Environmental Justice</vt:lpstr>
      <vt:lpstr>What does environmental justice mean to you?</vt:lpstr>
      <vt:lpstr>Insurance Markets</vt:lpstr>
      <vt:lpstr>Risk aversion</vt:lpstr>
      <vt:lpstr>Certainty equivalent</vt:lpstr>
      <vt:lpstr>Insurance Market Example</vt:lpstr>
      <vt:lpstr>Asymmetric Information</vt:lpstr>
      <vt:lpstr>The Market for Lemons</vt:lpstr>
      <vt:lpstr>Market for lemons example 1</vt:lpstr>
      <vt:lpstr>Market for Lemons example 2</vt:lpstr>
      <vt:lpstr>The market for lemons and sustainability</vt:lpstr>
      <vt:lpstr>Moral Hazard</vt:lpstr>
      <vt:lpstr>Principal Agent Models</vt:lpstr>
      <vt:lpstr>Principal Agent Problem Example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Development Indicators and Insurance Markets</dc:title>
  <dc:creator>Dana Golden</dc:creator>
  <cp:lastModifiedBy>Dana Golden</cp:lastModifiedBy>
  <cp:revision>1</cp:revision>
  <dcterms:created xsi:type="dcterms:W3CDTF">2023-03-07T13:03:34Z</dcterms:created>
  <dcterms:modified xsi:type="dcterms:W3CDTF">2023-03-07T14:07:06Z</dcterms:modified>
</cp:coreProperties>
</file>