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0" r:id="rId1"/>
  </p:sldMasterIdLst>
  <p:notesMasterIdLst>
    <p:notesMasterId r:id="rId11"/>
  </p:notesMasterIdLst>
  <p:sldIdLst>
    <p:sldId id="256" r:id="rId2"/>
    <p:sldId id="279" r:id="rId3"/>
    <p:sldId id="280" r:id="rId4"/>
    <p:sldId id="273" r:id="rId5"/>
    <p:sldId id="282" r:id="rId6"/>
    <p:sldId id="281" r:id="rId7"/>
    <p:sldId id="275" r:id="rId8"/>
    <p:sldId id="276" r:id="rId9"/>
    <p:sldId id="27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14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AD92B-64E5-E04A-81A7-C8F98AB3E5A9}" type="datetimeFigureOut">
              <a:rPr lang="en-US" smtClean="0"/>
              <a:t>2/11/18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0BBD4-74F8-E644-9F4D-E994E65E4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1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30DB-DCBF-8B42-BD90-8EED73A90828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F288-823C-B346-A0D6-44DBBA1927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30DB-DCBF-8B42-BD90-8EED73A90828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F288-823C-B346-A0D6-44DBBA1927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30DB-DCBF-8B42-BD90-8EED73A90828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F288-823C-B346-A0D6-44DBBA1927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30DB-DCBF-8B42-BD90-8EED73A90828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F288-823C-B346-A0D6-44DBBA1927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30DB-DCBF-8B42-BD90-8EED73A90828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F288-823C-B346-A0D6-44DBBA1927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30DB-DCBF-8B42-BD90-8EED73A90828}" type="datetimeFigureOut">
              <a:rPr lang="en-US" smtClean="0"/>
              <a:t>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F288-823C-B346-A0D6-44DBBA1927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30DB-DCBF-8B42-BD90-8EED73A90828}" type="datetimeFigureOut">
              <a:rPr lang="en-US" smtClean="0"/>
              <a:t>2/11/18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F288-823C-B346-A0D6-44DBBA1927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30DB-DCBF-8B42-BD90-8EED73A90828}" type="datetimeFigureOut">
              <a:rPr lang="en-US" smtClean="0"/>
              <a:t>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F288-823C-B346-A0D6-44DBBA1927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30DB-DCBF-8B42-BD90-8EED73A90828}" type="datetimeFigureOut">
              <a:rPr lang="en-US" smtClean="0"/>
              <a:t>2/11/18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F288-823C-B346-A0D6-44DBBA1927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30DB-DCBF-8B42-BD90-8EED73A90828}" type="datetimeFigureOut">
              <a:rPr lang="en-US" smtClean="0"/>
              <a:t>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F288-823C-B346-A0D6-44DBBA1927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30DB-DCBF-8B42-BD90-8EED73A90828}" type="datetimeFigureOut">
              <a:rPr lang="en-US" smtClean="0"/>
              <a:t>2/11/18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1DF288-823C-B346-A0D6-44DBBA19275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E1DF288-823C-B346-A0D6-44DBBA19275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ADC30DB-DCBF-8B42-BD90-8EED73A90828}" type="datetimeFigureOut">
              <a:rPr lang="en-US" smtClean="0"/>
              <a:t>2/11/18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37585"/>
            <a:ext cx="7543800" cy="2593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Exploring Borrowers’ Phone Data at Branch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8269" y="4559092"/>
            <a:ext cx="646176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Jacob Gollub</a:t>
            </a:r>
          </a:p>
          <a:p>
            <a:r>
              <a:rPr lang="en-US" dirty="0"/>
              <a:t>2</a:t>
            </a:r>
            <a:r>
              <a:rPr lang="en-US" dirty="0" smtClean="0"/>
              <a:t>/12/</a:t>
            </a:r>
            <a:r>
              <a:rPr lang="en-US" dirty="0" smtClean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132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Owning more devices establishes </a:t>
            </a:r>
            <a:r>
              <a:rPr lang="en-US" dirty="0" smtClean="0"/>
              <a:t>borrower </a:t>
            </a:r>
            <a:r>
              <a:rPr lang="en-US" dirty="0" smtClean="0"/>
              <a:t>reliability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(</a:t>
            </a:r>
            <a:r>
              <a:rPr lang="en-US" dirty="0"/>
              <a:t>R = </a:t>
            </a:r>
            <a:r>
              <a:rPr lang="en-US" dirty="0" smtClean="0"/>
              <a:t>.1393, </a:t>
            </a:r>
            <a:r>
              <a:rPr lang="en-US" dirty="0"/>
              <a:t>p </a:t>
            </a:r>
            <a:r>
              <a:rPr lang="en-US" dirty="0" smtClean="0"/>
              <a:t>=.005)</a:t>
            </a:r>
            <a:endParaRPr lang="en-US" dirty="0"/>
          </a:p>
        </p:txBody>
      </p:sp>
      <p:pic>
        <p:nvPicPr>
          <p:cNvPr id="7" name="Picture 6" descr="num_devic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465274"/>
            <a:ext cx="6209473" cy="413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76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Number of contacts a weak predictor (R=.1175, p=.0188)</a:t>
            </a:r>
          </a:p>
          <a:p>
            <a:r>
              <a:rPr lang="en-US" dirty="0" smtClean="0"/>
              <a:t>Still, users with very few contacts much less likely to default</a:t>
            </a:r>
            <a:endParaRPr lang="en-US" dirty="0" smtClean="0"/>
          </a:p>
          <a:p>
            <a:r>
              <a:rPr lang="en-US" dirty="0" smtClean="0"/>
              <a:t>Future opportunities to assess a borrower based on reliability of contacts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75516"/>
              </p:ext>
            </p:extLst>
          </p:nvPr>
        </p:nvGraphicFramePr>
        <p:xfrm>
          <a:off x="1189533" y="4221075"/>
          <a:ext cx="323790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415"/>
                <a:gridCol w="1473925"/>
                <a:gridCol w="5895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contacts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Payback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 350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.4335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&gt;= 350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dirty="0" smtClean="0"/>
                        <a:t> 5685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366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Logs</a:t>
            </a:r>
            <a:endParaRPr lang="en-US" dirty="0"/>
          </a:p>
        </p:txBody>
      </p:sp>
      <p:pic>
        <p:nvPicPr>
          <p:cNvPr id="5" name="Picture 4" descr="call_count_h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60227"/>
            <a:ext cx="5733282" cy="382218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929899"/>
            <a:ext cx="7620000" cy="2324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endParaRPr lang="en-US" dirty="0" smtClean="0"/>
          </a:p>
          <a:p>
            <a:r>
              <a:rPr lang="en-US" dirty="0"/>
              <a:t>User call count fairly predictive of loan repayment</a:t>
            </a:r>
          </a:p>
          <a:p>
            <a:pPr marL="114300" indent="0">
              <a:buNone/>
            </a:pPr>
            <a:r>
              <a:rPr lang="en-US" dirty="0"/>
              <a:t>    (R = .4915, p &lt; 1e-20)</a:t>
            </a:r>
          </a:p>
          <a:p>
            <a:r>
              <a:rPr lang="en-US" dirty="0" smtClean="0"/>
              <a:t>Average call duration a weaker predictor (R = .1643, p &lt; 1e-3) but still noteworthy; no correlation between call count</a:t>
            </a:r>
            <a:r>
              <a:rPr lang="en-US" dirty="0"/>
              <a:t> </a:t>
            </a:r>
            <a:r>
              <a:rPr lang="en-US" dirty="0" smtClean="0"/>
              <a:t>and duration</a:t>
            </a:r>
          </a:p>
          <a:p>
            <a:endParaRPr lang="en-US" dirty="0" smtClean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558174"/>
              </p:ext>
            </p:extLst>
          </p:nvPr>
        </p:nvGraphicFramePr>
        <p:xfrm>
          <a:off x="5906091" y="5343090"/>
          <a:ext cx="323790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415"/>
                <a:gridCol w="1473925"/>
                <a:gridCol w="5895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calls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Payback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 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&gt;= 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dirty="0" smtClean="0"/>
                        <a:t> 7402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564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International Call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620000" cy="1554728"/>
          </a:xfrm>
        </p:spPr>
        <p:txBody>
          <a:bodyPr/>
          <a:lstStyle/>
          <a:p>
            <a:r>
              <a:rPr lang="en-US" dirty="0" smtClean="0"/>
              <a:t>Number of international calls (listed as country other than “Kenya”) in a user’s history</a:t>
            </a:r>
          </a:p>
          <a:p>
            <a:r>
              <a:rPr lang="en-US" dirty="0" smtClean="0"/>
              <a:t>Another predictor to consider (R=.1526, p=.002)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177710"/>
              </p:ext>
            </p:extLst>
          </p:nvPr>
        </p:nvGraphicFramePr>
        <p:xfrm>
          <a:off x="1758297" y="3676336"/>
          <a:ext cx="323790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415"/>
                <a:gridCol w="1473925"/>
                <a:gridCol w="5895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calls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Payback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.4406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.6491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3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Call times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7461" y="5301290"/>
            <a:ext cx="79792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-Distribution of the hour in which a call occurs across both populations </a:t>
            </a:r>
          </a:p>
          <a:p>
            <a:r>
              <a:rPr lang="en-US" dirty="0"/>
              <a:t>-</a:t>
            </a:r>
            <a:r>
              <a:rPr lang="en-US" dirty="0" smtClean="0"/>
              <a:t>Defaulted borrowers seem to call slightly more often in early afternoon, otherwise</a:t>
            </a:r>
            <a:endParaRPr lang="en-US" dirty="0"/>
          </a:p>
          <a:p>
            <a:r>
              <a:rPr lang="en-US" dirty="0" smtClean="0"/>
              <a:t> similar</a:t>
            </a:r>
          </a:p>
          <a:p>
            <a:r>
              <a:rPr lang="en-US" dirty="0" smtClean="0"/>
              <a:t>-also observed distribution </a:t>
            </a:r>
            <a:r>
              <a:rPr lang="en-US" dirty="0"/>
              <a:t>weighted equally by users </a:t>
            </a:r>
            <a:r>
              <a:rPr lang="en-US" dirty="0" smtClean="0"/>
              <a:t>(‘</a:t>
            </a:r>
            <a:r>
              <a:rPr lang="en-US" dirty="0" err="1" smtClean="0"/>
              <a:t>hourly_dist_users.png</a:t>
            </a:r>
            <a:r>
              <a:rPr lang="en-US" dirty="0" smtClean="0"/>
              <a:t>’)</a:t>
            </a:r>
          </a:p>
        </p:txBody>
      </p:sp>
      <p:pic>
        <p:nvPicPr>
          <p:cNvPr id="10" name="Picture 9" descr="hourly_dist_cal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2831"/>
            <a:ext cx="8296666" cy="396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22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SMS </a:t>
            </a:r>
            <a:r>
              <a:rPr lang="en-US" dirty="0" smtClean="0"/>
              <a:t>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observing </a:t>
            </a:r>
            <a:r>
              <a:rPr lang="en-US" dirty="0" err="1" smtClean="0"/>
              <a:t>sms</a:t>
            </a:r>
            <a:r>
              <a:rPr lang="en-US" dirty="0" smtClean="0"/>
              <a:t> from ‘MPESA’ and ‘</a:t>
            </a:r>
            <a:r>
              <a:rPr lang="en-US" dirty="0" err="1" smtClean="0"/>
              <a:t>Safaricom</a:t>
            </a:r>
            <a:r>
              <a:rPr lang="en-US" dirty="0" smtClean="0"/>
              <a:t>’; these account for &gt;75% of text messages from named addresses</a:t>
            </a:r>
          </a:p>
          <a:p>
            <a:r>
              <a:rPr lang="en-US" dirty="0" smtClean="0"/>
              <a:t>Ignore personal </a:t>
            </a:r>
            <a:r>
              <a:rPr lang="en-US" dirty="0" err="1" smtClean="0"/>
              <a:t>sms</a:t>
            </a:r>
            <a:r>
              <a:rPr lang="en-US" dirty="0" smtClean="0"/>
              <a:t> messages</a:t>
            </a:r>
            <a:endParaRPr lang="en-US" dirty="0" smtClean="0"/>
          </a:p>
          <a:p>
            <a:r>
              <a:rPr lang="en-US" dirty="0" smtClean="0"/>
              <a:t>Counts (R=.3318, p &lt; 1e-10) and average length (R=.2392, p &lt; 1.5e-6) of these messages provide more insightful predictors</a:t>
            </a:r>
          </a:p>
          <a:p>
            <a:r>
              <a:rPr lang="en-US" dirty="0" smtClean="0"/>
              <a:t>We can dig further for ‘failure’ and ‘transaction’ messages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114207"/>
              </p:ext>
            </p:extLst>
          </p:nvPr>
        </p:nvGraphicFramePr>
        <p:xfrm>
          <a:off x="1738452" y="4392009"/>
          <a:ext cx="40565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739"/>
                <a:gridCol w="1488442"/>
                <a:gridCol w="11113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Bank </a:t>
                      </a:r>
                      <a:r>
                        <a:rPr lang="en-US" dirty="0" err="1" smtClean="0"/>
                        <a:t>sms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Payback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baseline="0" dirty="0" smtClean="0"/>
                        <a:t> 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r>
                        <a:rPr lang="en-US" baseline="0" dirty="0" smtClean="0"/>
                        <a:t> 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.7107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27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SMS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658337"/>
          </a:xfrm>
        </p:spPr>
        <p:txBody>
          <a:bodyPr>
            <a:normAutofit/>
          </a:bodyPr>
          <a:lstStyle/>
          <a:p>
            <a:r>
              <a:rPr lang="en-US" dirty="0" smtClean="0"/>
              <a:t>Two types: “confirmed” (n=71370), “failed” (n=2888)</a:t>
            </a:r>
          </a:p>
          <a:p>
            <a:r>
              <a:rPr lang="en-US" dirty="0" smtClean="0"/>
              <a:t>“Confirmed” transaction messages </a:t>
            </a:r>
            <a:r>
              <a:rPr lang="en-US" dirty="0" err="1" smtClean="0"/>
              <a:t>covary</a:t>
            </a:r>
            <a:r>
              <a:rPr lang="en-US" dirty="0" smtClean="0"/>
              <a:t> most with repayment (more transactions </a:t>
            </a:r>
            <a:r>
              <a:rPr lang="en-US" dirty="0" smtClean="0">
                <a:sym typeface="Wingdings"/>
              </a:rPr>
              <a:t> more credibility)</a:t>
            </a:r>
          </a:p>
          <a:p>
            <a:r>
              <a:rPr lang="en-US" dirty="0" smtClean="0">
                <a:sym typeface="Wingdings"/>
              </a:rPr>
              <a:t>“failed” count also strongly </a:t>
            </a:r>
            <a:r>
              <a:rPr lang="en-US" dirty="0" err="1" smtClean="0">
                <a:sym typeface="Wingdings"/>
              </a:rPr>
              <a:t>covaries</a:t>
            </a:r>
            <a:r>
              <a:rPr lang="en-US" dirty="0" smtClean="0">
                <a:sym typeface="Wingdings"/>
              </a:rPr>
              <a:t> with status because implies more transaction messages and higher credibility</a:t>
            </a:r>
          </a:p>
          <a:p>
            <a:r>
              <a:rPr lang="en-US" dirty="0" smtClean="0">
                <a:sym typeface="Wingdings"/>
              </a:rPr>
              <a:t>Since both types of messages </a:t>
            </a:r>
            <a:r>
              <a:rPr lang="en-US" dirty="0" err="1" smtClean="0">
                <a:sym typeface="Wingdings"/>
              </a:rPr>
              <a:t>covary</a:t>
            </a:r>
            <a:r>
              <a:rPr lang="en-US" dirty="0" smtClean="0">
                <a:sym typeface="Wingdings"/>
              </a:rPr>
              <a:t> strongly (R=.7601, p&lt;1e-75), recommend tracking counts as single feature</a:t>
            </a:r>
          </a:p>
          <a:p>
            <a:r>
              <a:rPr lang="en-US" dirty="0" smtClean="0">
                <a:sym typeface="Wingdings"/>
              </a:rPr>
              <a:t>Can search quantitatively for more types via K-means clustering</a:t>
            </a:r>
          </a:p>
          <a:p>
            <a:r>
              <a:rPr lang="en-US" dirty="0" smtClean="0">
                <a:sym typeface="Wingdings"/>
              </a:rPr>
              <a:t>“Confirmed” Count: R = .3536, p &lt; 1e-12</a:t>
            </a:r>
          </a:p>
          <a:p>
            <a:r>
              <a:rPr lang="en-US" dirty="0" smtClean="0">
                <a:sym typeface="Wingdings"/>
              </a:rPr>
              <a:t>“Failed” Count: R = .2728, p &lt; 1e-7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08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3419906"/>
          </a:xfrm>
        </p:spPr>
        <p:txBody>
          <a:bodyPr/>
          <a:lstStyle/>
          <a:p>
            <a:r>
              <a:rPr lang="en-US" dirty="0"/>
              <a:t>Many user-aggregated features within this dataset give us information about how likely a user is to repay their </a:t>
            </a:r>
            <a:r>
              <a:rPr lang="en-US" dirty="0" smtClean="0"/>
              <a:t>loan</a:t>
            </a:r>
            <a:endParaRPr lang="en-US" dirty="0" smtClean="0"/>
          </a:p>
          <a:p>
            <a:r>
              <a:rPr lang="en-US" dirty="0" smtClean="0"/>
              <a:t>We can assemble all the features examined and feed them into a model (random forest, logistic regression, etc.) </a:t>
            </a:r>
          </a:p>
          <a:p>
            <a:r>
              <a:rPr lang="en-US" dirty="0" smtClean="0"/>
              <a:t>Perform PCA or get rid of highly collinear features</a:t>
            </a:r>
          </a:p>
          <a:p>
            <a:r>
              <a:rPr lang="en-US" dirty="0" smtClean="0"/>
              <a:t>In the future, knowing a user’s contacts will be informative when we can access data on at least a small portion of </a:t>
            </a:r>
            <a:r>
              <a:rPr lang="en-US" smtClean="0"/>
              <a:t>those contacts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7699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2124</TotalTime>
  <Words>553</Words>
  <Application>Microsoft Macintosh PowerPoint</Application>
  <PresentationFormat>On-screen Show (4:3)</PresentationFormat>
  <Paragraphs>78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Adjacency</vt:lpstr>
      <vt:lpstr>Exploring Borrowers’ Phone Data at Branch</vt:lpstr>
      <vt:lpstr>Device Count</vt:lpstr>
      <vt:lpstr>Contact Lists</vt:lpstr>
      <vt:lpstr>Call Logs</vt:lpstr>
      <vt:lpstr>International Call Count</vt:lpstr>
      <vt:lpstr>Distribution of Call times</vt:lpstr>
      <vt:lpstr>SMS Logs</vt:lpstr>
      <vt:lpstr>SMS Types</vt:lpstr>
      <vt:lpstr>Conclusion</vt:lpstr>
    </vt:vector>
  </TitlesOfParts>
  <Company>Jacob Gollub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Estimating Driver Lifetime Value at Lyft</dc:title>
  <dc:creator>Jacob Gollub</dc:creator>
  <cp:lastModifiedBy>Jacob Gollub</cp:lastModifiedBy>
  <cp:revision>155</cp:revision>
  <dcterms:created xsi:type="dcterms:W3CDTF">2017-11-29T19:47:18Z</dcterms:created>
  <dcterms:modified xsi:type="dcterms:W3CDTF">2018-02-12T19:19:21Z</dcterms:modified>
</cp:coreProperties>
</file>