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1"/>
  </p:notesMasterIdLst>
  <p:sldIdLst>
    <p:sldId id="256" r:id="rId2"/>
    <p:sldId id="279" r:id="rId3"/>
    <p:sldId id="280" r:id="rId4"/>
    <p:sldId id="273" r:id="rId5"/>
    <p:sldId id="282" r:id="rId6"/>
    <p:sldId id="281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AD92B-64E5-E04A-81A7-C8F98AB3E5A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0BBD4-74F8-E644-9F4D-E994E65E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7585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Borrowers’ Phone Data at Branch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269" y="4559092"/>
            <a:ext cx="646176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Jacob Gollub</a:t>
            </a:r>
          </a:p>
          <a:p>
            <a:r>
              <a:rPr lang="en-US" dirty="0"/>
              <a:t>2</a:t>
            </a:r>
            <a:r>
              <a:rPr lang="en-US" dirty="0" smtClean="0"/>
              <a:t>/12/</a:t>
            </a: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Owning more devices establishes </a:t>
            </a:r>
            <a:r>
              <a:rPr lang="en-US" dirty="0" smtClean="0"/>
              <a:t>borrower </a:t>
            </a:r>
            <a:r>
              <a:rPr lang="en-US" dirty="0" smtClean="0"/>
              <a:t>reliability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R = </a:t>
            </a:r>
            <a:r>
              <a:rPr lang="en-US" dirty="0" smtClean="0"/>
              <a:t>.1393, </a:t>
            </a:r>
            <a:r>
              <a:rPr lang="en-US" dirty="0"/>
              <a:t>p </a:t>
            </a:r>
            <a:r>
              <a:rPr lang="en-US" dirty="0" smtClean="0"/>
              <a:t>=.005)</a:t>
            </a:r>
            <a:endParaRPr lang="en-US" dirty="0"/>
          </a:p>
        </p:txBody>
      </p:sp>
      <p:pic>
        <p:nvPicPr>
          <p:cNvPr id="7" name="Picture 6" descr="num_de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65274"/>
            <a:ext cx="6209473" cy="41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7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Number of contacts a weak predictor (R=.1175, p=.0188)</a:t>
            </a:r>
          </a:p>
          <a:p>
            <a:r>
              <a:rPr lang="en-US" dirty="0" smtClean="0"/>
              <a:t>Still, users with very few contacts much less likely to default</a:t>
            </a:r>
            <a:endParaRPr lang="en-US" dirty="0" smtClean="0"/>
          </a:p>
          <a:p>
            <a:r>
              <a:rPr lang="en-US" dirty="0" smtClean="0"/>
              <a:t>Future opportunities to assess a borrower based on reliability of contacts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75516"/>
              </p:ext>
            </p:extLst>
          </p:nvPr>
        </p:nvGraphicFramePr>
        <p:xfrm>
          <a:off x="1189533" y="4221075"/>
          <a:ext cx="3237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15"/>
                <a:gridCol w="1473925"/>
                <a:gridCol w="589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contacts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 5685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6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Logs</a:t>
            </a:r>
            <a:endParaRPr lang="en-US" dirty="0"/>
          </a:p>
        </p:txBody>
      </p:sp>
      <p:pic>
        <p:nvPicPr>
          <p:cNvPr id="5" name="Picture 4" descr="call_coun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60227"/>
            <a:ext cx="5733282" cy="38221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29899"/>
            <a:ext cx="7620000" cy="232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/>
              <a:t>User call count fairly predictive of loan repayment</a:t>
            </a:r>
          </a:p>
          <a:p>
            <a:pPr marL="114300" indent="0">
              <a:buNone/>
            </a:pPr>
            <a:r>
              <a:rPr lang="en-US" dirty="0"/>
              <a:t>    (R = .4915, p &lt; 1e-20)</a:t>
            </a:r>
          </a:p>
          <a:p>
            <a:r>
              <a:rPr lang="en-US" dirty="0" smtClean="0"/>
              <a:t>Average call duration a weaker predictor (R = .1643, p &lt; 1e-3) but still noteworthy; no correlation between call count</a:t>
            </a:r>
            <a:r>
              <a:rPr lang="en-US" dirty="0"/>
              <a:t> </a:t>
            </a:r>
            <a:r>
              <a:rPr lang="en-US" dirty="0" smtClean="0"/>
              <a:t>and duration</a:t>
            </a:r>
          </a:p>
          <a:p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58174"/>
              </p:ext>
            </p:extLst>
          </p:nvPr>
        </p:nvGraphicFramePr>
        <p:xfrm>
          <a:off x="5906091" y="5343090"/>
          <a:ext cx="3237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15"/>
                <a:gridCol w="1473925"/>
                <a:gridCol w="589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 7402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6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Call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1554728"/>
          </a:xfrm>
        </p:spPr>
        <p:txBody>
          <a:bodyPr/>
          <a:lstStyle/>
          <a:p>
            <a:r>
              <a:rPr lang="en-US" dirty="0" smtClean="0"/>
              <a:t>Number of international calls (listed as country other than “Kenya”) in a user’s history</a:t>
            </a:r>
          </a:p>
          <a:p>
            <a:r>
              <a:rPr lang="en-US" dirty="0" smtClean="0"/>
              <a:t>Another predictor to consider (R=.1526, p=.002)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77710"/>
              </p:ext>
            </p:extLst>
          </p:nvPr>
        </p:nvGraphicFramePr>
        <p:xfrm>
          <a:off x="1758297" y="3676336"/>
          <a:ext cx="3237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15"/>
                <a:gridCol w="1473925"/>
                <a:gridCol w="589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Call times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461" y="5301290"/>
            <a:ext cx="7979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-Distribution of the hour in which a call occurs across both populations </a:t>
            </a:r>
          </a:p>
          <a:p>
            <a:r>
              <a:rPr lang="en-US" dirty="0"/>
              <a:t>-</a:t>
            </a:r>
            <a:r>
              <a:rPr lang="en-US" dirty="0" smtClean="0"/>
              <a:t>Defaulted borrowers seem to call slightly more often in early afternoon, otherwise</a:t>
            </a:r>
            <a:endParaRPr lang="en-US" dirty="0"/>
          </a:p>
          <a:p>
            <a:r>
              <a:rPr lang="en-US" dirty="0" smtClean="0"/>
              <a:t> similar</a:t>
            </a:r>
          </a:p>
          <a:p>
            <a:r>
              <a:rPr lang="en-US" dirty="0" smtClean="0"/>
              <a:t>-also observed distribution </a:t>
            </a:r>
            <a:r>
              <a:rPr lang="en-US" dirty="0"/>
              <a:t>weighted equally by users </a:t>
            </a:r>
            <a:r>
              <a:rPr lang="en-US" dirty="0" smtClean="0"/>
              <a:t>(‘</a:t>
            </a:r>
            <a:r>
              <a:rPr lang="en-US" dirty="0" err="1" smtClean="0"/>
              <a:t>hourly_dist_users.png</a:t>
            </a:r>
            <a:r>
              <a:rPr lang="en-US" dirty="0" smtClean="0"/>
              <a:t>’)</a:t>
            </a:r>
          </a:p>
        </p:txBody>
      </p:sp>
      <p:pic>
        <p:nvPicPr>
          <p:cNvPr id="10" name="Picture 9" descr="hourly_dist_cal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831"/>
            <a:ext cx="8296666" cy="39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</a:t>
            </a:r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observing </a:t>
            </a:r>
            <a:r>
              <a:rPr lang="en-US" dirty="0" err="1" smtClean="0"/>
              <a:t>sms</a:t>
            </a:r>
            <a:r>
              <a:rPr lang="en-US" dirty="0" smtClean="0"/>
              <a:t> from ‘MPESA’ and ‘</a:t>
            </a:r>
            <a:r>
              <a:rPr lang="en-US" dirty="0" err="1" smtClean="0"/>
              <a:t>Safaricom</a:t>
            </a:r>
            <a:r>
              <a:rPr lang="en-US" dirty="0" smtClean="0"/>
              <a:t>’; these account for &gt;75% of text messages from named addresses</a:t>
            </a:r>
          </a:p>
          <a:p>
            <a:r>
              <a:rPr lang="en-US" dirty="0" smtClean="0"/>
              <a:t>Ignore personal </a:t>
            </a:r>
            <a:r>
              <a:rPr lang="en-US" dirty="0" err="1" smtClean="0"/>
              <a:t>sms</a:t>
            </a:r>
            <a:r>
              <a:rPr lang="en-US" dirty="0" smtClean="0"/>
              <a:t> messages</a:t>
            </a:r>
            <a:endParaRPr lang="en-US" dirty="0" smtClean="0"/>
          </a:p>
          <a:p>
            <a:r>
              <a:rPr lang="en-US" dirty="0" smtClean="0"/>
              <a:t>Counts (R=.3318, p &lt; 1e-10) and average length (R=.2392, p &lt; 1.5e-6) of these messages provide more insightful predictors</a:t>
            </a:r>
          </a:p>
          <a:p>
            <a:r>
              <a:rPr lang="en-US" dirty="0" smtClean="0"/>
              <a:t>We can dig further for ‘failure’ and ‘transaction’ messages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14207"/>
              </p:ext>
            </p:extLst>
          </p:nvPr>
        </p:nvGraphicFramePr>
        <p:xfrm>
          <a:off x="1738452" y="4392009"/>
          <a:ext cx="4056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39"/>
                <a:gridCol w="1488442"/>
                <a:gridCol w="1111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Bank </a:t>
                      </a:r>
                      <a:r>
                        <a:rPr lang="en-US" dirty="0" err="1" smtClean="0"/>
                        <a:t>sms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58337"/>
          </a:xfrm>
        </p:spPr>
        <p:txBody>
          <a:bodyPr>
            <a:normAutofit/>
          </a:bodyPr>
          <a:lstStyle/>
          <a:p>
            <a:r>
              <a:rPr lang="en-US" dirty="0" smtClean="0"/>
              <a:t>Two types: “confirmed” (n=71370), “failed” (n=2888)</a:t>
            </a:r>
          </a:p>
          <a:p>
            <a:r>
              <a:rPr lang="en-US" dirty="0" smtClean="0"/>
              <a:t>“Confirmed” transaction messages </a:t>
            </a:r>
            <a:r>
              <a:rPr lang="en-US" dirty="0" err="1" smtClean="0"/>
              <a:t>covary</a:t>
            </a:r>
            <a:r>
              <a:rPr lang="en-US" dirty="0" smtClean="0"/>
              <a:t> most with repayment (more transactions </a:t>
            </a:r>
            <a:r>
              <a:rPr lang="en-US" dirty="0" smtClean="0">
                <a:sym typeface="Wingdings"/>
              </a:rPr>
              <a:t> more credibility)</a:t>
            </a:r>
          </a:p>
          <a:p>
            <a:r>
              <a:rPr lang="en-US" dirty="0" smtClean="0">
                <a:sym typeface="Wingdings"/>
              </a:rPr>
              <a:t>“failed” count also strongly </a:t>
            </a:r>
            <a:r>
              <a:rPr lang="en-US" dirty="0" err="1" smtClean="0">
                <a:sym typeface="Wingdings"/>
              </a:rPr>
              <a:t>covaries</a:t>
            </a:r>
            <a:r>
              <a:rPr lang="en-US" dirty="0" smtClean="0">
                <a:sym typeface="Wingdings"/>
              </a:rPr>
              <a:t> with status because implies more transaction messages and higher credibility</a:t>
            </a:r>
          </a:p>
          <a:p>
            <a:r>
              <a:rPr lang="en-US" dirty="0" smtClean="0">
                <a:sym typeface="Wingdings"/>
              </a:rPr>
              <a:t>Since both types of messages </a:t>
            </a:r>
            <a:r>
              <a:rPr lang="en-US" dirty="0" err="1" smtClean="0">
                <a:sym typeface="Wingdings"/>
              </a:rPr>
              <a:t>covary</a:t>
            </a:r>
            <a:r>
              <a:rPr lang="en-US" dirty="0" smtClean="0">
                <a:sym typeface="Wingdings"/>
              </a:rPr>
              <a:t> strongly (R=.7601, p&lt;1e-75), recommend tracking counts as single feature</a:t>
            </a:r>
          </a:p>
          <a:p>
            <a:r>
              <a:rPr lang="en-US" dirty="0" smtClean="0">
                <a:sym typeface="Wingdings"/>
              </a:rPr>
              <a:t>Can search quantitatively for more types via K-means clustering</a:t>
            </a:r>
          </a:p>
          <a:p>
            <a:r>
              <a:rPr lang="en-US" dirty="0" smtClean="0">
                <a:sym typeface="Wingdings"/>
              </a:rPr>
              <a:t>“Confirmed” Count: R = .3536, p &lt; 1e-12</a:t>
            </a:r>
          </a:p>
          <a:p>
            <a:r>
              <a:rPr lang="en-US" dirty="0" smtClean="0">
                <a:sym typeface="Wingdings"/>
              </a:rPr>
              <a:t>“Failed” Count: R = .2728</a:t>
            </a:r>
            <a:r>
              <a:rPr lang="en-US" smtClean="0">
                <a:sym typeface="Wingdings"/>
              </a:rPr>
              <a:t>, p &lt; 1e</a:t>
            </a:r>
            <a:r>
              <a:rPr lang="en-US" dirty="0" smtClean="0">
                <a:sym typeface="Wingdings"/>
              </a:rPr>
              <a:t>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0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419906"/>
          </a:xfrm>
        </p:spPr>
        <p:txBody>
          <a:bodyPr/>
          <a:lstStyle/>
          <a:p>
            <a:r>
              <a:rPr lang="en-US" dirty="0" smtClean="0"/>
              <a:t>We can assemble all the features examined and feed them into a model (random forest, logistic regression, etc.) </a:t>
            </a:r>
          </a:p>
          <a:p>
            <a:r>
              <a:rPr lang="en-US" dirty="0" smtClean="0"/>
              <a:t>Perform PCA or get rid of highly collinear features</a:t>
            </a:r>
          </a:p>
          <a:p>
            <a:r>
              <a:rPr lang="en-US" dirty="0" smtClean="0"/>
              <a:t>Many user-aggregated features within this dataset give us information about how likely a user is to repay their loan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9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2115</TotalTime>
  <Words>528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Exploring Borrowers’ Phone Data at Branch</vt:lpstr>
      <vt:lpstr>Device Count</vt:lpstr>
      <vt:lpstr>Contact Lists</vt:lpstr>
      <vt:lpstr>Call Logs</vt:lpstr>
      <vt:lpstr>International Call Count</vt:lpstr>
      <vt:lpstr>Distribution of Call times</vt:lpstr>
      <vt:lpstr>SMS Logs</vt:lpstr>
      <vt:lpstr>SMS Types</vt:lpstr>
      <vt:lpstr>Conclusion</vt:lpstr>
    </vt:vector>
  </TitlesOfParts>
  <Company>Jacob Gollub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Driver Lifetime Value at Lyft</dc:title>
  <dc:creator>Jacob Gollub</dc:creator>
  <cp:lastModifiedBy>Jacob Gollub</cp:lastModifiedBy>
  <cp:revision>152</cp:revision>
  <dcterms:created xsi:type="dcterms:W3CDTF">2017-11-29T19:47:18Z</dcterms:created>
  <dcterms:modified xsi:type="dcterms:W3CDTF">2018-02-12T19:11:01Z</dcterms:modified>
</cp:coreProperties>
</file>