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0" r:id="rId1"/>
  </p:sldMasterIdLst>
  <p:notesMasterIdLst>
    <p:notesMasterId r:id="rId10"/>
  </p:notesMasterIdLst>
  <p:sldIdLst>
    <p:sldId id="256" r:id="rId2"/>
    <p:sldId id="279" r:id="rId3"/>
    <p:sldId id="280" r:id="rId4"/>
    <p:sldId id="273" r:id="rId5"/>
    <p:sldId id="281" r:id="rId6"/>
    <p:sldId id="275" r:id="rId7"/>
    <p:sldId id="276" r:id="rId8"/>
    <p:sldId id="27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-13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AD92B-64E5-E04A-81A7-C8F98AB3E5A9}" type="datetimeFigureOut">
              <a:rPr lang="en-US" smtClean="0"/>
              <a:t>2/11/18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0BBD4-74F8-E644-9F4D-E994E65E4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1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30DB-DCBF-8B42-BD90-8EED73A90828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F288-823C-B346-A0D6-44DBBA1927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30DB-DCBF-8B42-BD90-8EED73A90828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F288-823C-B346-A0D6-44DBBA1927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30DB-DCBF-8B42-BD90-8EED73A90828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F288-823C-B346-A0D6-44DBBA1927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30DB-DCBF-8B42-BD90-8EED73A90828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F288-823C-B346-A0D6-44DBBA1927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30DB-DCBF-8B42-BD90-8EED73A90828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F288-823C-B346-A0D6-44DBBA1927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30DB-DCBF-8B42-BD90-8EED73A90828}" type="datetimeFigureOut">
              <a:rPr lang="en-US" smtClean="0"/>
              <a:t>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F288-823C-B346-A0D6-44DBBA1927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30DB-DCBF-8B42-BD90-8EED73A90828}" type="datetimeFigureOut">
              <a:rPr lang="en-US" smtClean="0"/>
              <a:t>2/11/18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F288-823C-B346-A0D6-44DBBA1927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30DB-DCBF-8B42-BD90-8EED73A90828}" type="datetimeFigureOut">
              <a:rPr lang="en-US" smtClean="0"/>
              <a:t>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F288-823C-B346-A0D6-44DBBA1927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30DB-DCBF-8B42-BD90-8EED73A90828}" type="datetimeFigureOut">
              <a:rPr lang="en-US" smtClean="0"/>
              <a:t>2/11/18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F288-823C-B346-A0D6-44DBBA1927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30DB-DCBF-8B42-BD90-8EED73A90828}" type="datetimeFigureOut">
              <a:rPr lang="en-US" smtClean="0"/>
              <a:t>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F288-823C-B346-A0D6-44DBBA1927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30DB-DCBF-8B42-BD90-8EED73A90828}" type="datetimeFigureOut">
              <a:rPr lang="en-US" smtClean="0"/>
              <a:t>2/11/18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1DF288-823C-B346-A0D6-44DBBA19275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E1DF288-823C-B346-A0D6-44DBBA19275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ADC30DB-DCBF-8B42-BD90-8EED73A90828}" type="datetimeFigureOut">
              <a:rPr lang="en-US" smtClean="0"/>
              <a:t>2/11/18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37585"/>
            <a:ext cx="7543800" cy="2593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Exploring Borrowers’ Phone Data at Branch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8269" y="4559092"/>
            <a:ext cx="646176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Jacob Gollub</a:t>
            </a:r>
          </a:p>
          <a:p>
            <a:r>
              <a:rPr lang="en-US" dirty="0" smtClean="0"/>
              <a:t>11/30/17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132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Owning more devices establishes </a:t>
            </a:r>
            <a:r>
              <a:rPr lang="en-US" dirty="0" smtClean="0"/>
              <a:t>borrower </a:t>
            </a:r>
            <a:r>
              <a:rPr lang="en-US" dirty="0" smtClean="0"/>
              <a:t>reliability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(</a:t>
            </a:r>
            <a:r>
              <a:rPr lang="en-US" dirty="0"/>
              <a:t>R = </a:t>
            </a:r>
            <a:r>
              <a:rPr lang="en-US" dirty="0" smtClean="0"/>
              <a:t>.1393, </a:t>
            </a:r>
            <a:r>
              <a:rPr lang="en-US" dirty="0"/>
              <a:t>p </a:t>
            </a:r>
            <a:r>
              <a:rPr lang="en-US" dirty="0" smtClean="0"/>
              <a:t>=.005)</a:t>
            </a:r>
            <a:endParaRPr lang="en-US" dirty="0"/>
          </a:p>
        </p:txBody>
      </p:sp>
      <p:pic>
        <p:nvPicPr>
          <p:cNvPr id="7" name="Picture 6" descr="num_devic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465274"/>
            <a:ext cx="6209473" cy="413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76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Number of contacts a weak predictor (R=.1175, p=.0188)</a:t>
            </a:r>
          </a:p>
          <a:p>
            <a:r>
              <a:rPr lang="en-US" dirty="0" smtClean="0"/>
              <a:t>Still, users with very few contacts much less likely to default</a:t>
            </a:r>
            <a:endParaRPr lang="en-US" dirty="0" smtClean="0"/>
          </a:p>
          <a:p>
            <a:r>
              <a:rPr lang="en-US" dirty="0" smtClean="0"/>
              <a:t>Future opportunities to assess a borrower based on reliability of contacts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179359"/>
              </p:ext>
            </p:extLst>
          </p:nvPr>
        </p:nvGraphicFramePr>
        <p:xfrm>
          <a:off x="1189533" y="4221075"/>
          <a:ext cx="323790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415"/>
                <a:gridCol w="1473925"/>
                <a:gridCol w="5895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contacts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Payback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&gt;= 350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.5685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 350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.4335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366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Logs</a:t>
            </a:r>
            <a:endParaRPr lang="en-US" dirty="0"/>
          </a:p>
        </p:txBody>
      </p:sp>
      <p:pic>
        <p:nvPicPr>
          <p:cNvPr id="5" name="Picture 4" descr="call_count_h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60227"/>
            <a:ext cx="5733282" cy="382218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929899"/>
            <a:ext cx="7620000" cy="2324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endParaRPr lang="en-US" dirty="0" smtClean="0"/>
          </a:p>
          <a:p>
            <a:r>
              <a:rPr lang="en-US" dirty="0"/>
              <a:t>User call count fairly predictive of loan repayment</a:t>
            </a:r>
          </a:p>
          <a:p>
            <a:pPr marL="114300" indent="0">
              <a:buNone/>
            </a:pPr>
            <a:r>
              <a:rPr lang="en-US" dirty="0"/>
              <a:t>    (R = .4915, p &lt; 1e-20)</a:t>
            </a:r>
          </a:p>
          <a:p>
            <a:r>
              <a:rPr lang="en-US" dirty="0" smtClean="0"/>
              <a:t>Average call duration a weaker predictor (R = .1643, p &lt; 1e-3) but still worth looking into</a:t>
            </a:r>
          </a:p>
          <a:p>
            <a:endParaRPr lang="en-US" dirty="0" smtClean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5756"/>
              </p:ext>
            </p:extLst>
          </p:nvPr>
        </p:nvGraphicFramePr>
        <p:xfrm>
          <a:off x="5906091" y="5343090"/>
          <a:ext cx="323790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415"/>
                <a:gridCol w="1473925"/>
                <a:gridCol w="5895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calls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Payback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&gt;= 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.7402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 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564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Call times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7461" y="5301290"/>
            <a:ext cx="79792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-Distribution of the hour in which a call occurs </a:t>
            </a:r>
            <a:r>
              <a:rPr lang="en-US" smtClean="0"/>
              <a:t>across both populations </a:t>
            </a:r>
            <a:endParaRPr lang="en-US" dirty="0" smtClean="0"/>
          </a:p>
          <a:p>
            <a:r>
              <a:rPr lang="en-US" dirty="0"/>
              <a:t>-</a:t>
            </a:r>
            <a:r>
              <a:rPr lang="en-US" dirty="0" smtClean="0"/>
              <a:t>Defaulted borrowers seem to call slightly more often in early afternoon, otherwise</a:t>
            </a:r>
            <a:endParaRPr lang="en-US" dirty="0"/>
          </a:p>
          <a:p>
            <a:r>
              <a:rPr lang="en-US" dirty="0" smtClean="0"/>
              <a:t> similar</a:t>
            </a:r>
          </a:p>
          <a:p>
            <a:r>
              <a:rPr lang="en-US" dirty="0" smtClean="0"/>
              <a:t>-also observed distribution </a:t>
            </a:r>
            <a:r>
              <a:rPr lang="en-US" dirty="0"/>
              <a:t>weighted equally by users </a:t>
            </a:r>
            <a:r>
              <a:rPr lang="en-US" dirty="0" smtClean="0"/>
              <a:t>(‘</a:t>
            </a:r>
            <a:r>
              <a:rPr lang="en-US" dirty="0" err="1" smtClean="0"/>
              <a:t>hourly_dist_users.png</a:t>
            </a:r>
            <a:r>
              <a:rPr lang="en-US" dirty="0" smtClean="0"/>
              <a:t>’)</a:t>
            </a:r>
          </a:p>
        </p:txBody>
      </p:sp>
      <p:pic>
        <p:nvPicPr>
          <p:cNvPr id="10" name="Picture 9" descr="hourly_dist_cal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2831"/>
            <a:ext cx="8296666" cy="396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22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SMS </a:t>
            </a:r>
            <a:r>
              <a:rPr lang="en-US" dirty="0" smtClean="0"/>
              <a:t>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7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08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Devices</a:t>
            </a:r>
          </a:p>
          <a:p>
            <a:r>
              <a:rPr lang="en-US" dirty="0" smtClean="0"/>
              <a:t>Number of Contacts</a:t>
            </a:r>
          </a:p>
          <a:p>
            <a:r>
              <a:rPr lang="en-US" dirty="0"/>
              <a:t>Number of Calls</a:t>
            </a:r>
          </a:p>
          <a:p>
            <a:r>
              <a:rPr lang="en-US" dirty="0" smtClean="0"/>
              <a:t>Time at which calls took 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769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1138</TotalTime>
  <Words>218</Words>
  <Application>Microsoft Macintosh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Exploring Borrowers’ Phone Data at Branch</vt:lpstr>
      <vt:lpstr>Device Count</vt:lpstr>
      <vt:lpstr>Contact Lists</vt:lpstr>
      <vt:lpstr>Call Logs</vt:lpstr>
      <vt:lpstr>Distribution of Call times</vt:lpstr>
      <vt:lpstr>SMS Logs</vt:lpstr>
      <vt:lpstr>PowerPoint Presentation</vt:lpstr>
      <vt:lpstr>Conclusion</vt:lpstr>
    </vt:vector>
  </TitlesOfParts>
  <Company>Jacob Gollub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Driver Lifetime Value at Lyft</dc:title>
  <dc:creator>Jacob Gollub</dc:creator>
  <cp:lastModifiedBy>Jacob Gollub</cp:lastModifiedBy>
  <cp:revision>119</cp:revision>
  <dcterms:created xsi:type="dcterms:W3CDTF">2017-11-29T19:47:18Z</dcterms:created>
  <dcterms:modified xsi:type="dcterms:W3CDTF">2018-02-12T02:53:30Z</dcterms:modified>
</cp:coreProperties>
</file>