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4.emf" ContentType="image/emf"/>
  <Override PartName="/ppt/media/image5.emf" ContentType="image/emf"/>
  <Override PartName="/ppt/media/image6.emf" ContentType="image/emf"/>
  <Override PartName="/ppt/media/image7.emf" ContentType="image/emf"/>
  <Override PartName="/ppt/media/image8.emf" ContentType="image/emf"/>
  <Override PartName="/ppt/media/image9.emf" ContentType="image/emf"/>
  <Override PartName="/ppt/media/image10.emf" ContentType="image/emf"/>
  <Override PartName="/ppt/media/image11.emf" ContentType="image/emf"/>
  <Override PartName="/ppt/media/image12.emf" ContentType="image/emf"/>
  <Override PartName="/ppt/media/image13.emf" ContentType="image/emf"/>
  <Override PartName="/ppt/media/image14.emf" ContentType="image/emf"/>
  <Override PartName="/ppt/media/image15.emf" ContentType="image/emf"/>
  <Override PartName="/ppt/media/image16.emf" ContentType="image/emf"/>
  <Override PartName="/ppt/media/image17.emf" ContentType="image/emf"/>
  <Override PartName="/ppt/media/image18.emf" ContentType="image/emf"/>
  <Override PartName="/ppt/media/image19.emf" ContentType="image/emf"/>
  <Override PartName="/ppt/media/image20.emf" ContentType="image/emf"/>
  <Override PartName="/ppt/media/image21.emf" ContentType="image/emf"/>
  <Override PartName="/ppt/media/image22.emf" ContentType="image/emf"/>
  <Override PartName="/ppt/media/image23.emf" ContentType="image/emf"/>
  <Override PartName="/ppt/media/image24.emf" ContentType="image/emf"/>
  <Override PartName="/ppt/media/image25.emf" ContentType="image/emf"/>
  <Override PartName="/ppt/media/image26.emf" ContentType="image/emf"/>
  <Override PartName="/ppt/media/image27.emf" ContentType="image/emf"/>
  <Override PartName="/ppt/media/image28.emf" ContentType="image/emf"/>
  <Override PartName="/ppt/media/image29.emf" ContentType="image/emf"/>
  <Override PartName="/ppt/media/image30.emf" ContentType="image/emf"/>
  <Override PartName="/ppt/media/image31.emf" ContentType="image/emf"/>
  <Override PartName="/ppt/media/image32.emf" ContentType="image/emf"/>
  <Override PartName="/ppt/media/image33.emf" ContentType="image/emf"/>
  <Override PartName="/ppt/media/image34.emf" ContentType="image/emf"/>
  <Override PartName="/ppt/media/image35.emf" ContentType="image/emf"/>
  <Override PartName="/ppt/media/image36.emf" ContentType="image/emf"/>
  <Override PartName="/ppt/media/image37.emf" ContentType="image/emf"/>
  <Override PartName="/ppt/media/image38.emf" ContentType="image/emf"/>
  <Override PartName="/ppt/media/image39.emf" ContentType="image/emf"/>
  <Override PartName="/ppt/media/image40.emf" ContentType="image/emf"/>
  <Override PartName="/ppt/media/image41.emf" ContentType="image/emf"/>
  <Override PartName="/ppt/media/image42.emf" ContentType="image/emf"/>
  <Override PartName="/ppt/media/image43.emf" ContentType="image/emf"/>
  <Override PartName="/ppt/media/image44.emf" ContentType="image/emf"/>
  <Override PartName="/ppt/media/image45.emf" ContentType="image/emf"/>
  <Override PartName="/ppt/media/image46.emf" ContentType="image/emf"/>
  <Override PartName="/ppt/media/image47.emf" ContentType="image/emf"/>
  <Override PartName="/ppt/media/image48.emf" ContentType="image/emf"/>
  <Override PartName="/ppt/media/image49.emf" ContentType="image/emf"/>
  <Override PartName="/ppt/media/image50.emf" ContentType="image/emf"/>
  <Override PartName="/ppt/media/image51.emf" ContentType="image/emf"/>
  <Override PartName="/ppt/media/image52.emf" ContentType="image/emf"/>
  <Override PartName="/ppt/media/image53.emf" ContentType="image/emf"/>
  <Override PartName="/ppt/media/image54.emf" ContentType="image/em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59"/>
  </p:notesMasterIdLst>
  <p:sldIdLst>
    <p:sldId id="321" r:id="rId2"/>
    <p:sldId id="316" r:id="rId3"/>
    <p:sldId id="322" r:id="rId4"/>
    <p:sldId id="323" r:id="rId5"/>
    <p:sldId id="324" r:id="rId6"/>
    <p:sldId id="285" r:id="rId7"/>
    <p:sldId id="262" r:id="rId8"/>
    <p:sldId id="281" r:id="rId9"/>
    <p:sldId id="302" r:id="rId10"/>
    <p:sldId id="297" r:id="rId11"/>
    <p:sldId id="263" r:id="rId12"/>
    <p:sldId id="272" r:id="rId13"/>
    <p:sldId id="300" r:id="rId14"/>
    <p:sldId id="296" r:id="rId15"/>
    <p:sldId id="284" r:id="rId16"/>
    <p:sldId id="315" r:id="rId17"/>
    <p:sldId id="273" r:id="rId18"/>
    <p:sldId id="274" r:id="rId19"/>
    <p:sldId id="264" r:id="rId20"/>
    <p:sldId id="311" r:id="rId21"/>
    <p:sldId id="298" r:id="rId22"/>
    <p:sldId id="299" r:id="rId23"/>
    <p:sldId id="265" r:id="rId24"/>
    <p:sldId id="266" r:id="rId25"/>
    <p:sldId id="309" r:id="rId26"/>
    <p:sldId id="288" r:id="rId27"/>
    <p:sldId id="292" r:id="rId28"/>
    <p:sldId id="267" r:id="rId29"/>
    <p:sldId id="278" r:id="rId30"/>
    <p:sldId id="291" r:id="rId31"/>
    <p:sldId id="289" r:id="rId32"/>
    <p:sldId id="313" r:id="rId33"/>
    <p:sldId id="314" r:id="rId34"/>
    <p:sldId id="294" r:id="rId35"/>
    <p:sldId id="270" r:id="rId36"/>
    <p:sldId id="310" r:id="rId37"/>
    <p:sldId id="304" r:id="rId38"/>
    <p:sldId id="308" r:id="rId39"/>
    <p:sldId id="268" r:id="rId40"/>
    <p:sldId id="277" r:id="rId41"/>
    <p:sldId id="307" r:id="rId42"/>
    <p:sldId id="305" r:id="rId43"/>
    <p:sldId id="303" r:id="rId44"/>
    <p:sldId id="295" r:id="rId45"/>
    <p:sldId id="301" r:id="rId46"/>
    <p:sldId id="280" r:id="rId47"/>
    <p:sldId id="279" r:id="rId48"/>
    <p:sldId id="282" r:id="rId49"/>
    <p:sldId id="275" r:id="rId50"/>
    <p:sldId id="276" r:id="rId51"/>
    <p:sldId id="325" r:id="rId52"/>
    <p:sldId id="269" r:id="rId53"/>
    <p:sldId id="286" r:id="rId54"/>
    <p:sldId id="287" r:id="rId55"/>
    <p:sldId id="293" r:id="rId56"/>
    <p:sldId id="271" r:id="rId57"/>
    <p:sldId id="28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5" autoAdjust="0"/>
    <p:restoredTop sz="94707" autoAdjust="0"/>
  </p:normalViewPr>
  <p:slideViewPr>
    <p:cSldViewPr>
      <p:cViewPr>
        <p:scale>
          <a:sx n="71" d="100"/>
          <a:sy n="71" d="100"/>
        </p:scale>
        <p:origin x="1761" y="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ED4E0-2922-4A45-8724-CBE4E25766E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C4C0B-ACF3-4B3D-8CAE-1310ED71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2" name="Picture 1" descr="Johns Hopkins Whiting School of Engineering logo">
            <a:extLst>
              <a:ext uri="{FF2B5EF4-FFF2-40B4-BE49-F238E27FC236}">
                <a16:creationId xmlns:a16="http://schemas.microsoft.com/office/drawing/2014/main" id="{8925E7B6-C0BF-94B6-A353-0DA7767B3F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517283"/>
            <a:ext cx="3227832" cy="215798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 for slide with bullets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876388" y="6378787"/>
            <a:ext cx="8131087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r" defTabSz="914378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749282" indent="-406390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000">
                <a:latin typeface="Georgia"/>
                <a:cs typeface="Georgia"/>
              </a:defRPr>
            </a:lvl2pPr>
            <a:lvl3pPr marL="800080" indent="342892">
              <a:spcBef>
                <a:spcPts val="0"/>
              </a:spcBef>
              <a:buClr>
                <a:srgbClr val="B50D0D"/>
              </a:buClr>
              <a:buNone/>
              <a:defRPr sz="1000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2800"/>
            </a:lvl4pPr>
            <a:lvl5pPr>
              <a:buClr>
                <a:srgbClr val="B50D0D"/>
              </a:buClr>
              <a:defRPr sz="2800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49314" y="1600202"/>
            <a:ext cx="8858161" cy="4525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47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2606BD7-39CD-4C07-B586-DBA0B5855F6F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2606BD7-39CD-4C07-B586-DBA0B5855F6F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2606BD7-39CD-4C07-B586-DBA0B5855F6F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FB42EE-5DED-0CEB-D2B7-B0A861185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23072"/>
                </a:solidFill>
              </a:rPr>
              <a:t>Introduction to Model Based System Engineering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DC0DDBFB-61F7-EFE5-1103-48331288C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2819400"/>
            <a:ext cx="7162800" cy="17526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Module 14 - Project Assignment 14A: Final Project</a:t>
            </a:r>
          </a:p>
          <a:p>
            <a:r>
              <a:rPr lang="en-US" sz="2475" dirty="0"/>
              <a:t>Automatic Appointment System (AAS) Model</a:t>
            </a:r>
            <a:endParaRPr lang="en-US" sz="3150" dirty="0"/>
          </a:p>
          <a:p>
            <a:r>
              <a:rPr lang="en-US" sz="2000" b="0" dirty="0">
                <a:latin typeface="Lato Extended"/>
              </a:rPr>
              <a:t>Jose Gomez</a:t>
            </a:r>
            <a:endParaRPr lang="en-US" sz="2400" b="0" dirty="0">
              <a:latin typeface="Lato Extended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55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Stakeholder Needs</a:t>
            </a:r>
          </a:p>
          <a:p>
            <a:pPr algn="ctr"/>
            <a:r>
              <a:rPr lang="en-US" sz="2800" dirty="0"/>
              <a:t>Mission Level Requirements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93996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2023070557.emf" descr="-2023070557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2175" y="2820114"/>
            <a:ext cx="5048250" cy="19335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'To-Be' Domain Decomposition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887341084.emf" descr="1887341084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2191464"/>
            <a:ext cx="5200650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5334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Appointment Management Enterprise Use Case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637392654.emf" descr="1637392654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183365"/>
            <a:ext cx="7848599" cy="32070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40132693.emf" descr="-40132693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737" y="2401014"/>
            <a:ext cx="7477124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524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Domain Process Flow</a:t>
            </a:r>
          </a:p>
          <a:p>
            <a:pPr algn="ctr"/>
            <a:r>
              <a:rPr lang="en-US" sz="2800" dirty="0"/>
              <a:t>Manage Appointments</a:t>
            </a:r>
          </a:p>
        </p:txBody>
      </p:sp>
      <p:pic>
        <p:nvPicPr>
          <p:cNvPr id="2" name="Picture -1428950656.emf" descr="-1428950656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106507"/>
            <a:ext cx="4724399" cy="52942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Domain I/O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963911512.emf" descr="-963911512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7012" y="2077164"/>
            <a:ext cx="3838574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Domain Port 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570196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897624285.emf" descr="-1897624285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371503"/>
            <a:ext cx="7848599" cy="28307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500" y="533400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Domain Connections</a:t>
            </a:r>
          </a:p>
          <a:p>
            <a:pPr algn="ctr"/>
            <a:r>
              <a:rPr lang="en-US" sz="2800" dirty="0"/>
              <a:t>Appointment Management System Enterprise 'to-be' IBD</a:t>
            </a:r>
          </a:p>
        </p:txBody>
      </p:sp>
      <p:pic>
        <p:nvPicPr>
          <p:cNvPr id="2" name="Picture 1074403258.emf" descr="1074403258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0"/>
            <a:ext cx="8686799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7300" y="22860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System State Machine</a:t>
            </a:r>
          </a:p>
          <a:p>
            <a:pPr algn="ctr"/>
            <a:r>
              <a:rPr lang="en-US" sz="2800" dirty="0"/>
              <a:t>Automated Appointment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766712893.emf" descr="-766712893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7412" y="1447800"/>
            <a:ext cx="6417775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System Specifications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971082466.emf" descr="-971082466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5075" y="2162889"/>
            <a:ext cx="436245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6E42-9C02-FD1A-7D3D-CD8B230A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AAS Concept of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62117-A611-6F8C-550B-812614A6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Current business systems rely on staff to create or modify existing customer appointments.</a:t>
            </a:r>
          </a:p>
          <a:p>
            <a:pPr lvl="1"/>
            <a:r>
              <a:rPr lang="en-US" dirty="0"/>
              <a:t>Customers do not have access to schedule or modify appointments outside of business hours.</a:t>
            </a:r>
          </a:p>
          <a:p>
            <a:pPr lvl="1"/>
            <a:endParaRPr lang="en-US" dirty="0"/>
          </a:p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Customers are disgruntled about limited availability to schedule new or modify existing appointments.</a:t>
            </a:r>
          </a:p>
          <a:p>
            <a:pPr lvl="1"/>
            <a:r>
              <a:rPr lang="en-US" dirty="0"/>
              <a:t>Current system offers limited access Current system does not effectively meet scheduling demands.</a:t>
            </a:r>
          </a:p>
          <a:p>
            <a:pPr lvl="1"/>
            <a:r>
              <a:rPr lang="en-US" dirty="0"/>
              <a:t>Business owners are loosing income with open appointment windows.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18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System Requirements Diagram</a:t>
            </a:r>
          </a:p>
        </p:txBody>
      </p:sp>
      <p:pic>
        <p:nvPicPr>
          <p:cNvPr id="2" name="Picture -1964261211.emf" descr="-1964261211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057400"/>
            <a:ext cx="86868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381001"/>
            <a:ext cx="7086600" cy="99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Mission Requirements to Use Case and MOEs Refinement Matrix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711187075.emf" descr="1711187075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1484" y="1447800"/>
            <a:ext cx="4329631" cy="467820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6096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Mission to System Level Derived Requirements Matrix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542133327.emf" descr="-542133327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1872377"/>
            <a:ext cx="2819400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41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Logical Decomposition</a:t>
            </a:r>
          </a:p>
        </p:txBody>
      </p:sp>
      <p:pic>
        <p:nvPicPr>
          <p:cNvPr id="2" name="Picture 1264297659.emf" descr="1264297659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371600"/>
            <a:ext cx="7162800" cy="420600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Logical Node Architecture</a:t>
            </a:r>
          </a:p>
        </p:txBody>
      </p:sp>
      <p:pic>
        <p:nvPicPr>
          <p:cNvPr id="2" name="Picture 1504740292.emf" descr="1504740292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057400"/>
            <a:ext cx="8534400" cy="32765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3810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Logical Process Flow</a:t>
            </a:r>
          </a:p>
          <a:p>
            <a:pPr algn="ctr"/>
            <a:r>
              <a:rPr lang="en-US" sz="2800" dirty="0"/>
              <a:t>Prompt User for 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081717153.emf" descr="-1081717153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621" y="1447800"/>
            <a:ext cx="7235358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Logical I/O's Elements</a:t>
            </a:r>
          </a:p>
        </p:txBody>
      </p:sp>
      <p:pic>
        <p:nvPicPr>
          <p:cNvPr id="2" name="Picture -1402939483.emf" descr="-1402939483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2249" y="3096339"/>
            <a:ext cx="3848100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Logical Port 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964660497.emf" descr="964660497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653091"/>
            <a:ext cx="7848599" cy="426762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533400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Logical Part Connections</a:t>
            </a:r>
          </a:p>
          <a:p>
            <a:pPr algn="ctr"/>
            <a:r>
              <a:rPr lang="en-US" sz="2800" dirty="0"/>
              <a:t>AAS Node Logical IBD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2127286598.emf" descr="2127286598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4887" y="1843802"/>
            <a:ext cx="7362824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Logical State Machine</a:t>
            </a:r>
          </a:p>
          <a:p>
            <a:pPr algn="ctr"/>
            <a:r>
              <a:rPr lang="en-US" sz="2800" dirty="0"/>
              <a:t>Connection Manager</a:t>
            </a:r>
          </a:p>
        </p:txBody>
      </p:sp>
      <p:pic>
        <p:nvPicPr>
          <p:cNvPr id="2" name="Picture -722843628.emf" descr="-722843628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590800"/>
            <a:ext cx="85344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6E42-9C02-FD1A-7D3D-CD8B230A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AAS Concept of Operations (Continued)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62117-A611-6F8C-550B-812614A6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Stakeholders</a:t>
            </a:r>
          </a:p>
          <a:p>
            <a:pPr lvl="1"/>
            <a:r>
              <a:rPr lang="en-US" dirty="0"/>
              <a:t>Business Owners</a:t>
            </a:r>
          </a:p>
          <a:p>
            <a:pPr lvl="1"/>
            <a:r>
              <a:rPr lang="en-US" dirty="0"/>
              <a:t>Business Staff</a:t>
            </a:r>
          </a:p>
          <a:p>
            <a:pPr lvl="1"/>
            <a:r>
              <a:rPr lang="en-US" dirty="0"/>
              <a:t>Business Customers</a:t>
            </a:r>
          </a:p>
          <a:p>
            <a:pPr lvl="1"/>
            <a:endParaRPr lang="en-US" dirty="0"/>
          </a:p>
          <a:p>
            <a:r>
              <a:rPr lang="en-US" dirty="0"/>
              <a:t>System-of-Interest Goals: Automatic Appointment System</a:t>
            </a:r>
          </a:p>
          <a:p>
            <a:pPr lvl="1"/>
            <a:r>
              <a:rPr lang="en-US" dirty="0"/>
              <a:t>Stakeholders want a system that automates scheduling/modifying appointments while maintaining the current business system.</a:t>
            </a:r>
          </a:p>
          <a:p>
            <a:pPr lvl="1"/>
            <a:r>
              <a:rPr lang="en-US" dirty="0"/>
              <a:t>Stakeholders want to investigate possible implementation options as they compare to the current system which only allows appointments made via phone, during business hours, and by speaking to a human.</a:t>
            </a:r>
          </a:p>
        </p:txBody>
      </p:sp>
    </p:spTree>
    <p:extLst>
      <p:ext uri="{BB962C8B-B14F-4D97-AF65-F5344CB8AC3E}">
        <p14:creationId xmlns:p14="http://schemas.microsoft.com/office/powerpoint/2010/main" val="1680201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Logical Part Specifications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93996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590670447.emf" descr="-590670447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33612" y="2672477"/>
            <a:ext cx="4905375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Logical Part Requirements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25812483.emf" descr="125812483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517753"/>
            <a:ext cx="7848599" cy="253829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System Requirements to Logical Activity Refinement Matrix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367228068.emf" descr="-367228068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8862" y="2558177"/>
            <a:ext cx="4714875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System Requirements to Logical Part Derived Requirement Matrix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552630005.emf" descr="-1552630005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301002"/>
            <a:ext cx="44958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Logical to Physical Allocation Matrix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614827780.emf" descr="614827780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1825" y="1743789"/>
            <a:ext cx="3028950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5500" y="462588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Physical Decomposition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19933489.emf" descr="-119933489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8300" y="1295400"/>
            <a:ext cx="6096000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4100" y="3810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Physical Process Flow</a:t>
            </a:r>
          </a:p>
          <a:p>
            <a:pPr algn="ctr"/>
            <a:r>
              <a:rPr lang="en-US" sz="2800" dirty="0"/>
              <a:t>Prompt User for 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611863496.emf" descr="-1611863496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056" y="1447800"/>
            <a:ext cx="7452488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Physical I/O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157724977.emf" descr="1157724977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4525" y="2886789"/>
            <a:ext cx="554355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71700" y="999369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Physical Port 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086608831.emf" descr="-1086608831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116115"/>
            <a:ext cx="7848599" cy="334157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522827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Physical Part Connections</a:t>
            </a:r>
          </a:p>
          <a:p>
            <a:pPr algn="ctr"/>
            <a:r>
              <a:rPr lang="en-US" sz="2800" dirty="0"/>
              <a:t>AAS Node Physical IBD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562612194.emf" descr="562612194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527475"/>
            <a:ext cx="7848599" cy="25188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6E42-9C02-FD1A-7D3D-CD8B230A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AAS High-Level Use Case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62117-A611-6F8C-550B-812614A6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AAS will be work outside of business hours.</a:t>
            </a:r>
          </a:p>
          <a:p>
            <a:r>
              <a:rPr lang="en-US" dirty="0"/>
              <a:t>The AAS will be provide customer appointment options to create new or modify existing appointments.</a:t>
            </a:r>
          </a:p>
          <a:p>
            <a:r>
              <a:rPr lang="en-US" dirty="0"/>
              <a:t>The AAS will work with the existing business scheduling system.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13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2100" y="516104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Physical State Machine</a:t>
            </a:r>
          </a:p>
          <a:p>
            <a:pPr algn="ctr"/>
            <a:r>
              <a:rPr lang="en-US" sz="2800" dirty="0"/>
              <a:t>Client Service Connection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93996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539924066.emf" descr="539924066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6325" y="2296239"/>
            <a:ext cx="7219950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Physical Part Specifications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235499040.emf" descr="1235499040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8837" y="2634377"/>
            <a:ext cx="5114925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Physical Part Requirements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809193988.emf" descr="-809193988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428490"/>
            <a:ext cx="7848599" cy="271682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Physical Element to Requirement Satisfy Relationship Matrix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824042346.emf" descr="824042346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2650" y="2310527"/>
            <a:ext cx="5067300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Logical to Physical Derived Requirement Matrix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136393040.emf" descr="-1136393040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9350" y="1934289"/>
            <a:ext cx="4533900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Operating Cost Analysis Context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2139944757.emf" descr="2139944757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0933" y="1447800"/>
            <a:ext cx="5490734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Customer Satisfaction Analysis Context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607056939.emf" descr="-607056939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4598" y="1447800"/>
            <a:ext cx="5583404" cy="467820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731996"/>
            <a:ext cx="624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Top Level Analysis Specification</a:t>
            </a:r>
          </a:p>
          <a:p>
            <a:pPr algn="ctr"/>
            <a:r>
              <a:rPr lang="en-US" sz="2800" dirty="0"/>
              <a:t>Customer Satisfaction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805395076.emf" descr="1805395076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4450" y="2153364"/>
            <a:ext cx="6743700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533400"/>
            <a:ext cx="838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Top-Level Parametric Relationships</a:t>
            </a:r>
          </a:p>
          <a:p>
            <a:pPr algn="ctr"/>
            <a:r>
              <a:rPr lang="en-US" sz="2800" dirty="0"/>
              <a:t>Customer Satisfaction Parametric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2084823296.emf" descr="2084823296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399440"/>
            <a:ext cx="7848599" cy="2774923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7762" y="533400"/>
            <a:ext cx="6929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Lower-Level Analysis Specification</a:t>
            </a:r>
          </a:p>
          <a:p>
            <a:pPr algn="ctr"/>
            <a:r>
              <a:rPr lang="en-US" sz="2800" dirty="0"/>
              <a:t>Availability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475745150.emf" descr="-475745150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7762" y="2010489"/>
            <a:ext cx="7077075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6E42-9C02-FD1A-7D3D-CD8B230A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Model &amp; Focal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62117-A611-6F8C-550B-812614A6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of Model</a:t>
            </a:r>
          </a:p>
          <a:p>
            <a:pPr lvl="1"/>
            <a:r>
              <a:rPr lang="en-US" dirty="0"/>
              <a:t>Business owners want a trade-off analysis between current business system and possible implementation options.</a:t>
            </a:r>
          </a:p>
          <a:p>
            <a:pPr lvl="1"/>
            <a:r>
              <a:rPr lang="en-US" dirty="0"/>
              <a:t>Business owners want to investigate possible AAS implementation options.</a:t>
            </a:r>
          </a:p>
          <a:p>
            <a:pPr lvl="1"/>
            <a:r>
              <a:rPr lang="en-US" dirty="0"/>
              <a:t>Business owners want to determine whether to keep phone appointments as an option.</a:t>
            </a:r>
          </a:p>
          <a:p>
            <a:r>
              <a:rPr lang="en-US" dirty="0"/>
              <a:t>Focal Point</a:t>
            </a:r>
          </a:p>
          <a:p>
            <a:pPr lvl="1"/>
            <a:r>
              <a:rPr lang="en-US" dirty="0"/>
              <a:t>Automatic Appointment System</a:t>
            </a:r>
          </a:p>
        </p:txBody>
      </p:sp>
    </p:spTree>
    <p:extLst>
      <p:ext uri="{BB962C8B-B14F-4D97-AF65-F5344CB8AC3E}">
        <p14:creationId xmlns:p14="http://schemas.microsoft.com/office/powerpoint/2010/main" val="4292298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8382" y="537347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Lower-Level Parametric Relationships</a:t>
            </a:r>
          </a:p>
          <a:p>
            <a:pPr algn="ctr"/>
            <a:r>
              <a:rPr lang="en-US" sz="2800" dirty="0"/>
              <a:t>Availability Parametric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681969055.emf" descr="-1681969055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207257"/>
            <a:ext cx="7848599" cy="315928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Critical System Properties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971082466.emf" descr="-971082466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5075" y="2162889"/>
            <a:ext cx="43624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20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533400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Stakeholder Need/Mission Requirement Map</a:t>
            </a:r>
          </a:p>
          <a:p>
            <a:pPr algn="ctr"/>
            <a:r>
              <a:rPr lang="en-US" sz="2800" dirty="0"/>
              <a:t>AAS Operating Cost Goal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228318905.emf" descr="-228318905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486096"/>
            <a:ext cx="7848599" cy="2601611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533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Logical Activities to Logical Blocks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37240463.emf" descr="37240463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4175" y="2320052"/>
            <a:ext cx="352425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5334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Logical Blocks to Logical Activities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1015775580.emf" descr="1015775580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4137" y="2481977"/>
            <a:ext cx="4124324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5334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Logical to Physical Activity</a:t>
            </a:r>
          </a:p>
          <a:p>
            <a:pPr algn="ctr"/>
            <a:r>
              <a:rPr lang="en-US" sz="2800" b="1" dirty="0"/>
              <a:t> Realization Matrix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2095729612.emf" descr="2095729612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6100" y="2453402"/>
            <a:ext cx="32004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Analyze Stakeholder Needs Diagram Links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636651001.emf" descr="-1636651001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5525" y="1572339"/>
            <a:ext cx="47815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Final Package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654754357.emf" descr="654754357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209487"/>
            <a:ext cx="7848599" cy="31548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Initial Package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829432023.emf" descr="-1829432023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8221" y="1447800"/>
            <a:ext cx="4376157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'As-Is' Domain Decomposition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2103324559.emf" descr="-2103324559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9275" y="2820114"/>
            <a:ext cx="5734050" cy="19335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Causal Analysis</a:t>
            </a:r>
          </a:p>
          <a:p>
            <a:pPr algn="ctr"/>
            <a:r>
              <a:rPr lang="en-US" sz="2800" dirty="0"/>
              <a:t>Customer Satisfaction Fish Bone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417587749.emf" descr="417587749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0662" y="2062877"/>
            <a:ext cx="6391275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Causal Analysis</a:t>
            </a:r>
          </a:p>
          <a:p>
            <a:pPr algn="ctr"/>
            <a:r>
              <a:rPr lang="en-US" sz="2800" dirty="0"/>
              <a:t>Operating Cost Fish Bone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733635205.emf" descr="733635205.emf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2137" y="2067639"/>
            <a:ext cx="5648325" cy="34385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143</TotalTime>
  <Words>532</Words>
  <Application>Microsoft Office PowerPoint</Application>
  <PresentationFormat>On-screen Show (4:3)</PresentationFormat>
  <Paragraphs>373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Georgia</vt:lpstr>
      <vt:lpstr>Lato Extended</vt:lpstr>
      <vt:lpstr>Lucida Grande</vt:lpstr>
      <vt:lpstr>Wingdings</vt:lpstr>
      <vt:lpstr>Wingdings 2</vt:lpstr>
      <vt:lpstr>Civic</vt:lpstr>
      <vt:lpstr>Introduction to Model Based System Engineering</vt:lpstr>
      <vt:lpstr>AAS Concept of Operations</vt:lpstr>
      <vt:lpstr>AAS Concept of Operations (Continued)</vt:lpstr>
      <vt:lpstr>AAS High-Level Use Case</vt:lpstr>
      <vt:lpstr>Purpose of the Model &amp; Focal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Presentation PowerPoint</dc:title>
  <dc:creator>No Magic</dc:creator>
  <cp:lastModifiedBy>cami L</cp:lastModifiedBy>
  <cp:revision>8</cp:revision>
  <dcterms:created xsi:type="dcterms:W3CDTF">2010-04-19T08:03:47Z</dcterms:created>
  <dcterms:modified xsi:type="dcterms:W3CDTF">2023-05-02T13:52:35Z</dcterms:modified>
</cp:coreProperties>
</file>