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60" r:id="rId3"/>
    <p:sldId id="257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96BCC-2E1B-4BBC-9350-8B49CE96C2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099CD-A960-4432-81E6-7804355CB0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E5F61-A453-43FE-91B2-ABCF1176450C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AB558-38D2-47B1-89AE-EF0F27589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24E5E-A30E-4567-81EB-49AA9F9869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D90DE-BC87-4330-8C68-1C84CD34B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04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C59E6-F87F-458D-811C-12C16D815D4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C0F36-C7EA-49F4-B73B-5F3CE0D2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7279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950A-02C8-4A12-B089-41CDB4FC7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B569B-AF98-45AF-B4A5-D2F90616F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BBE0F-B82C-4EDD-B6BA-291558F3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1DE7-0222-41DE-A628-5B79956CD8C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C63F6-ECF4-4AEF-B52B-9C3CAC6D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8B9FA-8D7F-4708-957E-4EC586EE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7209-8FB1-4911-A4FC-747AD4CA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2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E655-FBE1-4F59-A243-E34CBAB7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55FB4-993A-4438-A2EF-2D369701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10FE-2BA3-4084-A8C4-B845C5B7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1DE7-0222-41DE-A628-5B79956CD8C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39E56-95FC-4775-A5D5-5B843445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3F18D-0237-4974-9E35-341EFB93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7209-8FB1-4911-A4FC-747AD4CA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4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52FF1-3FEF-488B-B75B-67E92E309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E8F63-A9E4-4B6A-89ED-C8A868E54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0A94A-2339-4F2D-951C-4A2D0FDD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1DE7-0222-41DE-A628-5B79956CD8C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AA887-8F3D-40BF-980C-BEB964BF7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C65F5-407F-4799-8ECF-8A5ABAA7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7209-8FB1-4911-A4FC-747AD4CA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2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054A-107A-4DC5-AD80-3D310929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16172-334A-4A63-89F1-CE476C500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49344-6D53-40A2-ADB3-D360CA67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1DE7-0222-41DE-A628-5B79956CD8C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F79DF-0817-4C6B-B605-A113FB73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E12BD-5E70-4ECA-A718-EBFCBF36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7209-8FB1-4911-A4FC-747AD4CA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4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57F2-395A-4AC9-A2B1-2DFB8463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95BC-5AA4-4F5C-A346-F79222531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05239-4061-46AF-BD13-88AE7760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1DE7-0222-41DE-A628-5B79956CD8C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487D7-29C0-4CDA-B6CD-90F7F812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6337-2C16-4D9C-B498-F7CACD1D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7209-8FB1-4911-A4FC-747AD4CA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3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0756-6E69-44B0-928E-85C71184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11798-4F8A-4B0C-B11C-123E8C15B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64D4D-2993-4CEE-A3F7-292F0FCFE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5526B-D9FD-46B5-A926-601099A1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1DE7-0222-41DE-A628-5B79956CD8C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4FA93-9F6C-4EC6-8E9E-B78BFD23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14D3D-98BD-4A50-8467-5191B65A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7209-8FB1-4911-A4FC-747AD4CA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8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8AFE-BA6D-4512-A8AE-25CA3824C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D3BD6-0622-48E5-B86D-2A41BC67D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C3669-E6E7-46B9-8875-DEEB91520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FB9C9-6DE8-4DA7-9A9F-173E938BC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2368A3-069C-45DC-849E-56FF15A46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85FC6-5CE5-4045-B861-2D1ECA75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1DE7-0222-41DE-A628-5B79956CD8C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C71F9-DA40-41FE-AA86-44530754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D6E566-41EC-42A1-A84C-3F42AE7F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7209-8FB1-4911-A4FC-747AD4CA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DE64-8B05-4DB2-83ED-87F7C497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A8E42-E6F5-4AD7-9A39-FE4B05BB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1DE7-0222-41DE-A628-5B79956CD8C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E385D-4D7E-42D2-ACF1-1ACF4105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E7EF9-108D-48A3-9D16-C15FE5F6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7209-8FB1-4911-A4FC-747AD4CA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1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C6E45-06FD-4E1B-B9B2-1E633CF7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1DE7-0222-41DE-A628-5B79956CD8C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CF9AA-ABE5-4E45-9DFB-CEC7440E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4130A-9BC3-4DFA-A7BF-FAD61890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7209-8FB1-4911-A4FC-747AD4CA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1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E2DF-A18A-4D8F-A917-849DFCA6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E6EAD-57C5-4807-AB64-D706B6973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7EB29-5145-4368-B9A5-772ED4301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C0778-DE33-45C4-9218-DBF99F7A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1DE7-0222-41DE-A628-5B79956CD8C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F8678-D72A-4A03-8A20-5DE40BDE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3562B-BDFC-41FA-9B7C-0015F416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7209-8FB1-4911-A4FC-747AD4CA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8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2244-649F-49B7-B871-8DF137227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7F72B-B62F-49F2-82CC-027D80818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73BE2-BDE5-47E6-BDAB-352442E42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A1431-2876-43F4-A6D1-99F574F4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1DE7-0222-41DE-A628-5B79956CD8C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6B944-2109-410D-976C-2EFE83A7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F9148-484E-49F4-8BA5-263126F8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7209-8FB1-4911-A4FC-747AD4CA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2904C-3BBC-4447-B647-02DA3E9A3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03634" y="5976203"/>
            <a:ext cx="184731" cy="830997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BEFD95-D4E9-4F72-97C9-675D9BEF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9E967-9856-4DC5-A846-809110B54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48692-307B-4BAD-82C0-7882379C4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E1DE7-0222-41DE-A628-5B79956CD8C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22AE2-C208-4495-9506-71AD2D0EE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37209-8FB1-4911-A4FC-747AD4CA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0A8122E-13A2-44A6-B07F-151D36EA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03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8B9E55-BF9D-43F2-A60D-4CD338E352C9}"/>
              </a:ext>
            </a:extLst>
          </p:cNvPr>
          <p:cNvGrpSpPr/>
          <p:nvPr/>
        </p:nvGrpSpPr>
        <p:grpSpPr>
          <a:xfrm>
            <a:off x="2465894" y="310958"/>
            <a:ext cx="6774754" cy="6280766"/>
            <a:chOff x="2465894" y="310958"/>
            <a:chExt cx="6774754" cy="6280766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6FBE73AB-F38F-486B-A21E-EB1F7B359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05552" y="1556628"/>
              <a:ext cx="5035096" cy="503509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5CDB37-37F2-4AA5-9C56-BE6718609DE9}"/>
                </a:ext>
              </a:extLst>
            </p:cNvPr>
            <p:cNvSpPr txBox="1"/>
            <p:nvPr/>
          </p:nvSpPr>
          <p:spPr>
            <a:xfrm>
              <a:off x="3159696" y="310958"/>
              <a:ext cx="58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i="1" dirty="0">
                  <a:solidFill>
                    <a:schemeClr val="accent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Requirement: </a:t>
              </a:r>
              <a:r>
                <a:rPr lang="en-US" sz="1800" i="1" dirty="0">
                  <a:solidFill>
                    <a:schemeClr val="accent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Drone shall utilize proximity sensors with a unit weight less than 120g (T) 5g (O).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F124624-04E8-4CA7-AD9D-9BCA2488F5B4}"/>
                    </a:ext>
                  </a:extLst>
                </p:cNvPr>
                <p:cNvSpPr txBox="1"/>
                <p:nvPr/>
              </p:nvSpPr>
              <p:spPr>
                <a:xfrm>
                  <a:off x="4989549" y="4203963"/>
                  <a:ext cx="3467101" cy="714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75</m:t>
                                    </m:r>
                                  </m:den>
                                </m:f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+3.5</m:t>
                                </m:r>
                              </m:e>
                            </m:d>
                          </m:e>
                        </m:fun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F124624-04E8-4CA7-AD9D-9BCA2488F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549" y="4203963"/>
                  <a:ext cx="3467101" cy="7146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58DCACE-C9C5-4CE9-B233-83B3BC335C73}"/>
                    </a:ext>
                  </a:extLst>
                </p:cNvPr>
                <p:cNvSpPr txBox="1"/>
                <p:nvPr/>
              </p:nvSpPr>
              <p:spPr>
                <a:xfrm>
                  <a:off x="2482914" y="1556628"/>
                  <a:ext cx="17226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(5.0)= </m:t>
                      </m:r>
                    </m:oMath>
                  </a14:m>
                  <a:r>
                    <a:rPr lang="en-US" dirty="0"/>
                    <a:t>10.00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58DCACE-C9C5-4CE9-B233-83B3BC335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914" y="1556628"/>
                  <a:ext cx="172263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06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D690AFF-458D-4191-BF45-97821E0F1FCB}"/>
                    </a:ext>
                  </a:extLst>
                </p:cNvPr>
                <p:cNvSpPr txBox="1"/>
                <p:nvPr/>
              </p:nvSpPr>
              <p:spPr>
                <a:xfrm>
                  <a:off x="2482914" y="1836263"/>
                  <a:ext cx="15961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(6.5)= </m:t>
                      </m:r>
                    </m:oMath>
                  </a14:m>
                  <a:r>
                    <a:rPr lang="en-US" dirty="0"/>
                    <a:t>9.83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D690AFF-458D-4191-BF45-97821E0F1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914" y="1836263"/>
                  <a:ext cx="159612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145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78573FC-02EA-4D94-ACC1-E6EE946A3621}"/>
                    </a:ext>
                  </a:extLst>
                </p:cNvPr>
                <p:cNvSpPr txBox="1"/>
                <p:nvPr/>
              </p:nvSpPr>
              <p:spPr>
                <a:xfrm>
                  <a:off x="2482914" y="2115897"/>
                  <a:ext cx="17226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(8.5)= </m:t>
                      </m:r>
                    </m:oMath>
                  </a14:m>
                  <a:r>
                    <a:rPr lang="en-US" dirty="0"/>
                    <a:t>9.75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78573FC-02EA-4D94-ACC1-E6EE946A36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914" y="2115897"/>
                  <a:ext cx="172263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06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65A6F4-1533-4A49-A82F-2DDC446965CD}"/>
                    </a:ext>
                  </a:extLst>
                </p:cNvPr>
                <p:cNvSpPr txBox="1"/>
                <p:nvPr/>
              </p:nvSpPr>
              <p:spPr>
                <a:xfrm>
                  <a:off x="2482914" y="4733980"/>
                  <a:ext cx="1676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(110)=</m:t>
                      </m:r>
                    </m:oMath>
                  </a14:m>
                  <a:r>
                    <a:rPr lang="en-US" dirty="0"/>
                    <a:t>2.98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65A6F4-1533-4A49-A82F-2DDC446965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914" y="4733980"/>
                  <a:ext cx="167640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09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11934E-D427-451A-8430-4F320635C1B2}"/>
                </a:ext>
              </a:extLst>
            </p:cNvPr>
            <p:cNvSpPr txBox="1"/>
            <p:nvPr/>
          </p:nvSpPr>
          <p:spPr>
            <a:xfrm>
              <a:off x="4205552" y="1091342"/>
              <a:ext cx="5035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Proximity Sensor Weight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940FEA-976E-4C18-95DB-0CB58B601405}"/>
                </a:ext>
              </a:extLst>
            </p:cNvPr>
            <p:cNvSpPr txBox="1"/>
            <p:nvPr/>
          </p:nvSpPr>
          <p:spPr>
            <a:xfrm>
              <a:off x="2465894" y="342493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Utility Function</a:t>
              </a:r>
            </a:p>
          </p:txBody>
        </p: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B1844D2C-8C3B-442B-A763-D08F66666428}"/>
                </a:ext>
              </a:extLst>
            </p:cNvPr>
            <p:cNvCxnSpPr>
              <a:cxnSpLocks/>
              <a:stCxn id="14" idx="3"/>
              <a:endCxn id="6" idx="1"/>
            </p:cNvCxnSpPr>
            <p:nvPr/>
          </p:nvCxnSpPr>
          <p:spPr>
            <a:xfrm>
              <a:off x="4142294" y="3609604"/>
              <a:ext cx="847255" cy="95170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330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3DF220F-B8DE-45D9-9F81-E4065AA571FB}"/>
              </a:ext>
            </a:extLst>
          </p:cNvPr>
          <p:cNvGrpSpPr/>
          <p:nvPr/>
        </p:nvGrpSpPr>
        <p:grpSpPr>
          <a:xfrm>
            <a:off x="2199665" y="310958"/>
            <a:ext cx="7087221" cy="6298770"/>
            <a:chOff x="2199665" y="310958"/>
            <a:chExt cx="7087221" cy="6298770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F9F29AE-F7C7-4B17-9C69-23DAB6839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05552" y="1528394"/>
              <a:ext cx="5081334" cy="508133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5CDB37-37F2-4AA5-9C56-BE6718609DE9}"/>
                </a:ext>
              </a:extLst>
            </p:cNvPr>
            <p:cNvSpPr txBox="1"/>
            <p:nvPr/>
          </p:nvSpPr>
          <p:spPr>
            <a:xfrm>
              <a:off x="3159696" y="310958"/>
              <a:ext cx="58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i="1" dirty="0">
                  <a:solidFill>
                    <a:schemeClr val="accent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Requirement: </a:t>
              </a:r>
              <a:r>
                <a:rPr lang="en-US" sz="1800" i="1" dirty="0">
                  <a:solidFill>
                    <a:schemeClr val="accent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Drone shall utilize proximity sensors with a nominal power consumption of 2W(T) 0.075W(O).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F124624-04E8-4CA7-AD9D-9BCA2488F5B4}"/>
                    </a:ext>
                  </a:extLst>
                </p:cNvPr>
                <p:cNvSpPr txBox="1"/>
                <p:nvPr/>
              </p:nvSpPr>
              <p:spPr>
                <a:xfrm>
                  <a:off x="5819785" y="2281118"/>
                  <a:ext cx="34671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=−4.67532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+10.35065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F124624-04E8-4CA7-AD9D-9BCA2488F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9785" y="2281118"/>
                  <a:ext cx="346710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58DCACE-C9C5-4CE9-B233-83B3BC335C73}"/>
                    </a:ext>
                  </a:extLst>
                </p:cNvPr>
                <p:cNvSpPr txBox="1"/>
                <p:nvPr/>
              </p:nvSpPr>
              <p:spPr>
                <a:xfrm>
                  <a:off x="2199665" y="1556628"/>
                  <a:ext cx="19772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(0.075)= </m:t>
                      </m:r>
                    </m:oMath>
                  </a14:m>
                  <a:r>
                    <a:rPr lang="en-US" dirty="0"/>
                    <a:t>10.00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58DCACE-C9C5-4CE9-B233-83B3BC335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9665" y="1556628"/>
                  <a:ext cx="197727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92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D690AFF-458D-4191-BF45-97821E0F1FCB}"/>
                    </a:ext>
                  </a:extLst>
                </p:cNvPr>
                <p:cNvSpPr txBox="1"/>
                <p:nvPr/>
              </p:nvSpPr>
              <p:spPr>
                <a:xfrm>
                  <a:off x="2199665" y="1836262"/>
                  <a:ext cx="19772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(0.120)=9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.78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D690AFF-458D-4191-BF45-97821E0F1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9665" y="1836262"/>
                  <a:ext cx="197727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78573FC-02EA-4D94-ACC1-E6EE946A3621}"/>
                    </a:ext>
                  </a:extLst>
                </p:cNvPr>
                <p:cNvSpPr txBox="1"/>
                <p:nvPr/>
              </p:nvSpPr>
              <p:spPr>
                <a:xfrm>
                  <a:off x="2245903" y="2115897"/>
                  <a:ext cx="18848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(0.165)= </m:t>
                      </m:r>
                    </m:oMath>
                  </a14:m>
                  <a:r>
                    <a:rPr lang="en-US" dirty="0"/>
                    <a:t>9.58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78573FC-02EA-4D94-ACC1-E6EE946A36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903" y="2115897"/>
                  <a:ext cx="188480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96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65A6F4-1533-4A49-A82F-2DDC446965CD}"/>
                    </a:ext>
                  </a:extLst>
                </p:cNvPr>
                <p:cNvSpPr txBox="1"/>
                <p:nvPr/>
              </p:nvSpPr>
              <p:spPr>
                <a:xfrm>
                  <a:off x="2482914" y="5606871"/>
                  <a:ext cx="1676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(2.000)=1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65A6F4-1533-4A49-A82F-2DDC446965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914" y="5606871"/>
                  <a:ext cx="167640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11934E-D427-451A-8430-4F320635C1B2}"/>
                </a:ext>
              </a:extLst>
            </p:cNvPr>
            <p:cNvSpPr txBox="1"/>
            <p:nvPr/>
          </p:nvSpPr>
          <p:spPr>
            <a:xfrm>
              <a:off x="4205552" y="1091342"/>
              <a:ext cx="5035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Proximity Sensor Power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940FEA-976E-4C18-95DB-0CB58B601405}"/>
                </a:ext>
              </a:extLst>
            </p:cNvPr>
            <p:cNvSpPr txBox="1"/>
            <p:nvPr/>
          </p:nvSpPr>
          <p:spPr>
            <a:xfrm>
              <a:off x="2482914" y="3380963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Utility Function</a:t>
              </a:r>
            </a:p>
          </p:txBody>
        </p: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B1844D2C-8C3B-442B-A763-D08F66666428}"/>
                </a:ext>
              </a:extLst>
            </p:cNvPr>
            <p:cNvCxnSpPr>
              <a:cxnSpLocks/>
              <a:stCxn id="14" idx="3"/>
              <a:endCxn id="6" idx="1"/>
            </p:cNvCxnSpPr>
            <p:nvPr/>
          </p:nvCxnSpPr>
          <p:spPr>
            <a:xfrm flipV="1">
              <a:off x="4159314" y="2465784"/>
              <a:ext cx="1660471" cy="109984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030BEBA-232A-415A-BC56-10124C3C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9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E0B535C-6AAE-430D-BB20-7FBF5F08131F}"/>
              </a:ext>
            </a:extLst>
          </p:cNvPr>
          <p:cNvGrpSpPr/>
          <p:nvPr/>
        </p:nvGrpSpPr>
        <p:grpSpPr>
          <a:xfrm>
            <a:off x="2627292" y="310958"/>
            <a:ext cx="6613356" cy="6280766"/>
            <a:chOff x="2627292" y="310958"/>
            <a:chExt cx="6613356" cy="6280766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519770D-674C-43E1-AFD8-CD8E38C98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05552" y="1556628"/>
              <a:ext cx="5035096" cy="503509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5CDB37-37F2-4AA5-9C56-BE6718609DE9}"/>
                </a:ext>
              </a:extLst>
            </p:cNvPr>
            <p:cNvSpPr txBox="1"/>
            <p:nvPr/>
          </p:nvSpPr>
          <p:spPr>
            <a:xfrm>
              <a:off x="3159696" y="310958"/>
              <a:ext cx="58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i="1" dirty="0">
                  <a:solidFill>
                    <a:schemeClr val="accent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Requirement: </a:t>
              </a:r>
              <a:r>
                <a:rPr lang="en-US" sz="1800" i="1" dirty="0">
                  <a:solidFill>
                    <a:schemeClr val="accent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Drone shall utilize proximity sensors with a maximum operating temperature at 40</a:t>
              </a:r>
              <a:r>
                <a:rPr lang="en-US" sz="1800" i="1" dirty="0">
                  <a:solidFill>
                    <a:schemeClr val="accent1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</a:rPr>
                <a:t>°</a:t>
              </a:r>
              <a:r>
                <a:rPr lang="en-US" sz="1800" i="1" dirty="0">
                  <a:solidFill>
                    <a:schemeClr val="accent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 (T) 85</a:t>
              </a:r>
              <a:r>
                <a:rPr lang="en-US" sz="1800" i="1" dirty="0">
                  <a:solidFill>
                    <a:schemeClr val="accent1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</a:rPr>
                <a:t>°</a:t>
              </a:r>
              <a:r>
                <a:rPr lang="en-US" sz="1800" i="1" dirty="0">
                  <a:solidFill>
                    <a:schemeClr val="accent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 (O).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F124624-04E8-4CA7-AD9D-9BCA2488F5B4}"/>
                    </a:ext>
                  </a:extLst>
                </p:cNvPr>
                <p:cNvSpPr txBox="1"/>
                <p:nvPr/>
              </p:nvSpPr>
              <p:spPr>
                <a:xfrm>
                  <a:off x="5705474" y="2325286"/>
                  <a:ext cx="1817877" cy="634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)= </m:t>
                        </m:r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− 7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F124624-04E8-4CA7-AD9D-9BCA2488F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474" y="2325286"/>
                  <a:ext cx="1817877" cy="6347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58DCACE-C9C5-4CE9-B233-83B3BC335C73}"/>
                    </a:ext>
                  </a:extLst>
                </p:cNvPr>
                <p:cNvSpPr txBox="1"/>
                <p:nvPr/>
              </p:nvSpPr>
              <p:spPr>
                <a:xfrm>
                  <a:off x="2951352" y="1835277"/>
                  <a:ext cx="14032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(85)=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10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58DCACE-C9C5-4CE9-B233-83B3BC335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352" y="1835277"/>
                  <a:ext cx="140321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304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D690AFF-458D-4191-BF45-97821E0F1FCB}"/>
                    </a:ext>
                  </a:extLst>
                </p:cNvPr>
                <p:cNvSpPr txBox="1"/>
                <p:nvPr/>
              </p:nvSpPr>
              <p:spPr>
                <a:xfrm>
                  <a:off x="2951352" y="3176397"/>
                  <a:ext cx="12410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(70)=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7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D690AFF-458D-4191-BF45-97821E0F1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352" y="3176397"/>
                  <a:ext cx="124104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471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78573FC-02EA-4D94-ACC1-E6EE946A3621}"/>
                    </a:ext>
                  </a:extLst>
                </p:cNvPr>
                <p:cNvSpPr txBox="1"/>
                <p:nvPr/>
              </p:nvSpPr>
              <p:spPr>
                <a:xfrm>
                  <a:off x="2951352" y="4128416"/>
                  <a:ext cx="12410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(60)=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78573FC-02EA-4D94-ACC1-E6EE946A36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352" y="4128416"/>
                  <a:ext cx="1241046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471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65A6F4-1533-4A49-A82F-2DDC446965CD}"/>
                    </a:ext>
                  </a:extLst>
                </p:cNvPr>
                <p:cNvSpPr txBox="1"/>
                <p:nvPr/>
              </p:nvSpPr>
              <p:spPr>
                <a:xfrm>
                  <a:off x="2951352" y="5943962"/>
                  <a:ext cx="12410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(40)=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1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65A6F4-1533-4A49-A82F-2DDC446965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352" y="5943962"/>
                  <a:ext cx="1241046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471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11934E-D427-451A-8430-4F320635C1B2}"/>
                </a:ext>
              </a:extLst>
            </p:cNvPr>
            <p:cNvSpPr txBox="1"/>
            <p:nvPr/>
          </p:nvSpPr>
          <p:spPr>
            <a:xfrm>
              <a:off x="4205552" y="1091342"/>
              <a:ext cx="5035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Proximity Sensor Max Operating Temperature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940FEA-976E-4C18-95DB-0CB58B601405}"/>
                </a:ext>
              </a:extLst>
            </p:cNvPr>
            <p:cNvSpPr txBox="1"/>
            <p:nvPr/>
          </p:nvSpPr>
          <p:spPr>
            <a:xfrm>
              <a:off x="2627292" y="1174602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Utility Function</a:t>
              </a:r>
            </a:p>
          </p:txBody>
        </p: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B1844D2C-8C3B-442B-A763-D08F66666428}"/>
                </a:ext>
              </a:extLst>
            </p:cNvPr>
            <p:cNvCxnSpPr>
              <a:cxnSpLocks/>
              <a:stCxn id="14" idx="3"/>
              <a:endCxn id="6" idx="1"/>
            </p:cNvCxnSpPr>
            <p:nvPr/>
          </p:nvCxnSpPr>
          <p:spPr>
            <a:xfrm>
              <a:off x="4303692" y="1359268"/>
              <a:ext cx="1401782" cy="128341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B167E709-5945-4EE1-A4EB-C475ADB6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2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34F7F35-4C8A-4EE0-A0AB-2375548E48D5}"/>
              </a:ext>
            </a:extLst>
          </p:cNvPr>
          <p:cNvGrpSpPr/>
          <p:nvPr/>
        </p:nvGrpSpPr>
        <p:grpSpPr>
          <a:xfrm>
            <a:off x="2458720" y="310958"/>
            <a:ext cx="6797598" cy="6280766"/>
            <a:chOff x="2458720" y="310958"/>
            <a:chExt cx="6797598" cy="6280766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C3106B41-C2E6-4F27-A57F-10B030708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21222" y="1556628"/>
              <a:ext cx="5035096" cy="503509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5CDB37-37F2-4AA5-9C56-BE6718609DE9}"/>
                </a:ext>
              </a:extLst>
            </p:cNvPr>
            <p:cNvSpPr txBox="1"/>
            <p:nvPr/>
          </p:nvSpPr>
          <p:spPr>
            <a:xfrm>
              <a:off x="3159696" y="310958"/>
              <a:ext cx="58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i="1" dirty="0">
                  <a:solidFill>
                    <a:schemeClr val="accent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Requirement: </a:t>
              </a:r>
              <a:r>
                <a:rPr lang="en-US" sz="1800" i="1" dirty="0">
                  <a:solidFill>
                    <a:schemeClr val="accent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Drone shall utilize proximity sensors with a measurement range of at least 100cm (T) 600cm (O).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F124624-04E8-4CA7-AD9D-9BCA2488F5B4}"/>
                    </a:ext>
                  </a:extLst>
                </p:cNvPr>
                <p:cNvSpPr txBox="1"/>
                <p:nvPr/>
              </p:nvSpPr>
              <p:spPr>
                <a:xfrm>
                  <a:off x="5705474" y="2325286"/>
                  <a:ext cx="23818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0.018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−0.8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F124624-04E8-4CA7-AD9D-9BCA2488F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474" y="2325286"/>
                  <a:ext cx="238188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58DCACE-C9C5-4CE9-B233-83B3BC335C73}"/>
                    </a:ext>
                  </a:extLst>
                </p:cNvPr>
                <p:cNvSpPr txBox="1"/>
                <p:nvPr/>
              </p:nvSpPr>
              <p:spPr>
                <a:xfrm>
                  <a:off x="2458720" y="1794637"/>
                  <a:ext cx="18958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(18500)= </m:t>
                      </m:r>
                    </m:oMath>
                  </a14:m>
                  <a:r>
                    <a:rPr lang="en-US" dirty="0"/>
                    <a:t>10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58DCACE-C9C5-4CE9-B233-83B3BC335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720" y="1794637"/>
                  <a:ext cx="189584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965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D690AFF-458D-4191-BF45-97821E0F1FCB}"/>
                    </a:ext>
                  </a:extLst>
                </p:cNvPr>
                <p:cNvSpPr txBox="1"/>
                <p:nvPr/>
              </p:nvSpPr>
              <p:spPr>
                <a:xfrm>
                  <a:off x="2624088" y="3329033"/>
                  <a:ext cx="15651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6.4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D690AFF-458D-4191-BF45-97821E0F1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4088" y="3329033"/>
                  <a:ext cx="156510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78573FC-02EA-4D94-ACC1-E6EE946A3621}"/>
                    </a:ext>
                  </a:extLst>
                </p:cNvPr>
                <p:cNvSpPr txBox="1"/>
                <p:nvPr/>
              </p:nvSpPr>
              <p:spPr>
                <a:xfrm>
                  <a:off x="2624088" y="4428061"/>
                  <a:ext cx="15651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(250)=3.7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78573FC-02EA-4D94-ACC1-E6EE946A36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4088" y="4428061"/>
                  <a:ext cx="156510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65A6F4-1533-4A49-A82F-2DDC446965CD}"/>
                    </a:ext>
                  </a:extLst>
                </p:cNvPr>
                <p:cNvSpPr txBox="1"/>
                <p:nvPr/>
              </p:nvSpPr>
              <p:spPr>
                <a:xfrm>
                  <a:off x="2624088" y="5232762"/>
                  <a:ext cx="15651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150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=1.9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65A6F4-1533-4A49-A82F-2DDC446965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4088" y="5232762"/>
                  <a:ext cx="1565106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89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11934E-D427-451A-8430-4F320635C1B2}"/>
                </a:ext>
              </a:extLst>
            </p:cNvPr>
            <p:cNvSpPr txBox="1"/>
            <p:nvPr/>
          </p:nvSpPr>
          <p:spPr>
            <a:xfrm>
              <a:off x="4205552" y="1091342"/>
              <a:ext cx="5035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Proximity Sensor Range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940FEA-976E-4C18-95DB-0CB58B601405}"/>
                </a:ext>
              </a:extLst>
            </p:cNvPr>
            <p:cNvSpPr txBox="1"/>
            <p:nvPr/>
          </p:nvSpPr>
          <p:spPr>
            <a:xfrm>
              <a:off x="2627292" y="1174602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Utility Function</a:t>
              </a:r>
            </a:p>
          </p:txBody>
        </p: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B1844D2C-8C3B-442B-A763-D08F66666428}"/>
                </a:ext>
              </a:extLst>
            </p:cNvPr>
            <p:cNvCxnSpPr>
              <a:cxnSpLocks/>
              <a:stCxn id="14" idx="3"/>
              <a:endCxn id="6" idx="1"/>
            </p:cNvCxnSpPr>
            <p:nvPr/>
          </p:nvCxnSpPr>
          <p:spPr>
            <a:xfrm>
              <a:off x="4303692" y="1359268"/>
              <a:ext cx="1401782" cy="115068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516F4A3-2585-4626-B79E-0AF52453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5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42C04D9-AD1F-4EDD-B753-D2A95C99ADDC}"/>
              </a:ext>
            </a:extLst>
          </p:cNvPr>
          <p:cNvGrpSpPr/>
          <p:nvPr/>
        </p:nvGrpSpPr>
        <p:grpSpPr>
          <a:xfrm>
            <a:off x="2183797" y="310958"/>
            <a:ext cx="7056851" cy="6280766"/>
            <a:chOff x="2183797" y="310958"/>
            <a:chExt cx="7056851" cy="6280766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0D58D367-514A-419B-8BC7-947DE115D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05552" y="1556628"/>
              <a:ext cx="5035096" cy="503509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5CDB37-37F2-4AA5-9C56-BE6718609DE9}"/>
                </a:ext>
              </a:extLst>
            </p:cNvPr>
            <p:cNvSpPr txBox="1"/>
            <p:nvPr/>
          </p:nvSpPr>
          <p:spPr>
            <a:xfrm>
              <a:off x="3159696" y="310958"/>
              <a:ext cx="58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i="1" dirty="0">
                  <a:solidFill>
                    <a:schemeClr val="accent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Requirement: </a:t>
              </a:r>
              <a:r>
                <a:rPr lang="en-US" sz="1800" i="1" dirty="0">
                  <a:solidFill>
                    <a:schemeClr val="accent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Drone shall utilize proximity sensors with a measurement period of at most 45ms (T) 10ms (O)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F124624-04E8-4CA7-AD9D-9BCA2488F5B4}"/>
                    </a:ext>
                  </a:extLst>
                </p:cNvPr>
                <p:cNvSpPr txBox="1"/>
                <p:nvPr/>
              </p:nvSpPr>
              <p:spPr>
                <a:xfrm>
                  <a:off x="5773547" y="2115897"/>
                  <a:ext cx="3467101" cy="612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den>
                        </m:f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88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F124624-04E8-4CA7-AD9D-9BCA2488F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3547" y="2115897"/>
                  <a:ext cx="3467101" cy="6127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58DCACE-C9C5-4CE9-B233-83B3BC335C73}"/>
                    </a:ext>
                  </a:extLst>
                </p:cNvPr>
                <p:cNvSpPr txBox="1"/>
                <p:nvPr/>
              </p:nvSpPr>
              <p:spPr>
                <a:xfrm>
                  <a:off x="2482914" y="1780148"/>
                  <a:ext cx="17226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(10)= </m:t>
                      </m:r>
                    </m:oMath>
                  </a14:m>
                  <a:r>
                    <a:rPr lang="en-US" dirty="0"/>
                    <a:t>10.00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58DCACE-C9C5-4CE9-B233-83B3BC335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914" y="1780148"/>
                  <a:ext cx="1722638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D690AFF-458D-4191-BF45-97821E0F1FCB}"/>
                    </a:ext>
                  </a:extLst>
                </p:cNvPr>
                <p:cNvSpPr txBox="1"/>
                <p:nvPr/>
              </p:nvSpPr>
              <p:spPr>
                <a:xfrm>
                  <a:off x="2546172" y="3400903"/>
                  <a:ext cx="15961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(25)=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6.14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D690AFF-458D-4191-BF45-97821E0F1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6172" y="3400903"/>
                  <a:ext cx="159612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78573FC-02EA-4D94-ACC1-E6EE946A3621}"/>
                    </a:ext>
                  </a:extLst>
                </p:cNvPr>
                <p:cNvSpPr txBox="1"/>
                <p:nvPr/>
              </p:nvSpPr>
              <p:spPr>
                <a:xfrm>
                  <a:off x="2587115" y="4279977"/>
                  <a:ext cx="15142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(33)=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4.08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78573FC-02EA-4D94-ACC1-E6EE946A36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115" y="4279977"/>
                  <a:ext cx="1514236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008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65A6F4-1533-4A49-A82F-2DDC446965CD}"/>
                    </a:ext>
                  </a:extLst>
                </p:cNvPr>
                <p:cNvSpPr txBox="1"/>
                <p:nvPr/>
              </p:nvSpPr>
              <p:spPr>
                <a:xfrm>
                  <a:off x="2646336" y="4815260"/>
                  <a:ext cx="13957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38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65A6F4-1533-4A49-A82F-2DDC446965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336" y="4815260"/>
                  <a:ext cx="1395794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747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11934E-D427-451A-8430-4F320635C1B2}"/>
                </a:ext>
              </a:extLst>
            </p:cNvPr>
            <p:cNvSpPr txBox="1"/>
            <p:nvPr/>
          </p:nvSpPr>
          <p:spPr>
            <a:xfrm>
              <a:off x="4205552" y="1091342"/>
              <a:ext cx="5035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Proximity Sensor Measurement Period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940FEA-976E-4C18-95DB-0CB58B601405}"/>
                </a:ext>
              </a:extLst>
            </p:cNvPr>
            <p:cNvSpPr txBox="1"/>
            <p:nvPr/>
          </p:nvSpPr>
          <p:spPr>
            <a:xfrm>
              <a:off x="2183797" y="2763736"/>
              <a:ext cx="1858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Utility Function</a:t>
              </a:r>
            </a:p>
          </p:txBody>
        </p: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B1844D2C-8C3B-442B-A763-D08F66666428}"/>
                </a:ext>
              </a:extLst>
            </p:cNvPr>
            <p:cNvCxnSpPr>
              <a:cxnSpLocks/>
              <a:stCxn id="14" idx="3"/>
              <a:endCxn id="6" idx="1"/>
            </p:cNvCxnSpPr>
            <p:nvPr/>
          </p:nvCxnSpPr>
          <p:spPr>
            <a:xfrm flipV="1">
              <a:off x="4042130" y="2422295"/>
              <a:ext cx="1731417" cy="52610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35F28695-9DB1-4228-A232-28EC7FC3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1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279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M. Gomez (US)</dc:creator>
  <cp:keywords>Unrestricted</cp:keywords>
  <cp:lastModifiedBy>Jose M. Gomez (US)</cp:lastModifiedBy>
  <cp:revision>5</cp:revision>
  <dcterms:created xsi:type="dcterms:W3CDTF">2022-10-08T19:18:49Z</dcterms:created>
  <dcterms:modified xsi:type="dcterms:W3CDTF">2023-08-10T16:32:24Z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US\e401466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
</vt:lpwstr>
  </property>
  <property fmtid="{D5CDD505-2E9C-101B-9397-08002B2CF9AE}" pid="12" name="ExpCountry">
    <vt:lpwstr/>
  </property>
  <property fmtid="{D5CDD505-2E9C-101B-9397-08002B2CF9AE}" pid="13" name="TextBoxAndDropdownValues">
    <vt:lpwstr/>
  </property>
  <property fmtid="{D5CDD505-2E9C-101B-9397-08002B2CF9AE}" pid="14" name="SecurityClassification">
    <vt:lpwstr/>
  </property>
  <property fmtid="{D5CDD505-2E9C-101B-9397-08002B2CF9AE}" pid="15" name="MSIP_Label_502bc7c3-f152-4da1-98bd-f7a1bebdf752_Enabled">
    <vt:lpwstr>true</vt:lpwstr>
  </property>
  <property fmtid="{D5CDD505-2E9C-101B-9397-08002B2CF9AE}" pid="16" name="MSIP_Label_502bc7c3-f152-4da1-98bd-f7a1bebdf752_SetDate">
    <vt:lpwstr>2023-08-10T16:32:12Z</vt:lpwstr>
  </property>
  <property fmtid="{D5CDD505-2E9C-101B-9397-08002B2CF9AE}" pid="17" name="MSIP_Label_502bc7c3-f152-4da1-98bd-f7a1bebdf752_Method">
    <vt:lpwstr>Privileged</vt:lpwstr>
  </property>
  <property fmtid="{D5CDD505-2E9C-101B-9397-08002B2CF9AE}" pid="18" name="MSIP_Label_502bc7c3-f152-4da1-98bd-f7a1bebdf752_Name">
    <vt:lpwstr>Unrestricted</vt:lpwstr>
  </property>
  <property fmtid="{D5CDD505-2E9C-101B-9397-08002B2CF9AE}" pid="19" name="MSIP_Label_502bc7c3-f152-4da1-98bd-f7a1bebdf752_SiteId">
    <vt:lpwstr>b18f006c-b0fc-467d-b23a-a35b5695b5dc</vt:lpwstr>
  </property>
  <property fmtid="{D5CDD505-2E9C-101B-9397-08002B2CF9AE}" pid="20" name="MSIP_Label_502bc7c3-f152-4da1-98bd-f7a1bebdf752_ActionId">
    <vt:lpwstr>5430e7ad-60c4-499c-9a06-5fe93e918ec6</vt:lpwstr>
  </property>
  <property fmtid="{D5CDD505-2E9C-101B-9397-08002B2CF9AE}" pid="21" name="MSIP_Label_502bc7c3-f152-4da1-98bd-f7a1bebdf752_ContentBits">
    <vt:lpwstr>0</vt:lpwstr>
  </property>
</Properties>
</file>