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4" r:id="rId2"/>
  </p:sldMasterIdLst>
  <p:notesMasterIdLst>
    <p:notesMasterId r:id="rId21"/>
  </p:notesMasterIdLst>
  <p:sldIdLst>
    <p:sldId id="256" r:id="rId3"/>
    <p:sldId id="281" r:id="rId4"/>
    <p:sldId id="259" r:id="rId5"/>
    <p:sldId id="282" r:id="rId6"/>
    <p:sldId id="283" r:id="rId7"/>
    <p:sldId id="285" r:id="rId8"/>
    <p:sldId id="278" r:id="rId9"/>
    <p:sldId id="295" r:id="rId10"/>
    <p:sldId id="260" r:id="rId11"/>
    <p:sldId id="261" r:id="rId12"/>
    <p:sldId id="262" r:id="rId13"/>
    <p:sldId id="263" r:id="rId14"/>
    <p:sldId id="264" r:id="rId15"/>
    <p:sldId id="296" r:id="rId16"/>
    <p:sldId id="258" r:id="rId17"/>
    <p:sldId id="297" r:id="rId18"/>
    <p:sldId id="294" r:id="rId19"/>
    <p:sldId id="293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Std 45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18" autoAdjust="0"/>
  </p:normalViewPr>
  <p:slideViewPr>
    <p:cSldViewPr snapToGrid="0">
      <p:cViewPr varScale="1">
        <p:scale>
          <a:sx n="112" d="100"/>
          <a:sy n="112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CB5F1A-1425-4B1A-96A3-45A8BAEF8A89}" type="datetimeFigureOut">
              <a:rPr lang="es-ES"/>
              <a:pPr>
                <a:defRPr/>
              </a:pPr>
              <a:t>19/10/2022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7E559E6B-5F41-4079-8118-7C869FF6D6C0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95756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59E6B-5F41-4079-8118-7C869FF6D6C0}" type="slidenum">
              <a:rPr lang="es-ES" altLang="es-ES" smtClean="0"/>
              <a:pPr>
                <a:defRPr/>
              </a:pPr>
              <a:t>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6473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59E6B-5F41-4079-8118-7C869FF6D6C0}" type="slidenum">
              <a:rPr lang="es-ES" altLang="es-ES" smtClean="0"/>
              <a:pPr>
                <a:defRPr/>
              </a:pPr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419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09AE00-42B4-447A-B780-0432DCBD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8" y="1648046"/>
            <a:ext cx="3461354" cy="41998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8CD8A7-8CFC-448E-B24E-2864233A4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911" y="2222204"/>
            <a:ext cx="4752000" cy="1723718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/>
            <a:stretch>
              <a:fillRect l="87121" t="95910" r="2273" b="-90"/>
            </a:stretch>
          </a:blipFill>
          <a:ln w="38100" cap="flat" cmpd="sng">
            <a:noFill/>
            <a:round/>
          </a:ln>
        </p:spPr>
        <p:txBody>
          <a:bodyPr wrap="square" bIns="180000">
            <a:spAutoFit/>
          </a:bodyPr>
          <a:lstStyle>
            <a:lvl1pPr algn="r">
              <a:defRPr sz="3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Este es el título principal de esta presentación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E052AD-7779-4634-B76D-19C1727991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1397" y="4252913"/>
            <a:ext cx="346135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800" b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/>
            </a:lvl6pPr>
          </a:lstStyle>
          <a:p>
            <a:pPr lvl="0"/>
            <a:r>
              <a:rPr lang="es-ES" dirty="0"/>
              <a:t>Este es el subtítulo, por ejemplo el nombre del programa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645BF65B-0B33-43A0-9533-2C038D04D5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1397" y="4997192"/>
            <a:ext cx="34613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/>
            </a:lvl6pPr>
          </a:lstStyle>
          <a:p>
            <a:pPr lvl="0"/>
            <a:r>
              <a:rPr lang="es-ES" dirty="0"/>
              <a:t>Fecha: 2 de diciembre de 2018</a:t>
            </a:r>
          </a:p>
          <a:p>
            <a:pPr lvl="0"/>
            <a:r>
              <a:rPr lang="es-ES" dirty="0"/>
              <a:t>Lugar: Campus de Madrid</a:t>
            </a:r>
          </a:p>
        </p:txBody>
      </p:sp>
    </p:spTree>
    <p:extLst>
      <p:ext uri="{BB962C8B-B14F-4D97-AF65-F5344CB8AC3E}">
        <p14:creationId xmlns:p14="http://schemas.microsoft.com/office/powerpoint/2010/main" val="22344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DB28983-F21A-42C6-838A-67B6BE11E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49" y="1741398"/>
            <a:ext cx="1927758" cy="705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gradFill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10800000" scaled="1"/>
                </a:gradFill>
              </a:defRPr>
            </a:lvl1pPr>
          </a:lstStyle>
          <a:p>
            <a:pPr lvl="0"/>
            <a:r>
              <a:rPr lang="es-ES" dirty="0"/>
              <a:t>Índice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B6F0F5A-5754-4D84-AD97-C45EFD048D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2333625"/>
            <a:ext cx="5259977" cy="3275013"/>
          </a:xfrm>
          <a:prstGeom prst="rect">
            <a:avLst/>
          </a:prstGeom>
        </p:spPr>
        <p:txBody>
          <a:bodyPr/>
          <a:lstStyle>
            <a:lvl1pPr marL="0" indent="0" defTabSz="2052000">
              <a:buNone/>
              <a:tabLst>
                <a:tab pos="5040000" algn="r"/>
              </a:tabLst>
              <a:defRPr sz="1500"/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de índice	2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</a:t>
            </a:r>
          </a:p>
          <a:p>
            <a:pPr lvl="0"/>
            <a:r>
              <a:rPr lang="es-ES" dirty="0" err="1"/>
              <a:t>Item</a:t>
            </a:r>
            <a:r>
              <a:rPr lang="es-ES" dirty="0"/>
              <a:t> de índice 	3 	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6242760-CABF-4B34-B90F-7D8B23E06823}"/>
              </a:ext>
            </a:extLst>
          </p:cNvPr>
          <p:cNvCxnSpPr/>
          <p:nvPr/>
        </p:nvCxnSpPr>
        <p:spPr>
          <a:xfrm>
            <a:off x="2626507" y="1741398"/>
            <a:ext cx="0" cy="386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ágin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8255" y="6356351"/>
            <a:ext cx="2057400" cy="365125"/>
          </a:xfrm>
          <a:prstGeom prst="rect">
            <a:avLst/>
          </a:prstGeom>
          <a:noFill/>
        </p:spPr>
        <p:txBody>
          <a:bodyPr/>
          <a:lstStyle>
            <a:lvl1pPr algn="r">
              <a:defRPr sz="1600" b="1">
                <a:gradFill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8100000" scaled="1"/>
                </a:gradFill>
              </a:defRPr>
            </a:lvl1pPr>
          </a:lstStyle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6AA4C0-CC09-42B1-901F-144BBCD527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587" y="1488557"/>
            <a:ext cx="8603068" cy="615723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stretch>
              <a:fillRect l="1400" t="95910" r="90000" b="-90"/>
            </a:stretch>
          </a:blipFill>
          <a:ln w="38100" cap="flat" cmpd="sng">
            <a:noFill/>
            <a:round/>
          </a:ln>
        </p:spPr>
        <p:txBody>
          <a:bodyPr wrap="square" bIns="180000">
            <a:spAutoFit/>
          </a:bodyPr>
          <a:lstStyle>
            <a:lvl1pPr algn="l">
              <a:defRPr sz="2800">
                <a:ln>
                  <a:noFill/>
                </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8100000" scaled="1"/>
                  <a:tileRect/>
                </a:gradFill>
              </a:defRPr>
            </a:lvl1pPr>
          </a:lstStyle>
          <a:p>
            <a:r>
              <a:rPr lang="es-ES" dirty="0"/>
              <a:t>Este es el título principal de esta diapositiva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922D160-B767-4281-9FD0-DFD995DA1F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586" y="2424224"/>
            <a:ext cx="8603069" cy="34336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600"/>
            </a:lvl3pPr>
            <a:lvl4pPr marL="1371600" indent="0" algn="l">
              <a:buNone/>
              <a:defRPr sz="1600"/>
            </a:lvl4pPr>
            <a:lvl5pPr marL="1828800" indent="0" algn="l">
              <a:buNone/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940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1647825"/>
            <a:ext cx="34607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4911" y="2222204"/>
            <a:ext cx="4752000" cy="1723718"/>
          </a:xfrm>
          <a:prstGeom prst="rect">
            <a:avLst/>
          </a:prstGeom>
          <a:blipFill dpi="0" rotWithShape="1">
            <a:blip r:embed="rId3"/>
            <a:srcRect/>
            <a:stretch>
              <a:fillRect l="87121" t="95910" r="2273" b="-90"/>
            </a:stretch>
          </a:blipFill>
          <a:ln w="38100" cap="flat" cmpd="sng">
            <a:noFill/>
            <a:round/>
          </a:ln>
        </p:spPr>
        <p:txBody>
          <a:bodyPr wrap="square" bIns="180000">
            <a:spAutoFit/>
          </a:bodyPr>
          <a:lstStyle>
            <a:lvl1pPr algn="r">
              <a:defRPr sz="3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2031397" y="4252913"/>
            <a:ext cx="346135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800" b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/>
            </a:lvl6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031397" y="4997192"/>
            <a:ext cx="34613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/>
            </a:lvl6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142554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6"/>
          <p:cNvCxnSpPr/>
          <p:nvPr/>
        </p:nvCxnSpPr>
        <p:spPr>
          <a:xfrm>
            <a:off x="2625725" y="1741488"/>
            <a:ext cx="0" cy="386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414849" y="1741398"/>
            <a:ext cx="1927758" cy="705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gradFill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10800000" scaled="1"/>
                </a:gra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048000" y="2333625"/>
            <a:ext cx="5259977" cy="3275013"/>
          </a:xfrm>
          <a:prstGeom prst="rect">
            <a:avLst/>
          </a:prstGeom>
        </p:spPr>
        <p:txBody>
          <a:bodyPr/>
          <a:lstStyle>
            <a:lvl1pPr marL="0" indent="0" defTabSz="2052000">
              <a:buNone/>
              <a:tabLst>
                <a:tab pos="5040000" algn="r"/>
              </a:tabLst>
              <a:defRPr sz="15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8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gin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32587" y="1156061"/>
            <a:ext cx="8603068" cy="615723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1400" t="95910" r="90000" b="-90"/>
            </a:stretch>
          </a:blipFill>
          <a:ln w="38100" cap="flat" cmpd="sng">
            <a:noFill/>
            <a:round/>
          </a:ln>
        </p:spPr>
        <p:txBody>
          <a:bodyPr wrap="square" bIns="180000">
            <a:spAutoFit/>
          </a:bodyPr>
          <a:lstStyle>
            <a:lvl1pPr algn="l">
              <a:defRPr sz="2800">
                <a:ln>
                  <a:noFill/>
                </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8100000" scaled="1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232586" y="1967345"/>
            <a:ext cx="8603069" cy="38905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600"/>
            </a:lvl3pPr>
            <a:lvl4pPr marL="1371600" indent="0" algn="l">
              <a:buNone/>
              <a:defRPr sz="1600"/>
            </a:lvl4pPr>
            <a:lvl5pPr marL="1828800" indent="0" algn="l">
              <a:buNone/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78625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/>
            </a:lvl1pPr>
          </a:lstStyle>
          <a:p>
            <a:pPr>
              <a:defRPr/>
            </a:pPr>
            <a:fld id="{FC7AEEE6-2030-455B-AB2A-BF559CF5606C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3134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3E2-628A-4A3F-AFDC-D135D584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59409-87EB-447D-A65F-729332CB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1658-474F-4832-A84C-FA474531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A855-0615-48A4-ADCD-3278E8B85F91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D5B9-C435-46A8-9088-7301BC5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022F-B2FC-4B99-888E-54D34574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E55B-4509-4BB0-BA48-C1ED8D3C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7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F0787-0365-8C5B-FE99-E6B840700054}"/>
              </a:ext>
            </a:extLst>
          </p:cNvPr>
          <p:cNvSpPr txBox="1"/>
          <p:nvPr userDrawn="1"/>
        </p:nvSpPr>
        <p:spPr>
          <a:xfrm>
            <a:off x="840561" y="345964"/>
            <a:ext cx="17006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424FC5"/>
                </a:solidFill>
                <a:latin typeface="Lato Black" panose="020F0502020204030203" pitchFamily="34" charset="0"/>
              </a:rPr>
              <a:t>BLOCKRIGHTS</a:t>
            </a:r>
            <a:endParaRPr lang="en-US" sz="1400" b="1" dirty="0">
              <a:solidFill>
                <a:srgbClr val="424FC5"/>
              </a:solidFill>
              <a:latin typeface="Lato Black" panose="020F0502020204030203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978844D-FB3B-AE2B-8141-C004774A4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" y="184320"/>
            <a:ext cx="631067" cy="6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87" r:id="rId4"/>
    <p:sldLayoutId id="2147483688" r:id="rId5"/>
    <p:sldLayoutId id="2147483689" r:id="rId6"/>
    <p:sldLayoutId id="21474836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0471FB-6A52-4D22-99FD-514BA98EA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6" y="6415629"/>
            <a:ext cx="210340" cy="2103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554BA4-0819-40B1-A9C0-19A0AEE2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6" y="246815"/>
            <a:ext cx="1252486" cy="4822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778417-B5DD-442A-B963-B78825A85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92" y="304669"/>
            <a:ext cx="1144513" cy="4822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708EA07-47CA-492D-A94C-63A2B399D3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6" y="6159705"/>
            <a:ext cx="210340" cy="21034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A99B0F1-8908-48DB-9DDC-FDBAC8630A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6" y="5903781"/>
            <a:ext cx="210340" cy="210340"/>
          </a:xfrm>
          <a:prstGeom prst="rect">
            <a:avLst/>
          </a:prstGeom>
        </p:spPr>
      </p:pic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A26ADACC-FDFB-4D2D-9AE9-6E0E702F25D9}"/>
              </a:ext>
            </a:extLst>
          </p:cNvPr>
          <p:cNvSpPr txBox="1">
            <a:spLocks/>
          </p:cNvSpPr>
          <p:nvPr/>
        </p:nvSpPr>
        <p:spPr>
          <a:xfrm>
            <a:off x="6703556" y="6335619"/>
            <a:ext cx="2202678" cy="3305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tx2"/>
                    </a:gs>
                  </a:gsLst>
                  <a:lin ang="10800000" scaled="1"/>
                  <a:tileRect/>
                </a:gradFill>
              </a:rPr>
              <a:t>dbs.deusto.es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8FABB186-1EE0-4DD5-A798-7E4BC5606312}"/>
              </a:ext>
            </a:extLst>
          </p:cNvPr>
          <p:cNvSpPr txBox="1">
            <a:spLocks/>
          </p:cNvSpPr>
          <p:nvPr/>
        </p:nvSpPr>
        <p:spPr>
          <a:xfrm>
            <a:off x="436019" y="6174784"/>
            <a:ext cx="2202678" cy="173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@</a:t>
            </a:r>
            <a:r>
              <a:rPr lang="es-ES" dirty="0" err="1"/>
              <a:t>deustoDBS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339462E3-9A92-43DD-8415-EE0422B8B2BD}"/>
              </a:ext>
            </a:extLst>
          </p:cNvPr>
          <p:cNvSpPr txBox="1">
            <a:spLocks/>
          </p:cNvSpPr>
          <p:nvPr/>
        </p:nvSpPr>
        <p:spPr>
          <a:xfrm>
            <a:off x="436019" y="6383789"/>
            <a:ext cx="2202678" cy="2869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Amigos de Deusto</a:t>
            </a:r>
          </a:p>
          <a:p>
            <a:r>
              <a:rPr lang="es-ES"/>
              <a:t>Business School-Executive Education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B397426B-06E4-4EC8-95EB-B2CE484197F0}"/>
              </a:ext>
            </a:extLst>
          </p:cNvPr>
          <p:cNvSpPr txBox="1">
            <a:spLocks/>
          </p:cNvSpPr>
          <p:nvPr/>
        </p:nvSpPr>
        <p:spPr>
          <a:xfrm>
            <a:off x="436019" y="5913527"/>
            <a:ext cx="2202678" cy="173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DeustoBusinessSchool</a:t>
            </a:r>
            <a:endParaRPr lang="es-ES" dirty="0"/>
          </a:p>
          <a:p>
            <a:endParaRPr lang="es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A392DD-1EF5-4FEF-ABD9-A99DCEF72286}"/>
              </a:ext>
            </a:extLst>
          </p:cNvPr>
          <p:cNvGrpSpPr/>
          <p:nvPr/>
        </p:nvGrpSpPr>
        <p:grpSpPr>
          <a:xfrm>
            <a:off x="998651" y="2177143"/>
            <a:ext cx="7146697" cy="2539526"/>
            <a:chOff x="679854" y="2177143"/>
            <a:chExt cx="7146697" cy="2539526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AB297A75-D73A-4C8A-BF61-E6F4809E5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54" y="2177143"/>
              <a:ext cx="7146697" cy="1577202"/>
            </a:xfrm>
            <a:prstGeom prst="rect">
              <a:avLst/>
            </a:prstGeom>
          </p:spPr>
        </p:pic>
        <p:sp>
          <p:nvSpPr>
            <p:cNvPr id="27" name="Marcador de texto 11">
              <a:extLst>
                <a:ext uri="{FF2B5EF4-FFF2-40B4-BE49-F238E27FC236}">
                  <a16:creationId xmlns:a16="http://schemas.microsoft.com/office/drawing/2014/main" id="{D945CA8D-CDE5-488A-BA6A-9409BEC2C83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91656" y="3824367"/>
              <a:ext cx="1393258" cy="2077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b="1" kern="1200">
                  <a:gradFill>
                    <a:gsLst>
                      <a:gs pos="0">
                        <a:schemeClr val="accent4"/>
                      </a:gs>
                      <a:gs pos="100000">
                        <a:schemeClr val="tx2"/>
                      </a:gs>
                    </a:gsLst>
                    <a:lin ang="10800000" scaled="1"/>
                  </a:gra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Bilbao</a:t>
              </a:r>
              <a:endParaRPr lang="es-ES" dirty="0"/>
            </a:p>
          </p:txBody>
        </p:sp>
        <p:sp>
          <p:nvSpPr>
            <p:cNvPr id="28" name="Marcador de texto 11">
              <a:extLst>
                <a:ext uri="{FF2B5EF4-FFF2-40B4-BE49-F238E27FC236}">
                  <a16:creationId xmlns:a16="http://schemas.microsoft.com/office/drawing/2014/main" id="{0D59AE90-ACB2-43A8-86E2-A062FFE995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91656" y="3959676"/>
              <a:ext cx="1393258" cy="756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Hermanos Aguirre 2 </a:t>
              </a:r>
            </a:p>
            <a:p>
              <a:r>
                <a:rPr lang="es-ES"/>
                <a:t>48014 Bilbao</a:t>
              </a:r>
            </a:p>
            <a:p>
              <a:r>
                <a:rPr lang="es-ES"/>
                <a:t>Tel. +34 944 139 450</a:t>
              </a:r>
            </a:p>
            <a:p>
              <a:r>
                <a:rPr lang="es-ES"/>
                <a:t>info.dbs@deusto.es</a:t>
              </a:r>
              <a:endParaRPr lang="es-ES" dirty="0"/>
            </a:p>
          </p:txBody>
        </p:sp>
        <p:sp>
          <p:nvSpPr>
            <p:cNvPr id="29" name="Marcador de texto 11">
              <a:extLst>
                <a:ext uri="{FF2B5EF4-FFF2-40B4-BE49-F238E27FC236}">
                  <a16:creationId xmlns:a16="http://schemas.microsoft.com/office/drawing/2014/main" id="{7C3DE9BD-C8B8-425A-878C-89346E68C0F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485027" y="3824367"/>
              <a:ext cx="1393258" cy="2077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b="1" kern="1200">
                  <a:gradFill>
                    <a:gsLst>
                      <a:gs pos="0">
                        <a:schemeClr val="accent4"/>
                      </a:gs>
                      <a:gs pos="100000">
                        <a:schemeClr val="tx2"/>
                      </a:gs>
                    </a:gsLst>
                    <a:lin ang="10800000" scaled="1"/>
                  </a:gra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Donostia - San Sebastián</a:t>
              </a:r>
              <a:endParaRPr lang="es-ES" dirty="0"/>
            </a:p>
          </p:txBody>
        </p:sp>
        <p:sp>
          <p:nvSpPr>
            <p:cNvPr id="30" name="Marcador de texto 11">
              <a:extLst>
                <a:ext uri="{FF2B5EF4-FFF2-40B4-BE49-F238E27FC236}">
                  <a16:creationId xmlns:a16="http://schemas.microsoft.com/office/drawing/2014/main" id="{1BAB633B-4D1E-47B8-BC1F-0A5E466E84E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485026" y="3959676"/>
              <a:ext cx="1610973" cy="756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Mundaiz, 50 </a:t>
              </a:r>
            </a:p>
            <a:p>
              <a:r>
                <a:rPr lang="es-ES"/>
                <a:t>20012 Donostia - San Sebastián</a:t>
              </a:r>
            </a:p>
            <a:p>
              <a:r>
                <a:rPr lang="es-ES"/>
                <a:t>Tel. +34 943 326 460</a:t>
              </a:r>
            </a:p>
            <a:p>
              <a:r>
                <a:rPr lang="es-ES"/>
                <a:t>infodonostia.dbs@deusto.es</a:t>
              </a:r>
              <a:endParaRPr lang="es-ES" dirty="0"/>
            </a:p>
          </p:txBody>
        </p:sp>
        <p:sp>
          <p:nvSpPr>
            <p:cNvPr id="31" name="Marcador de texto 11">
              <a:extLst>
                <a:ext uri="{FF2B5EF4-FFF2-40B4-BE49-F238E27FC236}">
                  <a16:creationId xmlns:a16="http://schemas.microsoft.com/office/drawing/2014/main" id="{3D145DCE-0153-445D-BF87-94A25D620B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02491" y="3824367"/>
              <a:ext cx="1393258" cy="2077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b="1" kern="1200">
                  <a:gradFill>
                    <a:gsLst>
                      <a:gs pos="0">
                        <a:schemeClr val="accent4"/>
                      </a:gs>
                      <a:gs pos="100000">
                        <a:schemeClr val="tx2"/>
                      </a:gs>
                    </a:gsLst>
                    <a:lin ang="10800000" scaled="1"/>
                  </a:gra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Madrid</a:t>
              </a:r>
              <a:endParaRPr lang="es-ES" dirty="0"/>
            </a:p>
          </p:txBody>
        </p:sp>
        <p:sp>
          <p:nvSpPr>
            <p:cNvPr id="32" name="Marcador de texto 11">
              <a:extLst>
                <a:ext uri="{FF2B5EF4-FFF2-40B4-BE49-F238E27FC236}">
                  <a16:creationId xmlns:a16="http://schemas.microsoft.com/office/drawing/2014/main" id="{96125E84-56B6-405A-B256-5D202EF587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02491" y="3959676"/>
              <a:ext cx="1393258" cy="75699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ts val="1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/>
                <a:t>Castelló 76</a:t>
              </a:r>
            </a:p>
            <a:p>
              <a:r>
                <a:rPr lang="es-ES"/>
                <a:t>28006 Madrid</a:t>
              </a:r>
            </a:p>
            <a:p>
              <a:r>
                <a:rPr lang="es-ES"/>
                <a:t>Tel. +34 915 776 189</a:t>
              </a:r>
            </a:p>
            <a:p>
              <a:r>
                <a:rPr lang="es-ES"/>
                <a:t>infomadrid.dbs@deusto.es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lidity.readthedocs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erli-faucet.pk910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754911" y="2222204"/>
            <a:ext cx="4752000" cy="1225120"/>
          </a:xfrm>
        </p:spPr>
        <p:txBody>
          <a:bodyPr/>
          <a:lstStyle/>
          <a:p>
            <a:r>
              <a:rPr lang="es-ES"/>
              <a:t>Introducción programación Ethereum</a:t>
            </a:r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1"/>
          </p:nvPr>
        </p:nvSpPr>
        <p:spPr>
          <a:xfrm>
            <a:off x="2031397" y="4997192"/>
            <a:ext cx="3461355" cy="276999"/>
          </a:xfrm>
        </p:spPr>
        <p:txBody>
          <a:bodyPr/>
          <a:lstStyle/>
          <a:p>
            <a:r>
              <a:rPr lang="es-ES" dirty="0"/>
              <a:t>Fecha</a:t>
            </a:r>
            <a:r>
              <a:rPr lang="es-ES"/>
              <a:t>: 21 de Octubre de 2022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7237C6B-3FEA-464F-B354-CECA2CB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10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974281-584A-4078-B335-50F3B44D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del Token ERC20 (I)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FD709-A771-432B-B49C-507D4A54E6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1800" dirty="0"/>
              <a:t>Tanto un token como por lo general un Smart </a:t>
            </a:r>
            <a:r>
              <a:rPr lang="es-ES" sz="1800" dirty="0" err="1"/>
              <a:t>Contract</a:t>
            </a:r>
            <a:r>
              <a:rPr lang="es-ES" sz="1800" dirty="0"/>
              <a:t> se compone de 3 partes:</a:t>
            </a:r>
          </a:p>
          <a:p>
            <a:pPr marL="573087" lvl="1" indent="-285750">
              <a:buFontTx/>
              <a:buChar char="-"/>
            </a:pPr>
            <a:r>
              <a:rPr lang="es-ES" sz="1800" dirty="0"/>
              <a:t>Variables: Donde se guardan los datos del contrato</a:t>
            </a:r>
          </a:p>
          <a:p>
            <a:pPr marL="573087" lvl="1" indent="-285750">
              <a:buFontTx/>
              <a:buChar char="-"/>
            </a:pPr>
            <a:r>
              <a:rPr lang="es-ES" sz="1800" dirty="0"/>
              <a:t>Funciones: Ejecutan las acciones del contrato</a:t>
            </a:r>
          </a:p>
          <a:p>
            <a:pPr marL="573087" lvl="1" indent="-285750">
              <a:buFontTx/>
              <a:buChar char="-"/>
            </a:pPr>
            <a:r>
              <a:rPr lang="es-ES" sz="1800" dirty="0"/>
              <a:t>Eventos: Notifican la ejecución de acciones del contrato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9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BB8A58-0921-47D8-9F41-71C6E9A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11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26FF5C-EB22-4A32-ABF9-1378D67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del Token ERC20 (II)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274F33-6DE3-402F-AF09-DA71B43A97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Variables:</a:t>
            </a:r>
          </a:p>
          <a:p>
            <a:r>
              <a:rPr lang="en-US" dirty="0"/>
              <a:t>	</a:t>
            </a:r>
            <a:r>
              <a:rPr lang="en-US" b="1" dirty="0"/>
              <a:t>mapping(address =&gt; uint256) balances;</a:t>
            </a:r>
          </a:p>
          <a:p>
            <a:r>
              <a:rPr lang="en-US" b="1" dirty="0"/>
              <a:t>	uint256 </a:t>
            </a:r>
            <a:r>
              <a:rPr lang="en-US" b="1" dirty="0" err="1"/>
              <a:t>totalSupply</a:t>
            </a:r>
            <a:r>
              <a:rPr lang="en-US" b="1" dirty="0"/>
              <a:t>_;</a:t>
            </a:r>
          </a:p>
          <a:p>
            <a:r>
              <a:rPr lang="en-US" b="1" dirty="0"/>
              <a:t>	mapping(address =&gt; mapping (address =&gt; uint256)) internal allowed;</a:t>
            </a:r>
          </a:p>
          <a:p>
            <a:r>
              <a:rPr lang="en-US" dirty="0"/>
              <a:t>	</a:t>
            </a:r>
            <a:r>
              <a:rPr lang="es-E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primera variable guarda la cantidad de token que tiene cada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segunda variable sería la cantidad de tokens que hay en el contrato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tercera variable guarda la información de que personas o contratos pueden vender este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BB8A58-0921-47D8-9F41-71C6E9A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12</a:t>
            </a:fld>
            <a:endParaRPr lang="es-ES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26FF5C-EB22-4A32-ABF9-1378D67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del Token ERC20 (III)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274F33-6DE3-402F-AF09-DA71B43A97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Funciones:</a:t>
            </a:r>
          </a:p>
          <a:p>
            <a:pPr marL="744537" lvl="2"/>
            <a:r>
              <a:rPr lang="en-US" sz="1400" b="1" dirty="0"/>
              <a:t>function </a:t>
            </a:r>
            <a:r>
              <a:rPr lang="en-US" sz="1400" b="1" dirty="0" err="1"/>
              <a:t>totalSupply</a:t>
            </a:r>
            <a:r>
              <a:rPr lang="en-US" sz="1400" b="1" dirty="0"/>
              <a:t>() public view returns(uint256)</a:t>
            </a:r>
          </a:p>
          <a:p>
            <a:pPr marL="919162" lvl="3"/>
            <a:r>
              <a:rPr lang="en-US" sz="1400" dirty="0" err="1"/>
              <a:t>Devuelve</a:t>
            </a:r>
            <a:r>
              <a:rPr lang="en-US" sz="1400" dirty="0"/>
              <a:t> </a:t>
            </a:r>
            <a:r>
              <a:rPr lang="en-US" sz="1400" dirty="0" err="1"/>
              <a:t>siempre</a:t>
            </a:r>
            <a:r>
              <a:rPr lang="en-US" sz="1400" dirty="0"/>
              <a:t> la </a:t>
            </a:r>
            <a:r>
              <a:rPr lang="en-US" sz="1400" dirty="0" err="1"/>
              <a:t>cantidad</a:t>
            </a:r>
            <a:r>
              <a:rPr lang="en-US" sz="1400" dirty="0"/>
              <a:t> de Tokens que hay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contrato</a:t>
            </a:r>
            <a:endParaRPr lang="en-US" sz="1400" dirty="0"/>
          </a:p>
          <a:p>
            <a:pPr marL="744537" lvl="2"/>
            <a:r>
              <a:rPr lang="en-US" sz="1400" b="1" dirty="0"/>
              <a:t>function </a:t>
            </a:r>
            <a:r>
              <a:rPr lang="en-US" sz="1400" b="1" dirty="0" err="1"/>
              <a:t>balanceOf</a:t>
            </a:r>
            <a:r>
              <a:rPr lang="en-US" sz="1400" b="1" dirty="0"/>
              <a:t>(address _owner) public view returns(uint256)</a:t>
            </a:r>
          </a:p>
          <a:p>
            <a:pPr marL="919162" lvl="3"/>
            <a:r>
              <a:rPr lang="en-US" sz="1400" dirty="0" err="1"/>
              <a:t>Devuelve</a:t>
            </a:r>
            <a:r>
              <a:rPr lang="en-US" sz="1400" dirty="0"/>
              <a:t> la </a:t>
            </a:r>
            <a:r>
              <a:rPr lang="en-US" sz="1400" dirty="0" err="1"/>
              <a:t>cantidad</a:t>
            </a:r>
            <a:r>
              <a:rPr lang="en-US" sz="1400" dirty="0"/>
              <a:t> de Tokens que </a:t>
            </a:r>
            <a:r>
              <a:rPr lang="en-US" sz="1400" dirty="0" err="1"/>
              <a:t>tiene</a:t>
            </a:r>
            <a:r>
              <a:rPr lang="en-US" sz="1400" dirty="0"/>
              <a:t> una persona</a:t>
            </a:r>
          </a:p>
          <a:p>
            <a:pPr marL="744537" lvl="2"/>
            <a:r>
              <a:rPr lang="en-US" sz="1400" b="1" dirty="0"/>
              <a:t>function transfer(address _to, uint256 _value) public returns(bool)</a:t>
            </a:r>
          </a:p>
          <a:p>
            <a:pPr marL="919162" lvl="3"/>
            <a:r>
              <a:rPr lang="en-US" sz="1400" dirty="0" err="1"/>
              <a:t>Transfiere</a:t>
            </a:r>
            <a:r>
              <a:rPr lang="en-US" sz="1400" dirty="0"/>
              <a:t> Tokens a </a:t>
            </a:r>
            <a:r>
              <a:rPr lang="en-US" sz="1400" dirty="0" err="1"/>
              <a:t>otra</a:t>
            </a:r>
            <a:r>
              <a:rPr lang="en-US" sz="1400" dirty="0"/>
              <a:t> persona</a:t>
            </a:r>
          </a:p>
          <a:p>
            <a:pPr marL="744537" lvl="2"/>
            <a:r>
              <a:rPr lang="en-US" sz="1400" b="1" dirty="0"/>
              <a:t>function </a:t>
            </a:r>
            <a:r>
              <a:rPr lang="en-US" sz="1400" b="1" dirty="0" err="1"/>
              <a:t>transferFrom</a:t>
            </a:r>
            <a:r>
              <a:rPr lang="en-US" sz="1400" b="1" dirty="0"/>
              <a:t>(address _from, address _to, uint256 _value) public returns (bool)</a:t>
            </a:r>
          </a:p>
          <a:p>
            <a:pPr marL="919162" lvl="3"/>
            <a:r>
              <a:rPr lang="en-US" sz="1400" dirty="0" err="1"/>
              <a:t>Transfiere</a:t>
            </a:r>
            <a:r>
              <a:rPr lang="en-US" sz="1400" dirty="0"/>
              <a:t> Tokens </a:t>
            </a:r>
            <a:r>
              <a:rPr lang="en-US" sz="1400" dirty="0" err="1"/>
              <a:t>desde</a:t>
            </a:r>
            <a:r>
              <a:rPr lang="en-US" sz="1400" dirty="0"/>
              <a:t> una </a:t>
            </a:r>
            <a:r>
              <a:rPr lang="en-US" sz="1400" dirty="0" err="1"/>
              <a:t>cuenta</a:t>
            </a:r>
            <a:r>
              <a:rPr lang="en-US" sz="1400" dirty="0"/>
              <a:t> a </a:t>
            </a:r>
            <a:r>
              <a:rPr lang="en-US" sz="1400" dirty="0" err="1"/>
              <a:t>otra</a:t>
            </a:r>
            <a:r>
              <a:rPr lang="en-US" sz="1400" dirty="0"/>
              <a:t> persona</a:t>
            </a:r>
          </a:p>
          <a:p>
            <a:pPr marL="744537" lvl="2"/>
            <a:r>
              <a:rPr lang="en-US" sz="1400" b="1" dirty="0"/>
              <a:t>function approve(address _spender, uint256 _value) public returns (bool)</a:t>
            </a:r>
          </a:p>
          <a:p>
            <a:pPr marL="919162" lvl="3"/>
            <a:r>
              <a:rPr lang="en-US" sz="1400" dirty="0" err="1"/>
              <a:t>Permite</a:t>
            </a:r>
            <a:r>
              <a:rPr lang="en-US" sz="1400" dirty="0"/>
              <a:t> a </a:t>
            </a:r>
            <a:r>
              <a:rPr lang="en-US" sz="1400" dirty="0" err="1"/>
              <a:t>otra</a:t>
            </a:r>
            <a:r>
              <a:rPr lang="en-US" sz="1400" dirty="0"/>
              <a:t> persona </a:t>
            </a:r>
            <a:r>
              <a:rPr lang="en-US" sz="1400" dirty="0" err="1"/>
              <a:t>transferir</a:t>
            </a:r>
            <a:r>
              <a:rPr lang="en-US" sz="1400" dirty="0"/>
              <a:t> Tokens</a:t>
            </a:r>
          </a:p>
          <a:p>
            <a:pPr marL="744537" lvl="2"/>
            <a:r>
              <a:rPr lang="en-US" sz="1400" b="1" dirty="0"/>
              <a:t>function allowance(address _owner, address _spender) public view returns (uint256)</a:t>
            </a:r>
          </a:p>
          <a:p>
            <a:pPr marL="919162" lvl="3"/>
            <a:r>
              <a:rPr lang="en-US" sz="1400" dirty="0" err="1"/>
              <a:t>Devuelve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una persona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enviar</a:t>
            </a:r>
            <a:r>
              <a:rPr lang="en-US" sz="1400" dirty="0"/>
              <a:t> Tokens a </a:t>
            </a:r>
            <a:r>
              <a:rPr lang="en-US" sz="1400" dirty="0" err="1"/>
              <a:t>otra</a:t>
            </a:r>
            <a:r>
              <a:rPr lang="en-US" sz="1400" dirty="0"/>
              <a:t> persona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FF1303-E81E-47B2-814A-BABA946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13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912A21-E494-4B4D-B6F1-16E3F5A7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del Token ERC20 (IV)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2C080-4B4A-495C-86FC-29835AA45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Eventos:</a:t>
            </a:r>
          </a:p>
          <a:p>
            <a:pPr marL="744537" lvl="2"/>
            <a:r>
              <a:rPr lang="en-US" sz="1400" b="1" dirty="0"/>
              <a:t>event Transfer(address indexed from, address indexed to, uint256 value);</a:t>
            </a:r>
          </a:p>
          <a:p>
            <a:pPr marL="461962" lvl="2"/>
            <a:r>
              <a:rPr lang="en-US" sz="1200" dirty="0"/>
              <a:t>	</a:t>
            </a:r>
            <a:r>
              <a:rPr lang="en-US" sz="1200" dirty="0" err="1"/>
              <a:t>Notifica</a:t>
            </a:r>
            <a:r>
              <a:rPr lang="en-US" sz="1200" dirty="0"/>
              <a:t> que se ha </a:t>
            </a:r>
            <a:r>
              <a:rPr lang="en-US" sz="1200" dirty="0" err="1"/>
              <a:t>realizado</a:t>
            </a:r>
            <a:r>
              <a:rPr lang="en-US" sz="1200" dirty="0"/>
              <a:t> una </a:t>
            </a:r>
            <a:r>
              <a:rPr lang="en-US" sz="1200" dirty="0" err="1"/>
              <a:t>transferencia</a:t>
            </a:r>
            <a:r>
              <a:rPr lang="en-US" sz="1200" dirty="0"/>
              <a:t> de tokens</a:t>
            </a:r>
          </a:p>
          <a:p>
            <a:pPr marL="744537" lvl="2"/>
            <a:r>
              <a:rPr lang="en-US" sz="1400" b="1" dirty="0"/>
              <a:t>event Approval(address indexed owner, address indexed spender, uint256 value);</a:t>
            </a:r>
          </a:p>
          <a:p>
            <a:pPr marL="461962" lvl="2"/>
            <a:r>
              <a:rPr lang="en-US" sz="1200" dirty="0"/>
              <a:t>	</a:t>
            </a:r>
            <a:r>
              <a:rPr lang="en-US" sz="1200" dirty="0" err="1"/>
              <a:t>Notifica</a:t>
            </a:r>
            <a:r>
              <a:rPr lang="en-US" sz="1200" dirty="0"/>
              <a:t> que se </a:t>
            </a:r>
            <a:r>
              <a:rPr lang="en-US" sz="1200" dirty="0" err="1"/>
              <a:t>han</a:t>
            </a:r>
            <a:r>
              <a:rPr lang="en-US" sz="1200" dirty="0"/>
              <a:t> dado </a:t>
            </a:r>
            <a:r>
              <a:rPr lang="en-US" sz="1200" dirty="0" err="1"/>
              <a:t>permisos</a:t>
            </a:r>
            <a:r>
              <a:rPr lang="en-US" sz="1200" dirty="0"/>
              <a:t> a una </a:t>
            </a:r>
            <a:r>
              <a:rPr lang="en-US" sz="1200" dirty="0" err="1"/>
              <a:t>cuenta</a:t>
            </a:r>
            <a:r>
              <a:rPr lang="en-US" sz="1200" dirty="0"/>
              <a:t> externa a </a:t>
            </a:r>
            <a:r>
              <a:rPr lang="en-US" sz="1200" dirty="0" err="1"/>
              <a:t>transferir</a:t>
            </a:r>
            <a:r>
              <a:rPr lang="en-US" sz="1200" dirty="0"/>
              <a:t> </a:t>
            </a:r>
            <a:r>
              <a:rPr lang="en-US" sz="1200" dirty="0" err="1"/>
              <a:t>nuestros</a:t>
            </a:r>
            <a:r>
              <a:rPr lang="en-US" sz="1200" dirty="0"/>
              <a:t> tokens</a:t>
            </a:r>
            <a:endParaRPr lang="es-E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3E228-7864-40A0-B2B3-F1E469AD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14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D705FB-6537-422F-BE57-C494F3C3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7" y="945349"/>
            <a:ext cx="8603068" cy="615723"/>
          </a:xfrm>
        </p:spPr>
        <p:txBody>
          <a:bodyPr/>
          <a:lstStyle/>
          <a:p>
            <a:r>
              <a:rPr lang="es-ES"/>
              <a:t>NFTs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0E05E-C04A-B689-36A8-35247E0C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6" y="2193994"/>
            <a:ext cx="2237085" cy="31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EDF95-0AD4-40F9-F17D-A0F6E37E0843}"/>
              </a:ext>
            </a:extLst>
          </p:cNvPr>
          <p:cNvSpPr txBox="1"/>
          <p:nvPr/>
        </p:nvSpPr>
        <p:spPr>
          <a:xfrm>
            <a:off x="3770768" y="197346"/>
            <a:ext cx="457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: "Black Lotus",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description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“Adds 3 mana of any single color of your choice…",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 "ipfs://QmQTWV9NdnRemhHUhfvyuGzRJqq83aRvnauHMW7wXUVYoK/1.jpg",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external_link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"https://www.mtg.es/blacklotus",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attributes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[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 {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trait_type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"type",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"artifact"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 },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trait_type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"cost",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0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 },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trait_type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"action",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 "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": "+5000"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 }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 ]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7939EA1-F3C9-42E0-B4CF-40E893C9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2"/>
          <a:stretch/>
        </p:blipFill>
        <p:spPr>
          <a:xfrm>
            <a:off x="72745" y="1068471"/>
            <a:ext cx="8998510" cy="50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3E228-7864-40A0-B2B3-F1E469AD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16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D705FB-6537-422F-BE57-C494F3C3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7" y="945349"/>
            <a:ext cx="8603068" cy="615723"/>
          </a:xfrm>
        </p:spPr>
        <p:txBody>
          <a:bodyPr/>
          <a:lstStyle/>
          <a:p>
            <a:r>
              <a:rPr lang="es-ES"/>
              <a:t>NFTs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192FF-F856-5557-677A-2074466ABCA3}"/>
              </a:ext>
            </a:extLst>
          </p:cNvPr>
          <p:cNvSpPr/>
          <p:nvPr/>
        </p:nvSpPr>
        <p:spPr>
          <a:xfrm>
            <a:off x="1783533" y="2634558"/>
            <a:ext cx="2064190" cy="1050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SmartContract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D2DE8-C51C-0ECC-B2A4-FF5725751DE3}"/>
              </a:ext>
            </a:extLst>
          </p:cNvPr>
          <p:cNvSpPr/>
          <p:nvPr/>
        </p:nvSpPr>
        <p:spPr>
          <a:xfrm>
            <a:off x="5576935" y="2000815"/>
            <a:ext cx="2064190" cy="2598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Imágenes/Videos en IPFS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F67E7-5170-21DA-FD01-E97BAAFB4536}"/>
              </a:ext>
            </a:extLst>
          </p:cNvPr>
          <p:cNvSpPr txBox="1"/>
          <p:nvPr/>
        </p:nvSpPr>
        <p:spPr>
          <a:xfrm>
            <a:off x="1502875" y="3902043"/>
            <a:ext cx="269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Cada NFT es un id que se relaciona con una dirección de la imagen/video en IPFS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41215-521C-AA6E-3489-F6BA346A3983}"/>
              </a:ext>
            </a:extLst>
          </p:cNvPr>
          <p:cNvSpPr txBox="1"/>
          <p:nvPr/>
        </p:nvSpPr>
        <p:spPr>
          <a:xfrm>
            <a:off x="6292158" y="4715737"/>
            <a:ext cx="134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Infura</a:t>
            </a:r>
          </a:p>
          <a:p>
            <a:r>
              <a:rPr lang="es-ES"/>
              <a:t>Pinata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2AA95-E9BA-00A2-286C-078FE4899AE2}"/>
              </a:ext>
            </a:extLst>
          </p:cNvPr>
          <p:cNvCxnSpPr>
            <a:stCxn id="4" idx="3"/>
          </p:cNvCxnSpPr>
          <p:nvPr/>
        </p:nvCxnSpPr>
        <p:spPr>
          <a:xfrm>
            <a:off x="3847723" y="3159659"/>
            <a:ext cx="172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8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3E228-7864-40A0-B2B3-F1E469AD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D705FB-6537-422F-BE57-C494F3C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Transacciones públicas (II)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ACFE4-4166-4E16-8008-EF0926600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4654" y="2343948"/>
            <a:ext cx="7190759" cy="37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3E228-7864-40A0-B2B3-F1E469AD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18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D705FB-6537-422F-BE57-C494F3C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Transacciones públicas (III)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4177C-F3FB-48B8-B542-0989A99ECB89}"/>
              </a:ext>
            </a:extLst>
          </p:cNvPr>
          <p:cNvSpPr/>
          <p:nvPr/>
        </p:nvSpPr>
        <p:spPr>
          <a:xfrm>
            <a:off x="399495" y="2352135"/>
            <a:ext cx="8436160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0xea59861e000000000000000000000000000000000000000000000000000000000000030e0000000000000000000000000000000000000000000000000000016effdb4ad10000000000000000000000000000000000000000000000000000016effe13ad6ff8ae5ba53dc3f0582a21d2c047f6ebfc2ef785a00265d1dedc5d897799bcc82</a:t>
            </a:r>
            <a:endParaRPr lang="es-E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BD652-9BD0-4BD4-92AB-CFEFCE81B809}"/>
              </a:ext>
            </a:extLst>
          </p:cNvPr>
          <p:cNvSpPr/>
          <p:nvPr/>
        </p:nvSpPr>
        <p:spPr>
          <a:xfrm>
            <a:off x="399495" y="3373663"/>
            <a:ext cx="8436160" cy="164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0xea59861e:</a:t>
            </a: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Nombre de la función del SmartContract al que invocamos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000000000000000000000000000000000000000000000000000000000000030e: </a:t>
            </a:r>
            <a:r>
              <a:rPr lang="es-E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0000000000000000000000000000000000000000000000000000016effdb4ad1: </a:t>
            </a:r>
            <a:r>
              <a:rPr lang="es-ES" sz="1100"/>
              <a:t>1576250591953 (13/12/2019 15:23:11) 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0000000000000000000000000000000000000000000000000000016effe13ad6: </a:t>
            </a:r>
            <a:r>
              <a:rPr lang="es-ES" sz="1100"/>
              <a:t>1576250981078 (13/12/2019 15:29:41)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Ff8ae5ba53dc3f0582a21d2c047f6ebfc2ef785a00265d1dedc5d897799bcc82: </a:t>
            </a:r>
            <a:r>
              <a:rPr lang="es-E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de los datos que hemos certificado</a:t>
            </a:r>
            <a:endParaRPr lang="es-E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F3F162A-71B2-4F8D-A0EC-9D0C1D06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2</a:t>
            </a:fld>
            <a:endParaRPr lang="es-ES" alt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3B0C65B-B930-4CF4-BAC4-C588838B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los Smart </a:t>
            </a:r>
            <a:r>
              <a:rPr lang="es-ES" dirty="0" err="1"/>
              <a:t>Contracts</a:t>
            </a:r>
            <a:r>
              <a:rPr lang="es-ES" dirty="0"/>
              <a:t> (I)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B3C9D0-4442-4D8F-B5B0-22588FA34A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sz="1600" dirty="0"/>
              <a:t>Un Smart </a:t>
            </a:r>
            <a:r>
              <a:rPr lang="es-ES" sz="1600" dirty="0" err="1"/>
              <a:t>Contract</a:t>
            </a:r>
            <a:r>
              <a:rPr lang="es-ES" sz="1600" dirty="0"/>
              <a:t> en un programa informático que pretende automatizar las relaciones contractuales entre personas o máquinas </a:t>
            </a:r>
            <a:r>
              <a:rPr lang="es-ES" sz="1600" b="1" dirty="0"/>
              <a:t>sin la intervención de un intermediario de confianza</a:t>
            </a:r>
          </a:p>
          <a:p>
            <a:pPr marL="285750" indent="-285750">
              <a:buFontTx/>
              <a:buChar char="-"/>
            </a:pPr>
            <a:r>
              <a:rPr lang="es-ES" sz="1600"/>
              <a:t>Las redes más populares para desarrollar SmartContracts son las basadas en EVM (Ethereum Virtual Machine). Ethereum, Polygon, BNB, Arbitrum, …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El concepto de un Smart </a:t>
            </a:r>
            <a:r>
              <a:rPr lang="es-ES" sz="1600" dirty="0" err="1"/>
              <a:t>Contract</a:t>
            </a:r>
            <a:r>
              <a:rPr lang="es-ES" sz="1600" dirty="0"/>
              <a:t> es escribir código fuente que se pueda ejecutar en una transacción. En lugar de escribir en una transacción “A envía 1 BT a B”, podemos escribir un código tipo:</a:t>
            </a:r>
          </a:p>
          <a:p>
            <a:pPr marL="287337" lvl="1" indent="-4762"/>
            <a:r>
              <a:rPr lang="es-ES" dirty="0">
                <a:solidFill>
                  <a:srgbClr val="002060"/>
                </a:solidFill>
              </a:rPr>
              <a:t>				</a:t>
            </a:r>
            <a:r>
              <a:rPr lang="es-ES" dirty="0" err="1"/>
              <a:t>var</a:t>
            </a:r>
            <a:r>
              <a:rPr lang="es-ES" dirty="0"/>
              <a:t> a = 0</a:t>
            </a:r>
          </a:p>
          <a:p>
            <a:pPr marL="287337" lvl="1" indent="-4762"/>
            <a:r>
              <a:rPr lang="es-ES" dirty="0"/>
              <a:t>				</a:t>
            </a:r>
            <a:r>
              <a:rPr lang="es-ES" dirty="0" err="1"/>
              <a:t>while</a:t>
            </a:r>
            <a:r>
              <a:rPr lang="es-ES" dirty="0"/>
              <a:t> (a&lt;10) {</a:t>
            </a:r>
          </a:p>
          <a:p>
            <a:pPr marL="287337" lvl="1" indent="-4762"/>
            <a:r>
              <a:rPr lang="es-ES" dirty="0"/>
              <a:t>   			   </a:t>
            </a:r>
            <a:r>
              <a:rPr lang="es-ES" dirty="0" err="1"/>
              <a:t>if</a:t>
            </a:r>
            <a:r>
              <a:rPr lang="es-ES" dirty="0"/>
              <a:t> (condición…)</a:t>
            </a:r>
          </a:p>
          <a:p>
            <a:pPr marL="287337" lvl="1" indent="-4762"/>
            <a:r>
              <a:rPr lang="es-ES" dirty="0"/>
              <a:t>      			      a = a + 1;</a:t>
            </a:r>
          </a:p>
          <a:p>
            <a:pPr marL="287337" lvl="1" indent="-4762"/>
            <a:r>
              <a:rPr lang="es-ES" dirty="0"/>
              <a:t>	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9223FF-C667-4801-95CB-473668B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3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8E4DE8-4B04-49E7-BBF7-7E02238C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los Smart </a:t>
            </a:r>
            <a:r>
              <a:rPr lang="es-ES" dirty="0" err="1"/>
              <a:t>Contracts</a:t>
            </a:r>
            <a:r>
              <a:rPr lang="es-ES" dirty="0"/>
              <a:t> (II)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DA42FB-04BD-4283-B25C-2815CED059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sz="1600" dirty="0"/>
              <a:t>En Ethereum, un Smart </a:t>
            </a:r>
            <a:r>
              <a:rPr lang="es-ES" sz="1600" dirty="0" err="1"/>
              <a:t>Contract</a:t>
            </a:r>
            <a:r>
              <a:rPr lang="es-ES" sz="1600" dirty="0"/>
              <a:t> se programa usando un lenguaje de programación llamado </a:t>
            </a:r>
            <a:r>
              <a:rPr lang="es-ES" sz="1600" b="1" dirty="0" err="1"/>
              <a:t>Solidity</a:t>
            </a:r>
            <a:r>
              <a:rPr lang="es-ES" sz="1600" dirty="0"/>
              <a:t> (</a:t>
            </a:r>
            <a:r>
              <a:rPr lang="es-ES" sz="1600" dirty="0">
                <a:hlinkClick r:id="rId2"/>
              </a:rPr>
              <a:t>https://solidity.readthedocs.io</a:t>
            </a:r>
            <a:r>
              <a:rPr lang="es-ES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Una vez programado y probado un Smart </a:t>
            </a:r>
            <a:r>
              <a:rPr lang="es-ES" sz="1600" dirty="0" err="1"/>
              <a:t>Contract</a:t>
            </a:r>
            <a:r>
              <a:rPr lang="es-ES" sz="1600" dirty="0"/>
              <a:t>, hay que desplegarlo en una red de Ethereum (pública o privada). Esto </a:t>
            </a:r>
            <a:r>
              <a:rPr lang="es-ES" sz="1600" b="1" dirty="0"/>
              <a:t>genera una transacción </a:t>
            </a:r>
            <a:r>
              <a:rPr lang="es-ES" sz="1600" dirty="0"/>
              <a:t>que nos devolverá una </a:t>
            </a:r>
            <a:r>
              <a:rPr lang="es-ES" sz="1600" b="1" dirty="0"/>
              <a:t>dirección</a:t>
            </a:r>
            <a:r>
              <a:rPr lang="es-ES" sz="1600" dirty="0"/>
              <a:t> de nuestro Smart </a:t>
            </a:r>
            <a:r>
              <a:rPr lang="es-ES" sz="1600" dirty="0" err="1"/>
              <a:t>Contract</a:t>
            </a:r>
            <a:r>
              <a:rPr lang="es-ES" sz="1600" dirty="0"/>
              <a:t> dentro de la red de </a:t>
            </a:r>
            <a:r>
              <a:rPr lang="es-ES" sz="1600" dirty="0" err="1"/>
              <a:t>Blockchain</a:t>
            </a:r>
            <a:r>
              <a:rPr lang="es-ES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Esta dirección de nuestro Smart </a:t>
            </a:r>
            <a:r>
              <a:rPr lang="es-ES" sz="1600" dirty="0" err="1"/>
              <a:t>Contract</a:t>
            </a:r>
            <a:r>
              <a:rPr lang="es-ES" sz="1600" dirty="0"/>
              <a:t> (</a:t>
            </a:r>
            <a:r>
              <a:rPr lang="es-ES" sz="1600" b="1" dirty="0"/>
              <a:t>0x1abdee234…</a:t>
            </a:r>
            <a:r>
              <a:rPr lang="es-ES" sz="1600" dirty="0"/>
              <a:t>), será lo que nos permita </a:t>
            </a:r>
            <a:r>
              <a:rPr lang="es-ES" sz="1600"/>
              <a:t>a usarlo dentro de DAPPs u otros protocolos.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Es importante resaltar que los Smart </a:t>
            </a:r>
            <a:r>
              <a:rPr lang="es-ES" sz="1600" dirty="0" err="1"/>
              <a:t>Contracts</a:t>
            </a:r>
            <a:r>
              <a:rPr lang="es-ES" sz="1600" dirty="0"/>
              <a:t> una vez desplegados en la red de </a:t>
            </a:r>
            <a:r>
              <a:rPr lang="es-ES" sz="1600" dirty="0" err="1"/>
              <a:t>Blockchain</a:t>
            </a:r>
            <a:r>
              <a:rPr lang="es-ES" sz="1600" dirty="0"/>
              <a:t>, son </a:t>
            </a:r>
            <a:r>
              <a:rPr lang="es-ES" sz="1600" b="1" dirty="0"/>
              <a:t>inmutables</a:t>
            </a:r>
            <a:r>
              <a:rPr lang="es-ES" sz="1600" dirty="0"/>
              <a:t>, por lo que hay que ser muy cuidadoso con los “bugs”.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9223FF-C667-4801-95CB-473668B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4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8E4DE8-4B04-49E7-BBF7-7E02238C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Diferencia entre BitCoin y Ethereum</a:t>
            </a:r>
            <a:endParaRPr lang="en-US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FF007C99-C8FB-4A69-BE04-EE15B0E3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65" y="2494625"/>
            <a:ext cx="1530347" cy="1340999"/>
          </a:xfrm>
          <a:prstGeom prst="rect">
            <a:avLst/>
          </a:prstGeom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2DF64A80-DBD4-4C70-91D6-E338A8B8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24" y="2390836"/>
            <a:ext cx="1538754" cy="1346410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id="{A5AC6A8C-0E82-4DDB-B599-DB22CEE6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83" y="4103233"/>
            <a:ext cx="1778109" cy="1571639"/>
          </a:xfrm>
          <a:prstGeom prst="rect">
            <a:avLst/>
          </a:prstGeom>
        </p:spPr>
      </p:pic>
      <p:pic>
        <p:nvPicPr>
          <p:cNvPr id="10" name="Imagen 8">
            <a:extLst>
              <a:ext uri="{FF2B5EF4-FFF2-40B4-BE49-F238E27FC236}">
                <a16:creationId xmlns:a16="http://schemas.microsoft.com/office/drawing/2014/main" id="{077FCA04-55A2-4C6C-B814-0A3E75AB9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20" y="4254605"/>
            <a:ext cx="1436762" cy="12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0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9223FF-C667-4801-95CB-473668B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5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8E4DE8-4B04-49E7-BBF7-7E02238C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Como funciona una transacción en Ethereum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3A703E-6599-4C25-A7B1-4CA7AC2B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5" y="2439905"/>
            <a:ext cx="7495671" cy="35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1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0D19E5-83D6-4C2C-B454-22B28270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6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895F7CF-8C17-4E36-BF7B-D99B2BF1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minado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7B34CD-5EDD-4BC0-B159-EAD36F8710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Proof of work (PoW)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Usado por BitCoin y Ethereum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Requiere una prueba de trabajo muy costosa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Proof of authority (PoA)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Desarrollada para las testnets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Solamente unos pocos nodos pueden validar y minar las transacciones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Proof of stake (PoS)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En pruebas en la futura red Ethereum 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Cualquier nodo que quiere validar bloquea una cantidad de Ethers (actualmente 32 ETH)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Si un nodo realiza mal un minado, pierde los 32 ETH.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Si un nodo está inactive mucho tiempo, pierde parte de sus ETH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Está diseñada para ahorrar energía y distribuir mejor la red de minado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22DCEE-B89B-4A31-9475-ACB30F55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7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EA0077-A904-4655-8EA1-3D784056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hacer para transaccionar en Ethereum?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EFBE2C-B930-4E05-A2CC-77C078A77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586" y="2424223"/>
            <a:ext cx="8603069" cy="393212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/>
              <a:t>La red de Ethereum funciona con su propia criptomoneda, el Ether</a:t>
            </a:r>
          </a:p>
          <a:p>
            <a:pPr marL="285750" indent="-285750">
              <a:buFontTx/>
              <a:buChar char="-"/>
            </a:pPr>
            <a:r>
              <a:rPr lang="en-US" sz="1600"/>
              <a:t>Para conseguir Ethers lo primero que necesitamos es tener una wallet. Metamask, Ledger, …</a:t>
            </a:r>
          </a:p>
          <a:p>
            <a:pPr marL="285750" indent="-285750">
              <a:buFontTx/>
              <a:buChar char="-"/>
            </a:pPr>
            <a:r>
              <a:rPr lang="en-US" sz="1600"/>
              <a:t>Tenemos dos opciones: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en-US"/>
              <a:t>Comprar ethers en un exchange</a:t>
            </a:r>
          </a:p>
          <a:p>
            <a:pPr marL="742950" lvl="2" indent="-285750">
              <a:spcBef>
                <a:spcPts val="1000"/>
              </a:spcBef>
              <a:buFontTx/>
              <a:buChar char="-"/>
            </a:pPr>
            <a:r>
              <a:rPr lang="en-US"/>
              <a:t>Alguien nos transfiere ethers a nuestra cuenta</a:t>
            </a:r>
          </a:p>
          <a:p>
            <a:pPr marL="285750" indent="-285750">
              <a:buFontTx/>
              <a:buChar char="-"/>
            </a:pPr>
            <a:r>
              <a:rPr lang="en-US" sz="1600"/>
              <a:t>Una vez tenemos nuestra cuenta con Ethers, ya podemos empezar a realizar transacciones en la 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22DCEE-B89B-4A31-9475-ACB30F55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8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EA0077-A904-4655-8EA1-3D784056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Programación: Entorno desarrollo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EFBE2C-B930-4E05-A2CC-77C078A774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586" y="2424223"/>
            <a:ext cx="8603069" cy="393212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/>
              <a:t>Frameworks: Truffle o hardhat</a:t>
            </a:r>
          </a:p>
          <a:p>
            <a:pPr marL="285750" indent="-285750">
              <a:buFontTx/>
              <a:buChar char="-"/>
            </a:pPr>
            <a:r>
              <a:rPr lang="es-ES"/>
              <a:t>Red de pruebas: Ganache-cli</a:t>
            </a:r>
          </a:p>
          <a:p>
            <a:pPr marL="285750" indent="-285750">
              <a:buFontTx/>
              <a:buChar char="-"/>
            </a:pPr>
            <a:r>
              <a:rPr lang="es-ES"/>
              <a:t>Editor: Visual Code</a:t>
            </a:r>
          </a:p>
          <a:p>
            <a:pPr marL="285750" indent="-285750">
              <a:buFontTx/>
              <a:buChar char="-"/>
            </a:pPr>
            <a:r>
              <a:rPr lang="es-ES"/>
              <a:t>Wallet: Metamask</a:t>
            </a:r>
          </a:p>
          <a:p>
            <a:pPr marL="285750" indent="-285750">
              <a:buFontTx/>
              <a:buChar char="-"/>
            </a:pPr>
            <a:r>
              <a:rPr lang="es-ES"/>
              <a:t>Faucet: </a:t>
            </a:r>
            <a:r>
              <a:rPr lang="es-ES">
                <a:hlinkClick r:id="rId3"/>
              </a:rPr>
              <a:t>https://goerli-faucet.pk910.de/</a:t>
            </a:r>
            <a:endParaRPr lang="es-ES"/>
          </a:p>
          <a:p>
            <a:pPr marL="285750" indent="-285750">
              <a:buFontTx/>
              <a:buChar char="-"/>
            </a:pPr>
            <a:r>
              <a:rPr lang="es-ES"/>
              <a:t>Plugins:</a:t>
            </a:r>
          </a:p>
          <a:p>
            <a:pPr marL="742950" lvl="1" indent="-285750">
              <a:buFontTx/>
              <a:buChar char="-"/>
            </a:pPr>
            <a:r>
              <a:rPr lang="es-ES" sz="1400"/>
              <a:t>@ganache/console.log</a:t>
            </a:r>
          </a:p>
          <a:p>
            <a:pPr marL="742950" lvl="1" indent="-285750">
              <a:buFontTx/>
              <a:buChar char="-"/>
            </a:pPr>
            <a:r>
              <a:rPr lang="es-ES" sz="1400"/>
              <a:t>@openzeppelin/contracts</a:t>
            </a:r>
          </a:p>
          <a:p>
            <a:pPr marL="742950" lvl="1" indent="-285750">
              <a:buFontTx/>
              <a:buChar char="-"/>
            </a:pPr>
            <a:r>
              <a:rPr lang="es-ES" sz="1400"/>
              <a:t>truffle-plugin-verify</a:t>
            </a:r>
          </a:p>
          <a:p>
            <a:pPr marL="285750" indent="-285750">
              <a:buFontTx/>
              <a:buChar char="-"/>
            </a:pPr>
            <a:r>
              <a:rPr lang="en-US"/>
              <a:t>Registrarse en etherscan/polygonscan</a:t>
            </a:r>
          </a:p>
          <a:p>
            <a:pPr marL="285750" indent="-285750">
              <a:buFontTx/>
              <a:buChar char="-"/>
            </a:pPr>
            <a:r>
              <a:rPr lang="en-US"/>
              <a:t>Registrar cuenta en Infura (infura.io)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D596D-0E9B-4EA0-93B4-5B201AE5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AEEE6-2030-455B-AB2A-BF559CF5606C}" type="slidenum">
              <a:rPr lang="es-ES" altLang="es-ES" smtClean="0"/>
              <a:pPr>
                <a:defRPr/>
              </a:pPr>
              <a:t>9</a:t>
            </a:fld>
            <a:endParaRPr lang="es-ES" alt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A4BA9D-7140-48ED-B29A-3C39051E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un Token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50F76-37F0-42D9-B0E6-300F79FC40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sz="1800" dirty="0"/>
              <a:t>Un Token es un </a:t>
            </a:r>
            <a:r>
              <a:rPr lang="es-ES" sz="1800" b="1" dirty="0"/>
              <a:t>apunte contable</a:t>
            </a:r>
            <a:r>
              <a:rPr lang="es-ES" sz="1800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sz="1800"/>
              <a:t>Actualmente</a:t>
            </a:r>
            <a:r>
              <a:rPr lang="es-ES" sz="1800" dirty="0"/>
              <a:t>, el estándar más extendido es el </a:t>
            </a:r>
            <a:r>
              <a:rPr lang="es-ES" sz="1800" b="1" dirty="0"/>
              <a:t>ERC20</a:t>
            </a:r>
            <a:r>
              <a:rPr lang="es-ES" sz="1800" dirty="0"/>
              <a:t>.	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Este estándar define las acciones que podemos hacer con un token.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6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INTERNO DEUSTO">
  <a:themeElements>
    <a:clrScheme name="Deusto">
      <a:dk1>
        <a:srgbClr val="707173"/>
      </a:dk1>
      <a:lt1>
        <a:sysClr val="window" lastClr="FFFFFF"/>
      </a:lt1>
      <a:dk2>
        <a:srgbClr val="003054"/>
      </a:dk2>
      <a:lt2>
        <a:srgbClr val="E7E6E6"/>
      </a:lt2>
      <a:accent1>
        <a:srgbClr val="222A35"/>
      </a:accent1>
      <a:accent2>
        <a:srgbClr val="003054"/>
      </a:accent2>
      <a:accent3>
        <a:srgbClr val="00487E"/>
      </a:accent3>
      <a:accent4>
        <a:srgbClr val="0060A8"/>
      </a:accent4>
      <a:accent5>
        <a:srgbClr val="3380B9"/>
      </a:accent5>
      <a:accent6>
        <a:srgbClr val="66A0CE"/>
      </a:accent6>
      <a:hlink>
        <a:srgbClr val="0060A8"/>
      </a:hlink>
      <a:folHlink>
        <a:srgbClr val="0060A8"/>
      </a:folHlink>
    </a:clrScheme>
    <a:fontScheme name="Deusto Fuentes">
      <a:majorFont>
        <a:latin typeface="Frutiger LT Std 45 Light"/>
        <a:ea typeface=""/>
        <a:cs typeface=""/>
      </a:majorFont>
      <a:minorFont>
        <a:latin typeface="Frutiger LT Std 45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S-PPT-v1-4-3" id="{B140E068-9AE6-4F28-AA7D-62419F013329}" vid="{5CA81B97-79DA-47BA-9659-4F3759C3FC38}"/>
    </a:ext>
  </a:extLst>
</a:theme>
</file>

<file path=ppt/theme/theme2.xml><?xml version="1.0" encoding="utf-8"?>
<a:theme xmlns:a="http://schemas.openxmlformats.org/drawingml/2006/main" name="1_Contraportada">
  <a:themeElements>
    <a:clrScheme name="Deusto">
      <a:dk1>
        <a:srgbClr val="707173"/>
      </a:dk1>
      <a:lt1>
        <a:sysClr val="window" lastClr="FFFFFF"/>
      </a:lt1>
      <a:dk2>
        <a:srgbClr val="003054"/>
      </a:dk2>
      <a:lt2>
        <a:srgbClr val="E7E6E6"/>
      </a:lt2>
      <a:accent1>
        <a:srgbClr val="222A35"/>
      </a:accent1>
      <a:accent2>
        <a:srgbClr val="003054"/>
      </a:accent2>
      <a:accent3>
        <a:srgbClr val="00487E"/>
      </a:accent3>
      <a:accent4>
        <a:srgbClr val="0060A8"/>
      </a:accent4>
      <a:accent5>
        <a:srgbClr val="3380B9"/>
      </a:accent5>
      <a:accent6>
        <a:srgbClr val="66A0CE"/>
      </a:accent6>
      <a:hlink>
        <a:srgbClr val="0060A8"/>
      </a:hlink>
      <a:folHlink>
        <a:srgbClr val="0060A8"/>
      </a:folHlink>
    </a:clrScheme>
    <a:fontScheme name="Deusto Fuentes">
      <a:majorFont>
        <a:latin typeface="Frutiger LT Std 45 Light"/>
        <a:ea typeface=""/>
        <a:cs typeface=""/>
      </a:majorFont>
      <a:minorFont>
        <a:latin typeface="Frutiger LT Std 45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S-PPT-v1-4-3" id="{B140E068-9AE6-4F28-AA7D-62419F013329}" vid="{80376BCC-EEDE-4637-B432-E830096E38E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DBS-ExEd-Plantilla-PPT-2018-office-97-03</Template>
  <TotalTime>2396</TotalTime>
  <Words>1134</Words>
  <Application>Microsoft Office PowerPoint</Application>
  <PresentationFormat>On-screen Show 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Frutiger LT Std 45 Light</vt:lpstr>
      <vt:lpstr>Lato Black</vt:lpstr>
      <vt:lpstr>Segoe UI</vt:lpstr>
      <vt:lpstr>TEMA INTERNO DEUSTO</vt:lpstr>
      <vt:lpstr>1_Contraportada</vt:lpstr>
      <vt:lpstr>Introducción programación Ethereum</vt:lpstr>
      <vt:lpstr>Introducción a los Smart Contracts (I)</vt:lpstr>
      <vt:lpstr>Introducción a los Smart Contracts (II)</vt:lpstr>
      <vt:lpstr>Diferencia entre BitCoin y Ethereum</vt:lpstr>
      <vt:lpstr>Como funciona una transacción en Ethereum</vt:lpstr>
      <vt:lpstr>Tipos de minado</vt:lpstr>
      <vt:lpstr>¿Qué hacer para transaccionar en Ethereum?</vt:lpstr>
      <vt:lpstr>Programación: Entorno desarrollo</vt:lpstr>
      <vt:lpstr>Introducción a un Token</vt:lpstr>
      <vt:lpstr>Partes del Token ERC20 (I)</vt:lpstr>
      <vt:lpstr>Partes del Token ERC20 (II)</vt:lpstr>
      <vt:lpstr>Partes del Token ERC20 (III)</vt:lpstr>
      <vt:lpstr>Partes del Token ERC20 (IV)</vt:lpstr>
      <vt:lpstr>NFTs</vt:lpstr>
      <vt:lpstr>PowerPoint Presentation</vt:lpstr>
      <vt:lpstr>NFTs</vt:lpstr>
      <vt:lpstr>Transacciones públicas (II)</vt:lpstr>
      <vt:lpstr>Transacciones públicas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Pérez Gil</dc:creator>
  <cp:lastModifiedBy>Jorge Gomes Durán</cp:lastModifiedBy>
  <cp:revision>59</cp:revision>
  <dcterms:created xsi:type="dcterms:W3CDTF">2018-05-10T10:56:47Z</dcterms:created>
  <dcterms:modified xsi:type="dcterms:W3CDTF">2022-10-20T09:11:16Z</dcterms:modified>
</cp:coreProperties>
</file>