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9" r:id="rId3"/>
    <p:sldId id="269" r:id="rId4"/>
    <p:sldId id="266" r:id="rId5"/>
    <p:sldId id="271" r:id="rId6"/>
    <p:sldId id="272" r:id="rId7"/>
    <p:sldId id="270"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8099E3-D95A-4B79-BF9A-117AC9836CA4}" v="2" dt="2023-05-22T14:25:4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Jose Bau" userId="1218a45f-ae4a-4e49-a964-4137988aba62" providerId="ADAL" clId="{BA8099E3-D95A-4B79-BF9A-117AC9836CA4}"/>
    <pc:docChg chg="custSel addSld modSld">
      <pc:chgData name="Juan Jose Bau" userId="1218a45f-ae4a-4e49-a964-4137988aba62" providerId="ADAL" clId="{BA8099E3-D95A-4B79-BF9A-117AC9836CA4}" dt="2023-05-29T00:23:41.969" v="2967" actId="1076"/>
      <pc:docMkLst>
        <pc:docMk/>
      </pc:docMkLst>
      <pc:sldChg chg="modSp mod">
        <pc:chgData name="Juan Jose Bau" userId="1218a45f-ae4a-4e49-a964-4137988aba62" providerId="ADAL" clId="{BA8099E3-D95A-4B79-BF9A-117AC9836CA4}" dt="2023-05-22T13:33:13.317" v="9" actId="20577"/>
        <pc:sldMkLst>
          <pc:docMk/>
          <pc:sldMk cId="2436670636" sldId="259"/>
        </pc:sldMkLst>
        <pc:spChg chg="mod">
          <ac:chgData name="Juan Jose Bau" userId="1218a45f-ae4a-4e49-a964-4137988aba62" providerId="ADAL" clId="{BA8099E3-D95A-4B79-BF9A-117AC9836CA4}" dt="2023-05-22T13:33:13.317" v="9" actId="20577"/>
          <ac:spMkLst>
            <pc:docMk/>
            <pc:sldMk cId="2436670636" sldId="259"/>
            <ac:spMk id="3" creationId="{FD0FFB0D-931D-4D57-AD50-80AF2D3181B0}"/>
          </ac:spMkLst>
        </pc:spChg>
      </pc:sldChg>
      <pc:sldChg chg="modSp mod">
        <pc:chgData name="Juan Jose Bau" userId="1218a45f-ae4a-4e49-a964-4137988aba62" providerId="ADAL" clId="{BA8099E3-D95A-4B79-BF9A-117AC9836CA4}" dt="2023-05-22T16:54:40.227" v="2965" actId="5793"/>
        <pc:sldMkLst>
          <pc:docMk/>
          <pc:sldMk cId="160835656" sldId="266"/>
        </pc:sldMkLst>
        <pc:spChg chg="mod">
          <ac:chgData name="Juan Jose Bau" userId="1218a45f-ae4a-4e49-a964-4137988aba62" providerId="ADAL" clId="{BA8099E3-D95A-4B79-BF9A-117AC9836CA4}" dt="2023-05-22T15:41:38.230" v="2643" actId="27636"/>
          <ac:spMkLst>
            <pc:docMk/>
            <pc:sldMk cId="160835656" sldId="266"/>
            <ac:spMk id="2" creationId="{79E55F37-2D22-42D9-99E0-0382B33A6F01}"/>
          </ac:spMkLst>
        </pc:spChg>
        <pc:spChg chg="mod">
          <ac:chgData name="Juan Jose Bau" userId="1218a45f-ae4a-4e49-a964-4137988aba62" providerId="ADAL" clId="{BA8099E3-D95A-4B79-BF9A-117AC9836CA4}" dt="2023-05-22T16:54:40.227" v="2965" actId="5793"/>
          <ac:spMkLst>
            <pc:docMk/>
            <pc:sldMk cId="160835656" sldId="266"/>
            <ac:spMk id="3" creationId="{FD0FFB0D-931D-4D57-AD50-80AF2D3181B0}"/>
          </ac:spMkLst>
        </pc:spChg>
      </pc:sldChg>
      <pc:sldChg chg="modSp mod">
        <pc:chgData name="Juan Jose Bau" userId="1218a45f-ae4a-4e49-a964-4137988aba62" providerId="ADAL" clId="{BA8099E3-D95A-4B79-BF9A-117AC9836CA4}" dt="2023-05-29T00:23:41.969" v="2967" actId="1076"/>
        <pc:sldMkLst>
          <pc:docMk/>
          <pc:sldMk cId="4122410114" sldId="269"/>
        </pc:sldMkLst>
        <pc:spChg chg="mod">
          <ac:chgData name="Juan Jose Bau" userId="1218a45f-ae4a-4e49-a964-4137988aba62" providerId="ADAL" clId="{BA8099E3-D95A-4B79-BF9A-117AC9836CA4}" dt="2023-05-29T00:23:41.969" v="2967" actId="1076"/>
          <ac:spMkLst>
            <pc:docMk/>
            <pc:sldMk cId="4122410114" sldId="269"/>
            <ac:spMk id="20" creationId="{3D81937F-1F80-77CF-7934-3325C4E84C8D}"/>
          </ac:spMkLst>
        </pc:spChg>
      </pc:sldChg>
      <pc:sldChg chg="modSp mod">
        <pc:chgData name="Juan Jose Bau" userId="1218a45f-ae4a-4e49-a964-4137988aba62" providerId="ADAL" clId="{BA8099E3-D95A-4B79-BF9A-117AC9836CA4}" dt="2023-05-22T15:42:21.059" v="2659" actId="113"/>
        <pc:sldMkLst>
          <pc:docMk/>
          <pc:sldMk cId="2873969464" sldId="270"/>
        </pc:sldMkLst>
        <pc:spChg chg="mod">
          <ac:chgData name="Juan Jose Bau" userId="1218a45f-ae4a-4e49-a964-4137988aba62" providerId="ADAL" clId="{BA8099E3-D95A-4B79-BF9A-117AC9836CA4}" dt="2023-05-22T15:42:07.840" v="2658" actId="20577"/>
          <ac:spMkLst>
            <pc:docMk/>
            <pc:sldMk cId="2873969464" sldId="270"/>
            <ac:spMk id="2" creationId="{79E55F37-2D22-42D9-99E0-0382B33A6F01}"/>
          </ac:spMkLst>
        </pc:spChg>
        <pc:spChg chg="mod">
          <ac:chgData name="Juan Jose Bau" userId="1218a45f-ae4a-4e49-a964-4137988aba62" providerId="ADAL" clId="{BA8099E3-D95A-4B79-BF9A-117AC9836CA4}" dt="2023-05-22T15:42:21.059" v="2659" actId="113"/>
          <ac:spMkLst>
            <pc:docMk/>
            <pc:sldMk cId="2873969464" sldId="270"/>
            <ac:spMk id="3" creationId="{FD0FFB0D-931D-4D57-AD50-80AF2D3181B0}"/>
          </ac:spMkLst>
        </pc:spChg>
      </pc:sldChg>
      <pc:sldChg chg="modSp add mod">
        <pc:chgData name="Juan Jose Bau" userId="1218a45f-ae4a-4e49-a964-4137988aba62" providerId="ADAL" clId="{BA8099E3-D95A-4B79-BF9A-117AC9836CA4}" dt="2023-05-22T15:41:33.015" v="2641" actId="27636"/>
        <pc:sldMkLst>
          <pc:docMk/>
          <pc:sldMk cId="1471166103" sldId="271"/>
        </pc:sldMkLst>
        <pc:spChg chg="mod">
          <ac:chgData name="Juan Jose Bau" userId="1218a45f-ae4a-4e49-a964-4137988aba62" providerId="ADAL" clId="{BA8099E3-D95A-4B79-BF9A-117AC9836CA4}" dt="2023-05-22T15:41:30.057" v="2639" actId="14100"/>
          <ac:spMkLst>
            <pc:docMk/>
            <pc:sldMk cId="1471166103" sldId="271"/>
            <ac:spMk id="2" creationId="{79E55F37-2D22-42D9-99E0-0382B33A6F01}"/>
          </ac:spMkLst>
        </pc:spChg>
        <pc:spChg chg="mod">
          <ac:chgData name="Juan Jose Bau" userId="1218a45f-ae4a-4e49-a964-4137988aba62" providerId="ADAL" clId="{BA8099E3-D95A-4B79-BF9A-117AC9836CA4}" dt="2023-05-22T15:41:33.015" v="2641" actId="27636"/>
          <ac:spMkLst>
            <pc:docMk/>
            <pc:sldMk cId="1471166103" sldId="271"/>
            <ac:spMk id="3" creationId="{FD0FFB0D-931D-4D57-AD50-80AF2D3181B0}"/>
          </ac:spMkLst>
        </pc:spChg>
      </pc:sldChg>
      <pc:sldChg chg="modSp add mod">
        <pc:chgData name="Juan Jose Bau" userId="1218a45f-ae4a-4e49-a964-4137988aba62" providerId="ADAL" clId="{BA8099E3-D95A-4B79-BF9A-117AC9836CA4}" dt="2023-05-22T15:41:54.775" v="2647" actId="20577"/>
        <pc:sldMkLst>
          <pc:docMk/>
          <pc:sldMk cId="3539789716" sldId="272"/>
        </pc:sldMkLst>
        <pc:spChg chg="mod">
          <ac:chgData name="Juan Jose Bau" userId="1218a45f-ae4a-4e49-a964-4137988aba62" providerId="ADAL" clId="{BA8099E3-D95A-4B79-BF9A-117AC9836CA4}" dt="2023-05-22T15:41:47.919" v="2644" actId="14100"/>
          <ac:spMkLst>
            <pc:docMk/>
            <pc:sldMk cId="3539789716" sldId="272"/>
            <ac:spMk id="2" creationId="{79E55F37-2D22-42D9-99E0-0382B33A6F01}"/>
          </ac:spMkLst>
        </pc:spChg>
        <pc:spChg chg="mod">
          <ac:chgData name="Juan Jose Bau" userId="1218a45f-ae4a-4e49-a964-4137988aba62" providerId="ADAL" clId="{BA8099E3-D95A-4B79-BF9A-117AC9836CA4}" dt="2023-05-22T15:41:54.775" v="2647" actId="20577"/>
          <ac:spMkLst>
            <pc:docMk/>
            <pc:sldMk cId="3539789716" sldId="272"/>
            <ac:spMk id="3" creationId="{FD0FFB0D-931D-4D57-AD50-80AF2D3181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31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8D6F7D-2879-45B0-B3A4-21991B302C22}" type="datetimeFigureOut">
              <a:rPr lang="it-IT" smtClean="0"/>
              <a:t>28/05/2023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190202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23234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47636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416483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4564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136593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858780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197363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393309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8D6F7D-2879-45B0-B3A4-21991B302C22}" type="datetimeFigureOut">
              <a:rPr lang="it-IT" smtClean="0"/>
              <a:t>28/05/2023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38574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8D6F7D-2879-45B0-B3A4-21991B302C22}" type="datetimeFigureOut">
              <a:rPr lang="it-IT" smtClean="0"/>
              <a:t>28/05/2023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223687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8D6F7D-2879-45B0-B3A4-21991B302C22}" type="datetimeFigureOut">
              <a:rPr lang="it-IT" smtClean="0"/>
              <a:t>28/05/2023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257397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8D6F7D-2879-45B0-B3A4-21991B302C22}" type="datetimeFigureOut">
              <a:rPr lang="it-IT" smtClean="0"/>
              <a:t>28/05/2023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234400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D6F7D-2879-45B0-B3A4-21991B302C22}" type="datetimeFigureOut">
              <a:rPr lang="it-IT" smtClean="0"/>
              <a:t>28/05/2023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347192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8D6F7D-2879-45B0-B3A4-21991B302C22}" type="datetimeFigureOut">
              <a:rPr lang="it-IT" smtClean="0"/>
              <a:t>28/05/2023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406202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8D6F7D-2879-45B0-B3A4-21991B302C22}" type="datetimeFigureOut">
              <a:rPr lang="it-IT" smtClean="0"/>
              <a:t>28/05/2023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40D92EF-D0DF-4728-B958-0FA3763B1956}" type="slidenum">
              <a:rPr lang="it-IT" smtClean="0"/>
              <a:t>‹Nº›</a:t>
            </a:fld>
            <a:endParaRPr lang="it-IT"/>
          </a:p>
        </p:txBody>
      </p:sp>
    </p:spTree>
    <p:extLst>
      <p:ext uri="{BB962C8B-B14F-4D97-AF65-F5344CB8AC3E}">
        <p14:creationId xmlns:p14="http://schemas.microsoft.com/office/powerpoint/2010/main" val="218668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C8D6F7D-2879-45B0-B3A4-21991B302C22}" type="datetimeFigureOut">
              <a:rPr lang="it-IT" smtClean="0"/>
              <a:t>28/05/2023</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40D92EF-D0DF-4728-B958-0FA3763B1956}" type="slidenum">
              <a:rPr lang="it-IT" smtClean="0"/>
              <a:t>‹Nº›</a:t>
            </a:fld>
            <a:endParaRPr lang="it-IT"/>
          </a:p>
        </p:txBody>
      </p:sp>
    </p:spTree>
    <p:extLst>
      <p:ext uri="{BB962C8B-B14F-4D97-AF65-F5344CB8AC3E}">
        <p14:creationId xmlns:p14="http://schemas.microsoft.com/office/powerpoint/2010/main" val="600886242"/>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2F6073-CC8A-4BC8-B350-C47914FCBC84}"/>
              </a:ext>
            </a:extLst>
          </p:cNvPr>
          <p:cNvSpPr>
            <a:spLocks noGrp="1"/>
          </p:cNvSpPr>
          <p:nvPr>
            <p:ph type="ctrTitle"/>
          </p:nvPr>
        </p:nvSpPr>
        <p:spPr>
          <a:xfrm>
            <a:off x="5116738" y="685799"/>
            <a:ext cx="6159273" cy="2971801"/>
          </a:xfrm>
        </p:spPr>
        <p:txBody>
          <a:bodyPr>
            <a:normAutofit/>
          </a:bodyPr>
          <a:lstStyle/>
          <a:p>
            <a:r>
              <a:rPr lang="es-AR"/>
              <a:t>Agenda de Turnos</a:t>
            </a:r>
            <a:endParaRPr lang="it-IT"/>
          </a:p>
        </p:txBody>
      </p:sp>
      <p:sp>
        <p:nvSpPr>
          <p:cNvPr id="3" name="Subtítulo 2">
            <a:extLst>
              <a:ext uri="{FF2B5EF4-FFF2-40B4-BE49-F238E27FC236}">
                <a16:creationId xmlns:a16="http://schemas.microsoft.com/office/drawing/2014/main" id="{03CB3CFA-276A-4029-97A8-6CDD698F4878}"/>
              </a:ext>
            </a:extLst>
          </p:cNvPr>
          <p:cNvSpPr>
            <a:spLocks noGrp="1"/>
          </p:cNvSpPr>
          <p:nvPr>
            <p:ph type="subTitle" idx="1"/>
          </p:nvPr>
        </p:nvSpPr>
        <p:spPr>
          <a:xfrm>
            <a:off x="5115456" y="3843867"/>
            <a:ext cx="6167930" cy="1947333"/>
          </a:xfrm>
        </p:spPr>
        <p:txBody>
          <a:bodyPr>
            <a:normAutofit/>
          </a:bodyPr>
          <a:lstStyle/>
          <a:p>
            <a:r>
              <a:rPr lang="es-AR" dirty="0"/>
              <a:t>Proyecto que centraliza la toma de turnos de los diversos servicios de las unidades de negocio de Jardín del Pilar.</a:t>
            </a:r>
            <a:endParaRPr lang="it-IT" dirty="0"/>
          </a:p>
        </p:txBody>
      </p:sp>
      <p:pic>
        <p:nvPicPr>
          <p:cNvPr id="5" name="Picture 4" descr="Se escribe una cita en una agenda de papel">
            <a:extLst>
              <a:ext uri="{FF2B5EF4-FFF2-40B4-BE49-F238E27FC236}">
                <a16:creationId xmlns:a16="http://schemas.microsoft.com/office/drawing/2014/main" id="{3E32AD8E-9FBC-3E40-75B0-AF0DBF490D16}"/>
              </a:ext>
            </a:extLst>
          </p:cNvPr>
          <p:cNvPicPr>
            <a:picLocks noChangeAspect="1"/>
          </p:cNvPicPr>
          <p:nvPr/>
        </p:nvPicPr>
        <p:blipFill rotWithShape="1">
          <a:blip r:embed="rId2"/>
          <a:srcRect r="54840" b="-1"/>
          <a:stretch/>
        </p:blipFill>
        <p:spPr>
          <a:xfrm>
            <a:off x="20" y="10"/>
            <a:ext cx="4639713"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918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74426" y="401402"/>
            <a:ext cx="9833548" cy="1066802"/>
          </a:xfrm>
        </p:spPr>
        <p:txBody>
          <a:bodyPr anchor="b">
            <a:normAutofit/>
          </a:bodyPr>
          <a:lstStyle/>
          <a:p>
            <a:r>
              <a:rPr lang="es-AR" sz="3600" dirty="0">
                <a:solidFill>
                  <a:schemeClr val="bg1"/>
                </a:solidFill>
              </a:rPr>
              <a:t>Resumen del Proyecto</a:t>
            </a:r>
          </a:p>
        </p:txBody>
      </p:sp>
      <p:sp>
        <p:nvSpPr>
          <p:cNvPr id="3" name="Marcador de contenido 2">
            <a:extLst>
              <a:ext uri="{FF2B5EF4-FFF2-40B4-BE49-F238E27FC236}">
                <a16:creationId xmlns:a16="http://schemas.microsoft.com/office/drawing/2014/main" id="{FD0FFB0D-931D-4D57-AD50-80AF2D3181B0}"/>
              </a:ext>
            </a:extLst>
          </p:cNvPr>
          <p:cNvSpPr>
            <a:spLocks noGrp="1"/>
          </p:cNvSpPr>
          <p:nvPr>
            <p:ph idx="1"/>
          </p:nvPr>
        </p:nvSpPr>
        <p:spPr>
          <a:xfrm>
            <a:off x="1179226" y="1562100"/>
            <a:ext cx="9833548" cy="4432799"/>
          </a:xfrm>
        </p:spPr>
        <p:txBody>
          <a:bodyPr anchor="ctr">
            <a:normAutofit/>
          </a:bodyPr>
          <a:lstStyle/>
          <a:p>
            <a:r>
              <a:rPr lang="es-AR" sz="1400" b="1" dirty="0">
                <a:solidFill>
                  <a:schemeClr val="accent1">
                    <a:lumMod val="50000"/>
                  </a:schemeClr>
                </a:solidFill>
              </a:rPr>
              <a:t>PRODUCTO EN CONSTRUCCION:</a:t>
            </a:r>
          </a:p>
          <a:p>
            <a:pPr lvl="1"/>
            <a:r>
              <a:rPr lang="es-AR" sz="1200" dirty="0">
                <a:solidFill>
                  <a:schemeClr val="accent1">
                    <a:lumMod val="50000"/>
                  </a:schemeClr>
                </a:solidFill>
              </a:rPr>
              <a:t>Agenda de uso compartido desarrollada enteramente WEB para el uso de las diferentes áreas de Jardín del Pilar, a la cual se podrá acceder para consultar y/o tomar turnos referentes a:</a:t>
            </a:r>
          </a:p>
          <a:p>
            <a:pPr lvl="2"/>
            <a:r>
              <a:rPr lang="es-AR" sz="1000" dirty="0">
                <a:solidFill>
                  <a:schemeClr val="accent1">
                    <a:lumMod val="50000"/>
                  </a:schemeClr>
                </a:solidFill>
              </a:rPr>
              <a:t>Uso de salsas funerarias para velación.</a:t>
            </a:r>
          </a:p>
          <a:p>
            <a:pPr lvl="2"/>
            <a:r>
              <a:rPr lang="es-AR" sz="1000" dirty="0">
                <a:solidFill>
                  <a:schemeClr val="accent1">
                    <a:lumMod val="50000"/>
                  </a:schemeClr>
                </a:solidFill>
              </a:rPr>
              <a:t>Uso de Salas y Cámaras para deposito.</a:t>
            </a:r>
          </a:p>
          <a:p>
            <a:pPr lvl="2"/>
            <a:r>
              <a:rPr lang="es-AR" sz="1000" dirty="0">
                <a:solidFill>
                  <a:schemeClr val="accent1">
                    <a:lumMod val="50000"/>
                  </a:schemeClr>
                </a:solidFill>
              </a:rPr>
              <a:t>Servicios Parques.</a:t>
            </a:r>
          </a:p>
          <a:p>
            <a:pPr lvl="2"/>
            <a:r>
              <a:rPr lang="es-AR" sz="1000" dirty="0">
                <a:solidFill>
                  <a:schemeClr val="accent1">
                    <a:lumMod val="50000"/>
                  </a:schemeClr>
                </a:solidFill>
              </a:rPr>
              <a:t>Ceremonias en los parques. </a:t>
            </a:r>
          </a:p>
          <a:p>
            <a:pPr lvl="2"/>
            <a:r>
              <a:rPr lang="es-AR" sz="1000" dirty="0">
                <a:solidFill>
                  <a:schemeClr val="accent1">
                    <a:lumMod val="50000"/>
                  </a:schemeClr>
                </a:solidFill>
              </a:rPr>
              <a:t>Retiros por parte del centro operativo.</a:t>
            </a:r>
          </a:p>
          <a:p>
            <a:pPr lvl="2"/>
            <a:r>
              <a:rPr lang="es-AR" sz="1000" dirty="0">
                <a:solidFill>
                  <a:schemeClr val="accent1">
                    <a:lumMod val="50000"/>
                  </a:schemeClr>
                </a:solidFill>
              </a:rPr>
              <a:t>Apertura para otras entidades a definir.</a:t>
            </a:r>
            <a:endParaRPr lang="es-AR" sz="1400" dirty="0">
              <a:solidFill>
                <a:schemeClr val="accent1">
                  <a:lumMod val="50000"/>
                </a:schemeClr>
              </a:solidFill>
            </a:endParaRPr>
          </a:p>
          <a:p>
            <a:r>
              <a:rPr lang="es-AR" sz="1400" b="1" dirty="0">
                <a:solidFill>
                  <a:schemeClr val="accent1">
                    <a:lumMod val="50000"/>
                  </a:schemeClr>
                </a:solidFill>
              </a:rPr>
              <a:t>USUARIOS:</a:t>
            </a:r>
          </a:p>
          <a:p>
            <a:pPr lvl="1"/>
            <a:r>
              <a:rPr lang="es-AR" sz="1200" dirty="0">
                <a:solidFill>
                  <a:schemeClr val="accent1">
                    <a:lumMod val="50000"/>
                  </a:schemeClr>
                </a:solidFill>
              </a:rPr>
              <a:t>0800, Directores Funerarios, Intendentes, asesores funerarios, administrativas parques, Personal de los centros operativos, Operaciones, Atención al Cliente.</a:t>
            </a:r>
          </a:p>
        </p:txBody>
      </p:sp>
    </p:spTree>
    <p:extLst>
      <p:ext uri="{BB962C8B-B14F-4D97-AF65-F5344CB8AC3E}">
        <p14:creationId xmlns:p14="http://schemas.microsoft.com/office/powerpoint/2010/main" val="243667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9CB7EF61-98AB-E8BE-8723-BD39B4664422}"/>
              </a:ext>
            </a:extLst>
          </p:cNvPr>
          <p:cNvGrpSpPr/>
          <p:nvPr/>
        </p:nvGrpSpPr>
        <p:grpSpPr>
          <a:xfrm>
            <a:off x="3188175" y="787020"/>
            <a:ext cx="6023695" cy="6037333"/>
            <a:chOff x="1009671" y="883999"/>
            <a:chExt cx="6023695" cy="6037333"/>
          </a:xfrm>
        </p:grpSpPr>
        <p:sp>
          <p:nvSpPr>
            <p:cNvPr id="27" name="Rectángulo 26">
              <a:extLst>
                <a:ext uri="{FF2B5EF4-FFF2-40B4-BE49-F238E27FC236}">
                  <a16:creationId xmlns:a16="http://schemas.microsoft.com/office/drawing/2014/main" id="{641A8D21-298E-5DF8-E80F-2403CFC1D976}"/>
                </a:ext>
              </a:extLst>
            </p:cNvPr>
            <p:cNvSpPr/>
            <p:nvPr/>
          </p:nvSpPr>
          <p:spPr>
            <a:xfrm rot="2700000">
              <a:off x="1008735" y="2223272"/>
              <a:ext cx="4147128" cy="146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8" name="Rectángulo 27">
              <a:extLst>
                <a:ext uri="{FF2B5EF4-FFF2-40B4-BE49-F238E27FC236}">
                  <a16:creationId xmlns:a16="http://schemas.microsoft.com/office/drawing/2014/main" id="{19997960-F1F3-3A49-1BCD-EBBEEDE89E00}"/>
                </a:ext>
              </a:extLst>
            </p:cNvPr>
            <p:cNvSpPr/>
            <p:nvPr/>
          </p:nvSpPr>
          <p:spPr>
            <a:xfrm rot="2700000">
              <a:off x="2894943" y="4113477"/>
              <a:ext cx="4147128" cy="146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9" name="Rectángulo 28">
              <a:extLst>
                <a:ext uri="{FF2B5EF4-FFF2-40B4-BE49-F238E27FC236}">
                  <a16:creationId xmlns:a16="http://schemas.microsoft.com/office/drawing/2014/main" id="{6B82C3DE-53DC-EB72-D0E1-1BBE9A4D9BF7}"/>
                </a:ext>
              </a:extLst>
            </p:cNvPr>
            <p:cNvSpPr/>
            <p:nvPr/>
          </p:nvSpPr>
          <p:spPr>
            <a:xfrm rot="18900000">
              <a:off x="1009671" y="4113004"/>
              <a:ext cx="4147128" cy="146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0" name="Rectángulo 29">
              <a:extLst>
                <a:ext uri="{FF2B5EF4-FFF2-40B4-BE49-F238E27FC236}">
                  <a16:creationId xmlns:a16="http://schemas.microsoft.com/office/drawing/2014/main" id="{CE35CA12-35F5-FB21-6B06-D5A445844363}"/>
                </a:ext>
              </a:extLst>
            </p:cNvPr>
            <p:cNvSpPr/>
            <p:nvPr/>
          </p:nvSpPr>
          <p:spPr>
            <a:xfrm rot="18900000">
              <a:off x="2886238" y="2235028"/>
              <a:ext cx="4147128" cy="146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83951" y="112888"/>
            <a:ext cx="9833548" cy="2230262"/>
          </a:xfrm>
        </p:spPr>
        <p:txBody>
          <a:bodyPr anchor="b">
            <a:normAutofit fontScale="90000"/>
          </a:bodyPr>
          <a:lstStyle/>
          <a:p>
            <a:r>
              <a:rPr lang="es-AR" sz="3600" dirty="0">
                <a:solidFill>
                  <a:schemeClr val="bg1"/>
                </a:solidFill>
              </a:rPr>
              <a:t>Lógica</a:t>
            </a:r>
            <a:br>
              <a:rPr lang="es-AR" sz="3600" dirty="0">
                <a:solidFill>
                  <a:schemeClr val="bg1"/>
                </a:solidFill>
              </a:rPr>
            </a:br>
            <a:r>
              <a:rPr lang="es-AR" sz="3600" dirty="0">
                <a:solidFill>
                  <a:schemeClr val="bg1"/>
                </a:solidFill>
              </a:rPr>
              <a:t>aplicada</a:t>
            </a:r>
            <a:br>
              <a:rPr lang="es-AR" sz="3600" dirty="0">
                <a:solidFill>
                  <a:schemeClr val="bg1"/>
                </a:solidFill>
              </a:rPr>
            </a:br>
            <a:r>
              <a:rPr lang="es-AR" sz="3600" dirty="0">
                <a:solidFill>
                  <a:schemeClr val="bg1"/>
                </a:solidFill>
              </a:rPr>
              <a:t>al</a:t>
            </a:r>
            <a:br>
              <a:rPr lang="es-AR" sz="3600" dirty="0">
                <a:solidFill>
                  <a:schemeClr val="bg1"/>
                </a:solidFill>
              </a:rPr>
            </a:br>
            <a:r>
              <a:rPr lang="es-AR" sz="3600" dirty="0">
                <a:solidFill>
                  <a:schemeClr val="bg1"/>
                </a:solidFill>
              </a:rPr>
              <a:t>diseño</a:t>
            </a:r>
          </a:p>
        </p:txBody>
      </p:sp>
      <p:sp>
        <p:nvSpPr>
          <p:cNvPr id="15" name="Rectángulo 14">
            <a:extLst>
              <a:ext uri="{FF2B5EF4-FFF2-40B4-BE49-F238E27FC236}">
                <a16:creationId xmlns:a16="http://schemas.microsoft.com/office/drawing/2014/main" id="{39CF8638-754E-D195-D97A-529EBD551D7C}"/>
              </a:ext>
            </a:extLst>
          </p:cNvPr>
          <p:cNvSpPr/>
          <p:nvPr/>
        </p:nvSpPr>
        <p:spPr>
          <a:xfrm rot="2700000">
            <a:off x="3184180" y="2135162"/>
            <a:ext cx="4147128" cy="1468582"/>
          </a:xfrm>
          <a:prstGeom prst="rect">
            <a:avLst/>
          </a:prstGeom>
          <a:solidFill>
            <a:schemeClr val="accent1">
              <a:alpha val="60000"/>
            </a:schemeClr>
          </a:solidFill>
          <a:effectLst>
            <a:glow rad="215900">
              <a:schemeClr val="bg2">
                <a:lumMod val="60000"/>
                <a:lumOff val="40000"/>
                <a:alpha val="36000"/>
              </a:schemeClr>
            </a:glow>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6" name="Rectángulo 15">
            <a:extLst>
              <a:ext uri="{FF2B5EF4-FFF2-40B4-BE49-F238E27FC236}">
                <a16:creationId xmlns:a16="http://schemas.microsoft.com/office/drawing/2014/main" id="{24138D9D-DB99-8E97-FD58-3D2004BA7738}"/>
              </a:ext>
            </a:extLst>
          </p:cNvPr>
          <p:cNvSpPr/>
          <p:nvPr/>
        </p:nvSpPr>
        <p:spPr>
          <a:xfrm rot="2700000">
            <a:off x="5070388" y="4025367"/>
            <a:ext cx="4147128" cy="1468582"/>
          </a:xfrm>
          <a:prstGeom prst="rect">
            <a:avLst/>
          </a:prstGeom>
          <a:solidFill>
            <a:schemeClr val="accent6">
              <a:alpha val="60000"/>
            </a:schemeClr>
          </a:solidFill>
          <a:effectLst>
            <a:glow rad="215900">
              <a:schemeClr val="bg2">
                <a:lumMod val="60000"/>
                <a:lumOff val="40000"/>
                <a:alpha val="36000"/>
              </a:schemeClr>
            </a:glow>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7" name="Rectángulo 16">
            <a:extLst>
              <a:ext uri="{FF2B5EF4-FFF2-40B4-BE49-F238E27FC236}">
                <a16:creationId xmlns:a16="http://schemas.microsoft.com/office/drawing/2014/main" id="{90C16956-758A-788A-0EF3-E5957333865F}"/>
              </a:ext>
            </a:extLst>
          </p:cNvPr>
          <p:cNvSpPr/>
          <p:nvPr/>
        </p:nvSpPr>
        <p:spPr>
          <a:xfrm rot="-2700000">
            <a:off x="3185116" y="4024894"/>
            <a:ext cx="4147128" cy="1468582"/>
          </a:xfrm>
          <a:prstGeom prst="rect">
            <a:avLst/>
          </a:prstGeom>
          <a:solidFill>
            <a:schemeClr val="accent3">
              <a:lumMod val="50000"/>
              <a:alpha val="60000"/>
            </a:schemeClr>
          </a:solidFill>
          <a:effectLst>
            <a:glow rad="215900">
              <a:schemeClr val="bg2">
                <a:lumMod val="60000"/>
                <a:lumOff val="40000"/>
                <a:alpha val="36000"/>
              </a:schemeClr>
            </a:glow>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 name="Rectángulo 17">
            <a:extLst>
              <a:ext uri="{FF2B5EF4-FFF2-40B4-BE49-F238E27FC236}">
                <a16:creationId xmlns:a16="http://schemas.microsoft.com/office/drawing/2014/main" id="{B8590A16-E9A1-4A16-6362-4ED609570529}"/>
              </a:ext>
            </a:extLst>
          </p:cNvPr>
          <p:cNvSpPr/>
          <p:nvPr/>
        </p:nvSpPr>
        <p:spPr>
          <a:xfrm rot="-2700000">
            <a:off x="5061683" y="2146918"/>
            <a:ext cx="4147128" cy="1468582"/>
          </a:xfrm>
          <a:prstGeom prst="rect">
            <a:avLst/>
          </a:prstGeom>
          <a:solidFill>
            <a:schemeClr val="accent2">
              <a:lumMod val="50000"/>
              <a:alpha val="60000"/>
            </a:schemeClr>
          </a:solidFill>
          <a:effectLst>
            <a:glow rad="215900">
              <a:schemeClr val="bg2">
                <a:lumMod val="60000"/>
                <a:lumOff val="40000"/>
                <a:alpha val="36000"/>
              </a:schemeClr>
            </a:glow>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9" name="CuadroTexto 18">
            <a:extLst>
              <a:ext uri="{FF2B5EF4-FFF2-40B4-BE49-F238E27FC236}">
                <a16:creationId xmlns:a16="http://schemas.microsoft.com/office/drawing/2014/main" id="{03B3DCB0-D516-E34F-68BA-D56ADF7E3111}"/>
              </a:ext>
            </a:extLst>
          </p:cNvPr>
          <p:cNvSpPr txBox="1"/>
          <p:nvPr/>
        </p:nvSpPr>
        <p:spPr>
          <a:xfrm>
            <a:off x="7073409" y="2271303"/>
            <a:ext cx="1040670" cy="369332"/>
          </a:xfrm>
          <a:prstGeom prst="rect">
            <a:avLst/>
          </a:prstGeom>
          <a:noFill/>
        </p:spPr>
        <p:txBody>
          <a:bodyPr wrap="none" rtlCol="0">
            <a:spAutoFit/>
          </a:bodyPr>
          <a:lstStyle/>
          <a:p>
            <a:r>
              <a:rPr lang="es-AR" dirty="0"/>
              <a:t>Servicio</a:t>
            </a:r>
          </a:p>
        </p:txBody>
      </p:sp>
      <p:sp>
        <p:nvSpPr>
          <p:cNvPr id="20" name="CuadroTexto 19">
            <a:extLst>
              <a:ext uri="{FF2B5EF4-FFF2-40B4-BE49-F238E27FC236}">
                <a16:creationId xmlns:a16="http://schemas.microsoft.com/office/drawing/2014/main" id="{3D81937F-1F80-77CF-7934-3325C4E84C8D}"/>
              </a:ext>
            </a:extLst>
          </p:cNvPr>
          <p:cNvSpPr txBox="1"/>
          <p:nvPr/>
        </p:nvSpPr>
        <p:spPr>
          <a:xfrm>
            <a:off x="4253403" y="2158484"/>
            <a:ext cx="997389" cy="369332"/>
          </a:xfrm>
          <a:prstGeom prst="rect">
            <a:avLst/>
          </a:prstGeom>
          <a:noFill/>
        </p:spPr>
        <p:txBody>
          <a:bodyPr wrap="none" rtlCol="0">
            <a:spAutoFit/>
          </a:bodyPr>
          <a:lstStyle/>
          <a:p>
            <a:pPr algn="ctr"/>
            <a:r>
              <a:rPr lang="es-AR" dirty="0"/>
              <a:t>Unidad</a:t>
            </a:r>
          </a:p>
        </p:txBody>
      </p:sp>
      <p:sp>
        <p:nvSpPr>
          <p:cNvPr id="21" name="CuadroTexto 20">
            <a:extLst>
              <a:ext uri="{FF2B5EF4-FFF2-40B4-BE49-F238E27FC236}">
                <a16:creationId xmlns:a16="http://schemas.microsoft.com/office/drawing/2014/main" id="{D3372D60-D6C5-5592-45C7-23ADC70B9534}"/>
              </a:ext>
            </a:extLst>
          </p:cNvPr>
          <p:cNvSpPr txBox="1"/>
          <p:nvPr/>
        </p:nvSpPr>
        <p:spPr>
          <a:xfrm>
            <a:off x="4096734" y="4919846"/>
            <a:ext cx="1358064" cy="646331"/>
          </a:xfrm>
          <a:prstGeom prst="rect">
            <a:avLst/>
          </a:prstGeom>
          <a:noFill/>
        </p:spPr>
        <p:txBody>
          <a:bodyPr wrap="none" rtlCol="0">
            <a:spAutoFit/>
          </a:bodyPr>
          <a:lstStyle/>
          <a:p>
            <a:pPr algn="ctr"/>
            <a:r>
              <a:rPr lang="es-AR" dirty="0"/>
              <a:t>Intervalo</a:t>
            </a:r>
          </a:p>
          <a:p>
            <a:pPr algn="ctr"/>
            <a:r>
              <a:rPr lang="es-AR" dirty="0"/>
              <a:t>de tiempo</a:t>
            </a:r>
          </a:p>
        </p:txBody>
      </p:sp>
      <p:sp>
        <p:nvSpPr>
          <p:cNvPr id="22" name="CuadroTexto 21">
            <a:extLst>
              <a:ext uri="{FF2B5EF4-FFF2-40B4-BE49-F238E27FC236}">
                <a16:creationId xmlns:a16="http://schemas.microsoft.com/office/drawing/2014/main" id="{F6C9EE67-E38C-207C-F292-CE3736301B56}"/>
              </a:ext>
            </a:extLst>
          </p:cNvPr>
          <p:cNvSpPr txBox="1"/>
          <p:nvPr/>
        </p:nvSpPr>
        <p:spPr>
          <a:xfrm>
            <a:off x="7127912" y="4999759"/>
            <a:ext cx="986167" cy="369332"/>
          </a:xfrm>
          <a:prstGeom prst="rect">
            <a:avLst/>
          </a:prstGeom>
          <a:noFill/>
        </p:spPr>
        <p:txBody>
          <a:bodyPr wrap="none" rtlCol="0">
            <a:spAutoFit/>
          </a:bodyPr>
          <a:lstStyle/>
          <a:p>
            <a:r>
              <a:rPr lang="es-AR" dirty="0"/>
              <a:t>Cliente</a:t>
            </a:r>
          </a:p>
        </p:txBody>
      </p:sp>
      <p:sp>
        <p:nvSpPr>
          <p:cNvPr id="23" name="Rectángulo 22">
            <a:extLst>
              <a:ext uri="{FF2B5EF4-FFF2-40B4-BE49-F238E27FC236}">
                <a16:creationId xmlns:a16="http://schemas.microsoft.com/office/drawing/2014/main" id="{971B753E-1520-18C9-56DD-93474476BB2F}"/>
              </a:ext>
            </a:extLst>
          </p:cNvPr>
          <p:cNvSpPr/>
          <p:nvPr/>
        </p:nvSpPr>
        <p:spPr>
          <a:xfrm rot="2700000">
            <a:off x="5469041" y="3057647"/>
            <a:ext cx="1461964" cy="149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60E3D925-25F8-4DA4-2FD4-ECB88BFDB8E2}"/>
              </a:ext>
            </a:extLst>
          </p:cNvPr>
          <p:cNvSpPr txBox="1"/>
          <p:nvPr/>
        </p:nvSpPr>
        <p:spPr>
          <a:xfrm>
            <a:off x="5641216" y="3544077"/>
            <a:ext cx="1117614" cy="523220"/>
          </a:xfrm>
          <a:prstGeom prst="rect">
            <a:avLst/>
          </a:prstGeom>
          <a:noFill/>
        </p:spPr>
        <p:txBody>
          <a:bodyPr wrap="none" rtlCol="0">
            <a:spAutoFit/>
          </a:bodyPr>
          <a:lstStyle/>
          <a:p>
            <a:pPr algn="ctr"/>
            <a:r>
              <a:rPr lang="es-AR" sz="2800" b="1" dirty="0"/>
              <a:t>Turno</a:t>
            </a:r>
            <a:endParaRPr lang="es-AR" b="1" dirty="0"/>
          </a:p>
        </p:txBody>
      </p:sp>
    </p:spTree>
    <p:extLst>
      <p:ext uri="{BB962C8B-B14F-4D97-AF65-F5344CB8AC3E}">
        <p14:creationId xmlns:p14="http://schemas.microsoft.com/office/powerpoint/2010/main" val="412241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74426" y="401402"/>
            <a:ext cx="9833548" cy="633768"/>
          </a:xfrm>
        </p:spPr>
        <p:txBody>
          <a:bodyPr anchor="b">
            <a:normAutofit fontScale="90000"/>
          </a:bodyPr>
          <a:lstStyle/>
          <a:p>
            <a:r>
              <a:rPr lang="es-AR" sz="3600" dirty="0">
                <a:solidFill>
                  <a:schemeClr val="bg1"/>
                </a:solidFill>
              </a:rPr>
              <a:t>Algunas particularidades</a:t>
            </a:r>
          </a:p>
        </p:txBody>
      </p:sp>
      <p:sp>
        <p:nvSpPr>
          <p:cNvPr id="3" name="Marcador de contenido 2">
            <a:extLst>
              <a:ext uri="{FF2B5EF4-FFF2-40B4-BE49-F238E27FC236}">
                <a16:creationId xmlns:a16="http://schemas.microsoft.com/office/drawing/2014/main" id="{FD0FFB0D-931D-4D57-AD50-80AF2D3181B0}"/>
              </a:ext>
            </a:extLst>
          </p:cNvPr>
          <p:cNvSpPr>
            <a:spLocks noGrp="1"/>
          </p:cNvSpPr>
          <p:nvPr>
            <p:ph idx="1"/>
          </p:nvPr>
        </p:nvSpPr>
        <p:spPr>
          <a:xfrm>
            <a:off x="1179226" y="1035170"/>
            <a:ext cx="9833548" cy="5641675"/>
          </a:xfrm>
        </p:spPr>
        <p:txBody>
          <a:bodyPr anchor="ctr">
            <a:normAutofit fontScale="70000" lnSpcReduction="20000"/>
          </a:bodyPr>
          <a:lstStyle/>
          <a:p>
            <a:r>
              <a:rPr lang="es-AR" sz="1400" dirty="0">
                <a:solidFill>
                  <a:schemeClr val="accent1">
                    <a:lumMod val="50000"/>
                  </a:schemeClr>
                </a:solidFill>
              </a:rPr>
              <a:t>Un turno es la conjunción establecida entre un Servicio específico brindado en una unidad de negocio  determinada durante un periodo de tiempo establecido a un cliente en particular..</a:t>
            </a:r>
          </a:p>
          <a:p>
            <a:r>
              <a:rPr lang="es-AR" sz="1400" dirty="0">
                <a:solidFill>
                  <a:schemeClr val="accent1">
                    <a:lumMod val="50000"/>
                  </a:schemeClr>
                </a:solidFill>
              </a:rPr>
              <a:t>Cada Turno posee campos detalle a determinar en el binomio unidad de negocio - servicio, por ejemplo:</a:t>
            </a:r>
          </a:p>
          <a:p>
            <a:pPr lvl="1"/>
            <a:r>
              <a:rPr lang="es-AR" sz="1200" dirty="0">
                <a:solidFill>
                  <a:schemeClr val="accent1">
                    <a:lumMod val="50000"/>
                  </a:schemeClr>
                </a:solidFill>
              </a:rPr>
              <a:t>Sala Velatorio - Velación.</a:t>
            </a:r>
          </a:p>
          <a:p>
            <a:pPr lvl="2"/>
            <a:r>
              <a:rPr lang="es-AR" sz="1000" dirty="0">
                <a:solidFill>
                  <a:schemeClr val="accent1">
                    <a:lumMod val="50000"/>
                  </a:schemeClr>
                </a:solidFill>
              </a:rPr>
              <a:t>Relación con Presupuesto CRM.</a:t>
            </a:r>
          </a:p>
          <a:p>
            <a:pPr lvl="2"/>
            <a:r>
              <a:rPr lang="es-AR" sz="1000" dirty="0">
                <a:solidFill>
                  <a:schemeClr val="accent1">
                    <a:lumMod val="50000"/>
                  </a:schemeClr>
                </a:solidFill>
              </a:rPr>
              <a:t>Servicios Auxiliares a Prestar.</a:t>
            </a:r>
          </a:p>
          <a:p>
            <a:pPr lvl="1"/>
            <a:r>
              <a:rPr lang="es-AR" sz="1200" dirty="0">
                <a:solidFill>
                  <a:schemeClr val="accent1">
                    <a:lumMod val="50000"/>
                  </a:schemeClr>
                </a:solidFill>
              </a:rPr>
              <a:t>Servicios Parques – Cremación:</a:t>
            </a:r>
          </a:p>
          <a:p>
            <a:pPr lvl="2"/>
            <a:r>
              <a:rPr lang="es-AR" sz="1000" dirty="0">
                <a:solidFill>
                  <a:schemeClr val="accent1">
                    <a:lumMod val="50000"/>
                  </a:schemeClr>
                </a:solidFill>
              </a:rPr>
              <a:t>Relación con Pedido de Servicio CRM.</a:t>
            </a:r>
          </a:p>
          <a:p>
            <a:pPr lvl="1"/>
            <a:r>
              <a:rPr lang="es-AR" sz="1200" dirty="0">
                <a:solidFill>
                  <a:schemeClr val="accent1">
                    <a:lumMod val="50000"/>
                  </a:schemeClr>
                </a:solidFill>
              </a:rPr>
              <a:t>Parcelas – Inhumación:</a:t>
            </a:r>
          </a:p>
          <a:p>
            <a:pPr lvl="2"/>
            <a:r>
              <a:rPr lang="es-AR" sz="1000" dirty="0">
                <a:solidFill>
                  <a:schemeClr val="accent1">
                    <a:lumMod val="50000"/>
                  </a:schemeClr>
                </a:solidFill>
              </a:rPr>
              <a:t>Código de Parcela.</a:t>
            </a:r>
          </a:p>
          <a:p>
            <a:pPr lvl="2"/>
            <a:r>
              <a:rPr lang="es-AR" sz="1000" dirty="0">
                <a:solidFill>
                  <a:schemeClr val="accent1">
                    <a:lumMod val="50000"/>
                  </a:schemeClr>
                </a:solidFill>
              </a:rPr>
              <a:t>Ubicación en Parcela</a:t>
            </a:r>
          </a:p>
          <a:p>
            <a:r>
              <a:rPr lang="es-AR" sz="1400" dirty="0">
                <a:solidFill>
                  <a:schemeClr val="accent1">
                    <a:lumMod val="50000"/>
                  </a:schemeClr>
                </a:solidFill>
              </a:rPr>
              <a:t>Cada Turno tiene la posibilidad dependiendo de la unidad de negocio y el servicio, de indicarle Servicios Adicionales en cada turno.</a:t>
            </a:r>
          </a:p>
          <a:p>
            <a:pPr lvl="1"/>
            <a:r>
              <a:rPr lang="es-AR" sz="1200" dirty="0">
                <a:solidFill>
                  <a:schemeClr val="accent1">
                    <a:lumMod val="50000"/>
                  </a:schemeClr>
                </a:solidFill>
              </a:rPr>
              <a:t>Velatorio:</a:t>
            </a:r>
          </a:p>
          <a:p>
            <a:pPr lvl="2"/>
            <a:r>
              <a:rPr lang="es-AR" sz="1000" dirty="0">
                <a:solidFill>
                  <a:schemeClr val="accent1">
                    <a:lumMod val="50000"/>
                  </a:schemeClr>
                </a:solidFill>
              </a:rPr>
              <a:t>Cafetería.</a:t>
            </a:r>
          </a:p>
          <a:p>
            <a:pPr lvl="2"/>
            <a:r>
              <a:rPr lang="es-AR" sz="1000" dirty="0">
                <a:solidFill>
                  <a:schemeClr val="accent1">
                    <a:lumMod val="50000"/>
                  </a:schemeClr>
                </a:solidFill>
              </a:rPr>
              <a:t>Personal Auxiliar.</a:t>
            </a:r>
          </a:p>
          <a:p>
            <a:pPr lvl="1"/>
            <a:r>
              <a:rPr lang="es-AR" sz="1200" dirty="0">
                <a:solidFill>
                  <a:schemeClr val="accent1">
                    <a:lumMod val="50000"/>
                  </a:schemeClr>
                </a:solidFill>
              </a:rPr>
              <a:t>Cremación:</a:t>
            </a:r>
          </a:p>
          <a:p>
            <a:pPr lvl="2"/>
            <a:r>
              <a:rPr lang="es-AR" sz="1000" dirty="0">
                <a:solidFill>
                  <a:schemeClr val="accent1">
                    <a:lumMod val="50000"/>
                  </a:schemeClr>
                </a:solidFill>
              </a:rPr>
              <a:t>Con responso.</a:t>
            </a:r>
          </a:p>
          <a:p>
            <a:pPr lvl="1"/>
            <a:r>
              <a:rPr lang="es-AR" sz="1200" dirty="0">
                <a:solidFill>
                  <a:schemeClr val="accent1">
                    <a:lumMod val="50000"/>
                  </a:schemeClr>
                </a:solidFill>
              </a:rPr>
              <a:t>Capilla.</a:t>
            </a:r>
          </a:p>
          <a:p>
            <a:pPr lvl="2"/>
            <a:r>
              <a:rPr lang="es-AR" sz="1000" dirty="0">
                <a:solidFill>
                  <a:schemeClr val="accent1">
                    <a:lumMod val="50000"/>
                  </a:schemeClr>
                </a:solidFill>
              </a:rPr>
              <a:t>Misa con música.</a:t>
            </a:r>
          </a:p>
          <a:p>
            <a:r>
              <a:rPr lang="es-AR" sz="1400" dirty="0">
                <a:solidFill>
                  <a:schemeClr val="accent1">
                    <a:lumMod val="50000"/>
                  </a:schemeClr>
                </a:solidFill>
              </a:rPr>
              <a:t>Los turnos poseen reglas particulares que surgen de la relación Unidad de Negocio -  Servicio.</a:t>
            </a:r>
          </a:p>
          <a:p>
            <a:r>
              <a:rPr lang="es-AR" sz="1400" dirty="0">
                <a:solidFill>
                  <a:schemeClr val="accent1">
                    <a:lumMod val="50000"/>
                  </a:schemeClr>
                </a:solidFill>
              </a:rPr>
              <a:t>Cada campo o dato dentro del turno posee una regla de verificación que se aplica al momento de guardar o modificar el turno.</a:t>
            </a:r>
          </a:p>
          <a:p>
            <a:r>
              <a:rPr lang="es-AR" sz="1400" dirty="0">
                <a:solidFill>
                  <a:schemeClr val="accent1">
                    <a:lumMod val="50000"/>
                  </a:schemeClr>
                </a:solidFill>
              </a:rPr>
              <a:t>Cada Turno posee estados seleccionables determinables en reglas y por unidad de negocio - servicio.</a:t>
            </a:r>
          </a:p>
          <a:p>
            <a:r>
              <a:rPr lang="es-AR" sz="1400" dirty="0">
                <a:solidFill>
                  <a:schemeClr val="accent1">
                    <a:lumMod val="50000"/>
                  </a:schemeClr>
                </a:solidFill>
              </a:rPr>
              <a:t>Existe una lógica de ejecución de los turno programable.</a:t>
            </a:r>
          </a:p>
          <a:p>
            <a:r>
              <a:rPr lang="es-AR" sz="1400" dirty="0">
                <a:solidFill>
                  <a:schemeClr val="accent1">
                    <a:lumMod val="50000"/>
                  </a:schemeClr>
                </a:solidFill>
              </a:rPr>
              <a:t>Cada turno posee dos actores, un iniciador y un autorizador, pudiendo ser el mismo dependiendo del servicio y la unidad de negocio. Por ejemplo, Principal puede reservar salas en Malabia, siendo el primero el iniciador y el segundo el autorizador. En caso que Malabia deba reservar turno en sus salas, ambos roles se unen.</a:t>
            </a:r>
          </a:p>
          <a:p>
            <a:r>
              <a:rPr lang="es-AR" sz="1400" dirty="0">
                <a:solidFill>
                  <a:schemeClr val="accent1">
                    <a:lumMod val="50000"/>
                  </a:schemeClr>
                </a:solidFill>
              </a:rPr>
              <a:t>Cada turno posee un tiempo de validez determinable en cada uno de los estados.</a:t>
            </a:r>
          </a:p>
          <a:p>
            <a:r>
              <a:rPr lang="es-AR" sz="1400" dirty="0">
                <a:solidFill>
                  <a:schemeClr val="accent1">
                    <a:lumMod val="50000"/>
                  </a:schemeClr>
                </a:solidFill>
              </a:rPr>
              <a:t>Los diferentes cambios de estados envían correos para mejorar el flujo de datos, pudiéndose agregar correos con copias especiales a determinados estados, por ejemplo, un turno confirmado que envíe una copia al clúster o el DF en particular.</a:t>
            </a:r>
          </a:p>
        </p:txBody>
      </p:sp>
    </p:spTree>
    <p:extLst>
      <p:ext uri="{BB962C8B-B14F-4D97-AF65-F5344CB8AC3E}">
        <p14:creationId xmlns:p14="http://schemas.microsoft.com/office/powerpoint/2010/main" val="16083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74426" y="401402"/>
            <a:ext cx="9833548" cy="564756"/>
          </a:xfrm>
        </p:spPr>
        <p:txBody>
          <a:bodyPr anchor="b">
            <a:normAutofit fontScale="90000"/>
          </a:bodyPr>
          <a:lstStyle/>
          <a:p>
            <a:r>
              <a:rPr lang="es-AR" sz="3600" dirty="0">
                <a:solidFill>
                  <a:schemeClr val="bg1"/>
                </a:solidFill>
              </a:rPr>
              <a:t>Estados de los turnos y Flujo de correos</a:t>
            </a:r>
          </a:p>
        </p:txBody>
      </p:sp>
      <p:sp>
        <p:nvSpPr>
          <p:cNvPr id="3" name="Marcador de contenido 2">
            <a:extLst>
              <a:ext uri="{FF2B5EF4-FFF2-40B4-BE49-F238E27FC236}">
                <a16:creationId xmlns:a16="http://schemas.microsoft.com/office/drawing/2014/main" id="{FD0FFB0D-931D-4D57-AD50-80AF2D3181B0}"/>
              </a:ext>
            </a:extLst>
          </p:cNvPr>
          <p:cNvSpPr>
            <a:spLocks noGrp="1"/>
          </p:cNvSpPr>
          <p:nvPr>
            <p:ph idx="1"/>
          </p:nvPr>
        </p:nvSpPr>
        <p:spPr>
          <a:xfrm>
            <a:off x="1179226" y="1035171"/>
            <a:ext cx="9833548" cy="5762444"/>
          </a:xfrm>
        </p:spPr>
        <p:txBody>
          <a:bodyPr anchor="ctr">
            <a:normAutofit fontScale="77500" lnSpcReduction="20000"/>
          </a:bodyPr>
          <a:lstStyle/>
          <a:p>
            <a:r>
              <a:rPr lang="es-ES" sz="1400" b="1" dirty="0">
                <a:solidFill>
                  <a:schemeClr val="accent1">
                    <a:lumMod val="50000"/>
                  </a:schemeClr>
                </a:solidFill>
              </a:rPr>
              <a:t>Reserva Provisora.</a:t>
            </a:r>
          </a:p>
          <a:p>
            <a:pPr lvl="1"/>
            <a:r>
              <a:rPr lang="es-ES" sz="1200" dirty="0">
                <a:solidFill>
                  <a:schemeClr val="accent1">
                    <a:lumMod val="50000"/>
                  </a:schemeClr>
                </a:solidFill>
              </a:rPr>
              <a:t>Primer estado que adquiere el turno cuando quien solicita no es el dueño del servicio. </a:t>
            </a:r>
          </a:p>
          <a:p>
            <a:pPr lvl="1"/>
            <a:r>
              <a:rPr lang="es-ES" sz="1200" dirty="0">
                <a:solidFill>
                  <a:schemeClr val="accent1">
                    <a:lumMod val="50000"/>
                  </a:schemeClr>
                </a:solidFill>
              </a:rPr>
              <a:t>Requiere autorización del dueño del servicio para continuar.</a:t>
            </a:r>
          </a:p>
          <a:p>
            <a:pPr lvl="1"/>
            <a:r>
              <a:rPr lang="es-ES" sz="1200" dirty="0">
                <a:solidFill>
                  <a:schemeClr val="accent1">
                    <a:lumMod val="50000"/>
                  </a:schemeClr>
                </a:solidFill>
              </a:rPr>
              <a:t>Solo se habilita con un id de cliente en CRM, puede ser un prospecto.</a:t>
            </a:r>
          </a:p>
          <a:p>
            <a:pPr lvl="1"/>
            <a:r>
              <a:rPr lang="es-ES" sz="1200" dirty="0">
                <a:solidFill>
                  <a:schemeClr val="accent1">
                    <a:lumMod val="50000"/>
                  </a:schemeClr>
                </a:solidFill>
              </a:rPr>
              <a:t>Envía correo al duelo del Servicio,</a:t>
            </a:r>
          </a:p>
          <a:p>
            <a:r>
              <a:rPr lang="es-ES" sz="1400" b="1" dirty="0">
                <a:solidFill>
                  <a:schemeClr val="accent1">
                    <a:lumMod val="50000"/>
                  </a:schemeClr>
                </a:solidFill>
              </a:rPr>
              <a:t>Reserva OK Para confirmar</a:t>
            </a:r>
            <a:r>
              <a:rPr lang="es-ES" sz="1400" dirty="0">
                <a:solidFill>
                  <a:schemeClr val="accent1">
                    <a:lumMod val="50000"/>
                  </a:schemeClr>
                </a:solidFill>
              </a:rPr>
              <a:t>.</a:t>
            </a:r>
          </a:p>
          <a:p>
            <a:pPr lvl="1"/>
            <a:r>
              <a:rPr lang="es-ES" sz="1200" dirty="0">
                <a:solidFill>
                  <a:schemeClr val="accent1">
                    <a:lumMod val="50000"/>
                  </a:schemeClr>
                </a:solidFill>
              </a:rPr>
              <a:t>Reserva lista para confirmar, aprobada por el dueño del servicio.</a:t>
            </a:r>
          </a:p>
          <a:p>
            <a:pPr lvl="1"/>
            <a:r>
              <a:rPr lang="es-ES" sz="1200" dirty="0">
                <a:solidFill>
                  <a:schemeClr val="accent1">
                    <a:lumMod val="50000"/>
                  </a:schemeClr>
                </a:solidFill>
              </a:rPr>
              <a:t>Solo Requiere Id de Cliente o </a:t>
            </a:r>
            <a:r>
              <a:rPr lang="es-ES" sz="1200" dirty="0" err="1">
                <a:solidFill>
                  <a:schemeClr val="accent1">
                    <a:lumMod val="50000"/>
                  </a:schemeClr>
                </a:solidFill>
              </a:rPr>
              <a:t>Prospect</a:t>
            </a:r>
            <a:r>
              <a:rPr lang="es-ES" sz="1200" dirty="0">
                <a:solidFill>
                  <a:schemeClr val="accent1">
                    <a:lumMod val="50000"/>
                  </a:schemeClr>
                </a:solidFill>
              </a:rPr>
              <a:t>.</a:t>
            </a:r>
          </a:p>
          <a:p>
            <a:pPr lvl="1"/>
            <a:r>
              <a:rPr lang="es-ES" sz="1200" dirty="0">
                <a:solidFill>
                  <a:schemeClr val="accent1">
                    <a:lumMod val="50000"/>
                  </a:schemeClr>
                </a:solidFill>
              </a:rPr>
              <a:t>Envía Correo autorizando continuar con la Reserva.</a:t>
            </a:r>
          </a:p>
          <a:p>
            <a:r>
              <a:rPr lang="es-ES" sz="1400" b="1" dirty="0">
                <a:solidFill>
                  <a:schemeClr val="accent1">
                    <a:lumMod val="50000"/>
                  </a:schemeClr>
                </a:solidFill>
              </a:rPr>
              <a:t>Turno Confirmado.</a:t>
            </a:r>
          </a:p>
          <a:p>
            <a:pPr lvl="1"/>
            <a:r>
              <a:rPr lang="es-ES" sz="1200" dirty="0">
                <a:solidFill>
                  <a:schemeClr val="accent1">
                    <a:lumMod val="50000"/>
                  </a:schemeClr>
                </a:solidFill>
              </a:rPr>
              <a:t>Quien solicita el turno, confirma que tiene todo listo para proseguir.</a:t>
            </a:r>
          </a:p>
          <a:p>
            <a:pPr lvl="1"/>
            <a:r>
              <a:rPr lang="es-ES" sz="1200" dirty="0">
                <a:solidFill>
                  <a:schemeClr val="accent1">
                    <a:lumMod val="50000"/>
                  </a:schemeClr>
                </a:solidFill>
              </a:rPr>
              <a:t>Requiere ID de Cliente, Presupuesto y Versión.</a:t>
            </a:r>
          </a:p>
          <a:p>
            <a:pPr lvl="1"/>
            <a:r>
              <a:rPr lang="es-ES" sz="1200" dirty="0" err="1">
                <a:solidFill>
                  <a:schemeClr val="accent1">
                    <a:lumMod val="50000"/>
                  </a:schemeClr>
                </a:solidFill>
              </a:rPr>
              <a:t>Envia</a:t>
            </a:r>
            <a:r>
              <a:rPr lang="es-ES" sz="1200" dirty="0">
                <a:solidFill>
                  <a:schemeClr val="accent1">
                    <a:lumMod val="50000"/>
                  </a:schemeClr>
                </a:solidFill>
              </a:rPr>
              <a:t> Correo </a:t>
            </a:r>
            <a:r>
              <a:rPr lang="es-ES" sz="1200" dirty="0" err="1">
                <a:solidFill>
                  <a:schemeClr val="accent1">
                    <a:lumMod val="50000"/>
                  </a:schemeClr>
                </a:solidFill>
              </a:rPr>
              <a:t>cnfirmando</a:t>
            </a:r>
            <a:r>
              <a:rPr lang="es-ES" sz="1200" dirty="0">
                <a:solidFill>
                  <a:schemeClr val="accent1">
                    <a:lumMod val="50000"/>
                  </a:schemeClr>
                </a:solidFill>
              </a:rPr>
              <a:t> </a:t>
            </a:r>
          </a:p>
          <a:p>
            <a:r>
              <a:rPr lang="es-ES" sz="1400" b="1" dirty="0">
                <a:solidFill>
                  <a:schemeClr val="accent1">
                    <a:lumMod val="50000"/>
                  </a:schemeClr>
                </a:solidFill>
              </a:rPr>
              <a:t>Turno / Reserva Cancelada por Usuario.</a:t>
            </a:r>
          </a:p>
          <a:p>
            <a:pPr lvl="1"/>
            <a:r>
              <a:rPr lang="es-ES" sz="1200" dirty="0">
                <a:solidFill>
                  <a:schemeClr val="accent1">
                    <a:lumMod val="50000"/>
                  </a:schemeClr>
                </a:solidFill>
              </a:rPr>
              <a:t>En todo momento previo a la finalización del turno es factible cancelarlo.</a:t>
            </a:r>
          </a:p>
          <a:p>
            <a:r>
              <a:rPr lang="es-ES" sz="1400" b="1" dirty="0">
                <a:solidFill>
                  <a:schemeClr val="accent1">
                    <a:lumMod val="50000"/>
                  </a:schemeClr>
                </a:solidFill>
              </a:rPr>
              <a:t>Turno Finalizado.</a:t>
            </a:r>
          </a:p>
          <a:p>
            <a:pPr lvl="1"/>
            <a:r>
              <a:rPr lang="es-ES" sz="1200" dirty="0">
                <a:solidFill>
                  <a:schemeClr val="accent1">
                    <a:lumMod val="50000"/>
                  </a:schemeClr>
                </a:solidFill>
              </a:rPr>
              <a:t>Una vez concluido el horario de fin del turno, automáticamente se coloca como finalizado.</a:t>
            </a:r>
          </a:p>
          <a:p>
            <a:pPr lvl="1"/>
            <a:r>
              <a:rPr lang="es-ES" sz="1200" dirty="0">
                <a:solidFill>
                  <a:schemeClr val="accent1">
                    <a:lumMod val="50000"/>
                  </a:schemeClr>
                </a:solidFill>
              </a:rPr>
              <a:t>Únicamente los turno que previamente han estado en Turno en Curso.</a:t>
            </a:r>
          </a:p>
          <a:p>
            <a:r>
              <a:rPr lang="es-ES" sz="1400" b="1" dirty="0">
                <a:solidFill>
                  <a:schemeClr val="accent1">
                    <a:lumMod val="50000"/>
                  </a:schemeClr>
                </a:solidFill>
              </a:rPr>
              <a:t>Turno Caído:</a:t>
            </a:r>
          </a:p>
          <a:p>
            <a:pPr lvl="1"/>
            <a:r>
              <a:rPr lang="es-ES" sz="1200" dirty="0">
                <a:solidFill>
                  <a:schemeClr val="accent1">
                    <a:lumMod val="50000"/>
                  </a:schemeClr>
                </a:solidFill>
              </a:rPr>
              <a:t>Cuando no se confirma el turno dentro de la ventana indicada por el sistema.</a:t>
            </a:r>
          </a:p>
          <a:p>
            <a:r>
              <a:rPr lang="es-ES" sz="1400" b="1" dirty="0">
                <a:solidFill>
                  <a:schemeClr val="accent1">
                    <a:lumMod val="50000"/>
                  </a:schemeClr>
                </a:solidFill>
              </a:rPr>
              <a:t>Turno en Curso:</a:t>
            </a:r>
          </a:p>
          <a:p>
            <a:pPr lvl="1"/>
            <a:r>
              <a:rPr lang="es-ES" sz="1200" dirty="0">
                <a:solidFill>
                  <a:schemeClr val="accent1">
                    <a:lumMod val="50000"/>
                  </a:schemeClr>
                </a:solidFill>
              </a:rPr>
              <a:t>Cuando el horario inicial de  un turno confirmado inicia, automáticamente cambia de estado a iniciado.</a:t>
            </a:r>
          </a:p>
          <a:p>
            <a:r>
              <a:rPr lang="es-ES" sz="1400" b="1" dirty="0">
                <a:solidFill>
                  <a:schemeClr val="accent1">
                    <a:lumMod val="50000"/>
                  </a:schemeClr>
                </a:solidFill>
              </a:rPr>
              <a:t>Turno o Reserva Cancelada por el Sistema.</a:t>
            </a:r>
          </a:p>
          <a:p>
            <a:pPr lvl="1"/>
            <a:r>
              <a:rPr lang="es-ES" sz="1200" dirty="0">
                <a:solidFill>
                  <a:schemeClr val="accent1">
                    <a:lumMod val="50000"/>
                  </a:schemeClr>
                </a:solidFill>
              </a:rPr>
              <a:t>Cuando la reserva no llega a Turno Confirmado y supera el Horario de Inicio.</a:t>
            </a:r>
          </a:p>
          <a:p>
            <a:pPr marL="0" indent="0">
              <a:buNone/>
            </a:pPr>
            <a:endParaRPr lang="es-ES" sz="1400" dirty="0">
              <a:solidFill>
                <a:schemeClr val="accent1">
                  <a:lumMod val="50000"/>
                </a:schemeClr>
              </a:solidFill>
            </a:endParaRPr>
          </a:p>
        </p:txBody>
      </p:sp>
    </p:spTree>
    <p:extLst>
      <p:ext uri="{BB962C8B-B14F-4D97-AF65-F5344CB8AC3E}">
        <p14:creationId xmlns:p14="http://schemas.microsoft.com/office/powerpoint/2010/main" val="14711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74426" y="401402"/>
            <a:ext cx="9833548" cy="573383"/>
          </a:xfrm>
        </p:spPr>
        <p:txBody>
          <a:bodyPr anchor="b">
            <a:normAutofit fontScale="90000"/>
          </a:bodyPr>
          <a:lstStyle/>
          <a:p>
            <a:r>
              <a:rPr lang="es-AR" sz="3600" dirty="0">
                <a:solidFill>
                  <a:schemeClr val="bg1"/>
                </a:solidFill>
              </a:rPr>
              <a:t>Algunas Verificaciones que realizamos</a:t>
            </a:r>
          </a:p>
        </p:txBody>
      </p:sp>
      <p:sp>
        <p:nvSpPr>
          <p:cNvPr id="3" name="Marcador de contenido 2">
            <a:extLst>
              <a:ext uri="{FF2B5EF4-FFF2-40B4-BE49-F238E27FC236}">
                <a16:creationId xmlns:a16="http://schemas.microsoft.com/office/drawing/2014/main" id="{FD0FFB0D-931D-4D57-AD50-80AF2D3181B0}"/>
              </a:ext>
            </a:extLst>
          </p:cNvPr>
          <p:cNvSpPr>
            <a:spLocks noGrp="1"/>
          </p:cNvSpPr>
          <p:nvPr>
            <p:ph idx="1"/>
          </p:nvPr>
        </p:nvSpPr>
        <p:spPr>
          <a:xfrm>
            <a:off x="1179226" y="974785"/>
            <a:ext cx="9833548" cy="5020115"/>
          </a:xfrm>
        </p:spPr>
        <p:txBody>
          <a:bodyPr anchor="ctr">
            <a:normAutofit lnSpcReduction="10000"/>
          </a:bodyPr>
          <a:lstStyle/>
          <a:p>
            <a:r>
              <a:rPr lang="es-ES" sz="1400" dirty="0">
                <a:solidFill>
                  <a:schemeClr val="accent1">
                    <a:lumMod val="50000"/>
                  </a:schemeClr>
                </a:solidFill>
              </a:rPr>
              <a:t>Verificar que el usuario este autorizado para modificar el turno (Relacionado con los sectores habilitados a cada usuario).</a:t>
            </a:r>
          </a:p>
          <a:p>
            <a:r>
              <a:rPr lang="es-ES" sz="1400" dirty="0">
                <a:solidFill>
                  <a:schemeClr val="accent1">
                    <a:lumMod val="50000"/>
                  </a:schemeClr>
                </a:solidFill>
              </a:rPr>
              <a:t>Verifico que al grabar los datos del turno las fechas sean posteriores al momento actual y Tenga un tiempo mínimo de atención, no pedir un turno con menos de X tiempo antes de ahora.</a:t>
            </a:r>
          </a:p>
          <a:p>
            <a:r>
              <a:rPr lang="es-ES" sz="1400" dirty="0">
                <a:solidFill>
                  <a:schemeClr val="accent1">
                    <a:lumMod val="50000"/>
                  </a:schemeClr>
                </a:solidFill>
              </a:rPr>
              <a:t>Verifico que el turno no empiece antes de la antelación determinada. Existe una ventana entre cada turno para un mismo servicio en un mismo lugar.( P.E. entre velaciones no menos de 1 hora).</a:t>
            </a:r>
          </a:p>
          <a:p>
            <a:r>
              <a:rPr lang="es-ES" sz="1400" dirty="0">
                <a:solidFill>
                  <a:schemeClr val="accent1">
                    <a:lumMod val="50000"/>
                  </a:schemeClr>
                </a:solidFill>
              </a:rPr>
              <a:t>Verifico que el turno tenga Cliente asignado.</a:t>
            </a:r>
          </a:p>
          <a:p>
            <a:r>
              <a:rPr lang="es-ES" sz="1400" dirty="0">
                <a:solidFill>
                  <a:schemeClr val="accent1">
                    <a:lumMod val="50000"/>
                  </a:schemeClr>
                </a:solidFill>
              </a:rPr>
              <a:t>Verifico que el turno tenga presupuesto si estado es Turno Confirmado.</a:t>
            </a:r>
          </a:p>
          <a:p>
            <a:r>
              <a:rPr lang="es-ES" sz="1400" dirty="0">
                <a:solidFill>
                  <a:schemeClr val="accent1">
                    <a:lumMod val="50000"/>
                  </a:schemeClr>
                </a:solidFill>
              </a:rPr>
              <a:t>Verifico que tenga versión, si ingresa presupuesto.</a:t>
            </a:r>
          </a:p>
          <a:p>
            <a:r>
              <a:rPr lang="es-ES" sz="1400" dirty="0">
                <a:solidFill>
                  <a:schemeClr val="accent1">
                    <a:lumMod val="50000"/>
                  </a:schemeClr>
                </a:solidFill>
              </a:rPr>
              <a:t>Verifico que el horario este habilitado para realizar una reserva.</a:t>
            </a:r>
          </a:p>
          <a:p>
            <a:r>
              <a:rPr lang="es-ES" sz="1400" dirty="0">
                <a:solidFill>
                  <a:schemeClr val="accent1">
                    <a:lumMod val="50000"/>
                  </a:schemeClr>
                </a:solidFill>
              </a:rPr>
              <a:t>Verifico que el turno, tenga un sector indicado que origina la reserva.</a:t>
            </a:r>
          </a:p>
          <a:p>
            <a:r>
              <a:rPr lang="es-ES" sz="1400" dirty="0">
                <a:solidFill>
                  <a:schemeClr val="accent1">
                    <a:lumMod val="50000"/>
                  </a:schemeClr>
                </a:solidFill>
              </a:rPr>
              <a:t>Verifico la duración mínima de un turno.</a:t>
            </a:r>
          </a:p>
          <a:p>
            <a:r>
              <a:rPr lang="es-ES" sz="1400" dirty="0">
                <a:solidFill>
                  <a:schemeClr val="accent1">
                    <a:lumMod val="50000"/>
                  </a:schemeClr>
                </a:solidFill>
              </a:rPr>
              <a:t>Verifico la ventana entre los turnos.</a:t>
            </a:r>
          </a:p>
          <a:p>
            <a:r>
              <a:rPr lang="es-ES" sz="1400" dirty="0">
                <a:solidFill>
                  <a:schemeClr val="accent1">
                    <a:lumMod val="50000"/>
                  </a:schemeClr>
                </a:solidFill>
              </a:rPr>
              <a:t>Verifico que NO se solapen los turnos. (Cantidad máxima de turno en un mismo horario).</a:t>
            </a:r>
          </a:p>
          <a:p>
            <a:r>
              <a:rPr lang="es-ES" sz="1400" dirty="0">
                <a:solidFill>
                  <a:schemeClr val="accent1">
                    <a:lumMod val="50000"/>
                  </a:schemeClr>
                </a:solidFill>
              </a:rPr>
              <a:t>Verifico la cantidad máxima de turnos x día.</a:t>
            </a:r>
          </a:p>
          <a:p>
            <a:r>
              <a:rPr lang="es-ES" sz="1400" dirty="0">
                <a:solidFill>
                  <a:schemeClr val="accent1">
                    <a:lumMod val="50000"/>
                  </a:schemeClr>
                </a:solidFill>
              </a:rPr>
              <a:t>Verifico que los incrementos de los turnos tengan un mínimo (15,30 60,etc.)</a:t>
            </a:r>
          </a:p>
          <a:p>
            <a:r>
              <a:rPr lang="es-ES" sz="1400" dirty="0">
                <a:solidFill>
                  <a:schemeClr val="accent1">
                    <a:lumMod val="50000"/>
                  </a:schemeClr>
                </a:solidFill>
              </a:rPr>
              <a:t>Verifico que los turnos estén dentro de las franjas horarias indicadas (incluido en el punto 8).</a:t>
            </a:r>
          </a:p>
        </p:txBody>
      </p:sp>
    </p:spTree>
    <p:extLst>
      <p:ext uri="{BB962C8B-B14F-4D97-AF65-F5344CB8AC3E}">
        <p14:creationId xmlns:p14="http://schemas.microsoft.com/office/powerpoint/2010/main" val="353978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55F37-2D22-42D9-99E0-0382B33A6F01}"/>
              </a:ext>
            </a:extLst>
          </p:cNvPr>
          <p:cNvSpPr>
            <a:spLocks noGrp="1"/>
          </p:cNvSpPr>
          <p:nvPr>
            <p:ph type="title"/>
          </p:nvPr>
        </p:nvSpPr>
        <p:spPr>
          <a:xfrm>
            <a:off x="874426" y="401402"/>
            <a:ext cx="9833548" cy="1066802"/>
          </a:xfrm>
        </p:spPr>
        <p:txBody>
          <a:bodyPr anchor="b">
            <a:normAutofit/>
          </a:bodyPr>
          <a:lstStyle/>
          <a:p>
            <a:r>
              <a:rPr lang="es-AR" sz="3600" dirty="0">
                <a:solidFill>
                  <a:schemeClr val="bg1"/>
                </a:solidFill>
              </a:rPr>
              <a:t>Tiempos de entrega y etapas estimadas:</a:t>
            </a:r>
          </a:p>
        </p:txBody>
      </p:sp>
      <p:sp>
        <p:nvSpPr>
          <p:cNvPr id="3" name="Marcador de contenido 2">
            <a:extLst>
              <a:ext uri="{FF2B5EF4-FFF2-40B4-BE49-F238E27FC236}">
                <a16:creationId xmlns:a16="http://schemas.microsoft.com/office/drawing/2014/main" id="{FD0FFB0D-931D-4D57-AD50-80AF2D3181B0}"/>
              </a:ext>
            </a:extLst>
          </p:cNvPr>
          <p:cNvSpPr>
            <a:spLocks noGrp="1"/>
          </p:cNvSpPr>
          <p:nvPr>
            <p:ph idx="1"/>
          </p:nvPr>
        </p:nvSpPr>
        <p:spPr>
          <a:xfrm>
            <a:off x="1179226" y="1609726"/>
            <a:ext cx="9833548" cy="4385174"/>
          </a:xfrm>
        </p:spPr>
        <p:txBody>
          <a:bodyPr anchor="ctr">
            <a:normAutofit fontScale="85000" lnSpcReduction="20000"/>
          </a:bodyPr>
          <a:lstStyle/>
          <a:p>
            <a:endParaRPr lang="es-AR" sz="1400" dirty="0">
              <a:solidFill>
                <a:schemeClr val="accent1">
                  <a:lumMod val="50000"/>
                </a:schemeClr>
              </a:solidFill>
            </a:endParaRPr>
          </a:p>
          <a:p>
            <a:endParaRPr lang="es-AR" sz="1400" dirty="0">
              <a:solidFill>
                <a:schemeClr val="accent1">
                  <a:lumMod val="50000"/>
                </a:schemeClr>
              </a:solidFill>
            </a:endParaRPr>
          </a:p>
          <a:p>
            <a:r>
              <a:rPr lang="es-AR" sz="1400" b="1" dirty="0">
                <a:solidFill>
                  <a:schemeClr val="accent1">
                    <a:lumMod val="50000"/>
                  </a:schemeClr>
                </a:solidFill>
              </a:rPr>
              <a:t>Presentación Oficial al equipo de Daniel – 22-05-2023</a:t>
            </a:r>
          </a:p>
          <a:p>
            <a:pPr lvl="1"/>
            <a:r>
              <a:rPr lang="es-AR" sz="1200" dirty="0">
                <a:solidFill>
                  <a:schemeClr val="accent1">
                    <a:lumMod val="50000"/>
                  </a:schemeClr>
                </a:solidFill>
              </a:rPr>
              <a:t>Se realizaran los últimos ajustes antes de la puesta en producción en base a la toma de datos surgida de la reunión.</a:t>
            </a:r>
          </a:p>
          <a:p>
            <a:r>
              <a:rPr lang="es-AR" sz="1400" dirty="0">
                <a:solidFill>
                  <a:schemeClr val="accent1">
                    <a:lumMod val="50000"/>
                  </a:schemeClr>
                </a:solidFill>
              </a:rPr>
              <a:t>Primera Entrega en Producción: 1-6-2023</a:t>
            </a:r>
          </a:p>
          <a:p>
            <a:pPr lvl="1"/>
            <a:r>
              <a:rPr lang="es-AR" sz="1200" b="1" dirty="0">
                <a:solidFill>
                  <a:schemeClr val="accent1">
                    <a:lumMod val="50000"/>
                  </a:schemeClr>
                </a:solidFill>
              </a:rPr>
              <a:t>Reserva de Salas </a:t>
            </a:r>
            <a:r>
              <a:rPr lang="es-AR" sz="1200" dirty="0">
                <a:solidFill>
                  <a:schemeClr val="accent1">
                    <a:lumMod val="50000"/>
                  </a:schemeClr>
                </a:solidFill>
              </a:rPr>
              <a:t>(Incluye Funerarias y Parques).</a:t>
            </a:r>
          </a:p>
          <a:p>
            <a:pPr lvl="2"/>
            <a:r>
              <a:rPr lang="es-AR" sz="1000" dirty="0">
                <a:solidFill>
                  <a:schemeClr val="accent1">
                    <a:lumMod val="50000"/>
                  </a:schemeClr>
                </a:solidFill>
              </a:rPr>
              <a:t>Velación.</a:t>
            </a:r>
          </a:p>
          <a:p>
            <a:pPr lvl="2"/>
            <a:r>
              <a:rPr lang="es-AR" sz="1000" dirty="0">
                <a:solidFill>
                  <a:schemeClr val="accent1">
                    <a:lumMod val="50000"/>
                  </a:schemeClr>
                </a:solidFill>
              </a:rPr>
              <a:t>Deposito (Salas y Cámaras).</a:t>
            </a:r>
          </a:p>
          <a:p>
            <a:r>
              <a:rPr lang="es-AR" sz="1400" dirty="0">
                <a:solidFill>
                  <a:schemeClr val="accent1">
                    <a:lumMod val="50000"/>
                  </a:schemeClr>
                </a:solidFill>
              </a:rPr>
              <a:t>Cambios y Ajustes requeridos por los usuarios a la primera etapa: del 1-6-20-23 al 11-6-2023)</a:t>
            </a:r>
          </a:p>
          <a:p>
            <a:r>
              <a:rPr lang="es-AR" sz="1400" dirty="0">
                <a:solidFill>
                  <a:schemeClr val="accent1">
                    <a:lumMod val="50000"/>
                  </a:schemeClr>
                </a:solidFill>
              </a:rPr>
              <a:t>Inicio de Desarrollo 2da Etapa: 12-6-2023</a:t>
            </a:r>
          </a:p>
          <a:p>
            <a:pPr lvl="1"/>
            <a:r>
              <a:rPr lang="es-AR" sz="1200" dirty="0">
                <a:solidFill>
                  <a:schemeClr val="accent1">
                    <a:lumMod val="50000"/>
                  </a:schemeClr>
                </a:solidFill>
              </a:rPr>
              <a:t>Se Diseña la incorporación del modulo de </a:t>
            </a:r>
            <a:r>
              <a:rPr lang="es-AR" sz="1200" b="1" dirty="0">
                <a:solidFill>
                  <a:schemeClr val="accent1">
                    <a:lumMod val="50000"/>
                  </a:schemeClr>
                </a:solidFill>
              </a:rPr>
              <a:t>Servicios Parques</a:t>
            </a:r>
            <a:r>
              <a:rPr lang="es-AR" sz="1200" dirty="0">
                <a:solidFill>
                  <a:schemeClr val="accent1">
                    <a:lumMod val="50000"/>
                  </a:schemeClr>
                </a:solidFill>
              </a:rPr>
              <a:t>.</a:t>
            </a:r>
          </a:p>
          <a:p>
            <a:r>
              <a:rPr lang="es-AR" sz="1400" dirty="0">
                <a:solidFill>
                  <a:schemeClr val="accent1">
                    <a:lumMod val="50000"/>
                  </a:schemeClr>
                </a:solidFill>
              </a:rPr>
              <a:t>Segunda Entrega en Producción: 1-8-2023</a:t>
            </a:r>
          </a:p>
          <a:p>
            <a:pPr lvl="1"/>
            <a:r>
              <a:rPr lang="es-AR" sz="1200" dirty="0">
                <a:solidFill>
                  <a:schemeClr val="accent1">
                    <a:lumMod val="50000"/>
                  </a:schemeClr>
                </a:solidFill>
              </a:rPr>
              <a:t>Servicios Parques:</a:t>
            </a:r>
          </a:p>
          <a:p>
            <a:pPr lvl="2"/>
            <a:r>
              <a:rPr lang="es-AR" sz="1000" dirty="0">
                <a:solidFill>
                  <a:schemeClr val="accent1">
                    <a:lumMod val="50000"/>
                  </a:schemeClr>
                </a:solidFill>
              </a:rPr>
              <a:t>Cremación.</a:t>
            </a:r>
          </a:p>
          <a:p>
            <a:pPr lvl="1"/>
            <a:r>
              <a:rPr lang="es-AR" sz="1200" dirty="0">
                <a:solidFill>
                  <a:schemeClr val="accent1">
                    <a:lumMod val="50000"/>
                  </a:schemeClr>
                </a:solidFill>
              </a:rPr>
              <a:t>Parcelas:</a:t>
            </a:r>
          </a:p>
          <a:p>
            <a:pPr lvl="2"/>
            <a:r>
              <a:rPr lang="es-AR" sz="1000" dirty="0">
                <a:solidFill>
                  <a:schemeClr val="accent1">
                    <a:lumMod val="50000"/>
                  </a:schemeClr>
                </a:solidFill>
              </a:rPr>
              <a:t>Inhumación</a:t>
            </a:r>
          </a:p>
          <a:p>
            <a:pPr lvl="2"/>
            <a:r>
              <a:rPr lang="es-AR" sz="1000" dirty="0">
                <a:solidFill>
                  <a:schemeClr val="accent1">
                    <a:lumMod val="50000"/>
                  </a:schemeClr>
                </a:solidFill>
              </a:rPr>
              <a:t>Exhumación.</a:t>
            </a:r>
          </a:p>
          <a:p>
            <a:r>
              <a:rPr lang="es-AR" sz="1400" dirty="0">
                <a:solidFill>
                  <a:schemeClr val="accent1">
                    <a:lumMod val="50000"/>
                  </a:schemeClr>
                </a:solidFill>
              </a:rPr>
              <a:t>Inicio de Desarrollo 3ra Etapa </a:t>
            </a:r>
            <a:r>
              <a:rPr lang="es-AR" sz="1400" b="1" dirty="0">
                <a:solidFill>
                  <a:schemeClr val="accent1">
                    <a:lumMod val="50000"/>
                  </a:schemeClr>
                </a:solidFill>
              </a:rPr>
              <a:t>Clúster</a:t>
            </a:r>
            <a:r>
              <a:rPr lang="es-AR" sz="1400" dirty="0">
                <a:solidFill>
                  <a:schemeClr val="accent1">
                    <a:lumMod val="50000"/>
                  </a:schemeClr>
                </a:solidFill>
              </a:rPr>
              <a:t>: A definir.</a:t>
            </a:r>
          </a:p>
        </p:txBody>
      </p:sp>
    </p:spTree>
    <p:extLst>
      <p:ext uri="{BB962C8B-B14F-4D97-AF65-F5344CB8AC3E}">
        <p14:creationId xmlns:p14="http://schemas.microsoft.com/office/powerpoint/2010/main" val="287396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AE49B5-BFE8-43D4-87B1-E54AA61977F5}"/>
              </a:ext>
            </a:extLst>
          </p:cNvPr>
          <p:cNvSpPr>
            <a:spLocks noGrp="1"/>
          </p:cNvSpPr>
          <p:nvPr>
            <p:ph type="title"/>
          </p:nvPr>
        </p:nvSpPr>
        <p:spPr>
          <a:xfrm>
            <a:off x="4596910" y="3606025"/>
            <a:ext cx="3346364" cy="970450"/>
          </a:xfrm>
        </p:spPr>
        <p:txBody>
          <a:bodyPr/>
          <a:lstStyle/>
          <a:p>
            <a:r>
              <a:rPr lang="es-AR" dirty="0"/>
              <a:t>Gracias.</a:t>
            </a:r>
          </a:p>
        </p:txBody>
      </p:sp>
    </p:spTree>
    <p:extLst>
      <p:ext uri="{BB962C8B-B14F-4D97-AF65-F5344CB8AC3E}">
        <p14:creationId xmlns:p14="http://schemas.microsoft.com/office/powerpoint/2010/main" val="1612862686"/>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TM02900771[[fn=Segmento]]</Template>
  <TotalTime>988</TotalTime>
  <Words>1043</Words>
  <Application>Microsoft Office PowerPoint</Application>
  <PresentationFormat>Panorámica</PresentationFormat>
  <Paragraphs>106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Century Gothic</vt:lpstr>
      <vt:lpstr>Wingdings 3</vt:lpstr>
      <vt:lpstr>Sector</vt:lpstr>
      <vt:lpstr>Agenda de Turnos</vt:lpstr>
      <vt:lpstr>Resumen del Proyecto</vt:lpstr>
      <vt:lpstr>Lógica aplicada al diseño</vt:lpstr>
      <vt:lpstr>Algunas particularidades</vt:lpstr>
      <vt:lpstr>Estados de los turnos y Flujo de correos</vt:lpstr>
      <vt:lpstr>Algunas Verificaciones que realizamos</vt:lpstr>
      <vt:lpstr>Tiempos de entrega y etapas estimadas: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Convenios</dc:title>
  <dc:creator>Juan José Gomez Bau</dc:creator>
  <cp:lastModifiedBy>Juan José Gomez Bau</cp:lastModifiedBy>
  <cp:revision>5</cp:revision>
  <dcterms:created xsi:type="dcterms:W3CDTF">2021-07-20T23:01:56Z</dcterms:created>
  <dcterms:modified xsi:type="dcterms:W3CDTF">2023-05-29T00:23:48Z</dcterms:modified>
</cp:coreProperties>
</file>