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80" r:id="rId1"/>
  </p:sldMasterIdLst>
  <p:sldIdLst>
    <p:sldId id="256" r:id="rId2"/>
    <p:sldId id="259" r:id="rId3"/>
    <p:sldId id="266" r:id="rId4"/>
    <p:sldId id="271" r:id="rId5"/>
    <p:sldId id="273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Bau" userId="d5a4e0b78a886566" providerId="LiveId" clId="{0CC3AE6C-7F7C-4A76-9ED4-5A25A00AE0B2}"/>
    <pc:docChg chg="undo custSel modSld">
      <pc:chgData name="Juan Bau" userId="d5a4e0b78a886566" providerId="LiveId" clId="{0CC3AE6C-7F7C-4A76-9ED4-5A25A00AE0B2}" dt="2023-06-08T15:01:57.456" v="8" actId="20577"/>
      <pc:docMkLst>
        <pc:docMk/>
      </pc:docMkLst>
      <pc:sldChg chg="modSp mod">
        <pc:chgData name="Juan Bau" userId="d5a4e0b78a886566" providerId="LiveId" clId="{0CC3AE6C-7F7C-4A76-9ED4-5A25A00AE0B2}" dt="2023-06-08T15:01:57.456" v="8" actId="20577"/>
        <pc:sldMkLst>
          <pc:docMk/>
          <pc:sldMk cId="1338960852" sldId="273"/>
        </pc:sldMkLst>
        <pc:spChg chg="mod">
          <ac:chgData name="Juan Bau" userId="d5a4e0b78a886566" providerId="LiveId" clId="{0CC3AE6C-7F7C-4A76-9ED4-5A25A00AE0B2}" dt="2023-06-08T15:01:57.456" v="8" actId="20577"/>
          <ac:spMkLst>
            <pc:docMk/>
            <pc:sldMk cId="1338960852" sldId="273"/>
            <ac:spMk id="2" creationId="{4CAE49B5-BFE8-43D4-87B1-E54AA61977F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31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202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3437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7636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48336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564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5935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87801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3632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33093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5748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36874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3976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44005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1928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62027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682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C8D6F7D-2879-45B0-B3A4-21991B302C22}" type="datetimeFigureOut">
              <a:rPr lang="it-IT" smtClean="0"/>
              <a:t>08/06/2023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40D92EF-D0DF-4728-B958-0FA3763B1956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00886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81" r:id="rId1"/>
    <p:sldLayoutId id="2147484082" r:id="rId2"/>
    <p:sldLayoutId id="2147484083" r:id="rId3"/>
    <p:sldLayoutId id="2147484084" r:id="rId4"/>
    <p:sldLayoutId id="2147484085" r:id="rId5"/>
    <p:sldLayoutId id="2147484086" r:id="rId6"/>
    <p:sldLayoutId id="2147484087" r:id="rId7"/>
    <p:sldLayoutId id="2147484088" r:id="rId8"/>
    <p:sldLayoutId id="2147484089" r:id="rId9"/>
    <p:sldLayoutId id="2147484090" r:id="rId10"/>
    <p:sldLayoutId id="2147484091" r:id="rId11"/>
    <p:sldLayoutId id="2147484092" r:id="rId12"/>
    <p:sldLayoutId id="2147484093" r:id="rId13"/>
    <p:sldLayoutId id="2147484094" r:id="rId14"/>
    <p:sldLayoutId id="2147484095" r:id="rId15"/>
    <p:sldLayoutId id="2147484096" r:id="rId16"/>
    <p:sldLayoutId id="21474840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zqKBJxgt9Y" TargetMode="External"/><Relationship Id="rId2" Type="http://schemas.openxmlformats.org/officeDocument/2006/relationships/hyperlink" Target="http://intranet/aiovg_videos/capacitacion-agenda-de-turnos-jardin-del-pilar-turnero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D2D7C63-562A-41C7-892E-0C73F5D59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2F6073-CC8A-4BC8-B350-C47914FCB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16738" y="685799"/>
            <a:ext cx="6159273" cy="2971801"/>
          </a:xfrm>
        </p:spPr>
        <p:txBody>
          <a:bodyPr>
            <a:normAutofit/>
          </a:bodyPr>
          <a:lstStyle/>
          <a:p>
            <a:r>
              <a:rPr lang="es-AR"/>
              <a:t>Agenda de Turnos</a:t>
            </a:r>
            <a:endParaRPr lang="it-I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CB3CFA-276A-4029-97A8-6CDD698F48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5456" y="3843867"/>
            <a:ext cx="6167930" cy="1947333"/>
          </a:xfrm>
        </p:spPr>
        <p:txBody>
          <a:bodyPr>
            <a:normAutofit/>
          </a:bodyPr>
          <a:lstStyle/>
          <a:p>
            <a:r>
              <a:rPr lang="es-AR" dirty="0"/>
              <a:t>Como Funcionan los estados de los turnos</a:t>
            </a:r>
            <a:endParaRPr lang="it-IT" dirty="0"/>
          </a:p>
        </p:txBody>
      </p:sp>
      <p:pic>
        <p:nvPicPr>
          <p:cNvPr id="5" name="Picture 4" descr="Se escribe una cita en una agenda de papel">
            <a:extLst>
              <a:ext uri="{FF2B5EF4-FFF2-40B4-BE49-F238E27FC236}">
                <a16:creationId xmlns:a16="http://schemas.microsoft.com/office/drawing/2014/main" id="{3E32AD8E-9FBC-3E40-75B0-AF0DBF490D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840" b="-1"/>
          <a:stretch/>
        </p:blipFill>
        <p:spPr>
          <a:xfrm>
            <a:off x="20" y="10"/>
            <a:ext cx="4639713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6DF25E23-BE15-4E36-A700-59F0CE8C5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E9353A-F333-4305-BED0-D126D75F5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D1D327-6D34-4AB1-BBCB-FFD18B92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D4CCB5-F27F-4868-B1D4-55D8654F07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5F00F96-8833-4C32-AD31-05286BC80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2EE3D4-FE2C-4B01-BC8C-3CE2C6CC1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181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55F37-2D22-42D9-99E0-0382B33A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26" y="401402"/>
            <a:ext cx="9833548" cy="1066802"/>
          </a:xfrm>
        </p:spPr>
        <p:txBody>
          <a:bodyPr anchor="b">
            <a:normAutofit/>
          </a:bodyPr>
          <a:lstStyle/>
          <a:p>
            <a:r>
              <a:rPr lang="es-AR" sz="3600" dirty="0" err="1">
                <a:solidFill>
                  <a:schemeClr val="bg1"/>
                </a:solidFill>
              </a:rPr>
              <a:t>ResumeN</a:t>
            </a:r>
            <a:r>
              <a:rPr lang="es-AR" sz="3600" dirty="0">
                <a:solidFill>
                  <a:schemeClr val="bg1"/>
                </a:solidFill>
              </a:rPr>
              <a:t> - Estados de turnos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FFB0D-931D-4D57-AD50-80AF2D31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562100"/>
            <a:ext cx="9833548" cy="4432799"/>
          </a:xfrm>
        </p:spPr>
        <p:txBody>
          <a:bodyPr anchor="ctr">
            <a:normAutofit/>
          </a:bodyPr>
          <a:lstStyle/>
          <a:p>
            <a:r>
              <a:rPr lang="es-AR" sz="1400" b="1" dirty="0">
                <a:solidFill>
                  <a:schemeClr val="accent1">
                    <a:lumMod val="50000"/>
                  </a:schemeClr>
                </a:solidFill>
              </a:rPr>
              <a:t>Existen dos actores, quien </a:t>
            </a:r>
            <a:r>
              <a:rPr lang="es-AR" sz="1400" b="1" dirty="0">
                <a:solidFill>
                  <a:srgbClr val="FF0000"/>
                </a:solidFill>
              </a:rPr>
              <a:t>solicita</a:t>
            </a:r>
            <a:r>
              <a:rPr lang="es-AR" sz="1400" b="1" dirty="0">
                <a:solidFill>
                  <a:schemeClr val="accent1">
                    <a:lumMod val="50000"/>
                  </a:schemeClr>
                </a:solidFill>
              </a:rPr>
              <a:t> el turno y quien </a:t>
            </a:r>
            <a:r>
              <a:rPr lang="es-AR" sz="1400" b="1" dirty="0">
                <a:solidFill>
                  <a:srgbClr val="FF0000"/>
                </a:solidFill>
              </a:rPr>
              <a:t>confirma</a:t>
            </a:r>
            <a:r>
              <a:rPr lang="es-AR" sz="1400" b="1" dirty="0">
                <a:solidFill>
                  <a:schemeClr val="accent1">
                    <a:lumMod val="50000"/>
                  </a:schemeClr>
                </a:solidFill>
              </a:rPr>
              <a:t> el turno.</a:t>
            </a:r>
          </a:p>
          <a:p>
            <a:pPr lvl="1"/>
            <a:r>
              <a:rPr lang="es-AR" sz="1200" dirty="0">
                <a:solidFill>
                  <a:schemeClr val="accent1">
                    <a:lumMod val="50000"/>
                  </a:schemeClr>
                </a:solidFill>
              </a:rPr>
              <a:t>Quien </a:t>
            </a:r>
            <a:r>
              <a:rPr lang="es-AR" sz="1200" dirty="0">
                <a:solidFill>
                  <a:srgbClr val="FF0000"/>
                </a:solidFill>
              </a:rPr>
              <a:t>solicita</a:t>
            </a:r>
            <a:r>
              <a:rPr lang="es-AR" sz="1200" dirty="0">
                <a:solidFill>
                  <a:schemeClr val="accent1">
                    <a:lumMod val="50000"/>
                  </a:schemeClr>
                </a:solidFill>
              </a:rPr>
              <a:t> el turno, deberá realizarlo con el estado “Reserva Provisoria”</a:t>
            </a:r>
          </a:p>
          <a:p>
            <a:pPr lvl="2"/>
            <a:r>
              <a:rPr lang="es-AR" sz="1000" dirty="0">
                <a:solidFill>
                  <a:schemeClr val="accent1">
                    <a:lumMod val="50000"/>
                  </a:schemeClr>
                </a:solidFill>
              </a:rPr>
              <a:t>Esta Reserva, es para que el dueño del servicio tenga la potestad de decir si esta OK o no para autorizar ese turno.</a:t>
            </a:r>
          </a:p>
          <a:p>
            <a:pPr lvl="1"/>
            <a:r>
              <a:rPr lang="es-AR" sz="1200" dirty="0">
                <a:solidFill>
                  <a:schemeClr val="accent1">
                    <a:lumMod val="50000"/>
                  </a:schemeClr>
                </a:solidFill>
              </a:rPr>
              <a:t>Quien </a:t>
            </a:r>
            <a:r>
              <a:rPr lang="es-AR" sz="1200" dirty="0">
                <a:solidFill>
                  <a:srgbClr val="FF0000"/>
                </a:solidFill>
              </a:rPr>
              <a:t>confirma</a:t>
            </a:r>
            <a:r>
              <a:rPr lang="es-AR" sz="1200" dirty="0">
                <a:solidFill>
                  <a:schemeClr val="accent1">
                    <a:lumMod val="50000"/>
                  </a:schemeClr>
                </a:solidFill>
              </a:rPr>
              <a:t> el turno.</a:t>
            </a:r>
          </a:p>
          <a:p>
            <a:pPr lvl="2"/>
            <a:r>
              <a:rPr lang="es-AR" sz="1000" dirty="0">
                <a:solidFill>
                  <a:schemeClr val="accent1">
                    <a:lumMod val="50000"/>
                  </a:schemeClr>
                </a:solidFill>
              </a:rPr>
              <a:t>Deberá colocar el turno en los siguientes estados sin necesidad de modificar ningún dato en el mismo:</a:t>
            </a:r>
          </a:p>
          <a:p>
            <a:pPr lvl="3"/>
            <a:r>
              <a:rPr lang="es-AR" sz="800" dirty="0">
                <a:solidFill>
                  <a:schemeClr val="accent1">
                    <a:lumMod val="50000"/>
                  </a:schemeClr>
                </a:solidFill>
              </a:rPr>
              <a:t>Reserva OK para Confirmar.</a:t>
            </a:r>
          </a:p>
          <a:p>
            <a:pPr lvl="3"/>
            <a:r>
              <a:rPr lang="es-AR" sz="800" dirty="0">
                <a:solidFill>
                  <a:schemeClr val="accent1">
                    <a:lumMod val="50000"/>
                  </a:schemeClr>
                </a:solidFill>
              </a:rPr>
              <a:t>Reserva Cancelada</a:t>
            </a:r>
          </a:p>
          <a:p>
            <a:r>
              <a:rPr lang="es-AR" sz="1400" b="1" dirty="0">
                <a:solidFill>
                  <a:schemeClr val="accent1">
                    <a:lumMod val="50000"/>
                  </a:schemeClr>
                </a:solidFill>
              </a:rPr>
              <a:t>Que sucede si quiero un turno para mis propios servicios?:</a:t>
            </a:r>
          </a:p>
          <a:p>
            <a:pPr lvl="1"/>
            <a:r>
              <a:rPr lang="es-AR" sz="1200" dirty="0">
                <a:solidFill>
                  <a:schemeClr val="accent1">
                    <a:lumMod val="50000"/>
                  </a:schemeClr>
                </a:solidFill>
              </a:rPr>
              <a:t>Supongamos que quisiera reservar una sala en Malabia y yo soy personal de Zona Centro.</a:t>
            </a:r>
          </a:p>
          <a:p>
            <a:pPr lvl="2"/>
            <a:r>
              <a:rPr lang="es-AR" sz="1000" dirty="0">
                <a:solidFill>
                  <a:schemeClr val="accent1">
                    <a:lumMod val="50000"/>
                  </a:schemeClr>
                </a:solidFill>
              </a:rPr>
              <a:t>Los estado disponibles son:</a:t>
            </a:r>
          </a:p>
          <a:p>
            <a:pPr lvl="3"/>
            <a:r>
              <a:rPr lang="es-AR" sz="800" dirty="0">
                <a:solidFill>
                  <a:schemeClr val="accent1">
                    <a:lumMod val="50000"/>
                  </a:schemeClr>
                </a:solidFill>
              </a:rPr>
              <a:t>Reserva OK para confirmar (No requiere cargar el presupuesto en la reserva).</a:t>
            </a:r>
          </a:p>
          <a:p>
            <a:pPr lvl="3"/>
            <a:r>
              <a:rPr lang="es-AR" sz="800" dirty="0">
                <a:solidFill>
                  <a:schemeClr val="accent1">
                    <a:lumMod val="50000"/>
                  </a:schemeClr>
                </a:solidFill>
              </a:rPr>
              <a:t>Reserva CONFIRMADA (requiere cargar el presupuesto.</a:t>
            </a:r>
          </a:p>
          <a:p>
            <a:pPr lvl="2"/>
            <a:r>
              <a:rPr lang="es-AR" sz="1000" dirty="0">
                <a:solidFill>
                  <a:schemeClr val="accent1">
                    <a:lumMod val="50000"/>
                  </a:schemeClr>
                </a:solidFill>
              </a:rPr>
              <a:t>Si soy quien tengo autoridad sobre esos servicios, no necesito iniciar el turno con Reserva Provisora.</a:t>
            </a:r>
          </a:p>
          <a:p>
            <a:endParaRPr lang="es-AR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70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55F37-2D22-42D9-99E0-0382B33A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26" y="401402"/>
            <a:ext cx="9833548" cy="633768"/>
          </a:xfrm>
        </p:spPr>
        <p:txBody>
          <a:bodyPr anchor="b">
            <a:normAutofit fontScale="90000"/>
          </a:bodyPr>
          <a:lstStyle/>
          <a:p>
            <a:r>
              <a:rPr lang="es-AR" sz="3600" dirty="0">
                <a:solidFill>
                  <a:schemeClr val="bg1"/>
                </a:solidFill>
              </a:rPr>
              <a:t>Algunas particularidades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FFB0D-931D-4D57-AD50-80AF2D31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035170"/>
            <a:ext cx="9833548" cy="5641675"/>
          </a:xfrm>
        </p:spPr>
        <p:txBody>
          <a:bodyPr anchor="ctr">
            <a:normAutofit/>
          </a:bodyPr>
          <a:lstStyle/>
          <a:p>
            <a:r>
              <a:rPr lang="es-AR" sz="1400" dirty="0">
                <a:solidFill>
                  <a:schemeClr val="accent1">
                    <a:lumMod val="50000"/>
                  </a:schemeClr>
                </a:solidFill>
              </a:rPr>
              <a:t>SIEMPRE en todos los casos, los turnos deben confirmarse con el estado “Reserva CONFIRMADA”, esto solamente puede realizarlo quien esta solicitando el turno.</a:t>
            </a:r>
          </a:p>
          <a:p>
            <a:r>
              <a:rPr lang="es-AR" sz="1400" dirty="0">
                <a:solidFill>
                  <a:schemeClr val="accent1">
                    <a:lumMod val="50000"/>
                  </a:schemeClr>
                </a:solidFill>
              </a:rPr>
              <a:t>Si no confirmo el turno y llega la hora de inicio, el sistema, automáticamente libera la grilla para que otro usuario pueda realizar una reserva, ya que considera que ese turno no prosigue y lo coloca en estado Cancelado por el Sistema.</a:t>
            </a:r>
          </a:p>
          <a:p>
            <a:r>
              <a:rPr lang="es-AR" sz="1400" dirty="0">
                <a:solidFill>
                  <a:schemeClr val="accent1">
                    <a:lumMod val="50000"/>
                  </a:schemeClr>
                </a:solidFill>
              </a:rPr>
              <a:t>SIEMPRE cada vez que exista un cambio en un estado de un turno, las partes interesadas recibirán un correo y un WhatsApp.</a:t>
            </a:r>
          </a:p>
          <a:p>
            <a:r>
              <a:rPr lang="es-AR" sz="1400" dirty="0">
                <a:solidFill>
                  <a:schemeClr val="accent1">
                    <a:lumMod val="50000"/>
                  </a:schemeClr>
                </a:solidFill>
              </a:rPr>
              <a:t>Cuando exista un turno en estado 1 o 2 (Reserva Provisoria o Reserva OK para confirmar), cada media hora el sistema emite una alerta a las partes interesadas indicando que deben finalizar con la carga del turno.</a:t>
            </a:r>
          </a:p>
        </p:txBody>
      </p:sp>
    </p:spTree>
    <p:extLst>
      <p:ext uri="{BB962C8B-B14F-4D97-AF65-F5344CB8AC3E}">
        <p14:creationId xmlns:p14="http://schemas.microsoft.com/office/powerpoint/2010/main" val="160835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E55F37-2D22-42D9-99E0-0382B33A6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425" y="401402"/>
            <a:ext cx="11124917" cy="564756"/>
          </a:xfrm>
        </p:spPr>
        <p:txBody>
          <a:bodyPr anchor="b">
            <a:normAutofit fontScale="90000"/>
          </a:bodyPr>
          <a:lstStyle/>
          <a:p>
            <a:r>
              <a:rPr lang="es-AR" sz="3600" dirty="0">
                <a:solidFill>
                  <a:schemeClr val="bg1"/>
                </a:solidFill>
              </a:rPr>
              <a:t>Estados de los turnos y Flujo de correos y </a:t>
            </a:r>
            <a:r>
              <a:rPr lang="es-AR" sz="3600" dirty="0" err="1">
                <a:solidFill>
                  <a:schemeClr val="bg1"/>
                </a:solidFill>
              </a:rPr>
              <a:t>Ws</a:t>
            </a:r>
            <a:endParaRPr lang="es-AR" sz="3600" dirty="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0FFB0D-931D-4D57-AD50-80AF2D318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1035171"/>
            <a:ext cx="9833548" cy="5762444"/>
          </a:xfrm>
        </p:spPr>
        <p:txBody>
          <a:bodyPr anchor="ctr">
            <a:normAutofit fontScale="77500" lnSpcReduction="20000"/>
          </a:bodyPr>
          <a:lstStyle/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Reserva Provisora.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Primer estado que adquiere el turno cuando quien solicita no es el dueño del servicio. 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Requiere autorización del dueño del servicio para continuar.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Solo se habilita con un id de cliente en CRM, puede ser un prospecto.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Envía correo al duelo del Servicio y un WhatsApp a la sucursal,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Reserva OK Para confirmar</a:t>
            </a:r>
            <a:r>
              <a:rPr lang="es-ES" sz="14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Reserva lista para confirmar, aprobada por el dueño del servicio.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Solo Requiere Id de Cliente o </a:t>
            </a:r>
            <a:r>
              <a:rPr lang="es-ES" sz="1200" dirty="0" err="1">
                <a:solidFill>
                  <a:schemeClr val="accent1">
                    <a:lumMod val="50000"/>
                  </a:schemeClr>
                </a:solidFill>
              </a:rPr>
              <a:t>Prospect</a:t>
            </a:r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Envía Correo autorizando continuar con la Reserva y un WhatsApp a la sucursal.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Confirmado.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Quien solicita el turno, confirma que tiene todo listo para proseguir.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Requiere ID de Cliente, Presupuesto y Versión.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Envía Correo confirmando y un WhatsApp a la sucursal 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/ Reserva Cancelada por Usuario.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En todo momento previo a la finalización del turno es factible cancelarlo.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Finalizado.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Una vez concluido el horario de fin del turno, automáticamente se coloca como finalizado.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Únicamente los turno que previamente han estado en Turno en Curso.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Caído: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Cuando no se confirma el turno dentro de la ventana indicada por el sistema.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en Curso: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Cuando el horario inicial de  un turno confirmado inicia, automáticamente cambia de estado a iniciado.</a:t>
            </a:r>
          </a:p>
          <a:p>
            <a:r>
              <a:rPr lang="es-ES" sz="1400" b="1" dirty="0">
                <a:solidFill>
                  <a:schemeClr val="accent1">
                    <a:lumMod val="50000"/>
                  </a:schemeClr>
                </a:solidFill>
              </a:rPr>
              <a:t>Turno o Reserva Cancelada por el Sistema.</a:t>
            </a:r>
          </a:p>
          <a:p>
            <a:pPr lvl="1"/>
            <a:r>
              <a:rPr lang="es-ES" sz="1200" dirty="0">
                <a:solidFill>
                  <a:schemeClr val="accent1">
                    <a:lumMod val="50000"/>
                  </a:schemeClr>
                </a:solidFill>
              </a:rPr>
              <a:t>Cuando la reserva no llega a Turno Confirmado y supera el Horario de Inicio.</a:t>
            </a:r>
          </a:p>
          <a:p>
            <a:pPr marL="0" indent="0">
              <a:buNone/>
            </a:pPr>
            <a:endParaRPr lang="es-E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66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E49B5-BFE8-43D4-87B1-E54AA619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819" y="439947"/>
            <a:ext cx="10351698" cy="5089586"/>
          </a:xfrm>
        </p:spPr>
        <p:txBody>
          <a:bodyPr>
            <a:normAutofit/>
          </a:bodyPr>
          <a:lstStyle/>
          <a:p>
            <a:pPr lvl="0"/>
            <a:r>
              <a:rPr lang="es-AR" dirty="0"/>
              <a:t>Pueden ver los videos en:</a:t>
            </a:r>
            <a:br>
              <a:rPr lang="es-AR" dirty="0"/>
            </a:br>
            <a:br>
              <a:rPr lang="es-AR" dirty="0"/>
            </a:br>
            <a:r>
              <a:rPr lang="es-AR" sz="2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 la intranet de Jardin de </a:t>
            </a:r>
            <a:r>
              <a:rPr lang="es-AR" sz="2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pilaR</a:t>
            </a:r>
            <a:br>
              <a:rPr lang="es-A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AR" sz="36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2"/>
              </a:rPr>
              <a:t>http://intranet/aiovg_videos/capacitacion-agenda-de-turnos-jardin-del-pilar-turnero/</a:t>
            </a:r>
            <a:b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AR" sz="2000" dirty="0">
                <a:latin typeface="Calibri" panose="020F0502020204030204" pitchFamily="34" charset="0"/>
              </a:rPr>
              <a:t>Y para quienes no tengan acceso a la intranet, o quieran verlo desde el celu, he subido el mismo video a YouTube. </a:t>
            </a:r>
            <a:b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	</a:t>
            </a:r>
            <a: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hlinkClick r:id="rId3"/>
              </a:rPr>
              <a:t>https://youtu.be/HzqKBJxgt9Y</a:t>
            </a:r>
            <a:br>
              <a:rPr lang="es-AR" sz="1800" u="sng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b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</a:br>
            <a:r>
              <a:rPr lang="es-A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Hemos cargado toda la documentación disponible en la intranet tambien.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38960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E49B5-BFE8-43D4-87B1-E54AA619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6910" y="3606025"/>
            <a:ext cx="3346364" cy="970450"/>
          </a:xfrm>
        </p:spPr>
        <p:txBody>
          <a:bodyPr/>
          <a:lstStyle/>
          <a:p>
            <a:r>
              <a:rPr lang="es-AR" dirty="0"/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2807156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TM02900771[[fn=Segmento]]</Template>
  <TotalTime>1017</TotalTime>
  <Words>641</Words>
  <Application>Microsoft Office PowerPoint</Application>
  <PresentationFormat>Panorámica</PresentationFormat>
  <Paragraphs>48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Sector</vt:lpstr>
      <vt:lpstr>Agenda de Turnos</vt:lpstr>
      <vt:lpstr>ResumeN - Estados de turnos</vt:lpstr>
      <vt:lpstr>Algunas particularidades</vt:lpstr>
      <vt:lpstr>Estados de los turnos y Flujo de correos y Ws</vt:lpstr>
      <vt:lpstr>Pueden ver los videos en:  en la intranet de Jardin de pilaR  http://intranet/aiovg_videos/capacitacion-agenda-de-turnos-jardin-del-pilar-turnero/  Y para quienes no tengan acceso a la intranet, o quieran verlo desde el celu, he subido el mismo video a YouTube.    https://youtu.be/HzqKBJxgt9Y  Hemos cargado toda la documentación disponible en la intranet tambien.</vt:lpstr>
      <vt:lpstr>Gracias.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Administración de Convenios</dc:title>
  <dc:creator>Juan José Gomez Bau</dc:creator>
  <cp:lastModifiedBy>Juan Bau</cp:lastModifiedBy>
  <cp:revision>7</cp:revision>
  <dcterms:created xsi:type="dcterms:W3CDTF">2021-07-20T23:01:56Z</dcterms:created>
  <dcterms:modified xsi:type="dcterms:W3CDTF">2023-06-08T15:02:05Z</dcterms:modified>
</cp:coreProperties>
</file>