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9753600" cy="7315200"/>
  <p:notesSz cx="6858000" cy="9144000"/>
  <p:embeddedFontLst>
    <p:embeddedFont>
      <p:font typeface="Fredoka" charset="1" panose="02000000000000000000"/>
      <p:regular r:id="rId19"/>
    </p:embeddedFont>
    <p:embeddedFont>
      <p:font typeface="Varela Round"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notesSlides/notesSlide3.xml" Type="http://schemas.openxmlformats.org/officeDocument/2006/relationships/notesSlide"/><Relationship Id="rId23" Target="notesSlides/notesSlide4.xml" Type="http://schemas.openxmlformats.org/officeDocument/2006/relationships/notesSlide"/><Relationship Id="rId24" Target="notesSlides/notesSlide5.xml" Type="http://schemas.openxmlformats.org/officeDocument/2006/relationships/notesSlide"/><Relationship Id="rId25" Target="notesSlides/notesSlide6.xml" Type="http://schemas.openxmlformats.org/officeDocument/2006/relationships/notesSlide"/><Relationship Id="rId26" Target="notesSlides/notesSlide7.xml" Type="http://schemas.openxmlformats.org/officeDocument/2006/relationships/notesSlide"/><Relationship Id="rId27" Target="notesSlides/notesSlide8.xml" Type="http://schemas.openxmlformats.org/officeDocument/2006/relationships/notesSlide"/><Relationship Id="rId28" Target="notesSlides/notesSlide9.xml" Type="http://schemas.openxmlformats.org/officeDocument/2006/relationships/notesSlide"/><Relationship Id="rId29" Target="notesSlides/notesSlide10.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morning/afternoon everyone. Today, I'll be presenting FixMate, a web application I developed to address the common challenges associated with home maintenance.</a:t>
            </a:r>
          </a:p>
          <a:p>
            <a:r>
              <a:rPr lang="en-US"/>
              <a:t/>
            </a:r>
          </a:p>
          <a:p>
            <a:r>
              <a:rPr lang="en-US"/>
              <a:t>We all know keeping track of everything a home needs – from changing filters to checking detectors – can be difficult. FixMate aims to simplify that process.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That concludes my overview of FixMate. Thank you for your time and attention.</a:t>
            </a:r>
          </a:p>
          <a:p>
            <a:r>
              <a:rPr lang="en-US"/>
              <a:t/>
            </a:r>
          </a:p>
          <a:p>
            <a:r>
              <a:rPr lang="en-US"/>
              <a:t>I'm now happy to answer any questions you may have about the project.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Maintaining a home involves countless tasks, both big and small. It's easy to forget when the gutters were last cleaned or where you put the manual for the furnace.</a:t>
            </a:r>
          </a:p>
          <a:p>
            <a:r>
              <a:rPr lang="en-US"/>
              <a:t/>
            </a:r>
          </a:p>
          <a:p>
            <a:r>
              <a:rPr lang="en-US"/>
              <a:t>This disorganization isn't just inconvenient; it can lead to real problems – expensive emergency repairs, inefficient appliances, or safety issues like unchanged smoke detector batteries.</a:t>
            </a:r>
          </a:p>
          <a:p>
            <a:r>
              <a:rPr lang="en-US"/>
              <a:t/>
            </a:r>
          </a:p>
          <a:p>
            <a:r>
              <a:rPr lang="en-US"/>
              <a:t>FixMate tackles this directly by offering a single place to log, track, schedule, and find information for every maintenance task, aiming to make home upkeep less daunting and more manageable.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application's backend is built on Flask, chosen for its simplicity and flexibility. It handles incoming web requests, processes data, and interacts with the database.</a:t>
            </a:r>
          </a:p>
          <a:p>
            <a:r>
              <a:rPr lang="en-US"/>
              <a:t/>
            </a:r>
          </a:p>
          <a:p>
            <a:r>
              <a:rPr lang="en-US"/>
              <a:t>We're using SQLite for data storage – it's simple to set up as it's just a single file, perfect for this type of application. It holds our user credentials and all the task details.</a:t>
            </a:r>
          </a:p>
          <a:p>
            <a:r>
              <a:rPr lang="en-US"/>
              <a:t/>
            </a:r>
          </a:p>
          <a:p>
            <a:r>
              <a:rPr lang="en-US"/>
              <a:t>Security is paramount, especially for login. We leverage Werkzeug's robust hashing functions to ensure passwords are never stored in plain text. Flask's session management securely maintains the user's logged-in state across requests.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 the frontend, Jinja2 is used to create dynamic HTML. It allows us to embed Python-like logic within our HTML templates to display user-specific data.</a:t>
            </a:r>
          </a:p>
          <a:p>
            <a:r>
              <a:rPr lang="en-US"/>
              <a:t/>
            </a:r>
          </a:p>
          <a:p>
            <a:r>
              <a:rPr lang="en-US"/>
              <a:t>We use template inheritance, with base.html defining the consistent look and feel – the navigation bar, footer, and the area where page-specific content is loaded.</a:t>
            </a:r>
          </a:p>
          <a:p>
            <a:r>
              <a:rPr lang="en-US"/>
              <a:t/>
            </a:r>
          </a:p>
          <a:p>
            <a:r>
              <a:rPr lang="en-US"/>
              <a:t>Bootstrap 5 provides the core styling and responsiveness, ensuring the app looks good and works well on different devices. We added a small custom CSS file for minor tweaks unique to FixMate's design.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look at the core features. First, users can register securely – their passwords are never stored directly. Once logged in...</a:t>
            </a:r>
          </a:p>
          <a:p>
            <a:r>
              <a:rPr lang="en-US"/>
              <a:t/>
            </a:r>
          </a:p>
          <a:p>
            <a:r>
              <a:rPr lang="en-US"/>
              <a:t>they can create detailed maintenance tasks, filling in relevant information like category, due date, estimated cost, and even pasting in repair guide text or URLs. Editing and deleting tasks is straightforward.</a:t>
            </a:r>
          </a:p>
          <a:p>
            <a:r>
              <a:rPr lang="en-US"/>
              <a:t/>
            </a:r>
          </a:p>
          <a:p>
            <a:r>
              <a:rPr lang="en-US"/>
              <a:t>The main dashboard provides a clear overview. Notice the toggle buttons here – users can easily switch between viewing their pending 'Tasks' and their 'Completed' tasks, keeping the interface uncluttered.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Managing task status is simple. Marking a task complete moves it to the 'Completed' view... and it can easily be marked as pending again if needed.</a:t>
            </a:r>
          </a:p>
          <a:p>
            <a:r>
              <a:rPr lang="en-US"/>
              <a:t/>
            </a:r>
          </a:p>
          <a:p>
            <a:r>
              <a:rPr lang="en-US"/>
              <a:t>A helpful feature is the integrated YouTube search. When adding or editing the repair guide, a search button appears. Clicking it instantly searches YouTube for tutorials related to that guide content, saving the user time.</a:t>
            </a:r>
          </a:p>
          <a:p>
            <a:r>
              <a:rPr lang="en-US"/>
              <a:t/>
            </a:r>
          </a:p>
          <a:p>
            <a:r>
              <a:rPr lang="en-US"/>
              <a:t>Finally, the application includes a basic analytics page directly within Flask, showing the user their overall task counts – total, completed, and pending – giving them a quick status snapshot.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For users wanting more detailed insights, we developed an optional, separate analytics dashboard using Streamlit.</a:t>
            </a:r>
          </a:p>
          <a:p>
            <a:r>
              <a:rPr lang="en-US"/>
              <a:t/>
            </a:r>
          </a:p>
          <a:p>
            <a:r>
              <a:rPr lang="en-US"/>
              <a:t>Accessed via a link in the main app, it runs as a distinct process but connects to the same database.</a:t>
            </a:r>
          </a:p>
          <a:p>
            <a:r>
              <a:rPr lang="en-US"/>
              <a:t/>
            </a:r>
          </a:p>
          <a:p>
            <a:r>
              <a:rPr lang="en-US"/>
              <a:t>Crucially, it receives the user's ID through the URL, allowing it to filter the data and display personalized, interactive charts – like task completion ratios, spending summaries per category, or lists of upcoming and overdue items – offering a much richer analytical view than the basic counts page.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Development wasn't without challenges. We initially faced routing errors, solved by carefully matching route definitions with template links.</a:t>
            </a:r>
          </a:p>
          <a:p>
            <a:r>
              <a:rPr lang="en-US"/>
              <a:t/>
            </a:r>
          </a:p>
          <a:p>
            <a:r>
              <a:rPr lang="en-US"/>
              <a:t>Securing passwords was critical; we moved from plain text to industry-standard hashing using Werkzeug.</a:t>
            </a:r>
          </a:p>
          <a:p>
            <a:r>
              <a:rPr lang="en-US"/>
              <a:t/>
            </a:r>
          </a:p>
          <a:p>
            <a:r>
              <a:rPr lang="en-US"/>
              <a:t>Database schema drift caused errors when columns didn't match the code; establishing a clear flask init-db workflow after deleting the old DB file fixed this.</a:t>
            </a:r>
          </a:p>
          <a:p>
            <a:r>
              <a:rPr lang="en-US"/>
              <a:t/>
            </a:r>
          </a:p>
          <a:p>
            <a:r>
              <a:rPr lang="en-US"/>
              <a:t>The dashboard felt cluttered initially, so we implemented the toggle buttons for a cleaner view using URL parameters and conditional logic in Jinja.</a:t>
            </a:r>
          </a:p>
          <a:p>
            <a:r>
              <a:rPr lang="en-US"/>
              <a:t/>
            </a:r>
          </a:p>
          <a:p>
            <a:r>
              <a:rPr lang="en-US"/>
              <a:t>Getting the separate Streamlit app to show user-specific data required passing the user ID in the URL, which the Streamlit app then used to filter its database queries.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FixMate provides a solid foundation, but there are many exciting possibilities for future development.</a:t>
            </a:r>
          </a:p>
          <a:p>
            <a:r>
              <a:rPr lang="en-US"/>
              <a:t/>
            </a:r>
          </a:p>
          <a:p>
            <a:r>
              <a:rPr lang="en-US"/>
              <a:t>Adding notifications for due tasks would be a major usability win. Expanding the analytics with time-based trends and more detailed cost tracking would offer greater insights.</a:t>
            </a:r>
          </a:p>
          <a:p>
            <a:r>
              <a:rPr lang="en-US"/>
              <a:t/>
            </a:r>
          </a:p>
          <a:p>
            <a:r>
              <a:rPr lang="en-US"/>
              <a:t>Enhancing task management with priorities, better sorting, and file attachments would increase its utility significantly.</a:t>
            </a:r>
          </a:p>
          <a:p>
            <a:r>
              <a:rPr lang="en-US"/>
              <a:t/>
            </a:r>
          </a:p>
          <a:p>
            <a:r>
              <a:rPr lang="en-US"/>
              <a:t>Allowing users to manage profiles and customize categories adds personalization. On the technical side, implementing search, building an API, and preparing for production deployment with Docker and a proper WSGI server are key next steps for scaling.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FFFFFF"/>
                  </a:solidFill>
                  <a:latin typeface="Fredoka"/>
                  <a:ea typeface="Fredoka"/>
                  <a:cs typeface="Fredoka"/>
                  <a:sym typeface="Fredoka"/>
                </a:rPr>
                <a:t>FIXMATE: SIMPLIFYING HOME MAINTENANCE</a:t>
              </a:r>
            </a:p>
          </p:txBody>
        </p:sp>
      </p:grpSp>
      <p:grpSp>
        <p:nvGrpSpPr>
          <p:cNvPr name="Group 5" id="5"/>
          <p:cNvGrpSpPr/>
          <p:nvPr/>
        </p:nvGrpSpPr>
        <p:grpSpPr>
          <a:xfrm rot="0">
            <a:off x="521652" y="1512147"/>
            <a:ext cx="8710297" cy="4827694"/>
            <a:chOff x="0" y="0"/>
            <a:chExt cx="11613729" cy="6436925"/>
          </a:xfrm>
        </p:grpSpPr>
        <p:sp>
          <p:nvSpPr>
            <p:cNvPr name="Freeform 6" id="6"/>
            <p:cNvSpPr/>
            <p:nvPr/>
          </p:nvSpPr>
          <p:spPr>
            <a:xfrm flipH="false" flipV="false" rot="0">
              <a:off x="0" y="0"/>
              <a:ext cx="11613728" cy="6436925"/>
            </a:xfrm>
            <a:custGeom>
              <a:avLst/>
              <a:gdLst/>
              <a:ahLst/>
              <a:cxnLst/>
              <a:rect r="r" b="b" t="t" l="l"/>
              <a:pathLst>
                <a:path h="6436925" w="11613728">
                  <a:moveTo>
                    <a:pt x="0" y="0"/>
                  </a:moveTo>
                  <a:lnTo>
                    <a:pt x="11613728" y="0"/>
                  </a:lnTo>
                  <a:lnTo>
                    <a:pt x="11613728" y="6436925"/>
                  </a:lnTo>
                  <a:lnTo>
                    <a:pt x="0" y="6436925"/>
                  </a:lnTo>
                  <a:close/>
                </a:path>
              </a:pathLst>
            </a:custGeom>
            <a:solidFill>
              <a:srgbClr val="000000">
                <a:alpha val="0"/>
              </a:srgbClr>
            </a:solidFill>
          </p:spPr>
        </p:sp>
        <p:sp>
          <p:nvSpPr>
            <p:cNvPr name="TextBox 7" id="7"/>
            <p:cNvSpPr txBox="true"/>
            <p:nvPr/>
          </p:nvSpPr>
          <p:spPr>
            <a:xfrm>
              <a:off x="0" y="0"/>
              <a:ext cx="11613729" cy="6436925"/>
            </a:xfrm>
            <a:prstGeom prst="rect">
              <a:avLst/>
            </a:prstGeom>
          </p:spPr>
          <p:txBody>
            <a:bodyPr anchor="t" rtlCol="false" tIns="0" lIns="0" bIns="0" rIns="0"/>
            <a:lstStyle/>
            <a:p>
              <a:pPr algn="l">
                <a:lnSpc>
                  <a:spcPts val="2559"/>
                </a:lnSpc>
              </a:pPr>
            </a:p>
            <a:p>
              <a:pPr algn="ctr">
                <a:lnSpc>
                  <a:spcPts val="3279"/>
                </a:lnSpc>
              </a:pPr>
            </a:p>
            <a:p>
              <a:pPr algn="ctr">
                <a:lnSpc>
                  <a:spcPts val="3279"/>
                </a:lnSpc>
              </a:pPr>
              <a:r>
                <a:rPr lang="en-US" sz="2733">
                  <a:solidFill>
                    <a:srgbClr val="FFFFFF"/>
                  </a:solidFill>
                  <a:latin typeface="Varela Round"/>
                  <a:ea typeface="Varela Round"/>
                  <a:cs typeface="Varela Round"/>
                  <a:sym typeface="Varela Round"/>
                </a:rPr>
                <a:t>A Web Application for Organizing and Tracking Home Tasks</a:t>
              </a:r>
            </a:p>
            <a:p>
              <a:pPr algn="ctr">
                <a:lnSpc>
                  <a:spcPts val="3279"/>
                </a:lnSpc>
              </a:pPr>
            </a:p>
            <a:p>
              <a:pPr algn="ctr">
                <a:lnSpc>
                  <a:spcPts val="3279"/>
                </a:lnSpc>
              </a:pPr>
            </a:p>
            <a:p>
              <a:pPr algn="ctr">
                <a:lnSpc>
                  <a:spcPts val="3279"/>
                </a:lnSpc>
              </a:pPr>
            </a:p>
            <a:p>
              <a:pPr algn="ctr">
                <a:lnSpc>
                  <a:spcPts val="3279"/>
                </a:lnSpc>
              </a:pPr>
              <a:r>
                <a:rPr lang="en-US" sz="2733">
                  <a:solidFill>
                    <a:srgbClr val="FFFFFF"/>
                  </a:solidFill>
                  <a:latin typeface="Varela Round"/>
                  <a:ea typeface="Varela Round"/>
                  <a:cs typeface="Varela Round"/>
                  <a:sym typeface="Varela Round"/>
                </a:rPr>
                <a:t>Jeff Gomez</a:t>
              </a:r>
            </a:p>
            <a:p>
              <a:pPr algn="ctr">
                <a:lnSpc>
                  <a:spcPts val="3279"/>
                </a:lnSpc>
              </a:pPr>
              <a:r>
                <a:rPr lang="en-US" sz="2733">
                  <a:solidFill>
                    <a:srgbClr val="FFFFFF"/>
                  </a:solidFill>
                  <a:latin typeface="Varela Round"/>
                  <a:ea typeface="Varela Round"/>
                  <a:cs typeface="Varela Round"/>
                  <a:sym typeface="Varela Round"/>
                </a:rPr>
                <a:t>CIT 262</a:t>
              </a:r>
            </a:p>
            <a:p>
              <a:pPr algn="ctr">
                <a:lnSpc>
                  <a:spcPts val="3279"/>
                </a:lnSpc>
              </a:pPr>
              <a:r>
                <a:rPr lang="en-US" sz="2733">
                  <a:solidFill>
                    <a:srgbClr val="FFFFFF"/>
                  </a:solidFill>
                  <a:latin typeface="Varela Round"/>
                  <a:ea typeface="Varela Round"/>
                  <a:cs typeface="Varela Round"/>
                  <a:sym typeface="Varela Round"/>
                </a:rPr>
                <a:t>04/29/25</a:t>
              </a:r>
            </a:p>
            <a:p>
              <a:pPr algn="l">
                <a:lnSpc>
                  <a:spcPts val="2559"/>
                </a:lnSpc>
              </a:pPr>
            </a:p>
            <a:p>
              <a:pPr algn="l">
                <a:lnSpc>
                  <a:spcPts val="2560"/>
                </a:lnSpc>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2B46BD"/>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0"/>
              <a:ext cx="11704320" cy="1625600"/>
            </a:xfrm>
            <a:prstGeom prst="rect">
              <a:avLst/>
            </a:prstGeom>
          </p:spPr>
          <p:txBody>
            <a:bodyPr anchor="ctr" rtlCol="false" tIns="0" lIns="0" bIns="0" rIns="0"/>
            <a:lstStyle/>
            <a:p>
              <a:pPr algn="ctr">
                <a:lnSpc>
                  <a:spcPts val="5631"/>
                </a:lnSpc>
              </a:pPr>
              <a:r>
                <a:rPr lang="en-US" sz="4693">
                  <a:solidFill>
                    <a:srgbClr val="FFFFFF"/>
                  </a:solidFill>
                  <a:latin typeface="Fredoka"/>
                  <a:ea typeface="Fredoka"/>
                  <a:cs typeface="Fredoka"/>
                  <a:sym typeface="Fredoka"/>
                </a:rPr>
                <a:t>QUESTIONS &amp; DISCUSSION</a:t>
              </a:r>
            </a:p>
          </p:txBody>
        </p:sp>
      </p:grpSp>
      <p:grpSp>
        <p:nvGrpSpPr>
          <p:cNvPr name="Group 5" id="5"/>
          <p:cNvGrpSpPr/>
          <p:nvPr/>
        </p:nvGrpSpPr>
        <p:grpSpPr>
          <a:xfrm rot="0">
            <a:off x="487680" y="1842767"/>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59"/>
                </a:lnSpc>
              </a:pPr>
            </a:p>
            <a:p>
              <a:pPr algn="ctr">
                <a:lnSpc>
                  <a:spcPts val="3399"/>
                </a:lnSpc>
              </a:pPr>
            </a:p>
            <a:p>
              <a:pPr algn="ctr">
                <a:lnSpc>
                  <a:spcPts val="3399"/>
                </a:lnSpc>
              </a:pPr>
            </a:p>
            <a:p>
              <a:pPr algn="ctr">
                <a:lnSpc>
                  <a:spcPts val="3399"/>
                </a:lnSpc>
              </a:pPr>
            </a:p>
            <a:p>
              <a:pPr algn="ctr">
                <a:lnSpc>
                  <a:spcPts val="3399"/>
                </a:lnSpc>
              </a:pPr>
              <a:r>
                <a:rPr lang="en-US" sz="2833">
                  <a:solidFill>
                    <a:srgbClr val="FFFFFF"/>
                  </a:solidFill>
                  <a:latin typeface="Varela Round"/>
                  <a:ea typeface="Varela Round"/>
                  <a:cs typeface="Varela Round"/>
                  <a:sym typeface="Varela Round"/>
                </a:rPr>
                <a:t>Thank You!</a:t>
              </a:r>
            </a:p>
            <a:p>
              <a:pPr algn="ctr">
                <a:lnSpc>
                  <a:spcPts val="3399"/>
                </a:lnSpc>
              </a:pPr>
              <a:r>
                <a:rPr lang="en-US" sz="2833">
                  <a:solidFill>
                    <a:srgbClr val="FFFFFF"/>
                  </a:solidFill>
                  <a:latin typeface="Varela Round"/>
                  <a:ea typeface="Varela Round"/>
                  <a:cs typeface="Varela Round"/>
                  <a:sym typeface="Varela Round"/>
                </a:rPr>
                <a:t>GitHub: https://github.com/jgomezbdk/fixmate</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2B46BD"/>
                  </a:solidFill>
                  <a:latin typeface="Fredoka"/>
                  <a:ea typeface="Fredoka"/>
                  <a:cs typeface="Fredoka"/>
                  <a:sym typeface="Fredoka"/>
                </a:rPr>
                <a:t>THE OVERWHELM OF HOME UPKEEP</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60"/>
                </a:lnSpc>
              </a:pP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Problem: Remembering recurring tasks, tracking costs, finding repair guides, and scheduling one-off fixes is often disorganized and stressful.</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Consequences: Missed maintenance can lead to costly repairs, decreased home value, and even safety hazards.</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Solution: FixMate provides a centralized, user-friendly platform to manage all home maintenance activities.</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Core Objective: Empower users to stay organized, prevent costly neglect, and reduce the mental load of home maintenance.</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EDD947"/>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2B46BD"/>
                  </a:solidFill>
                  <a:latin typeface="Fredoka"/>
                  <a:ea typeface="Fredoka"/>
                  <a:cs typeface="Fredoka"/>
                  <a:sym typeface="Fredoka"/>
                </a:rPr>
                <a:t>POWERING FIXMATE: THE BACKEND</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60"/>
                </a:lnSpc>
              </a:pP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Framework: Flask (Python microframework) - Manages routing, request handling, application logic, and template rendering context.</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Database: SQLite - Provides a lightweight, file-based relational database (fixmate.db).</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Security: Werkzeug utilities (generate_password_hash, check_password_hash) - Ensures secure user authentication.</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Session Management: Flask's built-in secure client-side sessions track user login status.</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Environment: Python 3.x, managed within a Virtual Environment (venv).</a:t>
              </a: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1D7151"/>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FFFFFF"/>
                  </a:solidFill>
                  <a:latin typeface="Fredoka"/>
                  <a:ea typeface="Fredoka"/>
                  <a:cs typeface="Fredoka"/>
                  <a:sym typeface="Fredoka"/>
                </a:rPr>
                <a:t>BUILDING THE USER INTERFACE: THE FRONTEND</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59"/>
                </a:lnSpc>
              </a:pPr>
            </a:p>
            <a:p>
              <a:pPr algn="l">
                <a:lnSpc>
                  <a:spcPts val="2559"/>
                </a:lnSpc>
              </a:pPr>
            </a:p>
            <a:p>
              <a:pPr algn="l">
                <a:lnSpc>
                  <a:spcPts val="2559"/>
                </a:lnSpc>
              </a:pPr>
            </a:p>
            <a:p>
              <a:pPr algn="l">
                <a:lnSpc>
                  <a:spcPts val="2560"/>
                </a:lnSpc>
              </a:pP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Templating: Jinja2 - Integrated with Flask to dynamically generate HTML pages.</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Structure: HTML5 utilizing template inheritance (base.html).</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Styling: Bootstrap 5.3 (via CDN) - Responsive grid system, pre-built components.</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Customization: A small static/custom.css file allows for targeted style adjustments.</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2B46BD"/>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FFFFFF"/>
                  </a:solidFill>
                  <a:latin typeface="Fredoka"/>
                  <a:ea typeface="Fredoka"/>
                  <a:cs typeface="Fredoka"/>
                  <a:sym typeface="Fredoka"/>
                </a:rPr>
                <a:t>CORE FUNCTIONALITY IN ACTION</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59"/>
                </a:lnSpc>
              </a:pPr>
            </a:p>
            <a:p>
              <a:pPr algn="l">
                <a:lnSpc>
                  <a:spcPts val="2559"/>
                </a:lnSpc>
              </a:pPr>
            </a:p>
            <a:p>
              <a:pPr algn="l">
                <a:lnSpc>
                  <a:spcPts val="2559"/>
                </a:lnSpc>
              </a:pPr>
            </a:p>
            <a:p>
              <a:pPr algn="l">
                <a:lnSpc>
                  <a:spcPts val="2560"/>
                </a:lnSpc>
              </a:pP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Secure User Registration &amp; Login (password hashing).</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Task Creation &amp; Management (form fields: Title, Category, Due Date, Cost, Guide).</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Dynamic Dashboard: Toggle between 'Tasks' and 'Completed' view.</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C42217"/>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FFFFFF"/>
                  </a:solidFill>
                  <a:latin typeface="Fredoka"/>
                  <a:ea typeface="Fredoka"/>
                  <a:cs typeface="Fredoka"/>
                  <a:sym typeface="Fredoka"/>
                </a:rPr>
                <a:t>ENHANCING USER EXPERIENCE</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59"/>
                </a:lnSpc>
              </a:pPr>
            </a:p>
            <a:p>
              <a:pPr algn="l">
                <a:lnSpc>
                  <a:spcPts val="2559"/>
                </a:lnSpc>
              </a:pPr>
            </a:p>
            <a:p>
              <a:pPr algn="l">
                <a:lnSpc>
                  <a:spcPts val="2559"/>
                </a:lnSpc>
              </a:pPr>
            </a:p>
            <a:p>
              <a:pPr algn="l">
                <a:lnSpc>
                  <a:spcPts val="2560"/>
                </a:lnSpc>
              </a:pP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Task Completion Workflow (check off task, move to Completed, un-check it).</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Integrated YouTube Search (search button in Guide field).</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Built-in Analytics (Task Counts: Total, Completed, Pending).</a:t>
              </a: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2B46BD"/>
                  </a:solidFill>
                  <a:latin typeface="Fredoka"/>
                  <a:ea typeface="Fredoka"/>
                  <a:cs typeface="Fredoka"/>
                  <a:sym typeface="Fredoka"/>
                </a:rPr>
                <a:t>DEEPER INSIGHTS: INTERACTIVE ANALYTICS </a:t>
              </a:r>
            </a:p>
          </p:txBody>
        </p:sp>
      </p:grpSp>
      <p:grpSp>
        <p:nvGrpSpPr>
          <p:cNvPr name="Group 5" id="5"/>
          <p:cNvGrpSpPr/>
          <p:nvPr/>
        </p:nvGrpSpPr>
        <p:grpSpPr>
          <a:xfrm rot="0">
            <a:off x="487680" y="2784167"/>
            <a:ext cx="8661935" cy="3700716"/>
            <a:chOff x="0" y="0"/>
            <a:chExt cx="11704320" cy="5000542"/>
          </a:xfrm>
        </p:grpSpPr>
        <p:sp>
          <p:nvSpPr>
            <p:cNvPr name="Freeform 6" id="6"/>
            <p:cNvSpPr/>
            <p:nvPr/>
          </p:nvSpPr>
          <p:spPr>
            <a:xfrm flipH="false" flipV="false" rot="0">
              <a:off x="0" y="0"/>
              <a:ext cx="11704320" cy="5000542"/>
            </a:xfrm>
            <a:custGeom>
              <a:avLst/>
              <a:gdLst/>
              <a:ahLst/>
              <a:cxnLst/>
              <a:rect r="r" b="b" t="t" l="l"/>
              <a:pathLst>
                <a:path h="5000542" w="11704320">
                  <a:moveTo>
                    <a:pt x="0" y="0"/>
                  </a:moveTo>
                  <a:lnTo>
                    <a:pt x="11704320" y="0"/>
                  </a:lnTo>
                  <a:lnTo>
                    <a:pt x="11704320" y="5000542"/>
                  </a:lnTo>
                  <a:lnTo>
                    <a:pt x="0" y="5000542"/>
                  </a:lnTo>
                  <a:close/>
                </a:path>
              </a:pathLst>
            </a:custGeom>
            <a:solidFill>
              <a:srgbClr val="000000">
                <a:alpha val="0"/>
              </a:srgbClr>
            </a:solidFill>
          </p:spPr>
        </p:sp>
        <p:sp>
          <p:nvSpPr>
            <p:cNvPr name="TextBox 7" id="7"/>
            <p:cNvSpPr txBox="true"/>
            <p:nvPr/>
          </p:nvSpPr>
          <p:spPr>
            <a:xfrm>
              <a:off x="0" y="0"/>
              <a:ext cx="11704320" cy="5000542"/>
            </a:xfrm>
            <a:prstGeom prst="rect">
              <a:avLst/>
            </a:prstGeom>
          </p:spPr>
          <p:txBody>
            <a:bodyPr anchor="t" rtlCol="false" tIns="0" lIns="0" bIns="0" rIns="0"/>
            <a:lstStyle/>
            <a:p>
              <a:pPr algn="l">
                <a:lnSpc>
                  <a:spcPts val="2560"/>
                </a:lnSpc>
              </a:pP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Separate Streamlit dashboard for interactive data exploration.</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Linked from Flask navbar (opens localhost:8501).</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Technology: Streamlit &amp; Pandas; connects to fixmate.db.</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User-specific data (via URL user_id), interactive charts.</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EDD947"/>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2B46BD"/>
                  </a:solidFill>
                  <a:latin typeface="Fredoka"/>
                  <a:ea typeface="Fredoka"/>
                  <a:cs typeface="Fredoka"/>
                  <a:sym typeface="Fredoka"/>
                </a:rPr>
                <a:t>OVERCOMING DEVELOPMENT HURDLES</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60"/>
                </a:lnSpc>
              </a:pP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Routing Errors (BuildError): Solution - Matched @app.route with template endpoint names.</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Password Security: Solution - Werkzeug hashing + updated DB schema.</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Schema Mismatches: Solution - DB recreation workflow (delete .db, run flask init-db).</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Dashboard UI Clutter: Solution - View toggling with URL parameters + Jinja conditions.</a:t>
              </a:r>
            </a:p>
            <a:p>
              <a:pPr algn="l" marL="274546" indent="-137273" lvl="1">
                <a:lnSpc>
                  <a:spcPts val="2560"/>
                </a:lnSpc>
                <a:buFont typeface="Arial"/>
                <a:buChar char="•"/>
              </a:pPr>
              <a:r>
                <a:rPr lang="en-US" sz="2133">
                  <a:solidFill>
                    <a:srgbClr val="2B46BD"/>
                  </a:solidFill>
                  <a:latin typeface="Varela Round"/>
                  <a:ea typeface="Varela Round"/>
                  <a:cs typeface="Varela Round"/>
                  <a:sym typeface="Varela Round"/>
                </a:rPr>
                <a:t>Cross-App Context (Streamlit): Solution - Passed user_id in URL; filtered data in Streamlit.</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1D7151"/>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553921"/>
            <a:chOff x="0" y="0"/>
            <a:chExt cx="11704320" cy="2071895"/>
          </a:xfrm>
        </p:grpSpPr>
        <p:sp>
          <p:nvSpPr>
            <p:cNvPr name="Freeform 3" id="3"/>
            <p:cNvSpPr/>
            <p:nvPr/>
          </p:nvSpPr>
          <p:spPr>
            <a:xfrm flipH="false" flipV="false" rot="0">
              <a:off x="0" y="0"/>
              <a:ext cx="11704320" cy="2071895"/>
            </a:xfrm>
            <a:custGeom>
              <a:avLst/>
              <a:gdLst/>
              <a:ahLst/>
              <a:cxnLst/>
              <a:rect r="r" b="b" t="t" l="l"/>
              <a:pathLst>
                <a:path h="2071895" w="11704320">
                  <a:moveTo>
                    <a:pt x="0" y="0"/>
                  </a:moveTo>
                  <a:lnTo>
                    <a:pt x="11704320" y="0"/>
                  </a:lnTo>
                  <a:lnTo>
                    <a:pt x="11704320" y="2071895"/>
                  </a:lnTo>
                  <a:lnTo>
                    <a:pt x="0" y="2071895"/>
                  </a:lnTo>
                  <a:close/>
                </a:path>
              </a:pathLst>
            </a:custGeom>
            <a:solidFill>
              <a:srgbClr val="000000">
                <a:alpha val="0"/>
              </a:srgbClr>
            </a:solidFill>
          </p:spPr>
        </p:sp>
        <p:sp>
          <p:nvSpPr>
            <p:cNvPr name="TextBox 4" id="4"/>
            <p:cNvSpPr txBox="true"/>
            <p:nvPr/>
          </p:nvSpPr>
          <p:spPr>
            <a:xfrm>
              <a:off x="0" y="0"/>
              <a:ext cx="11704320" cy="2071895"/>
            </a:xfrm>
            <a:prstGeom prst="rect">
              <a:avLst/>
            </a:prstGeom>
          </p:spPr>
          <p:txBody>
            <a:bodyPr anchor="ctr" rtlCol="false" tIns="0" lIns="0" bIns="0" rIns="0"/>
            <a:lstStyle/>
            <a:p>
              <a:pPr algn="ctr">
                <a:lnSpc>
                  <a:spcPts val="5631"/>
                </a:lnSpc>
              </a:pPr>
              <a:r>
                <a:rPr lang="en-US" sz="4693">
                  <a:solidFill>
                    <a:srgbClr val="FFFFFF"/>
                  </a:solidFill>
                  <a:latin typeface="Fredoka"/>
                  <a:ea typeface="Fredoka"/>
                  <a:cs typeface="Fredoka"/>
                  <a:sym typeface="Fredoka"/>
                </a:rPr>
                <a:t>THE ROAD AHEAD: ENHANCING FIXMATE</a:t>
              </a:r>
            </a:p>
          </p:txBody>
        </p:sp>
      </p:grpSp>
      <p:grpSp>
        <p:nvGrpSpPr>
          <p:cNvPr name="Group 5" id="5"/>
          <p:cNvGrpSpPr/>
          <p:nvPr/>
        </p:nvGrpSpPr>
        <p:grpSpPr>
          <a:xfrm rot="0">
            <a:off x="487680" y="170688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0"/>
              <a:ext cx="11704320" cy="6436925"/>
            </a:xfrm>
            <a:prstGeom prst="rect">
              <a:avLst/>
            </a:prstGeom>
          </p:spPr>
          <p:txBody>
            <a:bodyPr anchor="t" rtlCol="false" tIns="0" lIns="0" bIns="0" rIns="0"/>
            <a:lstStyle/>
            <a:p>
              <a:pPr algn="l">
                <a:lnSpc>
                  <a:spcPts val="2559"/>
                </a:lnSpc>
              </a:pPr>
            </a:p>
            <a:p>
              <a:pPr algn="l">
                <a:lnSpc>
                  <a:spcPts val="2559"/>
                </a:lnSpc>
              </a:pPr>
            </a:p>
            <a:p>
              <a:pPr algn="l">
                <a:lnSpc>
                  <a:spcPts val="2559"/>
                </a:lnSpc>
              </a:pPr>
            </a:p>
            <a:p>
              <a:pPr algn="l">
                <a:lnSpc>
                  <a:spcPts val="2560"/>
                </a:lnSpc>
              </a:pP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Notifications &amp; Reminders (Email/In-App).</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Advanced Analytics (Time Trends, Cost Tracking, Charts).</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Task Prioritization, Sorting/Filtering, File Attachments.</a:t>
              </a:r>
            </a:p>
            <a:p>
              <a:pPr algn="l" marL="274546" indent="-137273" lvl="1">
                <a:lnSpc>
                  <a:spcPts val="2560"/>
                </a:lnSpc>
                <a:buFont typeface="Arial"/>
                <a:buChar char="•"/>
              </a:pPr>
              <a:r>
                <a:rPr lang="en-US" sz="2133">
                  <a:solidFill>
                    <a:srgbClr val="FFFFFF"/>
                  </a:solidFill>
                  <a:latin typeface="Varela Round"/>
                  <a:ea typeface="Varela Round"/>
                  <a:cs typeface="Varela Round"/>
                  <a:sym typeface="Varela Round"/>
                </a:rPr>
                <a:t>User Profile Management, Custom Categories/Frequencies.</a:t>
              </a:r>
            </a:p>
            <a:p>
              <a:pPr algn="l" marL="274455" indent="-137228" lvl="1">
                <a:lnSpc>
                  <a:spcPts val="2559"/>
                </a:lnSpc>
                <a:buFont typeface="Arial"/>
                <a:buChar char="•"/>
              </a:pPr>
              <a:r>
                <a:rPr lang="en-US" sz="2133">
                  <a:solidFill>
                    <a:srgbClr val="FFFFFF"/>
                  </a:solidFill>
                  <a:latin typeface="Varela Round"/>
                  <a:ea typeface="Varela Round"/>
                  <a:cs typeface="Varela Round"/>
                  <a:sym typeface="Varela Round"/>
                </a:rPr>
                <a:t>Technical: Full-Text Search, RESTful API, Docker, Production Deployment.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DAGmiAel8o4</dc:identifier>
  <dcterms:modified xsi:type="dcterms:W3CDTF">2011-08-01T06:04:30Z</dcterms:modified>
  <cp:revision>1</cp:revision>
  <dc:title>FixMate_Presentation_Final.pptx</dc:title>
</cp:coreProperties>
</file>