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1" r:id="rId2"/>
    <p:sldId id="277" r:id="rId3"/>
    <p:sldId id="256" r:id="rId4"/>
    <p:sldId id="263" r:id="rId5"/>
    <p:sldId id="262" r:id="rId6"/>
    <p:sldId id="264" r:id="rId7"/>
    <p:sldId id="258" r:id="rId8"/>
    <p:sldId id="257" r:id="rId9"/>
    <p:sldId id="265" r:id="rId10"/>
    <p:sldId id="266" r:id="rId11"/>
    <p:sldId id="267" r:id="rId12"/>
    <p:sldId id="269" r:id="rId13"/>
    <p:sldId id="270" r:id="rId14"/>
    <p:sldId id="268" r:id="rId15"/>
    <p:sldId id="271" r:id="rId16"/>
    <p:sldId id="272" r:id="rId17"/>
    <p:sldId id="259" r:id="rId18"/>
    <p:sldId id="274" r:id="rId19"/>
    <p:sldId id="275" r:id="rId20"/>
    <p:sldId id="276" r:id="rId21"/>
    <p:sldId id="273" r:id="rId22"/>
    <p:sldId id="26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893"/>
    <p:restoredTop sz="92276"/>
  </p:normalViewPr>
  <p:slideViewPr>
    <p:cSldViewPr snapToGrid="0" snapToObjects="1">
      <p:cViewPr varScale="1">
        <p:scale>
          <a:sx n="113" d="100"/>
          <a:sy n="113" d="100"/>
        </p:scale>
        <p:origin x="216" y="28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image" Target="../media/image2.emf"/><Relationship Id="rId2"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47EBD-36F4-8F43-BF11-0C7DE5276358}" type="datetimeFigureOut">
              <a:rPr lang="en-US" smtClean="0"/>
              <a:t>10/9/17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AB238-671B-D542-8C17-04808E86AFCA}" type="slidenum">
              <a:rPr lang="en-US" smtClean="0"/>
              <a:t>‹#›</a:t>
            </a:fld>
            <a:endParaRPr lang="en-US"/>
          </a:p>
        </p:txBody>
      </p:sp>
    </p:spTree>
    <p:extLst>
      <p:ext uri="{BB962C8B-B14F-4D97-AF65-F5344CB8AC3E}">
        <p14:creationId xmlns:p14="http://schemas.microsoft.com/office/powerpoint/2010/main" val="29812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AB238-671B-D542-8C17-04808E86AFCA}" type="slidenum">
              <a:rPr lang="en-US" smtClean="0"/>
              <a:t>20</a:t>
            </a:fld>
            <a:endParaRPr lang="en-US"/>
          </a:p>
        </p:txBody>
      </p:sp>
    </p:spTree>
    <p:extLst>
      <p:ext uri="{BB962C8B-B14F-4D97-AF65-F5344CB8AC3E}">
        <p14:creationId xmlns:p14="http://schemas.microsoft.com/office/powerpoint/2010/main" val="48352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CB6E1-8FB3-7D4F-BB31-376C8D18267A}"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18359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CB6E1-8FB3-7D4F-BB31-376C8D18267A}"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43928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CB6E1-8FB3-7D4F-BB31-376C8D18267A}"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1283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CB6E1-8FB3-7D4F-BB31-376C8D18267A}"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33255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CCB6E1-8FB3-7D4F-BB31-376C8D18267A}"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144012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CCB6E1-8FB3-7D4F-BB31-376C8D18267A}"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201669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CB6E1-8FB3-7D4F-BB31-376C8D18267A}" type="datetimeFigureOut">
              <a:rPr lang="en-US" smtClean="0"/>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84049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CB6E1-8FB3-7D4F-BB31-376C8D18267A}" type="datetimeFigureOut">
              <a:rPr lang="en-US" smtClean="0"/>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9768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CB6E1-8FB3-7D4F-BB31-376C8D18267A}" type="datetimeFigureOut">
              <a:rPr lang="en-US" smtClean="0"/>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107808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CB6E1-8FB3-7D4F-BB31-376C8D18267A}"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107883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CB6E1-8FB3-7D4F-BB31-376C8D18267A}"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73BFD-4098-AE4F-A219-53C2549DD301}" type="slidenum">
              <a:rPr lang="en-US" smtClean="0"/>
              <a:t>‹#›</a:t>
            </a:fld>
            <a:endParaRPr lang="en-US"/>
          </a:p>
        </p:txBody>
      </p:sp>
    </p:spTree>
    <p:extLst>
      <p:ext uri="{BB962C8B-B14F-4D97-AF65-F5344CB8AC3E}">
        <p14:creationId xmlns:p14="http://schemas.microsoft.com/office/powerpoint/2010/main" val="69741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CB6E1-8FB3-7D4F-BB31-376C8D18267A}" type="datetimeFigureOut">
              <a:rPr lang="en-US" smtClean="0"/>
              <a:t>10/9/17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73BFD-4098-AE4F-A219-53C2549DD301}" type="slidenum">
              <a:rPr lang="en-US" smtClean="0"/>
              <a:t>‹#›</a:t>
            </a:fld>
            <a:endParaRPr lang="en-US"/>
          </a:p>
        </p:txBody>
      </p:sp>
    </p:spTree>
    <p:extLst>
      <p:ext uri="{BB962C8B-B14F-4D97-AF65-F5344CB8AC3E}">
        <p14:creationId xmlns:p14="http://schemas.microsoft.com/office/powerpoint/2010/main" val="124755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AppliedMechanics-EAFIT/SolidsPy" TargetMode="External"/><Relationship Id="rId3" Type="http://schemas.openxmlformats.org/officeDocument/2006/relationships/hyperlink" Target="https://github.com/AppliedMechanics-EAFIT/SolidsP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oleObject" Target="../embeddings/oleObject2.bin"/><Relationship Id="rId6" Type="http://schemas.openxmlformats.org/officeDocument/2006/relationships/image" Target="../media/image3.emf"/><Relationship Id="rId7" Type="http://schemas.openxmlformats.org/officeDocument/2006/relationships/oleObject" Target="../embeddings/oleObject3.bin"/><Relationship Id="rId8" Type="http://schemas.openxmlformats.org/officeDocument/2006/relationships/image" Target="../media/image4.emf"/><Relationship Id="rId9" Type="http://schemas.openxmlformats.org/officeDocument/2006/relationships/oleObject" Target="../embeddings/oleObject4.bin"/><Relationship Id="rId10" Type="http://schemas.openxmlformats.org/officeDocument/2006/relationships/image" Target="../media/image5.emf"/></Relationships>
</file>

<file path=ppt/slides/_rels/slide4.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6.emf"/><Relationship Id="rId13"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1.xml"/><Relationship Id="rId3" Type="http://schemas.openxmlformats.org/officeDocument/2006/relationships/oleObject" Target="../embeddings/oleObject6.bin"/><Relationship Id="rId4" Type="http://schemas.openxmlformats.org/officeDocument/2006/relationships/image" Target="../media/image2.emf"/><Relationship Id="rId5" Type="http://schemas.openxmlformats.org/officeDocument/2006/relationships/oleObject" Target="../embeddings/oleObject7.bin"/><Relationship Id="rId6" Type="http://schemas.openxmlformats.org/officeDocument/2006/relationships/image" Target="../media/image3.emf"/><Relationship Id="rId7" Type="http://schemas.openxmlformats.org/officeDocument/2006/relationships/oleObject" Target="../embeddings/oleObject8.bin"/><Relationship Id="rId8" Type="http://schemas.openxmlformats.org/officeDocument/2006/relationships/image" Target="../media/image4.emf"/><Relationship Id="rId9" Type="http://schemas.openxmlformats.org/officeDocument/2006/relationships/oleObject" Target="../embeddings/oleObject9.bin"/><Relationship Id="rId10"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9.emf"/><Relationship Id="rId5" Type="http://schemas.openxmlformats.org/officeDocument/2006/relationships/oleObject" Target="../embeddings/oleObject12.bin"/><Relationship Id="rId6" Type="http://schemas.openxmlformats.org/officeDocument/2006/relationships/image" Target="../media/image10.emf"/><Relationship Id="rId7" Type="http://schemas.openxmlformats.org/officeDocument/2006/relationships/oleObject" Target="../embeddings/oleObject13.bin"/><Relationship Id="rId8" Type="http://schemas.openxmlformats.org/officeDocument/2006/relationships/image" Target="../media/image11.emf"/><Relationship Id="rId9" Type="http://schemas.openxmlformats.org/officeDocument/2006/relationships/oleObject" Target="../embeddings/oleObject14.bin"/><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3484" y="940037"/>
            <a:ext cx="10784793" cy="1754326"/>
          </a:xfrm>
          <a:prstGeom prst="rect">
            <a:avLst/>
          </a:prstGeom>
          <a:noFill/>
        </p:spPr>
        <p:txBody>
          <a:bodyPr wrap="square" rtlCol="0">
            <a:spAutoFit/>
          </a:bodyPr>
          <a:lstStyle/>
          <a:p>
            <a:pPr algn="ctr"/>
            <a:r>
              <a:rPr lang="en-US" sz="3600" b="1" dirty="0" err="1" smtClean="0"/>
              <a:t>Creación</a:t>
            </a:r>
            <a:r>
              <a:rPr lang="en-US" sz="3600" b="1" dirty="0" smtClean="0"/>
              <a:t> de </a:t>
            </a:r>
            <a:r>
              <a:rPr lang="en-US" sz="3600" b="1" dirty="0" err="1" smtClean="0"/>
              <a:t>Modelos</a:t>
            </a:r>
            <a:r>
              <a:rPr lang="en-US" sz="3600" b="1" dirty="0" smtClean="0"/>
              <a:t> </a:t>
            </a:r>
            <a:r>
              <a:rPr lang="en-US" sz="3600" b="1" dirty="0" err="1" smtClean="0"/>
              <a:t>por</a:t>
            </a:r>
            <a:r>
              <a:rPr lang="en-US" sz="3600" b="1" dirty="0" smtClean="0"/>
              <a:t> </a:t>
            </a:r>
            <a:r>
              <a:rPr lang="en-US" sz="3600" b="1" dirty="0" err="1" smtClean="0"/>
              <a:t>Elementos</a:t>
            </a:r>
            <a:r>
              <a:rPr lang="en-US" sz="3600" b="1" dirty="0" smtClean="0"/>
              <a:t> </a:t>
            </a:r>
            <a:r>
              <a:rPr lang="en-US" sz="3600" b="1" dirty="0" err="1" smtClean="0"/>
              <a:t>Finitos</a:t>
            </a:r>
            <a:r>
              <a:rPr lang="en-US" sz="3600" b="1" dirty="0" smtClean="0"/>
              <a:t> </a:t>
            </a:r>
            <a:r>
              <a:rPr lang="en-US" sz="3600" b="1" dirty="0" err="1" smtClean="0"/>
              <a:t>en</a:t>
            </a:r>
            <a:r>
              <a:rPr lang="en-US" sz="3600" b="1" dirty="0" smtClean="0"/>
              <a:t> el </a:t>
            </a:r>
            <a:r>
              <a:rPr lang="en-US" sz="3600" b="1" dirty="0" err="1" smtClean="0"/>
              <a:t>Programa</a:t>
            </a:r>
            <a:r>
              <a:rPr lang="en-US" sz="3600" b="1" dirty="0" smtClean="0"/>
              <a:t> de </a:t>
            </a:r>
            <a:r>
              <a:rPr lang="en-US" sz="3600" b="1" dirty="0" err="1" smtClean="0"/>
              <a:t>Análisis</a:t>
            </a:r>
            <a:r>
              <a:rPr lang="en-US" sz="3600" b="1" dirty="0" smtClean="0"/>
              <a:t> </a:t>
            </a:r>
            <a:r>
              <a:rPr lang="en-US" sz="3600" b="1" dirty="0" err="1" smtClean="0"/>
              <a:t>Elástico</a:t>
            </a:r>
            <a:r>
              <a:rPr lang="en-US" sz="3600" b="1" dirty="0" smtClean="0"/>
              <a:t> </a:t>
            </a:r>
            <a:r>
              <a:rPr lang="en-US" sz="3600" b="1" dirty="0" err="1" smtClean="0"/>
              <a:t>SolidsPy</a:t>
            </a:r>
            <a:endParaRPr lang="en-US" sz="3600" b="1" dirty="0" smtClean="0"/>
          </a:p>
          <a:p>
            <a:pPr algn="ctr"/>
            <a:r>
              <a:rPr lang="en-US" sz="3600" b="1" dirty="0" err="1" smtClean="0"/>
              <a:t>Modelación</a:t>
            </a:r>
            <a:r>
              <a:rPr lang="en-US" sz="3600" b="1" dirty="0" smtClean="0"/>
              <a:t> </a:t>
            </a:r>
            <a:r>
              <a:rPr lang="en-US" sz="3600" b="1" dirty="0" err="1" smtClean="0"/>
              <a:t>Computacional</a:t>
            </a:r>
            <a:endParaRPr lang="en-US" sz="3600" b="1" dirty="0"/>
          </a:p>
        </p:txBody>
      </p:sp>
      <p:pic>
        <p:nvPicPr>
          <p:cNvPr id="2" name="Picture 1"/>
          <p:cNvPicPr>
            <a:picLocks noChangeAspect="1"/>
          </p:cNvPicPr>
          <p:nvPr/>
        </p:nvPicPr>
        <p:blipFill>
          <a:blip r:embed="rId2"/>
          <a:stretch>
            <a:fillRect/>
          </a:stretch>
        </p:blipFill>
        <p:spPr>
          <a:xfrm>
            <a:off x="3376805" y="3181350"/>
            <a:ext cx="5518150" cy="3194050"/>
          </a:xfrm>
          <a:prstGeom prst="rect">
            <a:avLst/>
          </a:prstGeom>
        </p:spPr>
      </p:pic>
    </p:spTree>
    <p:extLst>
      <p:ext uri="{BB962C8B-B14F-4D97-AF65-F5344CB8AC3E}">
        <p14:creationId xmlns:p14="http://schemas.microsoft.com/office/powerpoint/2010/main" val="1406739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adroTexto 201"/>
          <p:cNvSpPr txBox="1"/>
          <p:nvPr/>
        </p:nvSpPr>
        <p:spPr>
          <a:xfrm>
            <a:off x="1186389" y="251192"/>
            <a:ext cx="3862055" cy="461665"/>
          </a:xfrm>
          <a:prstGeom prst="rect">
            <a:avLst/>
          </a:prstGeom>
          <a:noFill/>
        </p:spPr>
        <p:txBody>
          <a:bodyPr wrap="none" rtlCol="0">
            <a:spAutoFit/>
          </a:bodyPr>
          <a:lstStyle/>
          <a:p>
            <a:r>
              <a:rPr lang="es-ES" sz="2400" dirty="0" smtClean="0"/>
              <a:t>Modelo </a:t>
            </a:r>
            <a:r>
              <a:rPr lang="es-ES" sz="2400" dirty="0" err="1" smtClean="0"/>
              <a:t>discretizado</a:t>
            </a:r>
            <a:r>
              <a:rPr lang="es-ES" sz="2400" dirty="0" smtClean="0"/>
              <a:t> en </a:t>
            </a:r>
            <a:r>
              <a:rPr lang="es-ES" sz="2400" dirty="0" err="1" smtClean="0"/>
              <a:t>gmsh</a:t>
            </a:r>
            <a:endParaRPr lang="es-ES" sz="2400" dirty="0"/>
          </a:p>
        </p:txBody>
      </p:sp>
      <p:sp>
        <p:nvSpPr>
          <p:cNvPr id="203" name="CuadroTexto 202"/>
          <p:cNvSpPr txBox="1"/>
          <p:nvPr/>
        </p:nvSpPr>
        <p:spPr>
          <a:xfrm>
            <a:off x="2578937" y="4225286"/>
            <a:ext cx="1441733" cy="369332"/>
          </a:xfrm>
          <a:prstGeom prst="rect">
            <a:avLst/>
          </a:prstGeom>
          <a:noFill/>
        </p:spPr>
        <p:txBody>
          <a:bodyPr wrap="none" rtlCol="0">
            <a:spAutoFit/>
          </a:bodyPr>
          <a:lstStyle/>
          <a:p>
            <a:r>
              <a:rPr lang="es-ES" dirty="0" err="1"/>
              <a:t>t</a:t>
            </a:r>
            <a:r>
              <a:rPr lang="es-ES" dirty="0" err="1" smtClean="0"/>
              <a:t>emplate.geo</a:t>
            </a:r>
            <a:endParaRPr lang="es-ES" dirty="0"/>
          </a:p>
        </p:txBody>
      </p:sp>
      <p:sp>
        <p:nvSpPr>
          <p:cNvPr id="204" name="CuadroTexto 203"/>
          <p:cNvSpPr txBox="1"/>
          <p:nvPr/>
        </p:nvSpPr>
        <p:spPr>
          <a:xfrm>
            <a:off x="6564502" y="235803"/>
            <a:ext cx="5627498" cy="738664"/>
          </a:xfrm>
          <a:prstGeom prst="rect">
            <a:avLst/>
          </a:prstGeom>
          <a:noFill/>
        </p:spPr>
        <p:txBody>
          <a:bodyPr wrap="square" rtlCol="0">
            <a:spAutoFit/>
          </a:bodyPr>
          <a:lstStyle/>
          <a:p>
            <a:r>
              <a:rPr lang="es-ES" sz="1400" dirty="0" smtClean="0"/>
              <a:t>La imagen muestran partes del archivo </a:t>
            </a:r>
            <a:r>
              <a:rPr lang="es-ES" sz="1400" b="1" dirty="0" err="1" smtClean="0"/>
              <a:t>template.msh</a:t>
            </a:r>
            <a:r>
              <a:rPr lang="es-ES" sz="1400" b="1" dirty="0" smtClean="0"/>
              <a:t> </a:t>
            </a:r>
            <a:r>
              <a:rPr lang="es-ES" sz="1400" dirty="0" smtClean="0"/>
              <a:t>correspondiente al ejemplo y su </a:t>
            </a:r>
            <a:r>
              <a:rPr lang="es-ES" sz="1400" smtClean="0"/>
              <a:t>visulización</a:t>
            </a:r>
            <a:r>
              <a:rPr lang="es-ES" sz="1400" dirty="0" smtClean="0"/>
              <a:t> en </a:t>
            </a:r>
            <a:r>
              <a:rPr lang="es-ES" sz="1400" b="1" dirty="0" err="1" smtClean="0"/>
              <a:t>gmsh</a:t>
            </a:r>
            <a:r>
              <a:rPr lang="es-ES" sz="1400" dirty="0" smtClean="0"/>
              <a:t>. En este caso la geometría se ha </a:t>
            </a:r>
            <a:r>
              <a:rPr lang="es-ES" sz="1400" dirty="0" err="1" smtClean="0"/>
              <a:t>discretizado</a:t>
            </a:r>
            <a:r>
              <a:rPr lang="es-ES" sz="1400" dirty="0" smtClean="0"/>
              <a:t> con elementos triangulares de 3 nodos. </a:t>
            </a:r>
            <a:endParaRPr lang="es-ES" sz="1400" dirty="0"/>
          </a:p>
        </p:txBody>
      </p:sp>
      <p:pic>
        <p:nvPicPr>
          <p:cNvPr id="2" name="Imagen 1"/>
          <p:cNvPicPr>
            <a:picLocks noChangeAspect="1"/>
          </p:cNvPicPr>
          <p:nvPr/>
        </p:nvPicPr>
        <p:blipFill>
          <a:blip r:embed="rId2"/>
          <a:stretch>
            <a:fillRect/>
          </a:stretch>
        </p:blipFill>
        <p:spPr>
          <a:xfrm>
            <a:off x="119230" y="840740"/>
            <a:ext cx="6324600" cy="3268980"/>
          </a:xfrm>
          <a:prstGeom prst="rect">
            <a:avLst/>
          </a:prstGeom>
        </p:spPr>
      </p:pic>
      <p:pic>
        <p:nvPicPr>
          <p:cNvPr id="4" name="Imagen 3"/>
          <p:cNvPicPr>
            <a:picLocks noChangeAspect="1"/>
          </p:cNvPicPr>
          <p:nvPr/>
        </p:nvPicPr>
        <p:blipFill>
          <a:blip r:embed="rId3"/>
          <a:stretch>
            <a:fillRect/>
          </a:stretch>
        </p:blipFill>
        <p:spPr>
          <a:xfrm>
            <a:off x="6685280" y="2184396"/>
            <a:ext cx="2425700" cy="4229100"/>
          </a:xfrm>
          <a:prstGeom prst="rect">
            <a:avLst/>
          </a:prstGeom>
        </p:spPr>
      </p:pic>
      <p:pic>
        <p:nvPicPr>
          <p:cNvPr id="5" name="Imagen 4"/>
          <p:cNvPicPr>
            <a:picLocks noChangeAspect="1"/>
          </p:cNvPicPr>
          <p:nvPr/>
        </p:nvPicPr>
        <p:blipFill>
          <a:blip r:embed="rId4"/>
          <a:stretch>
            <a:fillRect/>
          </a:stretch>
        </p:blipFill>
        <p:spPr>
          <a:xfrm>
            <a:off x="9357360" y="2211070"/>
            <a:ext cx="2489200" cy="3797300"/>
          </a:xfrm>
          <a:prstGeom prst="rect">
            <a:avLst/>
          </a:prstGeom>
        </p:spPr>
      </p:pic>
      <p:sp>
        <p:nvSpPr>
          <p:cNvPr id="6" name="Rectángulo redondeado 5"/>
          <p:cNvSpPr/>
          <p:nvPr/>
        </p:nvSpPr>
        <p:spPr>
          <a:xfrm>
            <a:off x="294640" y="5019040"/>
            <a:ext cx="6269862" cy="9893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En el método de los elementos finitos el número de nodos de un elemento define el orden de los polinomios de interpolación mediante los cuales se aproximará la solución.</a:t>
            </a:r>
            <a:endParaRPr lang="es-ES" dirty="0"/>
          </a:p>
        </p:txBody>
      </p:sp>
    </p:spTree>
    <p:extLst>
      <p:ext uri="{BB962C8B-B14F-4D97-AF65-F5344CB8AC3E}">
        <p14:creationId xmlns:p14="http://schemas.microsoft.com/office/powerpoint/2010/main" val="337835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adroTexto 201"/>
          <p:cNvSpPr txBox="1"/>
          <p:nvPr/>
        </p:nvSpPr>
        <p:spPr>
          <a:xfrm>
            <a:off x="3584237" y="139432"/>
            <a:ext cx="4108817" cy="461665"/>
          </a:xfrm>
          <a:prstGeom prst="rect">
            <a:avLst/>
          </a:prstGeom>
          <a:noFill/>
        </p:spPr>
        <p:txBody>
          <a:bodyPr wrap="none" rtlCol="0">
            <a:spAutoFit/>
          </a:bodyPr>
          <a:lstStyle/>
          <a:p>
            <a:r>
              <a:rPr lang="es-ES" sz="2400" dirty="0" smtClean="0"/>
              <a:t>Tipos de elementos en </a:t>
            </a:r>
            <a:r>
              <a:rPr lang="es-ES" sz="2400" b="1" dirty="0" err="1" smtClean="0"/>
              <a:t>SolidsP</a:t>
            </a:r>
            <a:r>
              <a:rPr lang="es-ES" sz="2400" dirty="0" err="1" smtClean="0"/>
              <a:t>y</a:t>
            </a:r>
            <a:endParaRPr lang="es-ES" sz="2400" dirty="0"/>
          </a:p>
        </p:txBody>
      </p:sp>
      <p:sp>
        <p:nvSpPr>
          <p:cNvPr id="204" name="CuadroTexto 203"/>
          <p:cNvSpPr txBox="1"/>
          <p:nvPr/>
        </p:nvSpPr>
        <p:spPr>
          <a:xfrm>
            <a:off x="686864" y="762634"/>
            <a:ext cx="11169855" cy="738664"/>
          </a:xfrm>
          <a:prstGeom prst="rect">
            <a:avLst/>
          </a:prstGeom>
          <a:noFill/>
        </p:spPr>
        <p:txBody>
          <a:bodyPr wrap="square" rtlCol="0">
            <a:spAutoFit/>
          </a:bodyPr>
          <a:lstStyle/>
          <a:p>
            <a:r>
              <a:rPr lang="es-ES" sz="1400" dirty="0" smtClean="0"/>
              <a:t>En </a:t>
            </a:r>
            <a:r>
              <a:rPr lang="es-ES" sz="1400" b="1" dirty="0" err="1" smtClean="0"/>
              <a:t>SolidsP</a:t>
            </a:r>
            <a:r>
              <a:rPr lang="es-ES" sz="1400" dirty="0" err="1" smtClean="0"/>
              <a:t>y</a:t>
            </a:r>
            <a:r>
              <a:rPr lang="es-ES" sz="1400" dirty="0" smtClean="0"/>
              <a:t> se pueden usar los tipos de elementos mostrados en la imagen. Estos se declaran en el archivo </a:t>
            </a:r>
            <a:r>
              <a:rPr lang="es-ES" sz="1400" b="1" dirty="0" err="1" smtClean="0"/>
              <a:t>eles.txt</a:t>
            </a:r>
            <a:r>
              <a:rPr lang="es-ES" sz="1400" dirty="0" smtClean="0"/>
              <a:t> mediante un nombre, representado por un número entero que define el tipo de elemento, un número entero que indica las propiedades del material que le corresponden a cada elemento y los nombres de los nudos que definen el elemento.</a:t>
            </a:r>
            <a:endParaRPr lang="es-ES" sz="1400" dirty="0"/>
          </a:p>
        </p:txBody>
      </p:sp>
      <p:grpSp>
        <p:nvGrpSpPr>
          <p:cNvPr id="8" name="Agrupar 7"/>
          <p:cNvGrpSpPr/>
          <p:nvPr/>
        </p:nvGrpSpPr>
        <p:grpSpPr>
          <a:xfrm>
            <a:off x="754769" y="1776466"/>
            <a:ext cx="2351262" cy="2019258"/>
            <a:chOff x="1219201" y="1161870"/>
            <a:chExt cx="2351262" cy="2019258"/>
          </a:xfrm>
        </p:grpSpPr>
        <p:sp>
          <p:nvSpPr>
            <p:cNvPr id="3" name="Triángulo isósceles 2"/>
            <p:cNvSpPr/>
            <p:nvPr/>
          </p:nvSpPr>
          <p:spPr>
            <a:xfrm rot="19619660">
              <a:off x="1219201" y="1161870"/>
              <a:ext cx="2103120" cy="15341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Elipse 6"/>
            <p:cNvSpPr/>
            <p:nvPr/>
          </p:nvSpPr>
          <p:spPr>
            <a:xfrm>
              <a:off x="1727200" y="2973372"/>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Elipse 10"/>
            <p:cNvSpPr/>
            <p:nvPr/>
          </p:nvSpPr>
          <p:spPr>
            <a:xfrm>
              <a:off x="3367263" y="1895364"/>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Elipse 11"/>
            <p:cNvSpPr/>
            <p:nvPr/>
          </p:nvSpPr>
          <p:spPr>
            <a:xfrm>
              <a:off x="1788160" y="1224804"/>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0" name="Agrupar 9"/>
          <p:cNvGrpSpPr/>
          <p:nvPr/>
        </p:nvGrpSpPr>
        <p:grpSpPr>
          <a:xfrm>
            <a:off x="4287366" y="1854070"/>
            <a:ext cx="2377517" cy="2072640"/>
            <a:chOff x="8209280" y="2651760"/>
            <a:chExt cx="2377517" cy="2072640"/>
          </a:xfrm>
        </p:grpSpPr>
        <p:sp>
          <p:nvSpPr>
            <p:cNvPr id="9" name="Triángulo isósceles 8"/>
            <p:cNvSpPr/>
            <p:nvPr/>
          </p:nvSpPr>
          <p:spPr>
            <a:xfrm rot="19759188">
              <a:off x="8209280" y="2651760"/>
              <a:ext cx="2113280" cy="161544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Elipse 12"/>
            <p:cNvSpPr/>
            <p:nvPr/>
          </p:nvSpPr>
          <p:spPr>
            <a:xfrm>
              <a:off x="8768080" y="2692400"/>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Elipse 13"/>
            <p:cNvSpPr/>
            <p:nvPr/>
          </p:nvSpPr>
          <p:spPr>
            <a:xfrm>
              <a:off x="9560560" y="3077250"/>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Elipse 14"/>
            <p:cNvSpPr/>
            <p:nvPr/>
          </p:nvSpPr>
          <p:spPr>
            <a:xfrm>
              <a:off x="8707120" y="3582972"/>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Elipse 19"/>
            <p:cNvSpPr/>
            <p:nvPr/>
          </p:nvSpPr>
          <p:spPr>
            <a:xfrm>
              <a:off x="9560560" y="4059444"/>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Elipse 20"/>
            <p:cNvSpPr/>
            <p:nvPr/>
          </p:nvSpPr>
          <p:spPr>
            <a:xfrm>
              <a:off x="10383597" y="3516408"/>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Elipse 21"/>
            <p:cNvSpPr/>
            <p:nvPr/>
          </p:nvSpPr>
          <p:spPr>
            <a:xfrm>
              <a:off x="8707120" y="4516644"/>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35" name="Agrupar 34"/>
          <p:cNvGrpSpPr/>
          <p:nvPr/>
        </p:nvGrpSpPr>
        <p:grpSpPr>
          <a:xfrm>
            <a:off x="7919720" y="2171217"/>
            <a:ext cx="2484043" cy="1697950"/>
            <a:chOff x="2504440" y="4004088"/>
            <a:chExt cx="2484043" cy="1697950"/>
          </a:xfrm>
        </p:grpSpPr>
        <p:sp>
          <p:nvSpPr>
            <p:cNvPr id="16" name="Elipse 15"/>
            <p:cNvSpPr/>
            <p:nvPr/>
          </p:nvSpPr>
          <p:spPr>
            <a:xfrm>
              <a:off x="2921000" y="4211844"/>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Elipse 16"/>
            <p:cNvSpPr/>
            <p:nvPr/>
          </p:nvSpPr>
          <p:spPr>
            <a:xfrm>
              <a:off x="4287520" y="4004088"/>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Elipse 17"/>
            <p:cNvSpPr/>
            <p:nvPr/>
          </p:nvSpPr>
          <p:spPr>
            <a:xfrm>
              <a:off x="2504440" y="5337326"/>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Elipse 18"/>
            <p:cNvSpPr/>
            <p:nvPr/>
          </p:nvSpPr>
          <p:spPr>
            <a:xfrm>
              <a:off x="4785283" y="5494282"/>
              <a:ext cx="203200" cy="20775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28" name="Conector recto 27"/>
            <p:cNvCxnSpPr/>
            <p:nvPr/>
          </p:nvCxnSpPr>
          <p:spPr>
            <a:xfrm flipV="1">
              <a:off x="2606040" y="4293124"/>
              <a:ext cx="416560" cy="1148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flipV="1">
              <a:off x="3022600" y="4059444"/>
              <a:ext cx="1366520" cy="233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ector recto 33"/>
            <p:cNvCxnSpPr/>
            <p:nvPr/>
          </p:nvCxnSpPr>
          <p:spPr>
            <a:xfrm>
              <a:off x="2606040" y="5415280"/>
              <a:ext cx="2321483" cy="1828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flipH="1" flipV="1">
              <a:off x="4389120" y="4059444"/>
              <a:ext cx="538403" cy="1524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CuadroTexto 36"/>
          <p:cNvSpPr txBox="1"/>
          <p:nvPr/>
        </p:nvSpPr>
        <p:spPr>
          <a:xfrm>
            <a:off x="586350" y="4123174"/>
            <a:ext cx="2725809" cy="923330"/>
          </a:xfrm>
          <a:prstGeom prst="rect">
            <a:avLst/>
          </a:prstGeom>
          <a:noFill/>
        </p:spPr>
        <p:txBody>
          <a:bodyPr wrap="square" rtlCol="0">
            <a:spAutoFit/>
          </a:bodyPr>
          <a:lstStyle/>
          <a:p>
            <a:r>
              <a:rPr lang="es-ES" dirty="0" smtClean="0"/>
              <a:t>Elemento tipo 3: Triangulo de 3 nodos.</a:t>
            </a:r>
          </a:p>
          <a:p>
            <a:r>
              <a:rPr lang="es-ES" dirty="0" smtClean="0"/>
              <a:t>(Interpolación de orden 1)</a:t>
            </a:r>
            <a:endParaRPr lang="es-ES" dirty="0"/>
          </a:p>
        </p:txBody>
      </p:sp>
      <p:sp>
        <p:nvSpPr>
          <p:cNvPr id="41" name="CuadroTexto 40"/>
          <p:cNvSpPr txBox="1"/>
          <p:nvPr/>
        </p:nvSpPr>
        <p:spPr>
          <a:xfrm>
            <a:off x="4480406" y="4123174"/>
            <a:ext cx="2844954" cy="923330"/>
          </a:xfrm>
          <a:prstGeom prst="rect">
            <a:avLst/>
          </a:prstGeom>
          <a:noFill/>
        </p:spPr>
        <p:txBody>
          <a:bodyPr wrap="square" rtlCol="0">
            <a:spAutoFit/>
          </a:bodyPr>
          <a:lstStyle/>
          <a:p>
            <a:r>
              <a:rPr lang="es-ES" dirty="0" smtClean="0"/>
              <a:t>Elemento tipo 2: Triangulo de 6 nodos.</a:t>
            </a:r>
          </a:p>
          <a:p>
            <a:r>
              <a:rPr lang="es-ES" dirty="0" smtClean="0"/>
              <a:t>(Interpolación de orden 2)</a:t>
            </a:r>
            <a:endParaRPr lang="es-ES" dirty="0"/>
          </a:p>
        </p:txBody>
      </p:sp>
      <p:sp>
        <p:nvSpPr>
          <p:cNvPr id="42" name="CuadroTexto 41"/>
          <p:cNvSpPr txBox="1"/>
          <p:nvPr/>
        </p:nvSpPr>
        <p:spPr>
          <a:xfrm>
            <a:off x="7919642" y="4123174"/>
            <a:ext cx="3073477" cy="923330"/>
          </a:xfrm>
          <a:prstGeom prst="rect">
            <a:avLst/>
          </a:prstGeom>
          <a:noFill/>
        </p:spPr>
        <p:txBody>
          <a:bodyPr wrap="square" rtlCol="0">
            <a:spAutoFit/>
          </a:bodyPr>
          <a:lstStyle/>
          <a:p>
            <a:r>
              <a:rPr lang="es-ES" dirty="0" smtClean="0"/>
              <a:t>Elemento tipo 1:</a:t>
            </a:r>
          </a:p>
          <a:p>
            <a:r>
              <a:rPr lang="es-ES" dirty="0" err="1" smtClean="0"/>
              <a:t>Cuadrilatero</a:t>
            </a:r>
            <a:r>
              <a:rPr lang="es-ES" dirty="0" smtClean="0"/>
              <a:t> de 4 nodos.</a:t>
            </a:r>
          </a:p>
          <a:p>
            <a:r>
              <a:rPr lang="es-ES" dirty="0" smtClean="0"/>
              <a:t>(Interpolación de orden 1)</a:t>
            </a:r>
            <a:endParaRPr lang="es-ES" dirty="0"/>
          </a:p>
        </p:txBody>
      </p:sp>
    </p:spTree>
    <p:extLst>
      <p:ext uri="{BB962C8B-B14F-4D97-AF65-F5344CB8AC3E}">
        <p14:creationId xmlns:p14="http://schemas.microsoft.com/office/powerpoint/2010/main" val="72023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5630" y="635193"/>
            <a:ext cx="11157185" cy="369332"/>
          </a:xfrm>
          <a:prstGeom prst="rect">
            <a:avLst/>
          </a:prstGeom>
          <a:noFill/>
        </p:spPr>
        <p:txBody>
          <a:bodyPr wrap="square" rtlCol="0">
            <a:spAutoFit/>
          </a:bodyPr>
          <a:lstStyle/>
          <a:p>
            <a:r>
              <a:rPr lang="en-US" b="1" dirty="0" err="1" smtClean="0"/>
              <a:t>Id_Nudo</a:t>
            </a:r>
            <a:r>
              <a:rPr lang="en-US" b="1" dirty="0" smtClean="0"/>
              <a:t>      X-</a:t>
            </a:r>
            <a:r>
              <a:rPr lang="en-US" b="1" dirty="0" err="1" smtClean="0"/>
              <a:t>Coord</a:t>
            </a:r>
            <a:r>
              <a:rPr lang="en-US" b="1" dirty="0" smtClean="0"/>
              <a:t>      Y-</a:t>
            </a:r>
            <a:r>
              <a:rPr lang="en-US" b="1" dirty="0" err="1" smtClean="0"/>
              <a:t>Coord</a:t>
            </a:r>
            <a:r>
              <a:rPr lang="en-US" b="1" dirty="0" smtClean="0"/>
              <a:t>    BC-X     BC-Y</a:t>
            </a:r>
            <a:endParaRPr lang="en-US" b="1" dirty="0"/>
          </a:p>
        </p:txBody>
      </p:sp>
      <p:sp>
        <p:nvSpPr>
          <p:cNvPr id="4" name="CuadroTexto 3"/>
          <p:cNvSpPr txBox="1"/>
          <p:nvPr/>
        </p:nvSpPr>
        <p:spPr>
          <a:xfrm>
            <a:off x="581264" y="1191355"/>
            <a:ext cx="4797779" cy="381000"/>
          </a:xfrm>
          <a:prstGeom prst="rect">
            <a:avLst/>
          </a:prstGeom>
          <a:noFill/>
        </p:spPr>
        <p:txBody>
          <a:bodyPr wrap="square" rtlCol="0">
            <a:spAutoFit/>
          </a:bodyPr>
          <a:lstStyle/>
          <a:p>
            <a:r>
              <a:rPr lang="en-US" dirty="0" err="1" smtClean="0"/>
              <a:t>Id_Node</a:t>
            </a:r>
            <a:r>
              <a:rPr lang="en-US" dirty="0" smtClean="0"/>
              <a:t>: </a:t>
            </a:r>
            <a:r>
              <a:rPr lang="en-US" dirty="0" err="1" smtClean="0"/>
              <a:t>Identificador</a:t>
            </a:r>
            <a:r>
              <a:rPr lang="en-US" dirty="0" smtClean="0"/>
              <a:t> de </a:t>
            </a:r>
            <a:r>
              <a:rPr lang="en-US" dirty="0" err="1" smtClean="0"/>
              <a:t>nodo</a:t>
            </a:r>
            <a:r>
              <a:rPr lang="en-US" dirty="0" smtClean="0"/>
              <a:t> (I5).</a:t>
            </a:r>
            <a:endParaRPr lang="en-US" dirty="0"/>
          </a:p>
        </p:txBody>
      </p:sp>
      <p:sp>
        <p:nvSpPr>
          <p:cNvPr id="6" name="CuadroTexto 5"/>
          <p:cNvSpPr txBox="1"/>
          <p:nvPr/>
        </p:nvSpPr>
        <p:spPr>
          <a:xfrm>
            <a:off x="581264" y="1740655"/>
            <a:ext cx="4797779" cy="369332"/>
          </a:xfrm>
          <a:prstGeom prst="rect">
            <a:avLst/>
          </a:prstGeom>
          <a:noFill/>
        </p:spPr>
        <p:txBody>
          <a:bodyPr wrap="square" rtlCol="0">
            <a:spAutoFit/>
          </a:bodyPr>
          <a:lstStyle/>
          <a:p>
            <a:r>
              <a:rPr lang="en-US" dirty="0" smtClean="0"/>
              <a:t>X-</a:t>
            </a:r>
            <a:r>
              <a:rPr lang="en-US" dirty="0" err="1" smtClean="0"/>
              <a:t>Coord</a:t>
            </a:r>
            <a:r>
              <a:rPr lang="en-US" dirty="0" smtClean="0"/>
              <a:t>: </a:t>
            </a:r>
            <a:r>
              <a:rPr lang="en-US" dirty="0" err="1" smtClean="0"/>
              <a:t>Coordenada</a:t>
            </a:r>
            <a:r>
              <a:rPr lang="en-US" dirty="0" smtClean="0"/>
              <a:t> en x (f10).</a:t>
            </a:r>
            <a:endParaRPr lang="en-US" dirty="0"/>
          </a:p>
        </p:txBody>
      </p:sp>
      <p:sp>
        <p:nvSpPr>
          <p:cNvPr id="7" name="CuadroTexto 6"/>
          <p:cNvSpPr txBox="1"/>
          <p:nvPr/>
        </p:nvSpPr>
        <p:spPr>
          <a:xfrm>
            <a:off x="581264" y="2269715"/>
            <a:ext cx="4797779" cy="369332"/>
          </a:xfrm>
          <a:prstGeom prst="rect">
            <a:avLst/>
          </a:prstGeom>
          <a:noFill/>
        </p:spPr>
        <p:txBody>
          <a:bodyPr wrap="square" rtlCol="0">
            <a:spAutoFit/>
          </a:bodyPr>
          <a:lstStyle/>
          <a:p>
            <a:r>
              <a:rPr lang="en-US" dirty="0" smtClean="0"/>
              <a:t>X-</a:t>
            </a:r>
            <a:r>
              <a:rPr lang="en-US" dirty="0" err="1" smtClean="0"/>
              <a:t>Coord</a:t>
            </a:r>
            <a:r>
              <a:rPr lang="en-US" dirty="0" smtClean="0"/>
              <a:t>: </a:t>
            </a:r>
            <a:r>
              <a:rPr lang="en-US" dirty="0" err="1" smtClean="0"/>
              <a:t>Coordenada</a:t>
            </a:r>
            <a:r>
              <a:rPr lang="en-US" dirty="0" smtClean="0"/>
              <a:t> en y (f10).</a:t>
            </a:r>
            <a:endParaRPr lang="en-US" dirty="0"/>
          </a:p>
        </p:txBody>
      </p:sp>
      <p:sp>
        <p:nvSpPr>
          <p:cNvPr id="8" name="CuadroTexto 7"/>
          <p:cNvSpPr txBox="1"/>
          <p:nvPr/>
        </p:nvSpPr>
        <p:spPr>
          <a:xfrm>
            <a:off x="581263" y="2897930"/>
            <a:ext cx="9670815" cy="369332"/>
          </a:xfrm>
          <a:prstGeom prst="rect">
            <a:avLst/>
          </a:prstGeom>
          <a:noFill/>
        </p:spPr>
        <p:txBody>
          <a:bodyPr wrap="square" rtlCol="0">
            <a:spAutoFit/>
          </a:bodyPr>
          <a:lstStyle/>
          <a:p>
            <a:r>
              <a:rPr lang="en-US" dirty="0" smtClean="0"/>
              <a:t>BC-X:      </a:t>
            </a:r>
            <a:r>
              <a:rPr lang="en-US" dirty="0" err="1" smtClean="0"/>
              <a:t>Indicador</a:t>
            </a:r>
            <a:r>
              <a:rPr lang="en-US" dirty="0" smtClean="0"/>
              <a:t> de </a:t>
            </a:r>
            <a:r>
              <a:rPr lang="en-US" dirty="0" err="1" smtClean="0"/>
              <a:t>condición</a:t>
            </a:r>
            <a:r>
              <a:rPr lang="en-US" dirty="0" smtClean="0"/>
              <a:t> de </a:t>
            </a:r>
            <a:r>
              <a:rPr lang="en-US" dirty="0" err="1" smtClean="0"/>
              <a:t>frontera</a:t>
            </a:r>
            <a:r>
              <a:rPr lang="en-US" dirty="0" smtClean="0"/>
              <a:t> en x (0 </a:t>
            </a:r>
            <a:r>
              <a:rPr lang="en-US" dirty="0" err="1" smtClean="0"/>
              <a:t>libre</a:t>
            </a:r>
            <a:r>
              <a:rPr lang="en-US" dirty="0" smtClean="0"/>
              <a:t>; -1 </a:t>
            </a:r>
            <a:r>
              <a:rPr lang="en-US" dirty="0" err="1" smtClean="0"/>
              <a:t>restringido</a:t>
            </a:r>
            <a:r>
              <a:rPr lang="en-US" dirty="0" smtClean="0"/>
              <a:t>).</a:t>
            </a:r>
            <a:endParaRPr lang="en-US" dirty="0"/>
          </a:p>
        </p:txBody>
      </p:sp>
      <p:sp>
        <p:nvSpPr>
          <p:cNvPr id="9" name="CuadroTexto 8"/>
          <p:cNvSpPr txBox="1"/>
          <p:nvPr/>
        </p:nvSpPr>
        <p:spPr>
          <a:xfrm>
            <a:off x="581263" y="3430108"/>
            <a:ext cx="9670815" cy="369332"/>
          </a:xfrm>
          <a:prstGeom prst="rect">
            <a:avLst/>
          </a:prstGeom>
          <a:noFill/>
        </p:spPr>
        <p:txBody>
          <a:bodyPr wrap="square" rtlCol="0">
            <a:spAutoFit/>
          </a:bodyPr>
          <a:lstStyle/>
          <a:p>
            <a:r>
              <a:rPr lang="en-US" dirty="0" smtClean="0"/>
              <a:t>BC-Y:      </a:t>
            </a:r>
            <a:r>
              <a:rPr lang="en-US" dirty="0" err="1" smtClean="0"/>
              <a:t>Indicador</a:t>
            </a:r>
            <a:r>
              <a:rPr lang="en-US" dirty="0" smtClean="0"/>
              <a:t> de </a:t>
            </a:r>
            <a:r>
              <a:rPr lang="en-US" dirty="0" err="1" smtClean="0"/>
              <a:t>condición</a:t>
            </a:r>
            <a:r>
              <a:rPr lang="en-US" dirty="0" smtClean="0"/>
              <a:t> de </a:t>
            </a:r>
            <a:r>
              <a:rPr lang="en-US" dirty="0" err="1" smtClean="0"/>
              <a:t>frontera</a:t>
            </a:r>
            <a:r>
              <a:rPr lang="en-US" dirty="0" smtClean="0"/>
              <a:t> en y (0 </a:t>
            </a:r>
            <a:r>
              <a:rPr lang="en-US" dirty="0" err="1" smtClean="0"/>
              <a:t>libre</a:t>
            </a:r>
            <a:r>
              <a:rPr lang="en-US" dirty="0" smtClean="0"/>
              <a:t>; -1 </a:t>
            </a:r>
            <a:r>
              <a:rPr lang="en-US" dirty="0" err="1" smtClean="0"/>
              <a:t>restringido</a:t>
            </a:r>
            <a:r>
              <a:rPr lang="en-US" dirty="0" smtClean="0"/>
              <a:t>).</a:t>
            </a:r>
            <a:endParaRPr lang="en-US" dirty="0"/>
          </a:p>
        </p:txBody>
      </p:sp>
      <p:sp>
        <p:nvSpPr>
          <p:cNvPr id="5" name="CuadroTexto 4"/>
          <p:cNvSpPr txBox="1"/>
          <p:nvPr/>
        </p:nvSpPr>
        <p:spPr>
          <a:xfrm>
            <a:off x="1524001" y="4035778"/>
            <a:ext cx="6848592" cy="3139321"/>
          </a:xfrm>
          <a:prstGeom prst="rect">
            <a:avLst/>
          </a:prstGeom>
          <a:noFill/>
        </p:spPr>
        <p:txBody>
          <a:bodyPr wrap="square" rtlCol="0">
            <a:spAutoFit/>
          </a:bodyPr>
          <a:lstStyle/>
          <a:p>
            <a:pPr marL="342900" indent="-342900">
              <a:buAutoNum type="arabicPlain"/>
            </a:pPr>
            <a:r>
              <a:rPr lang="en-US" dirty="0" smtClean="0"/>
              <a:t>0.0       0.0     0   -1</a:t>
            </a:r>
          </a:p>
          <a:p>
            <a:pPr marL="342900" indent="-342900">
              <a:buFontTx/>
              <a:buAutoNum type="arabicPlain"/>
            </a:pPr>
            <a:r>
              <a:rPr lang="en-US" dirty="0" smtClean="0"/>
              <a:t>2.0       </a:t>
            </a:r>
            <a:r>
              <a:rPr lang="en-US" dirty="0"/>
              <a:t>0.0    </a:t>
            </a:r>
            <a:r>
              <a:rPr lang="en-US" dirty="0" smtClean="0"/>
              <a:t>-1   </a:t>
            </a:r>
            <a:r>
              <a:rPr lang="en-US" dirty="0"/>
              <a:t>-</a:t>
            </a:r>
            <a:r>
              <a:rPr lang="en-US" dirty="0" smtClean="0"/>
              <a:t>1</a:t>
            </a:r>
          </a:p>
          <a:p>
            <a:pPr marL="342900" indent="-342900">
              <a:buFontTx/>
              <a:buAutoNum type="arabicPlain"/>
            </a:pPr>
            <a:r>
              <a:rPr lang="en-US" dirty="0" smtClean="0"/>
              <a:t>4.0       0.0     0   -1</a:t>
            </a:r>
          </a:p>
          <a:p>
            <a:pPr marL="342900" indent="-342900">
              <a:buFontTx/>
              <a:buAutoNum type="arabicPlain"/>
            </a:pPr>
            <a:r>
              <a:rPr lang="en-US" dirty="0" smtClean="0"/>
              <a:t>0.0       3.0     0    0</a:t>
            </a:r>
          </a:p>
          <a:p>
            <a:pPr marL="342900" indent="-342900">
              <a:buFontTx/>
              <a:buAutoNum type="arabicPlain"/>
            </a:pPr>
            <a:r>
              <a:rPr lang="en-US" dirty="0" smtClean="0"/>
              <a:t>2.0       3.0     0    0</a:t>
            </a:r>
          </a:p>
          <a:p>
            <a:pPr marL="342900" indent="-342900">
              <a:buFontTx/>
              <a:buAutoNum type="arabicPlain"/>
            </a:pPr>
            <a:r>
              <a:rPr lang="en-US" dirty="0" smtClean="0"/>
              <a:t>4.0       3.0     0    0</a:t>
            </a:r>
          </a:p>
          <a:p>
            <a:pPr marL="342900" indent="-342900">
              <a:buFontTx/>
              <a:buAutoNum type="arabicPlain"/>
            </a:pPr>
            <a:r>
              <a:rPr lang="en-US" dirty="0" smtClean="0"/>
              <a:t>0.0       6.0    0     0</a:t>
            </a:r>
          </a:p>
          <a:p>
            <a:pPr marL="342900" indent="-342900">
              <a:buFontTx/>
              <a:buAutoNum type="arabicPlain"/>
            </a:pPr>
            <a:r>
              <a:rPr lang="en-US" dirty="0" smtClean="0"/>
              <a:t>2.0       6.0    0     0</a:t>
            </a:r>
          </a:p>
          <a:p>
            <a:pPr marL="342900" indent="-342900">
              <a:buFontTx/>
              <a:buAutoNum type="arabicPlain"/>
            </a:pPr>
            <a:r>
              <a:rPr lang="en-US" dirty="0" smtClean="0"/>
              <a:t>4.0       6.0    0     0</a:t>
            </a:r>
          </a:p>
          <a:p>
            <a:pPr marL="342900" indent="-342900">
              <a:buFontTx/>
              <a:buAutoNum type="arabicPlain"/>
            </a:pPr>
            <a:endParaRPr lang="en-US" dirty="0"/>
          </a:p>
          <a:p>
            <a:pPr marL="342900" indent="-342900">
              <a:buAutoNum type="arabicPlain"/>
            </a:pPr>
            <a:endParaRPr lang="en-US" dirty="0"/>
          </a:p>
        </p:txBody>
      </p:sp>
      <p:sp>
        <p:nvSpPr>
          <p:cNvPr id="10" name="Elipse 9"/>
          <p:cNvSpPr/>
          <p:nvPr/>
        </p:nvSpPr>
        <p:spPr>
          <a:xfrm>
            <a:off x="3311422" y="4049889"/>
            <a:ext cx="545629" cy="395111"/>
          </a:xfrm>
          <a:prstGeom prst="ellipse">
            <a:avLst/>
          </a:prstGeom>
          <a:noFill/>
          <a:ln w="349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Elipse 11"/>
          <p:cNvSpPr/>
          <p:nvPr/>
        </p:nvSpPr>
        <p:spPr>
          <a:xfrm>
            <a:off x="2987793" y="4360333"/>
            <a:ext cx="545629" cy="395111"/>
          </a:xfrm>
          <a:prstGeom prst="ellipse">
            <a:avLst/>
          </a:prstGeom>
          <a:noFill/>
          <a:ln w="349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Elipse 12"/>
          <p:cNvSpPr/>
          <p:nvPr/>
        </p:nvSpPr>
        <p:spPr>
          <a:xfrm>
            <a:off x="3311422" y="4351302"/>
            <a:ext cx="545629" cy="395111"/>
          </a:xfrm>
          <a:prstGeom prst="ellipse">
            <a:avLst/>
          </a:prstGeom>
          <a:noFill/>
          <a:ln w="349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onector recto de flecha 13"/>
          <p:cNvCxnSpPr/>
          <p:nvPr/>
        </p:nvCxnSpPr>
        <p:spPr>
          <a:xfrm>
            <a:off x="3857051" y="4388934"/>
            <a:ext cx="1317037" cy="138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5269884" y="4389498"/>
            <a:ext cx="1954381" cy="369332"/>
          </a:xfrm>
          <a:prstGeom prst="rect">
            <a:avLst/>
          </a:prstGeom>
          <a:noFill/>
        </p:spPr>
        <p:txBody>
          <a:bodyPr wrap="none" rtlCol="0">
            <a:spAutoFit/>
          </a:bodyPr>
          <a:lstStyle/>
          <a:p>
            <a:r>
              <a:rPr lang="en-US" dirty="0" err="1" smtClean="0"/>
              <a:t>Nudos</a:t>
            </a:r>
            <a:r>
              <a:rPr lang="en-US" dirty="0" smtClean="0"/>
              <a:t> </a:t>
            </a:r>
            <a:r>
              <a:rPr lang="en-US" dirty="0" err="1" smtClean="0"/>
              <a:t>restringidos</a:t>
            </a:r>
            <a:endParaRPr lang="en-US" dirty="0"/>
          </a:p>
        </p:txBody>
      </p:sp>
      <p:sp>
        <p:nvSpPr>
          <p:cNvPr id="16" name="CuadroTexto 15"/>
          <p:cNvSpPr txBox="1"/>
          <p:nvPr/>
        </p:nvSpPr>
        <p:spPr>
          <a:xfrm>
            <a:off x="3584237" y="139432"/>
            <a:ext cx="6559909" cy="461665"/>
          </a:xfrm>
          <a:prstGeom prst="rect">
            <a:avLst/>
          </a:prstGeom>
          <a:noFill/>
        </p:spPr>
        <p:txBody>
          <a:bodyPr wrap="none" rtlCol="0">
            <a:spAutoFit/>
          </a:bodyPr>
          <a:lstStyle/>
          <a:p>
            <a:r>
              <a:rPr lang="es-ES" sz="2400" dirty="0" smtClean="0"/>
              <a:t>Como se definen los nodos en </a:t>
            </a:r>
            <a:r>
              <a:rPr lang="es-ES" sz="2400" b="1" dirty="0" err="1" smtClean="0"/>
              <a:t>SolidsP</a:t>
            </a:r>
            <a:r>
              <a:rPr lang="es-ES" sz="2400" dirty="0" err="1" smtClean="0"/>
              <a:t>y</a:t>
            </a:r>
            <a:r>
              <a:rPr lang="es-ES" sz="2400" dirty="0" smtClean="0"/>
              <a:t>?(</a:t>
            </a:r>
            <a:r>
              <a:rPr lang="es-ES" sz="2400" dirty="0" err="1" smtClean="0"/>
              <a:t>nodes.txt</a:t>
            </a:r>
            <a:r>
              <a:rPr lang="es-ES" sz="2400" dirty="0" smtClean="0"/>
              <a:t>)</a:t>
            </a:r>
            <a:endParaRPr lang="es-ES" sz="2400" dirty="0"/>
          </a:p>
        </p:txBody>
      </p:sp>
    </p:spTree>
    <p:extLst>
      <p:ext uri="{BB962C8B-B14F-4D97-AF65-F5344CB8AC3E}">
        <p14:creationId xmlns:p14="http://schemas.microsoft.com/office/powerpoint/2010/main" val="3499352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5630" y="635193"/>
            <a:ext cx="11157185" cy="369332"/>
          </a:xfrm>
          <a:prstGeom prst="rect">
            <a:avLst/>
          </a:prstGeom>
          <a:noFill/>
        </p:spPr>
        <p:txBody>
          <a:bodyPr wrap="square" rtlCol="0">
            <a:spAutoFit/>
          </a:bodyPr>
          <a:lstStyle/>
          <a:p>
            <a:r>
              <a:rPr lang="en-US" b="1" dirty="0" err="1" smtClean="0"/>
              <a:t>Id_Elemento</a:t>
            </a:r>
            <a:r>
              <a:rPr lang="en-US" b="1" dirty="0" smtClean="0"/>
              <a:t>      Id-</a:t>
            </a:r>
            <a:r>
              <a:rPr lang="en-US" b="1" dirty="0" err="1" smtClean="0"/>
              <a:t>Tipo</a:t>
            </a:r>
            <a:r>
              <a:rPr lang="en-US" b="1" dirty="0" smtClean="0"/>
              <a:t>-</a:t>
            </a:r>
            <a:r>
              <a:rPr lang="en-US" b="1" dirty="0" err="1" smtClean="0"/>
              <a:t>Ele</a:t>
            </a:r>
            <a:r>
              <a:rPr lang="en-US" b="1" dirty="0" smtClean="0"/>
              <a:t>      Id-</a:t>
            </a:r>
            <a:r>
              <a:rPr lang="en-US" b="1" dirty="0" err="1" smtClean="0"/>
              <a:t>Perfil_mat</a:t>
            </a:r>
            <a:r>
              <a:rPr lang="en-US" b="1" dirty="0" smtClean="0"/>
              <a:t>    Id-N</a:t>
            </a:r>
            <a:r>
              <a:rPr lang="en-US" b="1" baseline="-25000" dirty="0" smtClean="0"/>
              <a:t>1</a:t>
            </a:r>
            <a:r>
              <a:rPr lang="en-US" b="1" dirty="0" smtClean="0"/>
              <a:t>    </a:t>
            </a:r>
            <a:r>
              <a:rPr lang="en-US" b="1" dirty="0"/>
              <a:t>Id-</a:t>
            </a:r>
            <a:r>
              <a:rPr lang="en-US" b="1" dirty="0" smtClean="0"/>
              <a:t>N</a:t>
            </a:r>
            <a:r>
              <a:rPr lang="en-US" b="1" baseline="-25000" dirty="0" smtClean="0"/>
              <a:t>2     </a:t>
            </a:r>
            <a:r>
              <a:rPr lang="en-US" b="1" dirty="0"/>
              <a:t>Id-</a:t>
            </a:r>
            <a:r>
              <a:rPr lang="en-US" b="1" dirty="0" smtClean="0"/>
              <a:t>N</a:t>
            </a:r>
            <a:r>
              <a:rPr lang="en-US" b="1" baseline="-25000" dirty="0" smtClean="0"/>
              <a:t>3</a:t>
            </a:r>
            <a:r>
              <a:rPr lang="en-US" b="1" dirty="0" smtClean="0"/>
              <a:t> …………</a:t>
            </a:r>
            <a:r>
              <a:rPr lang="en-US" b="1" dirty="0"/>
              <a:t>Id-</a:t>
            </a:r>
            <a:r>
              <a:rPr lang="en-US" b="1" dirty="0" smtClean="0"/>
              <a:t>N</a:t>
            </a:r>
            <a:r>
              <a:rPr lang="en-US" b="1" baseline="-25000" dirty="0" smtClean="0"/>
              <a:t>N</a:t>
            </a:r>
            <a:endParaRPr lang="en-US" b="1" dirty="0"/>
          </a:p>
        </p:txBody>
      </p:sp>
      <p:sp>
        <p:nvSpPr>
          <p:cNvPr id="4" name="CuadroTexto 3"/>
          <p:cNvSpPr txBox="1"/>
          <p:nvPr/>
        </p:nvSpPr>
        <p:spPr>
          <a:xfrm>
            <a:off x="581263" y="1006689"/>
            <a:ext cx="5796959" cy="369332"/>
          </a:xfrm>
          <a:prstGeom prst="rect">
            <a:avLst/>
          </a:prstGeom>
          <a:noFill/>
        </p:spPr>
        <p:txBody>
          <a:bodyPr wrap="square" rtlCol="0">
            <a:spAutoFit/>
          </a:bodyPr>
          <a:lstStyle/>
          <a:p>
            <a:r>
              <a:rPr lang="en-US" b="1" dirty="0" err="1" smtClean="0"/>
              <a:t>Id_Elemento</a:t>
            </a:r>
            <a:r>
              <a:rPr lang="en-US" dirty="0" smtClean="0"/>
              <a:t>: </a:t>
            </a:r>
            <a:r>
              <a:rPr lang="en-US" dirty="0" err="1" smtClean="0"/>
              <a:t>Identificador</a:t>
            </a:r>
            <a:r>
              <a:rPr lang="en-US" dirty="0" smtClean="0"/>
              <a:t> de </a:t>
            </a:r>
            <a:r>
              <a:rPr lang="en-US" dirty="0" err="1" smtClean="0"/>
              <a:t>elemento</a:t>
            </a:r>
            <a:r>
              <a:rPr lang="en-US" dirty="0" smtClean="0"/>
              <a:t> (I5).</a:t>
            </a:r>
            <a:endParaRPr lang="en-US" dirty="0"/>
          </a:p>
        </p:txBody>
      </p:sp>
      <p:sp>
        <p:nvSpPr>
          <p:cNvPr id="7" name="CuadroTexto 6"/>
          <p:cNvSpPr txBox="1"/>
          <p:nvPr/>
        </p:nvSpPr>
        <p:spPr>
          <a:xfrm>
            <a:off x="634941" y="2056213"/>
            <a:ext cx="10688811" cy="369332"/>
          </a:xfrm>
          <a:prstGeom prst="rect">
            <a:avLst/>
          </a:prstGeom>
          <a:noFill/>
        </p:spPr>
        <p:txBody>
          <a:bodyPr wrap="square" rtlCol="0">
            <a:spAutoFit/>
          </a:bodyPr>
          <a:lstStyle/>
          <a:p>
            <a:r>
              <a:rPr lang="en-US" b="1" dirty="0" smtClean="0"/>
              <a:t>Id-</a:t>
            </a:r>
            <a:r>
              <a:rPr lang="en-US" b="1" dirty="0" err="1" smtClean="0"/>
              <a:t>Perfil_mat</a:t>
            </a:r>
            <a:r>
              <a:rPr lang="en-US" dirty="0" smtClean="0"/>
              <a:t>: </a:t>
            </a:r>
            <a:r>
              <a:rPr lang="en-US" dirty="0" err="1" smtClean="0"/>
              <a:t>Identificador</a:t>
            </a:r>
            <a:r>
              <a:rPr lang="en-US" dirty="0" smtClean="0"/>
              <a:t> del </a:t>
            </a:r>
            <a:r>
              <a:rPr lang="en-US" dirty="0" err="1" smtClean="0"/>
              <a:t>perfil</a:t>
            </a:r>
            <a:r>
              <a:rPr lang="en-US" dirty="0" smtClean="0"/>
              <a:t> del material (I1).</a:t>
            </a:r>
            <a:endParaRPr lang="en-US" dirty="0"/>
          </a:p>
        </p:txBody>
      </p:sp>
      <p:sp>
        <p:nvSpPr>
          <p:cNvPr id="8" name="CuadroTexto 7"/>
          <p:cNvSpPr txBox="1"/>
          <p:nvPr/>
        </p:nvSpPr>
        <p:spPr>
          <a:xfrm>
            <a:off x="634942" y="2459070"/>
            <a:ext cx="10635133" cy="646331"/>
          </a:xfrm>
          <a:prstGeom prst="rect">
            <a:avLst/>
          </a:prstGeom>
          <a:noFill/>
        </p:spPr>
        <p:txBody>
          <a:bodyPr wrap="square" rtlCol="0">
            <a:spAutoFit/>
          </a:bodyPr>
          <a:lstStyle/>
          <a:p>
            <a:r>
              <a:rPr lang="en-US" b="1" dirty="0"/>
              <a:t>Id-</a:t>
            </a:r>
            <a:r>
              <a:rPr lang="en-US" b="1" dirty="0" smtClean="0"/>
              <a:t>N</a:t>
            </a:r>
            <a:r>
              <a:rPr lang="en-US" b="1" baseline="-25000" dirty="0" smtClean="0"/>
              <a:t>i</a:t>
            </a:r>
            <a:r>
              <a:rPr lang="en-US" dirty="0" smtClean="0"/>
              <a:t>:   </a:t>
            </a:r>
            <a:r>
              <a:rPr lang="en-US" dirty="0" err="1" smtClean="0"/>
              <a:t>Identificadores</a:t>
            </a:r>
            <a:r>
              <a:rPr lang="en-US" dirty="0" smtClean="0"/>
              <a:t> de </a:t>
            </a:r>
            <a:r>
              <a:rPr lang="en-US" dirty="0" err="1" smtClean="0"/>
              <a:t>nudo</a:t>
            </a:r>
            <a:r>
              <a:rPr lang="en-US" dirty="0" smtClean="0"/>
              <a:t>. </a:t>
            </a:r>
            <a:r>
              <a:rPr lang="en-US" dirty="0" err="1" smtClean="0"/>
              <a:t>Tantos</a:t>
            </a:r>
            <a:r>
              <a:rPr lang="en-US" dirty="0" smtClean="0"/>
              <a:t> </a:t>
            </a:r>
            <a:r>
              <a:rPr lang="en-US" dirty="0" err="1" smtClean="0"/>
              <a:t>nudos</a:t>
            </a:r>
            <a:r>
              <a:rPr lang="en-US" dirty="0" smtClean="0"/>
              <a:t> </a:t>
            </a:r>
            <a:r>
              <a:rPr lang="en-US" dirty="0" err="1" smtClean="0"/>
              <a:t>como</a:t>
            </a:r>
            <a:r>
              <a:rPr lang="en-US" dirty="0" smtClean="0"/>
              <a:t> se </a:t>
            </a:r>
            <a:r>
              <a:rPr lang="en-US" dirty="0" err="1" smtClean="0"/>
              <a:t>defina</a:t>
            </a:r>
            <a:r>
              <a:rPr lang="en-US" dirty="0" smtClean="0"/>
              <a:t> de </a:t>
            </a:r>
            <a:r>
              <a:rPr lang="en-US" dirty="0" err="1" smtClean="0"/>
              <a:t>acuerdo</a:t>
            </a:r>
            <a:r>
              <a:rPr lang="en-US" dirty="0" smtClean="0"/>
              <a:t> el </a:t>
            </a:r>
            <a:r>
              <a:rPr lang="en-US" dirty="0" err="1" smtClean="0"/>
              <a:t>tipo</a:t>
            </a:r>
            <a:r>
              <a:rPr lang="en-US" dirty="0" smtClean="0"/>
              <a:t> de </a:t>
            </a:r>
            <a:r>
              <a:rPr lang="en-US" dirty="0" err="1" smtClean="0"/>
              <a:t>elemento</a:t>
            </a:r>
            <a:r>
              <a:rPr lang="en-US" dirty="0" smtClean="0"/>
              <a:t> </a:t>
            </a:r>
            <a:r>
              <a:rPr lang="en-US" dirty="0" err="1" smtClean="0"/>
              <a:t>definido</a:t>
            </a:r>
            <a:r>
              <a:rPr lang="en-US" dirty="0" smtClean="0"/>
              <a:t> </a:t>
            </a:r>
            <a:r>
              <a:rPr lang="en-US" dirty="0" err="1" smtClean="0"/>
              <a:t>por</a:t>
            </a:r>
            <a:r>
              <a:rPr lang="en-US" dirty="0" smtClean="0"/>
              <a:t> </a:t>
            </a:r>
            <a:r>
              <a:rPr lang="en-US" b="1" dirty="0" smtClean="0"/>
              <a:t>Id-</a:t>
            </a:r>
            <a:r>
              <a:rPr lang="en-US" b="1" dirty="0" err="1" smtClean="0"/>
              <a:t>Tipo</a:t>
            </a:r>
            <a:r>
              <a:rPr lang="en-US" b="1" dirty="0" smtClean="0"/>
              <a:t>-</a:t>
            </a:r>
            <a:endParaRPr lang="en-US" dirty="0"/>
          </a:p>
        </p:txBody>
      </p:sp>
      <p:sp>
        <p:nvSpPr>
          <p:cNvPr id="5" name="CuadroTexto 4"/>
          <p:cNvSpPr txBox="1"/>
          <p:nvPr/>
        </p:nvSpPr>
        <p:spPr>
          <a:xfrm>
            <a:off x="2718740" y="3902123"/>
            <a:ext cx="4769557" cy="1569660"/>
          </a:xfrm>
          <a:prstGeom prst="rect">
            <a:avLst/>
          </a:prstGeom>
          <a:noFill/>
        </p:spPr>
        <p:txBody>
          <a:bodyPr wrap="square" rtlCol="0">
            <a:spAutoFit/>
          </a:bodyPr>
          <a:lstStyle/>
          <a:p>
            <a:pPr marL="457200" indent="-457200">
              <a:buAutoNum type="arabicPlain"/>
            </a:pPr>
            <a:r>
              <a:rPr lang="en-US" sz="2400" dirty="0" smtClean="0"/>
              <a:t>1   0     1   2   5    4</a:t>
            </a:r>
          </a:p>
          <a:p>
            <a:pPr marL="457200" indent="-457200">
              <a:buAutoNum type="arabicPlain" startAt="2"/>
            </a:pPr>
            <a:r>
              <a:rPr lang="en-US" sz="2400" dirty="0" smtClean="0"/>
              <a:t>1   0     2   3   6    5</a:t>
            </a:r>
          </a:p>
          <a:p>
            <a:pPr marL="457200" indent="-457200">
              <a:buAutoNum type="arabicPlain" startAt="2"/>
            </a:pPr>
            <a:r>
              <a:rPr lang="en-US" sz="2400" dirty="0" smtClean="0"/>
              <a:t>1   1     4   5   8    7</a:t>
            </a:r>
          </a:p>
          <a:p>
            <a:r>
              <a:rPr lang="en-US" sz="2400" dirty="0" smtClean="0"/>
              <a:t>4     1  1     5   6   9    8</a:t>
            </a:r>
            <a:endParaRPr lang="en-US" sz="2400" dirty="0"/>
          </a:p>
        </p:txBody>
      </p:sp>
      <p:sp>
        <p:nvSpPr>
          <p:cNvPr id="16" name="CuadroTexto 15"/>
          <p:cNvSpPr txBox="1"/>
          <p:nvPr/>
        </p:nvSpPr>
        <p:spPr>
          <a:xfrm>
            <a:off x="634941" y="1409883"/>
            <a:ext cx="10917355" cy="646331"/>
          </a:xfrm>
          <a:prstGeom prst="rect">
            <a:avLst/>
          </a:prstGeom>
          <a:noFill/>
        </p:spPr>
        <p:txBody>
          <a:bodyPr wrap="square" rtlCol="0">
            <a:spAutoFit/>
          </a:bodyPr>
          <a:lstStyle/>
          <a:p>
            <a:r>
              <a:rPr lang="en-US" b="1" dirty="0" smtClean="0"/>
              <a:t>Id-</a:t>
            </a:r>
            <a:r>
              <a:rPr lang="en-US" b="1" dirty="0" err="1" smtClean="0"/>
              <a:t>Tipo</a:t>
            </a:r>
            <a:r>
              <a:rPr lang="en-US" b="1" dirty="0" smtClean="0"/>
              <a:t>-</a:t>
            </a:r>
            <a:r>
              <a:rPr lang="en-US" b="1" dirty="0" err="1" smtClean="0"/>
              <a:t>Ele</a:t>
            </a:r>
            <a:r>
              <a:rPr lang="en-US" b="1" dirty="0" smtClean="0"/>
              <a:t>:</a:t>
            </a:r>
            <a:r>
              <a:rPr lang="en-US" dirty="0" smtClean="0"/>
              <a:t> </a:t>
            </a:r>
            <a:r>
              <a:rPr lang="en-US" dirty="0" err="1" smtClean="0"/>
              <a:t>Identificador</a:t>
            </a:r>
            <a:r>
              <a:rPr lang="en-US" dirty="0" smtClean="0"/>
              <a:t> de </a:t>
            </a:r>
            <a:r>
              <a:rPr lang="en-US" dirty="0" err="1" smtClean="0"/>
              <a:t>tipo</a:t>
            </a:r>
            <a:r>
              <a:rPr lang="en-US" dirty="0" smtClean="0"/>
              <a:t> de </a:t>
            </a:r>
            <a:r>
              <a:rPr lang="en-US" dirty="0" err="1" smtClean="0"/>
              <a:t>elemento</a:t>
            </a:r>
            <a:r>
              <a:rPr lang="en-US" dirty="0" smtClean="0"/>
              <a:t> (3-triangulo de 3 </a:t>
            </a:r>
            <a:r>
              <a:rPr lang="en-US" dirty="0" err="1" smtClean="0"/>
              <a:t>nudos</a:t>
            </a:r>
            <a:r>
              <a:rPr lang="en-US" dirty="0" smtClean="0"/>
              <a:t>;</a:t>
            </a:r>
            <a:r>
              <a:rPr lang="en-US" dirty="0"/>
              <a:t> </a:t>
            </a:r>
            <a:r>
              <a:rPr lang="en-US" dirty="0" smtClean="0"/>
              <a:t>2-</a:t>
            </a:r>
            <a:r>
              <a:rPr lang="en-US" dirty="0"/>
              <a:t>triangulo de </a:t>
            </a:r>
            <a:r>
              <a:rPr lang="en-US" dirty="0" smtClean="0"/>
              <a:t>6 </a:t>
            </a:r>
            <a:r>
              <a:rPr lang="en-US" dirty="0" err="1"/>
              <a:t>nudos</a:t>
            </a:r>
            <a:r>
              <a:rPr lang="en-US" dirty="0" smtClean="0"/>
              <a:t>; 1-cuadrilatero de 4 </a:t>
            </a:r>
            <a:r>
              <a:rPr lang="en-US" dirty="0" err="1" smtClean="0"/>
              <a:t>nudos</a:t>
            </a:r>
            <a:r>
              <a:rPr lang="en-US" dirty="0" smtClean="0"/>
              <a:t>).</a:t>
            </a:r>
            <a:endParaRPr lang="en-US" dirty="0"/>
          </a:p>
        </p:txBody>
      </p:sp>
      <p:sp>
        <p:nvSpPr>
          <p:cNvPr id="17" name="Elipse 16"/>
          <p:cNvSpPr/>
          <p:nvPr/>
        </p:nvSpPr>
        <p:spPr>
          <a:xfrm>
            <a:off x="3471332" y="4715632"/>
            <a:ext cx="545629" cy="756151"/>
          </a:xfrm>
          <a:prstGeom prst="ellipse">
            <a:avLst/>
          </a:prstGeom>
          <a:noFill/>
          <a:ln w="349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Elipse 18"/>
          <p:cNvSpPr/>
          <p:nvPr/>
        </p:nvSpPr>
        <p:spPr>
          <a:xfrm>
            <a:off x="3471332" y="3902807"/>
            <a:ext cx="545629" cy="756151"/>
          </a:xfrm>
          <a:prstGeom prst="ellipse">
            <a:avLst/>
          </a:prstGeom>
          <a:noFill/>
          <a:ln w="349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Conector curvado 19"/>
          <p:cNvCxnSpPr>
            <a:stCxn id="17" idx="4"/>
          </p:cNvCxnSpPr>
          <p:nvPr/>
        </p:nvCxnSpPr>
        <p:spPr>
          <a:xfrm rot="16200000" flipH="1">
            <a:off x="3860075" y="5355854"/>
            <a:ext cx="454884" cy="68674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CuadroTexto 20"/>
          <p:cNvSpPr txBox="1"/>
          <p:nvPr/>
        </p:nvSpPr>
        <p:spPr>
          <a:xfrm>
            <a:off x="5079998" y="3475077"/>
            <a:ext cx="1968207" cy="369332"/>
          </a:xfrm>
          <a:prstGeom prst="rect">
            <a:avLst/>
          </a:prstGeom>
          <a:noFill/>
        </p:spPr>
        <p:txBody>
          <a:bodyPr wrap="none" rtlCol="0">
            <a:spAutoFit/>
          </a:bodyPr>
          <a:lstStyle/>
          <a:p>
            <a:r>
              <a:rPr lang="en-US" dirty="0" err="1" smtClean="0"/>
              <a:t>Perfil</a:t>
            </a:r>
            <a:r>
              <a:rPr lang="en-US" dirty="0" smtClean="0"/>
              <a:t> de material 0</a:t>
            </a:r>
            <a:endParaRPr lang="en-US" dirty="0"/>
          </a:p>
        </p:txBody>
      </p:sp>
      <p:cxnSp>
        <p:nvCxnSpPr>
          <p:cNvPr id="22" name="Conector curvado 21"/>
          <p:cNvCxnSpPr/>
          <p:nvPr/>
        </p:nvCxnSpPr>
        <p:spPr>
          <a:xfrm flipV="1">
            <a:off x="4016961" y="3659743"/>
            <a:ext cx="1063037" cy="39974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CuadroTexto 23"/>
          <p:cNvSpPr txBox="1"/>
          <p:nvPr/>
        </p:nvSpPr>
        <p:spPr>
          <a:xfrm>
            <a:off x="4430888" y="5742001"/>
            <a:ext cx="1968207" cy="369332"/>
          </a:xfrm>
          <a:prstGeom prst="rect">
            <a:avLst/>
          </a:prstGeom>
          <a:noFill/>
        </p:spPr>
        <p:txBody>
          <a:bodyPr wrap="none" rtlCol="0">
            <a:spAutoFit/>
          </a:bodyPr>
          <a:lstStyle/>
          <a:p>
            <a:r>
              <a:rPr lang="en-US" dirty="0" err="1" smtClean="0"/>
              <a:t>Perfil</a:t>
            </a:r>
            <a:r>
              <a:rPr lang="en-US" dirty="0" smtClean="0"/>
              <a:t> de material 1</a:t>
            </a:r>
            <a:endParaRPr lang="en-US" dirty="0"/>
          </a:p>
        </p:txBody>
      </p:sp>
      <p:sp>
        <p:nvSpPr>
          <p:cNvPr id="15" name="CuadroTexto 14"/>
          <p:cNvSpPr txBox="1"/>
          <p:nvPr/>
        </p:nvSpPr>
        <p:spPr>
          <a:xfrm>
            <a:off x="3584237" y="139432"/>
            <a:ext cx="6992119" cy="461665"/>
          </a:xfrm>
          <a:prstGeom prst="rect">
            <a:avLst/>
          </a:prstGeom>
          <a:noFill/>
        </p:spPr>
        <p:txBody>
          <a:bodyPr wrap="none" rtlCol="0">
            <a:spAutoFit/>
          </a:bodyPr>
          <a:lstStyle/>
          <a:p>
            <a:r>
              <a:rPr lang="es-ES" sz="2400" dirty="0" smtClean="0"/>
              <a:t>Como se definen los elementos en </a:t>
            </a:r>
            <a:r>
              <a:rPr lang="es-ES" sz="2400" b="1" dirty="0" err="1" smtClean="0"/>
              <a:t>SolidsP</a:t>
            </a:r>
            <a:r>
              <a:rPr lang="es-ES" sz="2400" dirty="0" err="1" smtClean="0"/>
              <a:t>y</a:t>
            </a:r>
            <a:r>
              <a:rPr lang="es-ES" sz="2400" dirty="0" smtClean="0"/>
              <a:t> ? (</a:t>
            </a:r>
            <a:r>
              <a:rPr lang="es-ES" sz="2400" dirty="0" err="1" smtClean="0"/>
              <a:t>eles.txt</a:t>
            </a:r>
            <a:r>
              <a:rPr lang="es-ES" sz="2400" dirty="0" smtClean="0"/>
              <a:t>) </a:t>
            </a:r>
            <a:endParaRPr lang="es-ES" sz="2400" dirty="0"/>
          </a:p>
        </p:txBody>
      </p:sp>
    </p:spTree>
    <p:extLst>
      <p:ext uri="{BB962C8B-B14F-4D97-AF65-F5344CB8AC3E}">
        <p14:creationId xmlns:p14="http://schemas.microsoft.com/office/powerpoint/2010/main" val="2955413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248190" y="1302180"/>
            <a:ext cx="2897481" cy="369332"/>
          </a:xfrm>
          <a:prstGeom prst="rect">
            <a:avLst/>
          </a:prstGeom>
          <a:noFill/>
        </p:spPr>
        <p:txBody>
          <a:bodyPr wrap="square" rtlCol="0">
            <a:spAutoFit/>
          </a:bodyPr>
          <a:lstStyle/>
          <a:p>
            <a:r>
              <a:rPr lang="en-US" b="1" dirty="0"/>
              <a:t>E</a:t>
            </a:r>
            <a:r>
              <a:rPr lang="en-US" b="1" dirty="0" smtClean="0"/>
              <a:t>      Poisson</a:t>
            </a:r>
            <a:endParaRPr lang="en-US" b="1" dirty="0"/>
          </a:p>
        </p:txBody>
      </p:sp>
      <p:sp>
        <p:nvSpPr>
          <p:cNvPr id="4" name="CuadroTexto 3"/>
          <p:cNvSpPr txBox="1"/>
          <p:nvPr/>
        </p:nvSpPr>
        <p:spPr>
          <a:xfrm>
            <a:off x="581263" y="2025132"/>
            <a:ext cx="7603181" cy="369332"/>
          </a:xfrm>
          <a:prstGeom prst="rect">
            <a:avLst/>
          </a:prstGeom>
          <a:noFill/>
        </p:spPr>
        <p:txBody>
          <a:bodyPr wrap="square" rtlCol="0">
            <a:spAutoFit/>
          </a:bodyPr>
          <a:lstStyle/>
          <a:p>
            <a:r>
              <a:rPr lang="en-US" b="1" dirty="0" smtClean="0"/>
              <a:t>E:</a:t>
            </a:r>
            <a:r>
              <a:rPr lang="en-US" dirty="0" smtClean="0"/>
              <a:t> Modulo de </a:t>
            </a:r>
            <a:r>
              <a:rPr lang="en-US" dirty="0" err="1" smtClean="0"/>
              <a:t>elasticidad</a:t>
            </a:r>
            <a:r>
              <a:rPr lang="en-US" dirty="0" smtClean="0"/>
              <a:t> del </a:t>
            </a:r>
            <a:r>
              <a:rPr lang="en-US" dirty="0" err="1" smtClean="0"/>
              <a:t>perfil</a:t>
            </a:r>
            <a:r>
              <a:rPr lang="en-US" dirty="0" smtClean="0"/>
              <a:t> actual (f10)</a:t>
            </a:r>
            <a:endParaRPr lang="en-US" dirty="0"/>
          </a:p>
        </p:txBody>
      </p:sp>
      <p:sp>
        <p:nvSpPr>
          <p:cNvPr id="5" name="CuadroTexto 4"/>
          <p:cNvSpPr txBox="1"/>
          <p:nvPr/>
        </p:nvSpPr>
        <p:spPr>
          <a:xfrm>
            <a:off x="4166823" y="3492203"/>
            <a:ext cx="4769557" cy="830997"/>
          </a:xfrm>
          <a:prstGeom prst="rect">
            <a:avLst/>
          </a:prstGeom>
          <a:noFill/>
        </p:spPr>
        <p:txBody>
          <a:bodyPr wrap="square" rtlCol="0">
            <a:spAutoFit/>
          </a:bodyPr>
          <a:lstStyle/>
          <a:p>
            <a:r>
              <a:rPr lang="en-US" sz="2400" dirty="0" smtClean="0"/>
              <a:t>1000.0      0.30</a:t>
            </a:r>
          </a:p>
          <a:p>
            <a:r>
              <a:rPr lang="en-US" sz="2400" dirty="0" smtClean="0"/>
              <a:t>2000.0      0.30</a:t>
            </a:r>
            <a:endParaRPr lang="en-US" sz="2400" dirty="0"/>
          </a:p>
        </p:txBody>
      </p:sp>
      <p:sp>
        <p:nvSpPr>
          <p:cNvPr id="16" name="CuadroTexto 15"/>
          <p:cNvSpPr txBox="1"/>
          <p:nvPr/>
        </p:nvSpPr>
        <p:spPr>
          <a:xfrm>
            <a:off x="545629" y="2394464"/>
            <a:ext cx="10917355" cy="369332"/>
          </a:xfrm>
          <a:prstGeom prst="rect">
            <a:avLst/>
          </a:prstGeom>
          <a:noFill/>
        </p:spPr>
        <p:txBody>
          <a:bodyPr wrap="square" rtlCol="0">
            <a:spAutoFit/>
          </a:bodyPr>
          <a:lstStyle/>
          <a:p>
            <a:r>
              <a:rPr lang="en-US" b="1" dirty="0" smtClean="0"/>
              <a:t>Poisson: </a:t>
            </a:r>
            <a:r>
              <a:rPr lang="en-US" dirty="0" err="1" smtClean="0"/>
              <a:t>Relación</a:t>
            </a:r>
            <a:r>
              <a:rPr lang="en-US" dirty="0" smtClean="0"/>
              <a:t> de Poisson del </a:t>
            </a:r>
            <a:r>
              <a:rPr lang="en-US" dirty="0" err="1" smtClean="0"/>
              <a:t>perfil</a:t>
            </a:r>
            <a:r>
              <a:rPr lang="en-US" dirty="0" smtClean="0"/>
              <a:t> actual (f4)</a:t>
            </a:r>
            <a:endParaRPr lang="en-US" dirty="0"/>
          </a:p>
        </p:txBody>
      </p:sp>
      <p:sp>
        <p:nvSpPr>
          <p:cNvPr id="2" name="CuadroTexto 1"/>
          <p:cNvSpPr txBox="1"/>
          <p:nvPr/>
        </p:nvSpPr>
        <p:spPr>
          <a:xfrm>
            <a:off x="581263" y="776112"/>
            <a:ext cx="8161008" cy="646331"/>
          </a:xfrm>
          <a:prstGeom prst="rect">
            <a:avLst/>
          </a:prstGeom>
          <a:noFill/>
        </p:spPr>
        <p:txBody>
          <a:bodyPr wrap="none" rtlCol="0">
            <a:spAutoFit/>
          </a:bodyPr>
          <a:lstStyle/>
          <a:p>
            <a:r>
              <a:rPr lang="en-US" dirty="0" err="1" smtClean="0"/>
              <a:t>Por</a:t>
            </a:r>
            <a:r>
              <a:rPr lang="en-US" dirty="0" smtClean="0"/>
              <a:t> </a:t>
            </a:r>
            <a:r>
              <a:rPr lang="en-US" dirty="0" err="1" smtClean="0"/>
              <a:t>cada</a:t>
            </a:r>
            <a:r>
              <a:rPr lang="en-US" dirty="0" smtClean="0"/>
              <a:t> </a:t>
            </a:r>
            <a:r>
              <a:rPr lang="en-US" dirty="0" err="1" smtClean="0"/>
              <a:t>perfil</a:t>
            </a:r>
            <a:r>
              <a:rPr lang="en-US" dirty="0" smtClean="0"/>
              <a:t> de material </a:t>
            </a:r>
            <a:r>
              <a:rPr lang="en-US" dirty="0" err="1" smtClean="0"/>
              <a:t>presente</a:t>
            </a:r>
            <a:r>
              <a:rPr lang="en-US" dirty="0" smtClean="0"/>
              <a:t> en el </a:t>
            </a:r>
            <a:r>
              <a:rPr lang="en-US" dirty="0" err="1" smtClean="0"/>
              <a:t>modelo</a:t>
            </a:r>
            <a:r>
              <a:rPr lang="en-US" dirty="0" smtClean="0"/>
              <a:t> se define </a:t>
            </a:r>
            <a:r>
              <a:rPr lang="en-US" dirty="0" err="1" smtClean="0"/>
              <a:t>una</a:t>
            </a:r>
            <a:r>
              <a:rPr lang="en-US" dirty="0" smtClean="0"/>
              <a:t> </a:t>
            </a:r>
            <a:r>
              <a:rPr lang="en-US" dirty="0" err="1" smtClean="0"/>
              <a:t>línea</a:t>
            </a:r>
            <a:r>
              <a:rPr lang="en-US" dirty="0" smtClean="0"/>
              <a:t> con la </a:t>
            </a:r>
            <a:r>
              <a:rPr lang="en-US" dirty="0" err="1" smtClean="0"/>
              <a:t>siguiente</a:t>
            </a:r>
            <a:endParaRPr lang="en-US" dirty="0"/>
          </a:p>
          <a:p>
            <a:r>
              <a:rPr lang="en-US" dirty="0" err="1" smtClean="0"/>
              <a:t>información</a:t>
            </a:r>
            <a:r>
              <a:rPr lang="en-US" dirty="0" smtClean="0"/>
              <a:t>:</a:t>
            </a:r>
            <a:endParaRPr lang="en-US" dirty="0"/>
          </a:p>
        </p:txBody>
      </p:sp>
      <p:sp>
        <p:nvSpPr>
          <p:cNvPr id="8" name="CuadroTexto 7"/>
          <p:cNvSpPr txBox="1"/>
          <p:nvPr/>
        </p:nvSpPr>
        <p:spPr>
          <a:xfrm>
            <a:off x="3584237" y="139432"/>
            <a:ext cx="7108136" cy="461665"/>
          </a:xfrm>
          <a:prstGeom prst="rect">
            <a:avLst/>
          </a:prstGeom>
          <a:noFill/>
        </p:spPr>
        <p:txBody>
          <a:bodyPr wrap="none" rtlCol="0">
            <a:spAutoFit/>
          </a:bodyPr>
          <a:lstStyle/>
          <a:p>
            <a:r>
              <a:rPr lang="es-ES" sz="2400" dirty="0" smtClean="0"/>
              <a:t>Como se definen los materiales en </a:t>
            </a:r>
            <a:r>
              <a:rPr lang="es-ES" sz="2400" b="1" dirty="0" err="1" smtClean="0"/>
              <a:t>SolidsP</a:t>
            </a:r>
            <a:r>
              <a:rPr lang="es-ES" sz="2400" dirty="0" err="1" smtClean="0"/>
              <a:t>y</a:t>
            </a:r>
            <a:r>
              <a:rPr lang="es-ES" sz="2400" dirty="0" smtClean="0"/>
              <a:t>?(</a:t>
            </a:r>
            <a:r>
              <a:rPr lang="es-ES" sz="2400" dirty="0" err="1" smtClean="0"/>
              <a:t>mater.txt</a:t>
            </a:r>
            <a:r>
              <a:rPr lang="es-ES" sz="2400" dirty="0" smtClean="0"/>
              <a:t>)</a:t>
            </a:r>
            <a:endParaRPr lang="es-ES" sz="2400" dirty="0"/>
          </a:p>
        </p:txBody>
      </p:sp>
    </p:spTree>
    <p:extLst>
      <p:ext uri="{BB962C8B-B14F-4D97-AF65-F5344CB8AC3E}">
        <p14:creationId xmlns:p14="http://schemas.microsoft.com/office/powerpoint/2010/main" val="3539912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29187" y="2523464"/>
            <a:ext cx="6047204" cy="369332"/>
          </a:xfrm>
          <a:prstGeom prst="rect">
            <a:avLst/>
          </a:prstGeom>
          <a:noFill/>
        </p:spPr>
        <p:txBody>
          <a:bodyPr wrap="square" rtlCol="0">
            <a:spAutoFit/>
          </a:bodyPr>
          <a:lstStyle/>
          <a:p>
            <a:r>
              <a:rPr lang="en-US" b="1" dirty="0" smtClean="0"/>
              <a:t>Id-</a:t>
            </a:r>
            <a:r>
              <a:rPr lang="en-US" b="1" dirty="0" err="1" smtClean="0"/>
              <a:t>nudo</a:t>
            </a:r>
            <a:r>
              <a:rPr lang="en-US" b="1" dirty="0" smtClean="0"/>
              <a:t>:</a:t>
            </a:r>
            <a:r>
              <a:rPr lang="en-US" dirty="0" smtClean="0"/>
              <a:t> </a:t>
            </a:r>
            <a:r>
              <a:rPr lang="en-US" dirty="0" err="1" smtClean="0"/>
              <a:t>Identificador</a:t>
            </a:r>
            <a:r>
              <a:rPr lang="en-US" dirty="0" smtClean="0"/>
              <a:t> del </a:t>
            </a:r>
            <a:r>
              <a:rPr lang="en-US" dirty="0" err="1" smtClean="0"/>
              <a:t>nudo</a:t>
            </a:r>
            <a:r>
              <a:rPr lang="en-US" dirty="0" smtClean="0"/>
              <a:t> </a:t>
            </a:r>
            <a:r>
              <a:rPr lang="en-US" dirty="0" err="1" smtClean="0"/>
              <a:t>cargado</a:t>
            </a:r>
            <a:r>
              <a:rPr lang="en-US" dirty="0" smtClean="0"/>
              <a:t>(I5)</a:t>
            </a:r>
            <a:endParaRPr lang="en-US" dirty="0"/>
          </a:p>
        </p:txBody>
      </p:sp>
      <p:sp>
        <p:nvSpPr>
          <p:cNvPr id="16" name="CuadroTexto 15"/>
          <p:cNvSpPr txBox="1"/>
          <p:nvPr/>
        </p:nvSpPr>
        <p:spPr>
          <a:xfrm>
            <a:off x="3029186" y="2935065"/>
            <a:ext cx="5595648" cy="369332"/>
          </a:xfrm>
          <a:prstGeom prst="rect">
            <a:avLst/>
          </a:prstGeom>
          <a:noFill/>
        </p:spPr>
        <p:txBody>
          <a:bodyPr wrap="square" rtlCol="0">
            <a:spAutoFit/>
          </a:bodyPr>
          <a:lstStyle/>
          <a:p>
            <a:r>
              <a:rPr lang="en-US" b="1" dirty="0" smtClean="0"/>
              <a:t>Mag-x: </a:t>
            </a:r>
            <a:r>
              <a:rPr lang="en-US" dirty="0" err="1" smtClean="0"/>
              <a:t>Magnitud</a:t>
            </a:r>
            <a:r>
              <a:rPr lang="en-US" dirty="0" smtClean="0"/>
              <a:t> de la </a:t>
            </a:r>
            <a:r>
              <a:rPr lang="en-US" dirty="0" err="1" smtClean="0"/>
              <a:t>carga</a:t>
            </a:r>
            <a:r>
              <a:rPr lang="en-US" dirty="0" smtClean="0"/>
              <a:t> en x (f10) </a:t>
            </a:r>
            <a:endParaRPr lang="en-US" dirty="0"/>
          </a:p>
        </p:txBody>
      </p:sp>
      <p:sp>
        <p:nvSpPr>
          <p:cNvPr id="8" name="CuadroTexto 7"/>
          <p:cNvSpPr txBox="1"/>
          <p:nvPr/>
        </p:nvSpPr>
        <p:spPr>
          <a:xfrm>
            <a:off x="3029186" y="831597"/>
            <a:ext cx="5870223" cy="646331"/>
          </a:xfrm>
          <a:prstGeom prst="rect">
            <a:avLst/>
          </a:prstGeom>
          <a:noFill/>
        </p:spPr>
        <p:txBody>
          <a:bodyPr wrap="square" rtlCol="0">
            <a:spAutoFit/>
          </a:bodyPr>
          <a:lstStyle/>
          <a:p>
            <a:r>
              <a:rPr lang="en-US" dirty="0" err="1" smtClean="0"/>
              <a:t>Por</a:t>
            </a:r>
            <a:r>
              <a:rPr lang="en-US" dirty="0" smtClean="0"/>
              <a:t> </a:t>
            </a:r>
            <a:r>
              <a:rPr lang="en-US" dirty="0" err="1" smtClean="0"/>
              <a:t>cada</a:t>
            </a:r>
            <a:r>
              <a:rPr lang="en-US" dirty="0" smtClean="0"/>
              <a:t> </a:t>
            </a:r>
            <a:r>
              <a:rPr lang="en-US" dirty="0" err="1" smtClean="0"/>
              <a:t>nudo</a:t>
            </a:r>
            <a:r>
              <a:rPr lang="en-US" dirty="0" smtClean="0"/>
              <a:t> </a:t>
            </a:r>
            <a:r>
              <a:rPr lang="en-US" dirty="0" err="1" smtClean="0"/>
              <a:t>cargado</a:t>
            </a:r>
            <a:r>
              <a:rPr lang="en-US" dirty="0" smtClean="0"/>
              <a:t> </a:t>
            </a:r>
            <a:r>
              <a:rPr lang="en-US" dirty="0" err="1" smtClean="0"/>
              <a:t>una</a:t>
            </a:r>
            <a:r>
              <a:rPr lang="en-US" dirty="0" smtClean="0"/>
              <a:t> </a:t>
            </a:r>
            <a:r>
              <a:rPr lang="en-US" dirty="0" err="1" smtClean="0"/>
              <a:t>línea</a:t>
            </a:r>
            <a:r>
              <a:rPr lang="en-US" dirty="0" smtClean="0"/>
              <a:t> con la </a:t>
            </a:r>
            <a:r>
              <a:rPr lang="en-US" dirty="0" err="1" smtClean="0"/>
              <a:t>siguiente</a:t>
            </a:r>
            <a:r>
              <a:rPr lang="en-US" dirty="0" smtClean="0"/>
              <a:t> </a:t>
            </a:r>
            <a:r>
              <a:rPr lang="en-US" dirty="0" err="1" smtClean="0"/>
              <a:t>información</a:t>
            </a:r>
            <a:r>
              <a:rPr lang="en-US" dirty="0" smtClean="0"/>
              <a:t>:</a:t>
            </a:r>
            <a:endParaRPr lang="en-US" dirty="0"/>
          </a:p>
        </p:txBody>
      </p:sp>
      <p:sp>
        <p:nvSpPr>
          <p:cNvPr id="76" name="CuadroTexto 75"/>
          <p:cNvSpPr txBox="1"/>
          <p:nvPr/>
        </p:nvSpPr>
        <p:spPr>
          <a:xfrm>
            <a:off x="3075003" y="1929746"/>
            <a:ext cx="3762424" cy="369332"/>
          </a:xfrm>
          <a:prstGeom prst="rect">
            <a:avLst/>
          </a:prstGeom>
          <a:noFill/>
        </p:spPr>
        <p:txBody>
          <a:bodyPr wrap="square" rtlCol="0">
            <a:spAutoFit/>
          </a:bodyPr>
          <a:lstStyle/>
          <a:p>
            <a:r>
              <a:rPr lang="en-US" b="1" dirty="0" smtClean="0"/>
              <a:t>Id-</a:t>
            </a:r>
            <a:r>
              <a:rPr lang="en-US" b="1" dirty="0" err="1" smtClean="0"/>
              <a:t>nudo</a:t>
            </a:r>
            <a:r>
              <a:rPr lang="en-US" b="1" dirty="0" smtClean="0"/>
              <a:t>      Mag-x      Mag-y</a:t>
            </a:r>
            <a:endParaRPr lang="en-US" b="1" dirty="0"/>
          </a:p>
        </p:txBody>
      </p:sp>
      <p:sp>
        <p:nvSpPr>
          <p:cNvPr id="77" name="CuadroTexto 76"/>
          <p:cNvSpPr txBox="1"/>
          <p:nvPr/>
        </p:nvSpPr>
        <p:spPr>
          <a:xfrm>
            <a:off x="3029186" y="3371523"/>
            <a:ext cx="5595648" cy="369332"/>
          </a:xfrm>
          <a:prstGeom prst="rect">
            <a:avLst/>
          </a:prstGeom>
          <a:noFill/>
        </p:spPr>
        <p:txBody>
          <a:bodyPr wrap="square" rtlCol="0">
            <a:spAutoFit/>
          </a:bodyPr>
          <a:lstStyle/>
          <a:p>
            <a:r>
              <a:rPr lang="en-US" b="1" dirty="0" smtClean="0"/>
              <a:t>Mag-y: </a:t>
            </a:r>
            <a:r>
              <a:rPr lang="en-US" dirty="0" err="1" smtClean="0"/>
              <a:t>Magnitud</a:t>
            </a:r>
            <a:r>
              <a:rPr lang="en-US" dirty="0" smtClean="0"/>
              <a:t> de la </a:t>
            </a:r>
            <a:r>
              <a:rPr lang="en-US" dirty="0" err="1" smtClean="0"/>
              <a:t>carga</a:t>
            </a:r>
            <a:r>
              <a:rPr lang="en-US" dirty="0" smtClean="0"/>
              <a:t> en y (f10) </a:t>
            </a:r>
            <a:endParaRPr lang="en-US" dirty="0"/>
          </a:p>
        </p:txBody>
      </p:sp>
      <p:sp>
        <p:nvSpPr>
          <p:cNvPr id="78" name="CuadroTexto 77"/>
          <p:cNvSpPr txBox="1"/>
          <p:nvPr/>
        </p:nvSpPr>
        <p:spPr>
          <a:xfrm>
            <a:off x="4517192" y="4172785"/>
            <a:ext cx="2432248" cy="1200329"/>
          </a:xfrm>
          <a:prstGeom prst="rect">
            <a:avLst/>
          </a:prstGeom>
          <a:noFill/>
        </p:spPr>
        <p:txBody>
          <a:bodyPr wrap="square" rtlCol="0">
            <a:spAutoFit/>
          </a:bodyPr>
          <a:lstStyle/>
          <a:p>
            <a:r>
              <a:rPr lang="en-US" dirty="0" smtClean="0"/>
              <a:t>7    0.0       1.0</a:t>
            </a:r>
          </a:p>
          <a:p>
            <a:pPr marL="342900" indent="-342900">
              <a:buAutoNum type="arabicPlain" startAt="8"/>
            </a:pPr>
            <a:r>
              <a:rPr lang="en-US" dirty="0" smtClean="0"/>
              <a:t>0.0       2.0</a:t>
            </a:r>
          </a:p>
          <a:p>
            <a:pPr marL="342900" indent="-342900">
              <a:buAutoNum type="arabicPlain" startAt="8"/>
            </a:pPr>
            <a:r>
              <a:rPr lang="en-US" dirty="0" smtClean="0"/>
              <a:t>0.0       1.0</a:t>
            </a:r>
            <a:endParaRPr lang="en-US" dirty="0"/>
          </a:p>
          <a:p>
            <a:pPr marL="342900" indent="-342900">
              <a:buAutoNum type="arabicPlain"/>
            </a:pPr>
            <a:endParaRPr lang="en-US" dirty="0"/>
          </a:p>
        </p:txBody>
      </p:sp>
      <p:sp>
        <p:nvSpPr>
          <p:cNvPr id="79" name="CuadroTexto 78"/>
          <p:cNvSpPr txBox="1"/>
          <p:nvPr/>
        </p:nvSpPr>
        <p:spPr>
          <a:xfrm>
            <a:off x="2858905" y="167104"/>
            <a:ext cx="6477404" cy="461665"/>
          </a:xfrm>
          <a:prstGeom prst="rect">
            <a:avLst/>
          </a:prstGeom>
          <a:noFill/>
        </p:spPr>
        <p:txBody>
          <a:bodyPr wrap="none" rtlCol="0">
            <a:spAutoFit/>
          </a:bodyPr>
          <a:lstStyle/>
          <a:p>
            <a:r>
              <a:rPr lang="es-ES" sz="2400" dirty="0" smtClean="0"/>
              <a:t>Como se definen las cargas en </a:t>
            </a:r>
            <a:r>
              <a:rPr lang="es-ES" sz="2400" b="1" dirty="0" err="1" smtClean="0"/>
              <a:t>SolidsP</a:t>
            </a:r>
            <a:r>
              <a:rPr lang="es-ES" sz="2400" dirty="0" err="1" smtClean="0"/>
              <a:t>y</a:t>
            </a:r>
            <a:r>
              <a:rPr lang="es-ES" sz="2400" dirty="0" smtClean="0"/>
              <a:t>?(</a:t>
            </a:r>
            <a:r>
              <a:rPr lang="es-ES" sz="2400" dirty="0" err="1" smtClean="0"/>
              <a:t>loads.txt</a:t>
            </a:r>
            <a:r>
              <a:rPr lang="es-ES" sz="2400" dirty="0" smtClean="0"/>
              <a:t>)</a:t>
            </a:r>
            <a:endParaRPr lang="es-ES" sz="2400" dirty="0"/>
          </a:p>
        </p:txBody>
      </p:sp>
    </p:spTree>
    <p:extLst>
      <p:ext uri="{BB962C8B-B14F-4D97-AF65-F5344CB8AC3E}">
        <p14:creationId xmlns:p14="http://schemas.microsoft.com/office/powerpoint/2010/main" val="2779637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adroTexto 78"/>
          <p:cNvSpPr txBox="1"/>
          <p:nvPr/>
        </p:nvSpPr>
        <p:spPr>
          <a:xfrm>
            <a:off x="2858905" y="167104"/>
            <a:ext cx="6900297" cy="461665"/>
          </a:xfrm>
          <a:prstGeom prst="rect">
            <a:avLst/>
          </a:prstGeom>
          <a:noFill/>
        </p:spPr>
        <p:txBody>
          <a:bodyPr wrap="none" rtlCol="0">
            <a:spAutoFit/>
          </a:bodyPr>
          <a:lstStyle/>
          <a:p>
            <a:r>
              <a:rPr lang="es-ES" sz="2400" dirty="0" smtClean="0"/>
              <a:t>Como se generan los archivos de texto para </a:t>
            </a:r>
            <a:r>
              <a:rPr lang="es-ES" sz="2400" b="1" dirty="0" err="1" smtClean="0"/>
              <a:t>SolidsP</a:t>
            </a:r>
            <a:r>
              <a:rPr lang="es-ES" sz="2400" dirty="0" err="1" smtClean="0"/>
              <a:t>y</a:t>
            </a:r>
            <a:r>
              <a:rPr lang="es-ES" sz="2400" dirty="0" smtClean="0"/>
              <a:t>?</a:t>
            </a:r>
            <a:endParaRPr lang="es-ES" sz="2400" dirty="0"/>
          </a:p>
        </p:txBody>
      </p:sp>
      <p:sp>
        <p:nvSpPr>
          <p:cNvPr id="2" name="CuadroTexto 1"/>
          <p:cNvSpPr txBox="1"/>
          <p:nvPr/>
        </p:nvSpPr>
        <p:spPr>
          <a:xfrm>
            <a:off x="304800" y="721360"/>
            <a:ext cx="11470640" cy="1200329"/>
          </a:xfrm>
          <a:prstGeom prst="rect">
            <a:avLst/>
          </a:prstGeom>
          <a:noFill/>
        </p:spPr>
        <p:txBody>
          <a:bodyPr wrap="square" rtlCol="0">
            <a:spAutoFit/>
          </a:bodyPr>
          <a:lstStyle/>
          <a:p>
            <a:r>
              <a:rPr lang="es-ES" dirty="0" smtClean="0"/>
              <a:t>Considerando que las mallas han sido creadas con la ayuda de </a:t>
            </a:r>
            <a:r>
              <a:rPr lang="es-ES" dirty="0" err="1" smtClean="0"/>
              <a:t>gmsh</a:t>
            </a:r>
            <a:r>
              <a:rPr lang="es-ES" dirty="0" smtClean="0"/>
              <a:t> es necesario convertir las mismas y generar a partir de estas los archivos de texto</a:t>
            </a:r>
            <a:r>
              <a:rPr lang="es-ES" b="1" dirty="0" smtClean="0"/>
              <a:t> </a:t>
            </a:r>
            <a:r>
              <a:rPr lang="es-ES" b="1" dirty="0" err="1" smtClean="0"/>
              <a:t>nodes.txt</a:t>
            </a:r>
            <a:r>
              <a:rPr lang="es-ES" b="1" dirty="0" smtClean="0"/>
              <a:t>, </a:t>
            </a:r>
            <a:r>
              <a:rPr lang="es-ES" b="1" dirty="0" err="1" smtClean="0"/>
              <a:t>eles.txt</a:t>
            </a:r>
            <a:r>
              <a:rPr lang="es-ES" b="1" dirty="0" smtClean="0"/>
              <a:t>, </a:t>
            </a:r>
            <a:r>
              <a:rPr lang="es-ES" b="1" dirty="0" err="1" smtClean="0"/>
              <a:t>mater.txt</a:t>
            </a:r>
            <a:r>
              <a:rPr lang="es-ES" b="1" dirty="0" smtClean="0"/>
              <a:t> y </a:t>
            </a:r>
            <a:r>
              <a:rPr lang="es-ES" b="1" dirty="0" err="1" smtClean="0"/>
              <a:t>loads.txt</a:t>
            </a:r>
            <a:r>
              <a:rPr lang="es-ES" dirty="0" smtClean="0"/>
              <a:t>. Este proceso se realiza mediante scripts que se escriben para cada malla de manera independiente tras leer la malla mediante el modulo </a:t>
            </a:r>
            <a:r>
              <a:rPr lang="es-ES" b="1" dirty="0" err="1" smtClean="0"/>
              <a:t>meshio</a:t>
            </a:r>
            <a:r>
              <a:rPr lang="es-ES" dirty="0" smtClean="0"/>
              <a:t>. Este proceso se esquematiza en la siguiente imagen:</a:t>
            </a:r>
            <a:endParaRPr lang="es-ES" dirty="0"/>
          </a:p>
        </p:txBody>
      </p:sp>
      <p:pic>
        <p:nvPicPr>
          <p:cNvPr id="10" name="Imagen 9"/>
          <p:cNvPicPr>
            <a:picLocks noChangeAspect="1"/>
          </p:cNvPicPr>
          <p:nvPr/>
        </p:nvPicPr>
        <p:blipFill>
          <a:blip r:embed="rId2"/>
          <a:stretch>
            <a:fillRect/>
          </a:stretch>
        </p:blipFill>
        <p:spPr>
          <a:xfrm>
            <a:off x="822960" y="1921689"/>
            <a:ext cx="2425700" cy="4229100"/>
          </a:xfrm>
          <a:prstGeom prst="rect">
            <a:avLst/>
          </a:prstGeom>
        </p:spPr>
      </p:pic>
      <p:sp>
        <p:nvSpPr>
          <p:cNvPr id="3" name="Flecha derecha 2"/>
          <p:cNvSpPr/>
          <p:nvPr/>
        </p:nvSpPr>
        <p:spPr>
          <a:xfrm>
            <a:off x="4480560" y="2580640"/>
            <a:ext cx="2966720" cy="25704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Script en </a:t>
            </a:r>
            <a:r>
              <a:rPr lang="es-ES" dirty="0" err="1" smtClean="0"/>
              <a:t>Python</a:t>
            </a:r>
            <a:r>
              <a:rPr lang="es-ES" dirty="0" smtClean="0"/>
              <a:t> para procesar cada modelo tras leer la malla con </a:t>
            </a:r>
            <a:r>
              <a:rPr lang="es-ES" dirty="0" err="1" smtClean="0"/>
              <a:t>meshio</a:t>
            </a:r>
            <a:endParaRPr lang="es-ES" dirty="0"/>
          </a:p>
        </p:txBody>
      </p:sp>
      <p:sp>
        <p:nvSpPr>
          <p:cNvPr id="12" name="CuadroTexto 11"/>
          <p:cNvSpPr txBox="1"/>
          <p:nvPr/>
        </p:nvSpPr>
        <p:spPr>
          <a:xfrm>
            <a:off x="7775718" y="2354357"/>
            <a:ext cx="3241039" cy="3139321"/>
          </a:xfrm>
          <a:prstGeom prst="rect">
            <a:avLst/>
          </a:prstGeom>
          <a:noFill/>
        </p:spPr>
        <p:txBody>
          <a:bodyPr wrap="square" rtlCol="0">
            <a:spAutoFit/>
          </a:bodyPr>
          <a:lstStyle/>
          <a:p>
            <a:pPr marL="342900" indent="-342900">
              <a:buAutoNum type="arabicPlain"/>
            </a:pPr>
            <a:r>
              <a:rPr lang="en-US" dirty="0" smtClean="0"/>
              <a:t>0.0       0.0     0   -1</a:t>
            </a:r>
          </a:p>
          <a:p>
            <a:pPr marL="342900" indent="-342900">
              <a:buFontTx/>
              <a:buAutoNum type="arabicPlain"/>
            </a:pPr>
            <a:r>
              <a:rPr lang="en-US" dirty="0" smtClean="0"/>
              <a:t>2.0       </a:t>
            </a:r>
            <a:r>
              <a:rPr lang="en-US" dirty="0"/>
              <a:t>0.0    </a:t>
            </a:r>
            <a:r>
              <a:rPr lang="en-US" dirty="0" smtClean="0"/>
              <a:t>-1   </a:t>
            </a:r>
            <a:r>
              <a:rPr lang="en-US" dirty="0"/>
              <a:t>-</a:t>
            </a:r>
            <a:r>
              <a:rPr lang="en-US" dirty="0" smtClean="0"/>
              <a:t>1</a:t>
            </a:r>
          </a:p>
          <a:p>
            <a:pPr marL="342900" indent="-342900">
              <a:buFontTx/>
              <a:buAutoNum type="arabicPlain"/>
            </a:pPr>
            <a:r>
              <a:rPr lang="en-US" dirty="0" smtClean="0"/>
              <a:t>4.0       0.0     0   -1</a:t>
            </a:r>
          </a:p>
          <a:p>
            <a:pPr marL="342900" indent="-342900">
              <a:buFontTx/>
              <a:buAutoNum type="arabicPlain"/>
            </a:pPr>
            <a:r>
              <a:rPr lang="en-US" dirty="0" smtClean="0"/>
              <a:t>0.0       3.0     0    0</a:t>
            </a:r>
          </a:p>
          <a:p>
            <a:pPr marL="342900" indent="-342900">
              <a:buFontTx/>
              <a:buAutoNum type="arabicPlain"/>
            </a:pPr>
            <a:r>
              <a:rPr lang="en-US" dirty="0" smtClean="0"/>
              <a:t>2.0       3.0     0    0</a:t>
            </a:r>
          </a:p>
          <a:p>
            <a:pPr marL="342900" indent="-342900">
              <a:buFontTx/>
              <a:buAutoNum type="arabicPlain"/>
            </a:pPr>
            <a:r>
              <a:rPr lang="en-US" dirty="0" smtClean="0"/>
              <a:t>4.0       3.0     0    0</a:t>
            </a:r>
          </a:p>
          <a:p>
            <a:pPr marL="342900" indent="-342900">
              <a:buFontTx/>
              <a:buAutoNum type="arabicPlain"/>
            </a:pPr>
            <a:r>
              <a:rPr lang="en-US" dirty="0" smtClean="0"/>
              <a:t>0.0       6.0    0     0</a:t>
            </a:r>
          </a:p>
          <a:p>
            <a:pPr marL="342900" indent="-342900">
              <a:buFontTx/>
              <a:buAutoNum type="arabicPlain"/>
            </a:pPr>
            <a:r>
              <a:rPr lang="en-US" dirty="0" smtClean="0"/>
              <a:t>2.0       6.0    0     0</a:t>
            </a:r>
          </a:p>
          <a:p>
            <a:pPr marL="342900" indent="-342900">
              <a:buFontTx/>
              <a:buAutoNum type="arabicPlain"/>
            </a:pPr>
            <a:r>
              <a:rPr lang="en-US" dirty="0" smtClean="0"/>
              <a:t>4.0       6.0    0     0</a:t>
            </a:r>
          </a:p>
          <a:p>
            <a:pPr marL="342900" indent="-342900">
              <a:buFontTx/>
              <a:buAutoNum type="arabicPlain"/>
            </a:pPr>
            <a:endParaRPr lang="en-US" dirty="0"/>
          </a:p>
          <a:p>
            <a:pPr marL="342900" indent="-342900">
              <a:buAutoNum type="arabicPlain"/>
            </a:pPr>
            <a:endParaRPr lang="en-US" dirty="0"/>
          </a:p>
        </p:txBody>
      </p:sp>
      <p:sp>
        <p:nvSpPr>
          <p:cNvPr id="5" name="CuadroTexto 4"/>
          <p:cNvSpPr txBox="1"/>
          <p:nvPr/>
        </p:nvSpPr>
        <p:spPr>
          <a:xfrm>
            <a:off x="1080278" y="6327894"/>
            <a:ext cx="1778627" cy="369332"/>
          </a:xfrm>
          <a:prstGeom prst="rect">
            <a:avLst/>
          </a:prstGeom>
          <a:noFill/>
        </p:spPr>
        <p:txBody>
          <a:bodyPr wrap="none" rtlCol="0">
            <a:spAutoFit/>
          </a:bodyPr>
          <a:lstStyle/>
          <a:p>
            <a:r>
              <a:rPr lang="es-ES" dirty="0" smtClean="0"/>
              <a:t>Archivo de </a:t>
            </a:r>
            <a:r>
              <a:rPr lang="es-ES" b="1" dirty="0" err="1" smtClean="0"/>
              <a:t>Gmsh</a:t>
            </a:r>
            <a:endParaRPr lang="es-ES" b="1" dirty="0"/>
          </a:p>
        </p:txBody>
      </p:sp>
      <p:sp>
        <p:nvSpPr>
          <p:cNvPr id="14" name="CuadroTexto 13"/>
          <p:cNvSpPr txBox="1"/>
          <p:nvPr/>
        </p:nvSpPr>
        <p:spPr>
          <a:xfrm>
            <a:off x="7938278" y="5042376"/>
            <a:ext cx="2133918" cy="1754327"/>
          </a:xfrm>
          <a:prstGeom prst="rect">
            <a:avLst/>
          </a:prstGeom>
          <a:noFill/>
        </p:spPr>
        <p:txBody>
          <a:bodyPr wrap="none" rtlCol="0">
            <a:spAutoFit/>
          </a:bodyPr>
          <a:lstStyle/>
          <a:p>
            <a:r>
              <a:rPr lang="es-ES" dirty="0" smtClean="0"/>
              <a:t>Archivos de </a:t>
            </a:r>
            <a:r>
              <a:rPr lang="es-ES" b="1" dirty="0" err="1" smtClean="0"/>
              <a:t>SolidsPy</a:t>
            </a:r>
            <a:endParaRPr lang="es-ES" b="1" dirty="0" smtClean="0"/>
          </a:p>
          <a:p>
            <a:r>
              <a:rPr lang="es-ES" b="1" dirty="0" err="1" smtClean="0"/>
              <a:t>nodes.txt</a:t>
            </a:r>
            <a:endParaRPr lang="es-ES" b="1" dirty="0" smtClean="0"/>
          </a:p>
          <a:p>
            <a:r>
              <a:rPr lang="es-ES" b="1" dirty="0" err="1" smtClean="0"/>
              <a:t>eles.txt</a:t>
            </a:r>
            <a:endParaRPr lang="es-ES" b="1" dirty="0" smtClean="0"/>
          </a:p>
          <a:p>
            <a:r>
              <a:rPr lang="es-ES" b="1" dirty="0" err="1" smtClean="0"/>
              <a:t>mater.txt</a:t>
            </a:r>
            <a:endParaRPr lang="es-ES" b="1" dirty="0" smtClean="0"/>
          </a:p>
          <a:p>
            <a:r>
              <a:rPr lang="es-ES" b="1" dirty="0" err="1" smtClean="0"/>
              <a:t>loads.txt</a:t>
            </a:r>
            <a:endParaRPr lang="es-ES" b="1" dirty="0" smtClean="0"/>
          </a:p>
          <a:p>
            <a:endParaRPr lang="es-ES" b="1" dirty="0"/>
          </a:p>
        </p:txBody>
      </p:sp>
    </p:spTree>
    <p:extLst>
      <p:ext uri="{BB962C8B-B14F-4D97-AF65-F5344CB8AC3E}">
        <p14:creationId xmlns:p14="http://schemas.microsoft.com/office/powerpoint/2010/main" val="267009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adroTexto 202"/>
          <p:cNvSpPr txBox="1"/>
          <p:nvPr/>
        </p:nvSpPr>
        <p:spPr>
          <a:xfrm>
            <a:off x="4635321" y="0"/>
            <a:ext cx="4781502" cy="461665"/>
          </a:xfrm>
          <a:prstGeom prst="rect">
            <a:avLst/>
          </a:prstGeom>
          <a:noFill/>
        </p:spPr>
        <p:txBody>
          <a:bodyPr wrap="none" rtlCol="0">
            <a:spAutoFit/>
          </a:bodyPr>
          <a:lstStyle/>
          <a:p>
            <a:r>
              <a:rPr lang="es-ES" sz="2400" dirty="0" smtClean="0"/>
              <a:t>Rutina para procesamiento de nudos</a:t>
            </a:r>
            <a:endParaRPr lang="es-ES" sz="2400" dirty="0"/>
          </a:p>
        </p:txBody>
      </p:sp>
      <p:sp>
        <p:nvSpPr>
          <p:cNvPr id="5" name="CuadroTexto 4"/>
          <p:cNvSpPr txBox="1"/>
          <p:nvPr/>
        </p:nvSpPr>
        <p:spPr>
          <a:xfrm>
            <a:off x="294640" y="965200"/>
            <a:ext cx="11490960" cy="923330"/>
          </a:xfrm>
          <a:prstGeom prst="rect">
            <a:avLst/>
          </a:prstGeom>
          <a:noFill/>
        </p:spPr>
        <p:txBody>
          <a:bodyPr wrap="square" rtlCol="0">
            <a:spAutoFit/>
          </a:bodyPr>
          <a:lstStyle/>
          <a:p>
            <a:r>
              <a:rPr lang="es-ES" b="1" dirty="0" err="1" smtClean="0"/>
              <a:t>SolidsPy</a:t>
            </a:r>
            <a:r>
              <a:rPr lang="es-ES" b="1" dirty="0" smtClean="0"/>
              <a:t> </a:t>
            </a:r>
            <a:r>
              <a:rPr lang="es-ES" dirty="0" smtClean="0"/>
              <a:t>contiene rutinas para la escritura de archivos de nodos, elementos y cargas a partir de un modelo de </a:t>
            </a:r>
            <a:r>
              <a:rPr lang="es-ES" b="1" dirty="0" err="1" smtClean="0"/>
              <a:t>gmsh</a:t>
            </a:r>
            <a:r>
              <a:rPr lang="es-ES" dirty="0" smtClean="0"/>
              <a:t>. Estas rutinas parten de la lectura inicial de la malla usando </a:t>
            </a:r>
            <a:r>
              <a:rPr lang="es-ES" b="1" dirty="0" err="1" smtClean="0"/>
              <a:t>meshio</a:t>
            </a:r>
            <a:r>
              <a:rPr lang="es-ES" dirty="0" smtClean="0"/>
              <a:t> a través de diccionarios. A continuación se explican dichas rutinas.</a:t>
            </a:r>
            <a:endParaRPr lang="es-ES" dirty="0"/>
          </a:p>
        </p:txBody>
      </p:sp>
      <p:pic>
        <p:nvPicPr>
          <p:cNvPr id="8" name="Imagen 7"/>
          <p:cNvPicPr>
            <a:picLocks noChangeAspect="1"/>
          </p:cNvPicPr>
          <p:nvPr/>
        </p:nvPicPr>
        <p:blipFill>
          <a:blip r:embed="rId2"/>
          <a:stretch>
            <a:fillRect/>
          </a:stretch>
        </p:blipFill>
        <p:spPr>
          <a:xfrm>
            <a:off x="294640" y="2082800"/>
            <a:ext cx="5422900" cy="3898900"/>
          </a:xfrm>
          <a:prstGeom prst="rect">
            <a:avLst/>
          </a:prstGeom>
        </p:spPr>
      </p:pic>
      <p:sp>
        <p:nvSpPr>
          <p:cNvPr id="9" name="CuadroTexto 8"/>
          <p:cNvSpPr txBox="1"/>
          <p:nvPr/>
        </p:nvSpPr>
        <p:spPr>
          <a:xfrm>
            <a:off x="5913120" y="2204720"/>
            <a:ext cx="5262880" cy="1754327"/>
          </a:xfrm>
          <a:prstGeom prst="rect">
            <a:avLst/>
          </a:prstGeom>
          <a:noFill/>
        </p:spPr>
        <p:txBody>
          <a:bodyPr wrap="square" rtlCol="0">
            <a:spAutoFit/>
          </a:bodyPr>
          <a:lstStyle/>
          <a:p>
            <a:r>
              <a:rPr lang="es-ES" dirty="0" smtClean="0"/>
              <a:t>Esta rutina recibe como parámetros de entrada un diccionario con la información nodal de </a:t>
            </a:r>
            <a:r>
              <a:rPr lang="es-ES" b="1" dirty="0" err="1" smtClean="0"/>
              <a:t>gmsh</a:t>
            </a:r>
            <a:r>
              <a:rPr lang="es-ES" dirty="0" smtClean="0"/>
              <a:t> una vez </a:t>
            </a:r>
            <a:r>
              <a:rPr lang="es-ES" dirty="0" err="1" smtClean="0"/>
              <a:t>leida</a:t>
            </a:r>
            <a:r>
              <a:rPr lang="es-ES" dirty="0" smtClean="0"/>
              <a:t> con </a:t>
            </a:r>
            <a:r>
              <a:rPr lang="es-ES" b="1" dirty="0" err="1" smtClean="0"/>
              <a:t>meshio</a:t>
            </a:r>
            <a:r>
              <a:rPr lang="es-ES" dirty="0" smtClean="0"/>
              <a:t> y entrega como parámetro de salida el arreglo </a:t>
            </a:r>
            <a:r>
              <a:rPr lang="es-ES" b="1" dirty="0" err="1" smtClean="0"/>
              <a:t>nodes_array</a:t>
            </a:r>
            <a:r>
              <a:rPr lang="es-ES" b="1" dirty="0" smtClean="0"/>
              <a:t>[]</a:t>
            </a:r>
            <a:r>
              <a:rPr lang="es-ES" dirty="0" smtClean="0"/>
              <a:t> el cual ya se encuentra formateado para ser escrito como el archivo de texto </a:t>
            </a:r>
            <a:r>
              <a:rPr lang="es-ES" b="1" dirty="0" err="1" smtClean="0"/>
              <a:t>nodes.txt</a:t>
            </a:r>
            <a:r>
              <a:rPr lang="es-ES" dirty="0" smtClean="0"/>
              <a:t> para </a:t>
            </a:r>
            <a:r>
              <a:rPr lang="es-ES" b="1" dirty="0" err="1" smtClean="0"/>
              <a:t>SolidsPy</a:t>
            </a:r>
            <a:r>
              <a:rPr lang="es-ES" dirty="0" smtClean="0"/>
              <a:t>.  </a:t>
            </a:r>
            <a:endParaRPr lang="es-ES" dirty="0"/>
          </a:p>
        </p:txBody>
      </p:sp>
    </p:spTree>
    <p:extLst>
      <p:ext uri="{BB962C8B-B14F-4D97-AF65-F5344CB8AC3E}">
        <p14:creationId xmlns:p14="http://schemas.microsoft.com/office/powerpoint/2010/main" val="3933349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adroTexto 202"/>
          <p:cNvSpPr txBox="1"/>
          <p:nvPr/>
        </p:nvSpPr>
        <p:spPr>
          <a:xfrm>
            <a:off x="3395201" y="88002"/>
            <a:ext cx="6491842" cy="461665"/>
          </a:xfrm>
          <a:prstGeom prst="rect">
            <a:avLst/>
          </a:prstGeom>
          <a:noFill/>
        </p:spPr>
        <p:txBody>
          <a:bodyPr wrap="none" rtlCol="0">
            <a:spAutoFit/>
          </a:bodyPr>
          <a:lstStyle/>
          <a:p>
            <a:r>
              <a:rPr lang="es-ES" sz="2400" dirty="0" smtClean="0"/>
              <a:t>Rutina para imposición </a:t>
            </a:r>
            <a:r>
              <a:rPr lang="es-ES" sz="2400" smtClean="0"/>
              <a:t>de condiciones </a:t>
            </a:r>
            <a:r>
              <a:rPr lang="es-ES" sz="2400" dirty="0" smtClean="0"/>
              <a:t>de frontera</a:t>
            </a:r>
            <a:endParaRPr lang="es-ES" sz="2400" dirty="0"/>
          </a:p>
        </p:txBody>
      </p:sp>
      <p:sp>
        <p:nvSpPr>
          <p:cNvPr id="9" name="CuadroTexto 8"/>
          <p:cNvSpPr txBox="1"/>
          <p:nvPr/>
        </p:nvSpPr>
        <p:spPr>
          <a:xfrm>
            <a:off x="6022225" y="647634"/>
            <a:ext cx="5262880" cy="1569660"/>
          </a:xfrm>
          <a:prstGeom prst="rect">
            <a:avLst/>
          </a:prstGeom>
          <a:noFill/>
        </p:spPr>
        <p:txBody>
          <a:bodyPr wrap="square" rtlCol="0">
            <a:spAutoFit/>
          </a:bodyPr>
          <a:lstStyle/>
          <a:p>
            <a:r>
              <a:rPr lang="es-ES" sz="1200" dirty="0" smtClean="0"/>
              <a:t>Antes de escribir el archivo </a:t>
            </a:r>
            <a:r>
              <a:rPr lang="es-ES" sz="1200" b="1" dirty="0" err="1" smtClean="0"/>
              <a:t>nodes.txt</a:t>
            </a:r>
            <a:r>
              <a:rPr lang="es-ES" sz="1200" dirty="0" smtClean="0"/>
              <a:t> con la información de los nodos es necesario imponer las condiciones de frontera de desplazamientos. Estas corresponden a restricciones en grados de libertad en ciertos puntos del modelo. </a:t>
            </a:r>
            <a:r>
              <a:rPr lang="es-ES" sz="1200" b="1" dirty="0" err="1" smtClean="0"/>
              <a:t>SolidsPy</a:t>
            </a:r>
            <a:r>
              <a:rPr lang="es-ES" sz="1200" dirty="0" smtClean="0"/>
              <a:t> considera un grado de libertad restringido si a este se le asigna la condición de frontera -1. Para poder reconocer estos puntos el script de mallado extrae del conjunto de todos los nudos del modelo aquellos localizados sobre la línea física definida en la malla para la asignación de los grados de libertad restringidos.</a:t>
            </a:r>
            <a:endParaRPr lang="es-ES" sz="1200" dirty="0"/>
          </a:p>
        </p:txBody>
      </p:sp>
      <p:pic>
        <p:nvPicPr>
          <p:cNvPr id="2" name="Imagen 1"/>
          <p:cNvPicPr>
            <a:picLocks noChangeAspect="1"/>
          </p:cNvPicPr>
          <p:nvPr/>
        </p:nvPicPr>
        <p:blipFill>
          <a:blip r:embed="rId2"/>
          <a:stretch>
            <a:fillRect/>
          </a:stretch>
        </p:blipFill>
        <p:spPr>
          <a:xfrm>
            <a:off x="114300" y="647634"/>
            <a:ext cx="5740400" cy="5648960"/>
          </a:xfrm>
          <a:prstGeom prst="rect">
            <a:avLst/>
          </a:prstGeom>
        </p:spPr>
      </p:pic>
      <p:sp>
        <p:nvSpPr>
          <p:cNvPr id="10" name="Rectangle 3"/>
          <p:cNvSpPr/>
          <p:nvPr/>
        </p:nvSpPr>
        <p:spPr>
          <a:xfrm>
            <a:off x="7066531" y="2467914"/>
            <a:ext cx="2939143" cy="7886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4"/>
          <p:cNvSpPr/>
          <p:nvPr/>
        </p:nvSpPr>
        <p:spPr>
          <a:xfrm>
            <a:off x="7071435" y="3256583"/>
            <a:ext cx="2939143" cy="86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46"/>
          <p:cNvGrpSpPr/>
          <p:nvPr/>
        </p:nvGrpSpPr>
        <p:grpSpPr>
          <a:xfrm>
            <a:off x="6963661" y="2467914"/>
            <a:ext cx="102870" cy="1655702"/>
            <a:chOff x="925286" y="2188029"/>
            <a:chExt cx="228600" cy="3679337"/>
          </a:xfrm>
        </p:grpSpPr>
        <p:grpSp>
          <p:nvGrpSpPr>
            <p:cNvPr id="158" name="Group 15"/>
            <p:cNvGrpSpPr/>
            <p:nvPr/>
          </p:nvGrpSpPr>
          <p:grpSpPr>
            <a:xfrm>
              <a:off x="925286" y="2188029"/>
              <a:ext cx="228600" cy="925280"/>
              <a:chOff x="925286" y="2188029"/>
              <a:chExt cx="228600" cy="925280"/>
            </a:xfrm>
          </p:grpSpPr>
          <p:grpSp>
            <p:nvGrpSpPr>
              <p:cNvPr id="189" name="Group 8"/>
              <p:cNvGrpSpPr/>
              <p:nvPr/>
            </p:nvGrpSpPr>
            <p:grpSpPr>
              <a:xfrm>
                <a:off x="925286" y="2188029"/>
                <a:ext cx="228600" cy="304799"/>
                <a:chOff x="925286" y="2188029"/>
                <a:chExt cx="228600" cy="304799"/>
              </a:xfrm>
            </p:grpSpPr>
            <p:cxnSp>
              <p:nvCxnSpPr>
                <p:cNvPr id="196" name="Straight Connector 6"/>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97" name="Oval 7"/>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9"/>
              <p:cNvGrpSpPr/>
              <p:nvPr/>
            </p:nvGrpSpPr>
            <p:grpSpPr>
              <a:xfrm>
                <a:off x="925286" y="2525484"/>
                <a:ext cx="228600" cy="304799"/>
                <a:chOff x="925286" y="2188029"/>
                <a:chExt cx="228600" cy="304799"/>
              </a:xfrm>
            </p:grpSpPr>
            <p:cxnSp>
              <p:nvCxnSpPr>
                <p:cNvPr id="194" name="Straight Connector 1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95" name="Oval 1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2"/>
              <p:cNvGrpSpPr/>
              <p:nvPr/>
            </p:nvGrpSpPr>
            <p:grpSpPr>
              <a:xfrm>
                <a:off x="925286" y="2808510"/>
                <a:ext cx="228600" cy="304799"/>
                <a:chOff x="925286" y="2188029"/>
                <a:chExt cx="228600" cy="304799"/>
              </a:xfrm>
            </p:grpSpPr>
            <p:cxnSp>
              <p:nvCxnSpPr>
                <p:cNvPr id="192" name="Straight Connector 13"/>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Oval 14"/>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6"/>
            <p:cNvGrpSpPr/>
            <p:nvPr/>
          </p:nvGrpSpPr>
          <p:grpSpPr>
            <a:xfrm>
              <a:off x="925286" y="3124192"/>
              <a:ext cx="228600" cy="925280"/>
              <a:chOff x="925286" y="2188029"/>
              <a:chExt cx="228600" cy="925280"/>
            </a:xfrm>
          </p:grpSpPr>
          <p:grpSp>
            <p:nvGrpSpPr>
              <p:cNvPr id="180" name="Group 17"/>
              <p:cNvGrpSpPr/>
              <p:nvPr/>
            </p:nvGrpSpPr>
            <p:grpSpPr>
              <a:xfrm>
                <a:off x="925286" y="2188029"/>
                <a:ext cx="228600" cy="304799"/>
                <a:chOff x="925286" y="2188029"/>
                <a:chExt cx="228600" cy="304799"/>
              </a:xfrm>
            </p:grpSpPr>
            <p:cxnSp>
              <p:nvCxnSpPr>
                <p:cNvPr id="187" name="Straight Connector 2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88" name="Oval 2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
              <p:cNvGrpSpPr/>
              <p:nvPr/>
            </p:nvGrpSpPr>
            <p:grpSpPr>
              <a:xfrm>
                <a:off x="925286" y="2525484"/>
                <a:ext cx="228600" cy="304799"/>
                <a:chOff x="925286" y="2188029"/>
                <a:chExt cx="228600" cy="304799"/>
              </a:xfrm>
            </p:grpSpPr>
            <p:cxnSp>
              <p:nvCxnSpPr>
                <p:cNvPr id="185" name="Straight Connector 2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86" name="Oval 2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9"/>
              <p:cNvGrpSpPr/>
              <p:nvPr/>
            </p:nvGrpSpPr>
            <p:grpSpPr>
              <a:xfrm>
                <a:off x="925286" y="2808510"/>
                <a:ext cx="228600" cy="304799"/>
                <a:chOff x="925286" y="2188029"/>
                <a:chExt cx="228600" cy="304799"/>
              </a:xfrm>
            </p:grpSpPr>
            <p:cxnSp>
              <p:nvCxnSpPr>
                <p:cNvPr id="183" name="Straight Connector 2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2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0" name="Group 26"/>
            <p:cNvGrpSpPr/>
            <p:nvPr/>
          </p:nvGrpSpPr>
          <p:grpSpPr>
            <a:xfrm>
              <a:off x="925286" y="4049472"/>
              <a:ext cx="228600" cy="925280"/>
              <a:chOff x="925286" y="2188029"/>
              <a:chExt cx="228600" cy="925280"/>
            </a:xfrm>
          </p:grpSpPr>
          <p:grpSp>
            <p:nvGrpSpPr>
              <p:cNvPr id="171" name="Group 27"/>
              <p:cNvGrpSpPr/>
              <p:nvPr/>
            </p:nvGrpSpPr>
            <p:grpSpPr>
              <a:xfrm>
                <a:off x="925286" y="2188029"/>
                <a:ext cx="228600" cy="304799"/>
                <a:chOff x="925286" y="2188029"/>
                <a:chExt cx="228600" cy="304799"/>
              </a:xfrm>
            </p:grpSpPr>
            <p:cxnSp>
              <p:nvCxnSpPr>
                <p:cNvPr id="178" name="Straight Connector 3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3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28"/>
              <p:cNvGrpSpPr/>
              <p:nvPr/>
            </p:nvGrpSpPr>
            <p:grpSpPr>
              <a:xfrm>
                <a:off x="925286" y="2525484"/>
                <a:ext cx="228600" cy="304799"/>
                <a:chOff x="925286" y="2188029"/>
                <a:chExt cx="228600" cy="304799"/>
              </a:xfrm>
            </p:grpSpPr>
            <p:cxnSp>
              <p:nvCxnSpPr>
                <p:cNvPr id="176" name="Straight Connector 3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77" name="Oval 3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29"/>
              <p:cNvGrpSpPr/>
              <p:nvPr/>
            </p:nvGrpSpPr>
            <p:grpSpPr>
              <a:xfrm>
                <a:off x="925286" y="2808510"/>
                <a:ext cx="228600" cy="304799"/>
                <a:chOff x="925286" y="2188029"/>
                <a:chExt cx="228600" cy="304799"/>
              </a:xfrm>
            </p:grpSpPr>
            <p:cxnSp>
              <p:nvCxnSpPr>
                <p:cNvPr id="174" name="Straight Connector 3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75" name="Oval 3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1" name="Group 36"/>
            <p:cNvGrpSpPr/>
            <p:nvPr/>
          </p:nvGrpSpPr>
          <p:grpSpPr>
            <a:xfrm>
              <a:off x="925286" y="4942086"/>
              <a:ext cx="228600" cy="925280"/>
              <a:chOff x="925286" y="2188029"/>
              <a:chExt cx="228600" cy="925280"/>
            </a:xfrm>
          </p:grpSpPr>
          <p:grpSp>
            <p:nvGrpSpPr>
              <p:cNvPr id="162" name="Group 37"/>
              <p:cNvGrpSpPr/>
              <p:nvPr/>
            </p:nvGrpSpPr>
            <p:grpSpPr>
              <a:xfrm>
                <a:off x="925286" y="2188029"/>
                <a:ext cx="228600" cy="304799"/>
                <a:chOff x="925286" y="2188029"/>
                <a:chExt cx="228600" cy="304799"/>
              </a:xfrm>
            </p:grpSpPr>
            <p:cxnSp>
              <p:nvCxnSpPr>
                <p:cNvPr id="169" name="Straight Connector 4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4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38"/>
              <p:cNvGrpSpPr/>
              <p:nvPr/>
            </p:nvGrpSpPr>
            <p:grpSpPr>
              <a:xfrm>
                <a:off x="925286" y="2525484"/>
                <a:ext cx="228600" cy="304799"/>
                <a:chOff x="925286" y="2188029"/>
                <a:chExt cx="228600" cy="304799"/>
              </a:xfrm>
            </p:grpSpPr>
            <p:cxnSp>
              <p:nvCxnSpPr>
                <p:cNvPr id="167" name="Straight Connector 4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68" name="Oval 4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39"/>
              <p:cNvGrpSpPr/>
              <p:nvPr/>
            </p:nvGrpSpPr>
            <p:grpSpPr>
              <a:xfrm>
                <a:off x="925286" y="2808510"/>
                <a:ext cx="228600" cy="304799"/>
                <a:chOff x="925286" y="2188029"/>
                <a:chExt cx="228600" cy="304799"/>
              </a:xfrm>
            </p:grpSpPr>
            <p:cxnSp>
              <p:nvCxnSpPr>
                <p:cNvPr id="165" name="Straight Connector 4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Oval 4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3" name="Group 166"/>
          <p:cNvGrpSpPr/>
          <p:nvPr/>
        </p:nvGrpSpPr>
        <p:grpSpPr>
          <a:xfrm>
            <a:off x="7037145" y="4128513"/>
            <a:ext cx="2968529" cy="80828"/>
            <a:chOff x="3047999" y="5366633"/>
            <a:chExt cx="6596730" cy="179617"/>
          </a:xfrm>
        </p:grpSpPr>
        <p:grpSp>
          <p:nvGrpSpPr>
            <p:cNvPr id="85" name="Group 147"/>
            <p:cNvGrpSpPr/>
            <p:nvPr/>
          </p:nvGrpSpPr>
          <p:grpSpPr>
            <a:xfrm>
              <a:off x="3047999" y="5372078"/>
              <a:ext cx="4952991" cy="174172"/>
              <a:chOff x="6008913" y="620485"/>
              <a:chExt cx="4952991" cy="174172"/>
            </a:xfrm>
          </p:grpSpPr>
          <p:grpSp>
            <p:nvGrpSpPr>
              <p:cNvPr id="104" name="Group 92"/>
              <p:cNvGrpSpPr/>
              <p:nvPr/>
            </p:nvGrpSpPr>
            <p:grpSpPr>
              <a:xfrm>
                <a:off x="6008913" y="620486"/>
                <a:ext cx="304800" cy="174171"/>
                <a:chOff x="9818914" y="762000"/>
                <a:chExt cx="304800" cy="174171"/>
              </a:xfrm>
            </p:grpSpPr>
            <p:cxnSp>
              <p:nvCxnSpPr>
                <p:cNvPr id="156" name="Straight Connector 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96"/>
              <p:cNvGrpSpPr/>
              <p:nvPr/>
            </p:nvGrpSpPr>
            <p:grpSpPr>
              <a:xfrm>
                <a:off x="6302826" y="620486"/>
                <a:ext cx="304800" cy="174171"/>
                <a:chOff x="9818914" y="762000"/>
                <a:chExt cx="304800" cy="174171"/>
              </a:xfrm>
            </p:grpSpPr>
            <p:cxnSp>
              <p:nvCxnSpPr>
                <p:cNvPr id="154" name="Straight Connector 9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9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99"/>
              <p:cNvGrpSpPr/>
              <p:nvPr/>
            </p:nvGrpSpPr>
            <p:grpSpPr>
              <a:xfrm>
                <a:off x="6531426" y="620485"/>
                <a:ext cx="304800" cy="174171"/>
                <a:chOff x="9818914" y="762000"/>
                <a:chExt cx="304800" cy="174171"/>
              </a:xfrm>
            </p:grpSpPr>
            <p:cxnSp>
              <p:nvCxnSpPr>
                <p:cNvPr id="152" name="Straight Connector 10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0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2"/>
              <p:cNvGrpSpPr/>
              <p:nvPr/>
            </p:nvGrpSpPr>
            <p:grpSpPr>
              <a:xfrm>
                <a:off x="6836226" y="620486"/>
                <a:ext cx="304800" cy="174171"/>
                <a:chOff x="9818914" y="762000"/>
                <a:chExt cx="304800" cy="174171"/>
              </a:xfrm>
            </p:grpSpPr>
            <p:cxnSp>
              <p:nvCxnSpPr>
                <p:cNvPr id="150" name="Straight Connector 10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Oval 10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5"/>
              <p:cNvGrpSpPr/>
              <p:nvPr/>
            </p:nvGrpSpPr>
            <p:grpSpPr>
              <a:xfrm>
                <a:off x="7130139" y="620486"/>
                <a:ext cx="304800" cy="174171"/>
                <a:chOff x="9818914" y="762000"/>
                <a:chExt cx="304800" cy="174171"/>
              </a:xfrm>
            </p:grpSpPr>
            <p:cxnSp>
              <p:nvCxnSpPr>
                <p:cNvPr id="148" name="Straight Connector 10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Oval 10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7358739" y="620485"/>
                <a:ext cx="304800" cy="174171"/>
                <a:chOff x="9818914" y="762000"/>
                <a:chExt cx="304800" cy="174171"/>
              </a:xfrm>
            </p:grpSpPr>
            <p:cxnSp>
              <p:nvCxnSpPr>
                <p:cNvPr id="146" name="Straight Connector 10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1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11"/>
              <p:cNvGrpSpPr/>
              <p:nvPr/>
            </p:nvGrpSpPr>
            <p:grpSpPr>
              <a:xfrm>
                <a:off x="7663539" y="620486"/>
                <a:ext cx="304800" cy="174171"/>
                <a:chOff x="9818914" y="762000"/>
                <a:chExt cx="304800" cy="174171"/>
              </a:xfrm>
            </p:grpSpPr>
            <p:cxnSp>
              <p:nvCxnSpPr>
                <p:cNvPr id="144" name="Straight Connector 11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Oval 11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4"/>
              <p:cNvGrpSpPr/>
              <p:nvPr/>
            </p:nvGrpSpPr>
            <p:grpSpPr>
              <a:xfrm>
                <a:off x="7957452" y="620486"/>
                <a:ext cx="304800" cy="174171"/>
                <a:chOff x="9818914" y="762000"/>
                <a:chExt cx="304800" cy="174171"/>
              </a:xfrm>
            </p:grpSpPr>
            <p:cxnSp>
              <p:nvCxnSpPr>
                <p:cNvPr id="142" name="Straight Connector 11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1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7"/>
              <p:cNvGrpSpPr/>
              <p:nvPr/>
            </p:nvGrpSpPr>
            <p:grpSpPr>
              <a:xfrm>
                <a:off x="8186052" y="620485"/>
                <a:ext cx="304800" cy="174171"/>
                <a:chOff x="9818914" y="762000"/>
                <a:chExt cx="304800" cy="174171"/>
              </a:xfrm>
            </p:grpSpPr>
            <p:cxnSp>
              <p:nvCxnSpPr>
                <p:cNvPr id="140" name="Straight Connector 11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1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20"/>
              <p:cNvGrpSpPr/>
              <p:nvPr/>
            </p:nvGrpSpPr>
            <p:grpSpPr>
              <a:xfrm>
                <a:off x="8490852" y="620486"/>
                <a:ext cx="304800" cy="174171"/>
                <a:chOff x="9818914" y="762000"/>
                <a:chExt cx="304800" cy="174171"/>
              </a:xfrm>
            </p:grpSpPr>
            <p:cxnSp>
              <p:nvCxnSpPr>
                <p:cNvPr id="138" name="Straight Connector 12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Oval 12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23"/>
              <p:cNvGrpSpPr/>
              <p:nvPr/>
            </p:nvGrpSpPr>
            <p:grpSpPr>
              <a:xfrm>
                <a:off x="8784765" y="620486"/>
                <a:ext cx="304800" cy="174171"/>
                <a:chOff x="9818914" y="762000"/>
                <a:chExt cx="304800" cy="174171"/>
              </a:xfrm>
            </p:grpSpPr>
            <p:cxnSp>
              <p:nvCxnSpPr>
                <p:cNvPr id="136" name="Straight Connector 12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2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26"/>
              <p:cNvGrpSpPr/>
              <p:nvPr/>
            </p:nvGrpSpPr>
            <p:grpSpPr>
              <a:xfrm>
                <a:off x="9013365" y="620485"/>
                <a:ext cx="304800" cy="174171"/>
                <a:chOff x="9818914" y="762000"/>
                <a:chExt cx="304800" cy="174171"/>
              </a:xfrm>
            </p:grpSpPr>
            <p:cxnSp>
              <p:nvCxnSpPr>
                <p:cNvPr id="134" name="Straight Connector 12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Oval 12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29"/>
              <p:cNvGrpSpPr/>
              <p:nvPr/>
            </p:nvGrpSpPr>
            <p:grpSpPr>
              <a:xfrm>
                <a:off x="9307278" y="620486"/>
                <a:ext cx="304800" cy="174171"/>
                <a:chOff x="9818914" y="762000"/>
                <a:chExt cx="304800" cy="174171"/>
              </a:xfrm>
            </p:grpSpPr>
            <p:cxnSp>
              <p:nvCxnSpPr>
                <p:cNvPr id="132" name="Straight Connector 13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32"/>
              <p:cNvGrpSpPr/>
              <p:nvPr/>
            </p:nvGrpSpPr>
            <p:grpSpPr>
              <a:xfrm>
                <a:off x="9601191" y="620486"/>
                <a:ext cx="304800" cy="174171"/>
                <a:chOff x="9818914" y="762000"/>
                <a:chExt cx="304800" cy="174171"/>
              </a:xfrm>
            </p:grpSpPr>
            <p:cxnSp>
              <p:nvCxnSpPr>
                <p:cNvPr id="130" name="Straight Connector 13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1" name="Oval 13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35"/>
              <p:cNvGrpSpPr/>
              <p:nvPr/>
            </p:nvGrpSpPr>
            <p:grpSpPr>
              <a:xfrm>
                <a:off x="9829791" y="620485"/>
                <a:ext cx="304800" cy="174171"/>
                <a:chOff x="9818914" y="762000"/>
                <a:chExt cx="304800" cy="174171"/>
              </a:xfrm>
            </p:grpSpPr>
            <p:cxnSp>
              <p:nvCxnSpPr>
                <p:cNvPr id="128" name="Straight Connector 13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Oval 13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38"/>
              <p:cNvGrpSpPr/>
              <p:nvPr/>
            </p:nvGrpSpPr>
            <p:grpSpPr>
              <a:xfrm>
                <a:off x="10134591" y="620486"/>
                <a:ext cx="304800" cy="174171"/>
                <a:chOff x="9818914" y="762000"/>
                <a:chExt cx="304800" cy="174171"/>
              </a:xfrm>
            </p:grpSpPr>
            <p:cxnSp>
              <p:nvCxnSpPr>
                <p:cNvPr id="126" name="Straight Connector 13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7" name="Oval 14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41"/>
              <p:cNvGrpSpPr/>
              <p:nvPr/>
            </p:nvGrpSpPr>
            <p:grpSpPr>
              <a:xfrm>
                <a:off x="10428504" y="620486"/>
                <a:ext cx="304800" cy="174171"/>
                <a:chOff x="9818914" y="762000"/>
                <a:chExt cx="304800" cy="174171"/>
              </a:xfrm>
            </p:grpSpPr>
            <p:cxnSp>
              <p:nvCxnSpPr>
                <p:cNvPr id="124" name="Straight Connector 14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4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44"/>
              <p:cNvGrpSpPr/>
              <p:nvPr/>
            </p:nvGrpSpPr>
            <p:grpSpPr>
              <a:xfrm>
                <a:off x="10657104" y="620485"/>
                <a:ext cx="304800" cy="174171"/>
                <a:chOff x="9818914" y="762000"/>
                <a:chExt cx="304800" cy="174171"/>
              </a:xfrm>
            </p:grpSpPr>
            <p:cxnSp>
              <p:nvCxnSpPr>
                <p:cNvPr id="122" name="Straight Connector 14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Oval 14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 name="Group 148"/>
            <p:cNvGrpSpPr/>
            <p:nvPr/>
          </p:nvGrpSpPr>
          <p:grpSpPr>
            <a:xfrm>
              <a:off x="7990103" y="5366634"/>
              <a:ext cx="304800" cy="174171"/>
              <a:chOff x="9818914" y="762000"/>
              <a:chExt cx="304800" cy="174171"/>
            </a:xfrm>
          </p:grpSpPr>
          <p:cxnSp>
            <p:nvCxnSpPr>
              <p:cNvPr id="102" name="Straight Connector 14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5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151"/>
            <p:cNvGrpSpPr/>
            <p:nvPr/>
          </p:nvGrpSpPr>
          <p:grpSpPr>
            <a:xfrm>
              <a:off x="8284016" y="5366634"/>
              <a:ext cx="304800" cy="174171"/>
              <a:chOff x="9818914" y="762000"/>
              <a:chExt cx="304800" cy="174171"/>
            </a:xfrm>
          </p:grpSpPr>
          <p:cxnSp>
            <p:nvCxnSpPr>
              <p:cNvPr id="100" name="Straight Connector 15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5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154"/>
            <p:cNvGrpSpPr/>
            <p:nvPr/>
          </p:nvGrpSpPr>
          <p:grpSpPr>
            <a:xfrm>
              <a:off x="8512616" y="5366633"/>
              <a:ext cx="304800" cy="174171"/>
              <a:chOff x="9818914" y="762000"/>
              <a:chExt cx="304800" cy="174171"/>
            </a:xfrm>
          </p:grpSpPr>
          <p:cxnSp>
            <p:nvCxnSpPr>
              <p:cNvPr id="98" name="Straight Connector 15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15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157"/>
            <p:cNvGrpSpPr/>
            <p:nvPr/>
          </p:nvGrpSpPr>
          <p:grpSpPr>
            <a:xfrm>
              <a:off x="8817416" y="5366634"/>
              <a:ext cx="304800" cy="174171"/>
              <a:chOff x="9818914" y="762000"/>
              <a:chExt cx="304800" cy="174171"/>
            </a:xfrm>
          </p:grpSpPr>
          <p:cxnSp>
            <p:nvCxnSpPr>
              <p:cNvPr id="96" name="Straight Connector 15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Oval 15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160"/>
            <p:cNvGrpSpPr/>
            <p:nvPr/>
          </p:nvGrpSpPr>
          <p:grpSpPr>
            <a:xfrm>
              <a:off x="9111329" y="5366634"/>
              <a:ext cx="304800" cy="174171"/>
              <a:chOff x="9818914" y="762000"/>
              <a:chExt cx="304800" cy="174171"/>
            </a:xfrm>
          </p:grpSpPr>
          <p:cxnSp>
            <p:nvCxnSpPr>
              <p:cNvPr id="94" name="Straight Connector 16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6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163"/>
            <p:cNvGrpSpPr/>
            <p:nvPr/>
          </p:nvGrpSpPr>
          <p:grpSpPr>
            <a:xfrm>
              <a:off x="9339929" y="5366633"/>
              <a:ext cx="304800" cy="174171"/>
              <a:chOff x="9818914" y="762000"/>
              <a:chExt cx="304800" cy="174171"/>
            </a:xfrm>
          </p:grpSpPr>
          <p:cxnSp>
            <p:nvCxnSpPr>
              <p:cNvPr id="92" name="Straight Connector 16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16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200"/>
          <p:cNvGrpSpPr/>
          <p:nvPr/>
        </p:nvGrpSpPr>
        <p:grpSpPr>
          <a:xfrm>
            <a:off x="10005674" y="2470362"/>
            <a:ext cx="78378" cy="1636112"/>
            <a:chOff x="10428512" y="1676396"/>
            <a:chExt cx="174174" cy="3635803"/>
          </a:xfrm>
        </p:grpSpPr>
        <p:grpSp>
          <p:nvGrpSpPr>
            <p:cNvPr id="49" name="Group 93"/>
            <p:cNvGrpSpPr/>
            <p:nvPr/>
          </p:nvGrpSpPr>
          <p:grpSpPr>
            <a:xfrm rot="16200000">
              <a:off x="10363200" y="1741710"/>
              <a:ext cx="304800" cy="174171"/>
              <a:chOff x="9818914" y="762000"/>
              <a:chExt cx="304800" cy="174171"/>
            </a:xfrm>
          </p:grpSpPr>
          <p:cxnSp>
            <p:nvCxnSpPr>
              <p:cNvPr id="83" name="Straight Connector 9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9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67"/>
            <p:cNvGrpSpPr/>
            <p:nvPr/>
          </p:nvGrpSpPr>
          <p:grpSpPr>
            <a:xfrm rot="16200000">
              <a:off x="10363200" y="2046511"/>
              <a:ext cx="304800" cy="174171"/>
              <a:chOff x="9818914" y="762000"/>
              <a:chExt cx="304800" cy="174171"/>
            </a:xfrm>
          </p:grpSpPr>
          <p:cxnSp>
            <p:nvCxnSpPr>
              <p:cNvPr id="81" name="Straight Connector 16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16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170"/>
            <p:cNvGrpSpPr/>
            <p:nvPr/>
          </p:nvGrpSpPr>
          <p:grpSpPr>
            <a:xfrm rot="16200000">
              <a:off x="10363199" y="2351310"/>
              <a:ext cx="304800" cy="174171"/>
              <a:chOff x="9818914" y="762000"/>
              <a:chExt cx="304800" cy="174171"/>
            </a:xfrm>
          </p:grpSpPr>
          <p:cxnSp>
            <p:nvCxnSpPr>
              <p:cNvPr id="79" name="Straight Connector 17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17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173"/>
            <p:cNvGrpSpPr/>
            <p:nvPr/>
          </p:nvGrpSpPr>
          <p:grpSpPr>
            <a:xfrm rot="16200000">
              <a:off x="10363201" y="2656100"/>
              <a:ext cx="304800" cy="174171"/>
              <a:chOff x="9818914" y="762000"/>
              <a:chExt cx="304800" cy="174171"/>
            </a:xfrm>
          </p:grpSpPr>
          <p:cxnSp>
            <p:nvCxnSpPr>
              <p:cNvPr id="77" name="Straight Connector 17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17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176"/>
            <p:cNvGrpSpPr/>
            <p:nvPr/>
          </p:nvGrpSpPr>
          <p:grpSpPr>
            <a:xfrm rot="16200000">
              <a:off x="10363201" y="2960901"/>
              <a:ext cx="304800" cy="174171"/>
              <a:chOff x="9818914" y="762000"/>
              <a:chExt cx="304800" cy="174171"/>
            </a:xfrm>
          </p:grpSpPr>
          <p:cxnSp>
            <p:nvCxnSpPr>
              <p:cNvPr id="75" name="Straight Connector 17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17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179"/>
            <p:cNvGrpSpPr/>
            <p:nvPr/>
          </p:nvGrpSpPr>
          <p:grpSpPr>
            <a:xfrm rot="16200000">
              <a:off x="10363200" y="3265700"/>
              <a:ext cx="304800" cy="174171"/>
              <a:chOff x="9818914" y="762000"/>
              <a:chExt cx="304800" cy="174171"/>
            </a:xfrm>
          </p:grpSpPr>
          <p:cxnSp>
            <p:nvCxnSpPr>
              <p:cNvPr id="73" name="Straight Connector 18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18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82"/>
            <p:cNvGrpSpPr/>
            <p:nvPr/>
          </p:nvGrpSpPr>
          <p:grpSpPr>
            <a:xfrm rot="16200000">
              <a:off x="10363199" y="3570490"/>
              <a:ext cx="304800" cy="174171"/>
              <a:chOff x="9818914" y="762000"/>
              <a:chExt cx="304800" cy="174171"/>
            </a:xfrm>
          </p:grpSpPr>
          <p:cxnSp>
            <p:nvCxnSpPr>
              <p:cNvPr id="71" name="Straight Connector 18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18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185"/>
            <p:cNvGrpSpPr/>
            <p:nvPr/>
          </p:nvGrpSpPr>
          <p:grpSpPr>
            <a:xfrm rot="16200000">
              <a:off x="10363199" y="3875291"/>
              <a:ext cx="304800" cy="174171"/>
              <a:chOff x="9818914" y="762000"/>
              <a:chExt cx="304800" cy="174171"/>
            </a:xfrm>
          </p:grpSpPr>
          <p:cxnSp>
            <p:nvCxnSpPr>
              <p:cNvPr id="69" name="Straight Connector 18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18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188"/>
            <p:cNvGrpSpPr/>
            <p:nvPr/>
          </p:nvGrpSpPr>
          <p:grpSpPr>
            <a:xfrm rot="16200000">
              <a:off x="10363198" y="4180090"/>
              <a:ext cx="304800" cy="174171"/>
              <a:chOff x="9818914" y="762000"/>
              <a:chExt cx="304800" cy="174171"/>
            </a:xfrm>
          </p:grpSpPr>
          <p:cxnSp>
            <p:nvCxnSpPr>
              <p:cNvPr id="67" name="Straight Connector 1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1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191"/>
            <p:cNvGrpSpPr/>
            <p:nvPr/>
          </p:nvGrpSpPr>
          <p:grpSpPr>
            <a:xfrm rot="16200000">
              <a:off x="10363199" y="4463113"/>
              <a:ext cx="304800" cy="174171"/>
              <a:chOff x="9818914" y="762000"/>
              <a:chExt cx="304800" cy="174171"/>
            </a:xfrm>
          </p:grpSpPr>
          <p:cxnSp>
            <p:nvCxnSpPr>
              <p:cNvPr id="65" name="Straight Connector 19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19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194"/>
            <p:cNvGrpSpPr/>
            <p:nvPr/>
          </p:nvGrpSpPr>
          <p:grpSpPr>
            <a:xfrm rot="16200000">
              <a:off x="10363199" y="4767914"/>
              <a:ext cx="304800" cy="174171"/>
              <a:chOff x="9818914" y="762000"/>
              <a:chExt cx="304800" cy="174171"/>
            </a:xfrm>
          </p:grpSpPr>
          <p:cxnSp>
            <p:nvCxnSpPr>
              <p:cNvPr id="63" name="Straight Connector 19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19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197"/>
            <p:cNvGrpSpPr/>
            <p:nvPr/>
          </p:nvGrpSpPr>
          <p:grpSpPr>
            <a:xfrm rot="16200000">
              <a:off x="10363198" y="5072713"/>
              <a:ext cx="304800" cy="174171"/>
              <a:chOff x="9818914" y="762000"/>
              <a:chExt cx="304800" cy="174171"/>
            </a:xfrm>
          </p:grpSpPr>
          <p:cxnSp>
            <p:nvCxnSpPr>
              <p:cNvPr id="61" name="Straight Connector 19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19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extBox 275"/>
          <p:cNvSpPr txBox="1"/>
          <p:nvPr/>
        </p:nvSpPr>
        <p:spPr>
          <a:xfrm rot="16200000">
            <a:off x="6428075" y="3584835"/>
            <a:ext cx="623478" cy="138500"/>
          </a:xfrm>
          <a:prstGeom prst="rect">
            <a:avLst/>
          </a:prstGeom>
          <a:noFill/>
        </p:spPr>
        <p:txBody>
          <a:bodyPr wrap="none" rtlCol="0">
            <a:spAutoFit/>
          </a:bodyPr>
          <a:lstStyle/>
          <a:p>
            <a:r>
              <a:rPr lang="en-US" sz="1400" dirty="0" smtClean="0"/>
              <a:t>Physical line 300</a:t>
            </a:r>
            <a:endParaRPr lang="en-US" sz="1400" dirty="0"/>
          </a:p>
        </p:txBody>
      </p:sp>
      <p:sp>
        <p:nvSpPr>
          <p:cNvPr id="17" name="TextBox 276"/>
          <p:cNvSpPr txBox="1"/>
          <p:nvPr/>
        </p:nvSpPr>
        <p:spPr>
          <a:xfrm rot="5400000">
            <a:off x="10029213" y="3008898"/>
            <a:ext cx="623478" cy="138500"/>
          </a:xfrm>
          <a:prstGeom prst="rect">
            <a:avLst/>
          </a:prstGeom>
          <a:noFill/>
        </p:spPr>
        <p:txBody>
          <a:bodyPr wrap="none" rtlCol="0">
            <a:spAutoFit/>
          </a:bodyPr>
          <a:lstStyle/>
          <a:p>
            <a:r>
              <a:rPr lang="en-US" sz="1400" dirty="0" smtClean="0"/>
              <a:t>Physical line 300</a:t>
            </a:r>
            <a:endParaRPr lang="en-US" sz="1400" dirty="0"/>
          </a:p>
        </p:txBody>
      </p:sp>
      <p:sp>
        <p:nvSpPr>
          <p:cNvPr id="18" name="TextBox 277"/>
          <p:cNvSpPr txBox="1"/>
          <p:nvPr/>
        </p:nvSpPr>
        <p:spPr>
          <a:xfrm>
            <a:off x="7927477" y="4301598"/>
            <a:ext cx="623478" cy="138500"/>
          </a:xfrm>
          <a:prstGeom prst="rect">
            <a:avLst/>
          </a:prstGeom>
          <a:noFill/>
        </p:spPr>
        <p:txBody>
          <a:bodyPr wrap="none" rtlCol="0">
            <a:spAutoFit/>
          </a:bodyPr>
          <a:lstStyle/>
          <a:p>
            <a:r>
              <a:rPr lang="en-US" sz="1400" dirty="0" smtClean="0"/>
              <a:t>Physical line 400</a:t>
            </a:r>
            <a:endParaRPr lang="en-US" sz="1400" dirty="0"/>
          </a:p>
        </p:txBody>
      </p:sp>
      <p:sp>
        <p:nvSpPr>
          <p:cNvPr id="3" name="CuadroTexto 2"/>
          <p:cNvSpPr txBox="1"/>
          <p:nvPr/>
        </p:nvSpPr>
        <p:spPr>
          <a:xfrm>
            <a:off x="5957460" y="4643120"/>
            <a:ext cx="5598160" cy="646331"/>
          </a:xfrm>
          <a:prstGeom prst="rect">
            <a:avLst/>
          </a:prstGeom>
          <a:noFill/>
        </p:spPr>
        <p:txBody>
          <a:bodyPr wrap="square" rtlCol="0">
            <a:spAutoFit/>
          </a:bodyPr>
          <a:lstStyle/>
          <a:p>
            <a:r>
              <a:rPr lang="es-ES" sz="1200" dirty="0" smtClean="0"/>
              <a:t>Por ejemplo en el caso del modelo simple las </a:t>
            </a:r>
            <a:r>
              <a:rPr lang="es-ES" sz="1200" b="1" dirty="0" smtClean="0"/>
              <a:t>líneas físicas 300 </a:t>
            </a:r>
            <a:r>
              <a:rPr lang="es-ES" sz="1200" dirty="0" smtClean="0"/>
              <a:t>se usarán para identificar los nudos con restricción en el desplazamiento horizontal, mientras que la </a:t>
            </a:r>
            <a:r>
              <a:rPr lang="es-ES" sz="1200" b="1" dirty="0" smtClean="0"/>
              <a:t>línea física 400</a:t>
            </a:r>
            <a:r>
              <a:rPr lang="es-ES" sz="1200" dirty="0" smtClean="0"/>
              <a:t> se usará para restricción en el desplazamiento vertical. </a:t>
            </a:r>
            <a:endParaRPr lang="es-ES" sz="1200" dirty="0"/>
          </a:p>
        </p:txBody>
      </p:sp>
      <p:sp>
        <p:nvSpPr>
          <p:cNvPr id="198" name="CuadroTexto 197"/>
          <p:cNvSpPr txBox="1"/>
          <p:nvPr/>
        </p:nvSpPr>
        <p:spPr>
          <a:xfrm>
            <a:off x="5957460" y="5332433"/>
            <a:ext cx="5598160" cy="1015663"/>
          </a:xfrm>
          <a:prstGeom prst="rect">
            <a:avLst/>
          </a:prstGeom>
          <a:noFill/>
        </p:spPr>
        <p:txBody>
          <a:bodyPr wrap="square" rtlCol="0">
            <a:spAutoFit/>
          </a:bodyPr>
          <a:lstStyle/>
          <a:p>
            <a:r>
              <a:rPr lang="es-ES" sz="1200" dirty="0" smtClean="0"/>
              <a:t>La rutina</a:t>
            </a:r>
            <a:r>
              <a:rPr lang="es-ES" sz="1200" b="1" dirty="0" smtClean="0"/>
              <a:t> </a:t>
            </a:r>
            <a:r>
              <a:rPr lang="es-ES" sz="1200" b="1" dirty="0" err="1" smtClean="0"/>
              <a:t>boundary_conditions</a:t>
            </a:r>
            <a:r>
              <a:rPr lang="es-ES" sz="1200" b="1" dirty="0" smtClean="0"/>
              <a:t>()</a:t>
            </a:r>
            <a:r>
              <a:rPr lang="es-ES" sz="1200" dirty="0" smtClean="0"/>
              <a:t> se encarga entonces de procesar cada línea física para la cual se quieran asignar condiciones de frontera. Esta recibe como parámetros de entrada además de los diccionarios </a:t>
            </a:r>
            <a:r>
              <a:rPr lang="es-ES" sz="1200" dirty="0" err="1" smtClean="0"/>
              <a:t>cells</a:t>
            </a:r>
            <a:r>
              <a:rPr lang="es-ES" sz="1200" dirty="0" smtClean="0"/>
              <a:t> y </a:t>
            </a:r>
            <a:r>
              <a:rPr lang="es-ES" sz="1200" dirty="0" err="1" smtClean="0"/>
              <a:t>cell_data</a:t>
            </a:r>
            <a:r>
              <a:rPr lang="es-ES" sz="1200" dirty="0" smtClean="0"/>
              <a:t>, el identificador de la línea física a procesar, el arreglo de nodos </a:t>
            </a:r>
            <a:r>
              <a:rPr lang="es-ES" sz="1200" dirty="0" err="1" smtClean="0"/>
              <a:t>nodes_array</a:t>
            </a:r>
            <a:r>
              <a:rPr lang="es-ES" sz="1200" dirty="0" smtClean="0"/>
              <a:t>[] creado en el paso anterior y los códigos que indican la condición de frontera a aplicar, (-1 para un grado de libertad restringido)</a:t>
            </a:r>
            <a:endParaRPr lang="es-ES" sz="1200" dirty="0"/>
          </a:p>
        </p:txBody>
      </p:sp>
    </p:spTree>
    <p:extLst>
      <p:ext uri="{BB962C8B-B14F-4D97-AF65-F5344CB8AC3E}">
        <p14:creationId xmlns:p14="http://schemas.microsoft.com/office/powerpoint/2010/main" val="230239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adroTexto 202"/>
          <p:cNvSpPr txBox="1"/>
          <p:nvPr/>
        </p:nvSpPr>
        <p:spPr>
          <a:xfrm>
            <a:off x="4842509" y="9630"/>
            <a:ext cx="4215769" cy="461665"/>
          </a:xfrm>
          <a:prstGeom prst="rect">
            <a:avLst/>
          </a:prstGeom>
          <a:noFill/>
        </p:spPr>
        <p:txBody>
          <a:bodyPr wrap="none" rtlCol="0">
            <a:spAutoFit/>
          </a:bodyPr>
          <a:lstStyle/>
          <a:p>
            <a:r>
              <a:rPr lang="es-ES" sz="2400" dirty="0" smtClean="0"/>
              <a:t>Rutina para aplicación de cargas</a:t>
            </a:r>
            <a:endParaRPr lang="es-ES" sz="2400" dirty="0"/>
          </a:p>
        </p:txBody>
      </p:sp>
      <p:sp>
        <p:nvSpPr>
          <p:cNvPr id="9" name="CuadroTexto 8"/>
          <p:cNvSpPr txBox="1"/>
          <p:nvPr/>
        </p:nvSpPr>
        <p:spPr>
          <a:xfrm>
            <a:off x="6022225" y="647634"/>
            <a:ext cx="5262880" cy="1569660"/>
          </a:xfrm>
          <a:prstGeom prst="rect">
            <a:avLst/>
          </a:prstGeom>
          <a:noFill/>
        </p:spPr>
        <p:txBody>
          <a:bodyPr wrap="square" rtlCol="0">
            <a:spAutoFit/>
          </a:bodyPr>
          <a:lstStyle/>
          <a:p>
            <a:r>
              <a:rPr lang="es-ES" sz="1200" dirty="0" smtClean="0"/>
              <a:t>La rutina de escritura de cargas funciona de manera similar a la de procesamiento de condiciones de frontera. Esta toma como parámetros de entrada, además de los diccionarios </a:t>
            </a:r>
            <a:r>
              <a:rPr lang="es-ES" sz="1200" b="1" dirty="0" err="1" smtClean="0"/>
              <a:t>cells</a:t>
            </a:r>
            <a:r>
              <a:rPr lang="es-ES" sz="1200" dirty="0" smtClean="0"/>
              <a:t> y </a:t>
            </a:r>
            <a:r>
              <a:rPr lang="es-ES" sz="1200" b="1" dirty="0" err="1" smtClean="0"/>
              <a:t>cell_data</a:t>
            </a:r>
            <a:r>
              <a:rPr lang="es-ES" sz="1200" dirty="0" smtClean="0"/>
              <a:t>, los identificadores de las </a:t>
            </a:r>
            <a:r>
              <a:rPr lang="es-ES" sz="1200" b="1" dirty="0" smtClean="0"/>
              <a:t>líneas físicas</a:t>
            </a:r>
            <a:r>
              <a:rPr lang="es-ES" sz="1200" dirty="0" smtClean="0"/>
              <a:t> que definen los nudos sobre los cuales se van a aplicar cargas. En el caso de cargas distribuidas esta rutina usa las magnitudes de las cargas en dirección </a:t>
            </a:r>
            <a:r>
              <a:rPr lang="es-ES" sz="1200" b="1" dirty="0" smtClean="0"/>
              <a:t>x</a:t>
            </a:r>
            <a:r>
              <a:rPr lang="es-ES" sz="1200" dirty="0" smtClean="0"/>
              <a:t> o en dirección </a:t>
            </a:r>
            <a:r>
              <a:rPr lang="es-ES" sz="1200" b="1" dirty="0" smtClean="0"/>
              <a:t>y</a:t>
            </a:r>
            <a:r>
              <a:rPr lang="es-ES" sz="1200" dirty="0" smtClean="0"/>
              <a:t> definidas por los parámetros </a:t>
            </a:r>
            <a:r>
              <a:rPr lang="es-ES" sz="1200" b="1" dirty="0" err="1" smtClean="0"/>
              <a:t>P_x</a:t>
            </a:r>
            <a:r>
              <a:rPr lang="es-ES" sz="1200" dirty="0" smtClean="0"/>
              <a:t> y </a:t>
            </a:r>
            <a:r>
              <a:rPr lang="es-ES" sz="1200" b="1" dirty="0" err="1" smtClean="0"/>
              <a:t>P_y</a:t>
            </a:r>
            <a:r>
              <a:rPr lang="es-ES" sz="1200" dirty="0" smtClean="0"/>
              <a:t> y posteriormente, de acuerdo con el número de nudos sobre la línea física esta magnitud es convertida en cargas </a:t>
            </a:r>
            <a:r>
              <a:rPr lang="es-ES" sz="1200" dirty="0" err="1" smtClean="0"/>
              <a:t>noadeles</a:t>
            </a:r>
            <a:r>
              <a:rPr lang="es-ES" sz="1200" dirty="0" smtClean="0"/>
              <a:t>.</a:t>
            </a:r>
            <a:endParaRPr lang="es-ES" sz="1200" dirty="0"/>
          </a:p>
        </p:txBody>
      </p:sp>
      <p:sp>
        <p:nvSpPr>
          <p:cNvPr id="3" name="CuadroTexto 2"/>
          <p:cNvSpPr txBox="1"/>
          <p:nvPr/>
        </p:nvSpPr>
        <p:spPr>
          <a:xfrm>
            <a:off x="5957460" y="4643120"/>
            <a:ext cx="5598160" cy="461665"/>
          </a:xfrm>
          <a:prstGeom prst="rect">
            <a:avLst/>
          </a:prstGeom>
          <a:noFill/>
        </p:spPr>
        <p:txBody>
          <a:bodyPr wrap="square" rtlCol="0">
            <a:spAutoFit/>
          </a:bodyPr>
          <a:lstStyle/>
          <a:p>
            <a:r>
              <a:rPr lang="es-ES" sz="1200" dirty="0" smtClean="0"/>
              <a:t>Por ejemplo en el caso del modelo simple la </a:t>
            </a:r>
            <a:r>
              <a:rPr lang="es-ES" sz="1200" b="1" dirty="0" smtClean="0"/>
              <a:t>línea física 500</a:t>
            </a:r>
            <a:r>
              <a:rPr lang="es-ES" sz="1200" dirty="0" smtClean="0"/>
              <a:t> se usará para identificar los nudos sobre los cuales se aplicará la carga vertical de intensidad </a:t>
            </a:r>
            <a:r>
              <a:rPr lang="es-ES" sz="1200" b="1" dirty="0" smtClean="0"/>
              <a:t>w</a:t>
            </a:r>
            <a:r>
              <a:rPr lang="es-ES" sz="1200" dirty="0" smtClean="0"/>
              <a:t>.</a:t>
            </a:r>
            <a:endParaRPr lang="es-ES" sz="1200" dirty="0"/>
          </a:p>
        </p:txBody>
      </p:sp>
      <p:pic>
        <p:nvPicPr>
          <p:cNvPr id="4" name="Imagen 3"/>
          <p:cNvPicPr>
            <a:picLocks noChangeAspect="1"/>
          </p:cNvPicPr>
          <p:nvPr/>
        </p:nvPicPr>
        <p:blipFill>
          <a:blip r:embed="rId2"/>
          <a:stretch>
            <a:fillRect/>
          </a:stretch>
        </p:blipFill>
        <p:spPr>
          <a:xfrm>
            <a:off x="91440" y="510744"/>
            <a:ext cx="5242560" cy="5770880"/>
          </a:xfrm>
          <a:prstGeom prst="rect">
            <a:avLst/>
          </a:prstGeom>
        </p:spPr>
      </p:pic>
      <p:sp>
        <p:nvSpPr>
          <p:cNvPr id="200" name="Rectangle 3"/>
          <p:cNvSpPr/>
          <p:nvPr/>
        </p:nvSpPr>
        <p:spPr>
          <a:xfrm>
            <a:off x="6988143" y="2766230"/>
            <a:ext cx="2939143" cy="7886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4"/>
          <p:cNvSpPr/>
          <p:nvPr/>
        </p:nvSpPr>
        <p:spPr>
          <a:xfrm>
            <a:off x="6993047" y="3554899"/>
            <a:ext cx="2939143" cy="86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2" name="Group 46"/>
          <p:cNvGrpSpPr/>
          <p:nvPr/>
        </p:nvGrpSpPr>
        <p:grpSpPr>
          <a:xfrm>
            <a:off x="6885273" y="2766230"/>
            <a:ext cx="102870" cy="1655702"/>
            <a:chOff x="925286" y="2188029"/>
            <a:chExt cx="228600" cy="3679337"/>
          </a:xfrm>
        </p:grpSpPr>
        <p:grpSp>
          <p:nvGrpSpPr>
            <p:cNvPr id="349" name="Group 15"/>
            <p:cNvGrpSpPr/>
            <p:nvPr/>
          </p:nvGrpSpPr>
          <p:grpSpPr>
            <a:xfrm>
              <a:off x="925286" y="2188029"/>
              <a:ext cx="228600" cy="925280"/>
              <a:chOff x="925286" y="2188029"/>
              <a:chExt cx="228600" cy="925280"/>
            </a:xfrm>
          </p:grpSpPr>
          <p:grpSp>
            <p:nvGrpSpPr>
              <p:cNvPr id="380" name="Group 8"/>
              <p:cNvGrpSpPr/>
              <p:nvPr/>
            </p:nvGrpSpPr>
            <p:grpSpPr>
              <a:xfrm>
                <a:off x="925286" y="2188029"/>
                <a:ext cx="228600" cy="304799"/>
                <a:chOff x="925286" y="2188029"/>
                <a:chExt cx="228600" cy="304799"/>
              </a:xfrm>
            </p:grpSpPr>
            <p:cxnSp>
              <p:nvCxnSpPr>
                <p:cNvPr id="387" name="Straight Connector 6"/>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88" name="Oval 7"/>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1" name="Group 9"/>
              <p:cNvGrpSpPr/>
              <p:nvPr/>
            </p:nvGrpSpPr>
            <p:grpSpPr>
              <a:xfrm>
                <a:off x="925286" y="2525484"/>
                <a:ext cx="228600" cy="304799"/>
                <a:chOff x="925286" y="2188029"/>
                <a:chExt cx="228600" cy="304799"/>
              </a:xfrm>
            </p:grpSpPr>
            <p:cxnSp>
              <p:nvCxnSpPr>
                <p:cNvPr id="385" name="Straight Connector 1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86" name="Oval 1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2" name="Group 12"/>
              <p:cNvGrpSpPr/>
              <p:nvPr/>
            </p:nvGrpSpPr>
            <p:grpSpPr>
              <a:xfrm>
                <a:off x="925286" y="2808510"/>
                <a:ext cx="228600" cy="304799"/>
                <a:chOff x="925286" y="2188029"/>
                <a:chExt cx="228600" cy="304799"/>
              </a:xfrm>
            </p:grpSpPr>
            <p:cxnSp>
              <p:nvCxnSpPr>
                <p:cNvPr id="383" name="Straight Connector 13"/>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84" name="Oval 14"/>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0" name="Group 16"/>
            <p:cNvGrpSpPr/>
            <p:nvPr/>
          </p:nvGrpSpPr>
          <p:grpSpPr>
            <a:xfrm>
              <a:off x="925286" y="3124192"/>
              <a:ext cx="228600" cy="925280"/>
              <a:chOff x="925286" y="2188029"/>
              <a:chExt cx="228600" cy="925280"/>
            </a:xfrm>
          </p:grpSpPr>
          <p:grpSp>
            <p:nvGrpSpPr>
              <p:cNvPr id="371" name="Group 17"/>
              <p:cNvGrpSpPr/>
              <p:nvPr/>
            </p:nvGrpSpPr>
            <p:grpSpPr>
              <a:xfrm>
                <a:off x="925286" y="2188029"/>
                <a:ext cx="228600" cy="304799"/>
                <a:chOff x="925286" y="2188029"/>
                <a:chExt cx="228600" cy="304799"/>
              </a:xfrm>
            </p:grpSpPr>
            <p:cxnSp>
              <p:nvCxnSpPr>
                <p:cNvPr id="378" name="Straight Connector 2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79" name="Oval 2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2" name="Group 18"/>
              <p:cNvGrpSpPr/>
              <p:nvPr/>
            </p:nvGrpSpPr>
            <p:grpSpPr>
              <a:xfrm>
                <a:off x="925286" y="2525484"/>
                <a:ext cx="228600" cy="304799"/>
                <a:chOff x="925286" y="2188029"/>
                <a:chExt cx="228600" cy="304799"/>
              </a:xfrm>
            </p:grpSpPr>
            <p:cxnSp>
              <p:nvCxnSpPr>
                <p:cNvPr id="376" name="Straight Connector 2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77" name="Oval 2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3" name="Group 19"/>
              <p:cNvGrpSpPr/>
              <p:nvPr/>
            </p:nvGrpSpPr>
            <p:grpSpPr>
              <a:xfrm>
                <a:off x="925286" y="2808510"/>
                <a:ext cx="228600" cy="304799"/>
                <a:chOff x="925286" y="2188029"/>
                <a:chExt cx="228600" cy="304799"/>
              </a:xfrm>
            </p:grpSpPr>
            <p:cxnSp>
              <p:nvCxnSpPr>
                <p:cNvPr id="374" name="Straight Connector 2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75" name="Oval 2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1" name="Group 26"/>
            <p:cNvGrpSpPr/>
            <p:nvPr/>
          </p:nvGrpSpPr>
          <p:grpSpPr>
            <a:xfrm>
              <a:off x="925286" y="4049472"/>
              <a:ext cx="228600" cy="925280"/>
              <a:chOff x="925286" y="2188029"/>
              <a:chExt cx="228600" cy="925280"/>
            </a:xfrm>
          </p:grpSpPr>
          <p:grpSp>
            <p:nvGrpSpPr>
              <p:cNvPr id="362" name="Group 27"/>
              <p:cNvGrpSpPr/>
              <p:nvPr/>
            </p:nvGrpSpPr>
            <p:grpSpPr>
              <a:xfrm>
                <a:off x="925286" y="2188029"/>
                <a:ext cx="228600" cy="304799"/>
                <a:chOff x="925286" y="2188029"/>
                <a:chExt cx="228600" cy="304799"/>
              </a:xfrm>
            </p:grpSpPr>
            <p:cxnSp>
              <p:nvCxnSpPr>
                <p:cNvPr id="369" name="Straight Connector 3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70" name="Oval 3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28"/>
              <p:cNvGrpSpPr/>
              <p:nvPr/>
            </p:nvGrpSpPr>
            <p:grpSpPr>
              <a:xfrm>
                <a:off x="925286" y="2525484"/>
                <a:ext cx="228600" cy="304799"/>
                <a:chOff x="925286" y="2188029"/>
                <a:chExt cx="228600" cy="304799"/>
              </a:xfrm>
            </p:grpSpPr>
            <p:cxnSp>
              <p:nvCxnSpPr>
                <p:cNvPr id="367" name="Straight Connector 3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8" name="Oval 3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29"/>
              <p:cNvGrpSpPr/>
              <p:nvPr/>
            </p:nvGrpSpPr>
            <p:grpSpPr>
              <a:xfrm>
                <a:off x="925286" y="2808510"/>
                <a:ext cx="228600" cy="304799"/>
                <a:chOff x="925286" y="2188029"/>
                <a:chExt cx="228600" cy="304799"/>
              </a:xfrm>
            </p:grpSpPr>
            <p:cxnSp>
              <p:nvCxnSpPr>
                <p:cNvPr id="365" name="Straight Connector 3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6" name="Oval 3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2" name="Group 36"/>
            <p:cNvGrpSpPr/>
            <p:nvPr/>
          </p:nvGrpSpPr>
          <p:grpSpPr>
            <a:xfrm>
              <a:off x="925286" y="4942086"/>
              <a:ext cx="228600" cy="925280"/>
              <a:chOff x="925286" y="2188029"/>
              <a:chExt cx="228600" cy="925280"/>
            </a:xfrm>
          </p:grpSpPr>
          <p:grpSp>
            <p:nvGrpSpPr>
              <p:cNvPr id="353" name="Group 37"/>
              <p:cNvGrpSpPr/>
              <p:nvPr/>
            </p:nvGrpSpPr>
            <p:grpSpPr>
              <a:xfrm>
                <a:off x="925286" y="2188029"/>
                <a:ext cx="228600" cy="304799"/>
                <a:chOff x="925286" y="2188029"/>
                <a:chExt cx="228600" cy="304799"/>
              </a:xfrm>
            </p:grpSpPr>
            <p:cxnSp>
              <p:nvCxnSpPr>
                <p:cNvPr id="360" name="Straight Connector 4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1" name="Oval 4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4" name="Group 38"/>
              <p:cNvGrpSpPr/>
              <p:nvPr/>
            </p:nvGrpSpPr>
            <p:grpSpPr>
              <a:xfrm>
                <a:off x="925286" y="2525484"/>
                <a:ext cx="228600" cy="304799"/>
                <a:chOff x="925286" y="2188029"/>
                <a:chExt cx="228600" cy="304799"/>
              </a:xfrm>
            </p:grpSpPr>
            <p:cxnSp>
              <p:nvCxnSpPr>
                <p:cNvPr id="358" name="Straight Connector 4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59" name="Oval 4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9"/>
              <p:cNvGrpSpPr/>
              <p:nvPr/>
            </p:nvGrpSpPr>
            <p:grpSpPr>
              <a:xfrm>
                <a:off x="925286" y="2808510"/>
                <a:ext cx="228600" cy="304799"/>
                <a:chOff x="925286" y="2188029"/>
                <a:chExt cx="228600" cy="304799"/>
              </a:xfrm>
            </p:grpSpPr>
            <p:cxnSp>
              <p:nvCxnSpPr>
                <p:cNvPr id="356" name="Straight Connector 4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57" name="Oval 4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04" name="Group 166"/>
          <p:cNvGrpSpPr/>
          <p:nvPr/>
        </p:nvGrpSpPr>
        <p:grpSpPr>
          <a:xfrm>
            <a:off x="6958757" y="4426829"/>
            <a:ext cx="2968529" cy="80828"/>
            <a:chOff x="3047999" y="5366633"/>
            <a:chExt cx="6596730" cy="179617"/>
          </a:xfrm>
        </p:grpSpPr>
        <p:grpSp>
          <p:nvGrpSpPr>
            <p:cNvPr id="276" name="Group 147"/>
            <p:cNvGrpSpPr/>
            <p:nvPr/>
          </p:nvGrpSpPr>
          <p:grpSpPr>
            <a:xfrm>
              <a:off x="3047999" y="5372078"/>
              <a:ext cx="4952991" cy="174172"/>
              <a:chOff x="6008913" y="620485"/>
              <a:chExt cx="4952991" cy="174172"/>
            </a:xfrm>
          </p:grpSpPr>
          <p:grpSp>
            <p:nvGrpSpPr>
              <p:cNvPr id="295" name="Group 92"/>
              <p:cNvGrpSpPr/>
              <p:nvPr/>
            </p:nvGrpSpPr>
            <p:grpSpPr>
              <a:xfrm>
                <a:off x="6008913" y="620486"/>
                <a:ext cx="304800" cy="174171"/>
                <a:chOff x="9818914" y="762000"/>
                <a:chExt cx="304800" cy="174171"/>
              </a:xfrm>
            </p:grpSpPr>
            <p:cxnSp>
              <p:nvCxnSpPr>
                <p:cNvPr id="347" name="Straight Connector 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8" name="Oval 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96"/>
              <p:cNvGrpSpPr/>
              <p:nvPr/>
            </p:nvGrpSpPr>
            <p:grpSpPr>
              <a:xfrm>
                <a:off x="6302826" y="620486"/>
                <a:ext cx="304800" cy="174171"/>
                <a:chOff x="9818914" y="762000"/>
                <a:chExt cx="304800" cy="174171"/>
              </a:xfrm>
            </p:grpSpPr>
            <p:cxnSp>
              <p:nvCxnSpPr>
                <p:cNvPr id="345" name="Straight Connector 9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9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99"/>
              <p:cNvGrpSpPr/>
              <p:nvPr/>
            </p:nvGrpSpPr>
            <p:grpSpPr>
              <a:xfrm>
                <a:off x="6531426" y="620485"/>
                <a:ext cx="304800" cy="174171"/>
                <a:chOff x="9818914" y="762000"/>
                <a:chExt cx="304800" cy="174171"/>
              </a:xfrm>
            </p:grpSpPr>
            <p:cxnSp>
              <p:nvCxnSpPr>
                <p:cNvPr id="343" name="Straight Connector 10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4" name="Oval 10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102"/>
              <p:cNvGrpSpPr/>
              <p:nvPr/>
            </p:nvGrpSpPr>
            <p:grpSpPr>
              <a:xfrm>
                <a:off x="6836226" y="620486"/>
                <a:ext cx="304800" cy="174171"/>
                <a:chOff x="9818914" y="762000"/>
                <a:chExt cx="304800" cy="174171"/>
              </a:xfrm>
            </p:grpSpPr>
            <p:cxnSp>
              <p:nvCxnSpPr>
                <p:cNvPr id="341" name="Straight Connector 10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2" name="Oval 10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105"/>
              <p:cNvGrpSpPr/>
              <p:nvPr/>
            </p:nvGrpSpPr>
            <p:grpSpPr>
              <a:xfrm>
                <a:off x="7130139" y="620486"/>
                <a:ext cx="304800" cy="174171"/>
                <a:chOff x="9818914" y="762000"/>
                <a:chExt cx="304800" cy="174171"/>
              </a:xfrm>
            </p:grpSpPr>
            <p:cxnSp>
              <p:nvCxnSpPr>
                <p:cNvPr id="339" name="Straight Connector 10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0" name="Oval 10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108"/>
              <p:cNvGrpSpPr/>
              <p:nvPr/>
            </p:nvGrpSpPr>
            <p:grpSpPr>
              <a:xfrm>
                <a:off x="7358739" y="620485"/>
                <a:ext cx="304800" cy="174171"/>
                <a:chOff x="9818914" y="762000"/>
                <a:chExt cx="304800" cy="174171"/>
              </a:xfrm>
            </p:grpSpPr>
            <p:cxnSp>
              <p:nvCxnSpPr>
                <p:cNvPr id="337" name="Straight Connector 10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8" name="Oval 11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111"/>
              <p:cNvGrpSpPr/>
              <p:nvPr/>
            </p:nvGrpSpPr>
            <p:grpSpPr>
              <a:xfrm>
                <a:off x="7663539" y="620486"/>
                <a:ext cx="304800" cy="174171"/>
                <a:chOff x="9818914" y="762000"/>
                <a:chExt cx="304800" cy="174171"/>
              </a:xfrm>
            </p:grpSpPr>
            <p:cxnSp>
              <p:nvCxnSpPr>
                <p:cNvPr id="335" name="Straight Connector 11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6" name="Oval 11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2" name="Group 114"/>
              <p:cNvGrpSpPr/>
              <p:nvPr/>
            </p:nvGrpSpPr>
            <p:grpSpPr>
              <a:xfrm>
                <a:off x="7957452" y="620486"/>
                <a:ext cx="304800" cy="174171"/>
                <a:chOff x="9818914" y="762000"/>
                <a:chExt cx="304800" cy="174171"/>
              </a:xfrm>
            </p:grpSpPr>
            <p:cxnSp>
              <p:nvCxnSpPr>
                <p:cNvPr id="333" name="Straight Connector 11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4" name="Oval 11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117"/>
              <p:cNvGrpSpPr/>
              <p:nvPr/>
            </p:nvGrpSpPr>
            <p:grpSpPr>
              <a:xfrm>
                <a:off x="8186052" y="620485"/>
                <a:ext cx="304800" cy="174171"/>
                <a:chOff x="9818914" y="762000"/>
                <a:chExt cx="304800" cy="174171"/>
              </a:xfrm>
            </p:grpSpPr>
            <p:cxnSp>
              <p:nvCxnSpPr>
                <p:cNvPr id="331" name="Straight Connector 11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2" name="Oval 11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120"/>
              <p:cNvGrpSpPr/>
              <p:nvPr/>
            </p:nvGrpSpPr>
            <p:grpSpPr>
              <a:xfrm>
                <a:off x="8490852" y="620486"/>
                <a:ext cx="304800" cy="174171"/>
                <a:chOff x="9818914" y="762000"/>
                <a:chExt cx="304800" cy="174171"/>
              </a:xfrm>
            </p:grpSpPr>
            <p:cxnSp>
              <p:nvCxnSpPr>
                <p:cNvPr id="329" name="Straight Connector 12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0" name="Oval 12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5" name="Group 123"/>
              <p:cNvGrpSpPr/>
              <p:nvPr/>
            </p:nvGrpSpPr>
            <p:grpSpPr>
              <a:xfrm>
                <a:off x="8784765" y="620486"/>
                <a:ext cx="304800" cy="174171"/>
                <a:chOff x="9818914" y="762000"/>
                <a:chExt cx="304800" cy="174171"/>
              </a:xfrm>
            </p:grpSpPr>
            <p:cxnSp>
              <p:nvCxnSpPr>
                <p:cNvPr id="327" name="Straight Connector 12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Oval 12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126"/>
              <p:cNvGrpSpPr/>
              <p:nvPr/>
            </p:nvGrpSpPr>
            <p:grpSpPr>
              <a:xfrm>
                <a:off x="9013365" y="620485"/>
                <a:ext cx="304800" cy="174171"/>
                <a:chOff x="9818914" y="762000"/>
                <a:chExt cx="304800" cy="174171"/>
              </a:xfrm>
            </p:grpSpPr>
            <p:cxnSp>
              <p:nvCxnSpPr>
                <p:cNvPr id="325" name="Straight Connector 12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Oval 12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 name="Group 129"/>
              <p:cNvGrpSpPr/>
              <p:nvPr/>
            </p:nvGrpSpPr>
            <p:grpSpPr>
              <a:xfrm>
                <a:off x="9307278" y="620486"/>
                <a:ext cx="304800" cy="174171"/>
                <a:chOff x="9818914" y="762000"/>
                <a:chExt cx="304800" cy="174171"/>
              </a:xfrm>
            </p:grpSpPr>
            <p:cxnSp>
              <p:nvCxnSpPr>
                <p:cNvPr id="323" name="Straight Connector 13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4" name="Oval 13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132"/>
              <p:cNvGrpSpPr/>
              <p:nvPr/>
            </p:nvGrpSpPr>
            <p:grpSpPr>
              <a:xfrm>
                <a:off x="9601191" y="620486"/>
                <a:ext cx="304800" cy="174171"/>
                <a:chOff x="9818914" y="762000"/>
                <a:chExt cx="304800" cy="174171"/>
              </a:xfrm>
            </p:grpSpPr>
            <p:cxnSp>
              <p:nvCxnSpPr>
                <p:cNvPr id="321" name="Straight Connector 13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Oval 13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135"/>
              <p:cNvGrpSpPr/>
              <p:nvPr/>
            </p:nvGrpSpPr>
            <p:grpSpPr>
              <a:xfrm>
                <a:off x="9829791" y="620485"/>
                <a:ext cx="304800" cy="174171"/>
                <a:chOff x="9818914" y="762000"/>
                <a:chExt cx="304800" cy="174171"/>
              </a:xfrm>
            </p:grpSpPr>
            <p:cxnSp>
              <p:nvCxnSpPr>
                <p:cNvPr id="319" name="Straight Connector 13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0" name="Oval 13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138"/>
              <p:cNvGrpSpPr/>
              <p:nvPr/>
            </p:nvGrpSpPr>
            <p:grpSpPr>
              <a:xfrm>
                <a:off x="10134591" y="620486"/>
                <a:ext cx="304800" cy="174171"/>
                <a:chOff x="9818914" y="762000"/>
                <a:chExt cx="304800" cy="174171"/>
              </a:xfrm>
            </p:grpSpPr>
            <p:cxnSp>
              <p:nvCxnSpPr>
                <p:cNvPr id="317" name="Straight Connector 13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18" name="Oval 14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141"/>
              <p:cNvGrpSpPr/>
              <p:nvPr/>
            </p:nvGrpSpPr>
            <p:grpSpPr>
              <a:xfrm>
                <a:off x="10428504" y="620486"/>
                <a:ext cx="304800" cy="174171"/>
                <a:chOff x="9818914" y="762000"/>
                <a:chExt cx="304800" cy="174171"/>
              </a:xfrm>
            </p:grpSpPr>
            <p:cxnSp>
              <p:nvCxnSpPr>
                <p:cNvPr id="315" name="Straight Connector 14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Oval 14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2" name="Group 144"/>
              <p:cNvGrpSpPr/>
              <p:nvPr/>
            </p:nvGrpSpPr>
            <p:grpSpPr>
              <a:xfrm>
                <a:off x="10657104" y="620485"/>
                <a:ext cx="304800" cy="174171"/>
                <a:chOff x="9818914" y="762000"/>
                <a:chExt cx="304800" cy="174171"/>
              </a:xfrm>
            </p:grpSpPr>
            <p:cxnSp>
              <p:nvCxnSpPr>
                <p:cNvPr id="313" name="Straight Connector 14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14" name="Oval 14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7" name="Group 148"/>
            <p:cNvGrpSpPr/>
            <p:nvPr/>
          </p:nvGrpSpPr>
          <p:grpSpPr>
            <a:xfrm>
              <a:off x="7990103" y="5366634"/>
              <a:ext cx="304800" cy="174171"/>
              <a:chOff x="9818914" y="762000"/>
              <a:chExt cx="304800" cy="174171"/>
            </a:xfrm>
          </p:grpSpPr>
          <p:cxnSp>
            <p:nvCxnSpPr>
              <p:cNvPr id="293" name="Straight Connector 14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94" name="Oval 15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151"/>
            <p:cNvGrpSpPr/>
            <p:nvPr/>
          </p:nvGrpSpPr>
          <p:grpSpPr>
            <a:xfrm>
              <a:off x="8284016" y="5366634"/>
              <a:ext cx="304800" cy="174171"/>
              <a:chOff x="9818914" y="762000"/>
              <a:chExt cx="304800" cy="174171"/>
            </a:xfrm>
          </p:grpSpPr>
          <p:cxnSp>
            <p:nvCxnSpPr>
              <p:cNvPr id="291" name="Straight Connector 15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92" name="Oval 15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9" name="Group 154"/>
            <p:cNvGrpSpPr/>
            <p:nvPr/>
          </p:nvGrpSpPr>
          <p:grpSpPr>
            <a:xfrm>
              <a:off x="8512616" y="5366633"/>
              <a:ext cx="304800" cy="174171"/>
              <a:chOff x="9818914" y="762000"/>
              <a:chExt cx="304800" cy="174171"/>
            </a:xfrm>
          </p:grpSpPr>
          <p:cxnSp>
            <p:nvCxnSpPr>
              <p:cNvPr id="289" name="Straight Connector 15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90" name="Oval 15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157"/>
            <p:cNvGrpSpPr/>
            <p:nvPr/>
          </p:nvGrpSpPr>
          <p:grpSpPr>
            <a:xfrm>
              <a:off x="8817416" y="5366634"/>
              <a:ext cx="304800" cy="174171"/>
              <a:chOff x="9818914" y="762000"/>
              <a:chExt cx="304800" cy="174171"/>
            </a:xfrm>
          </p:grpSpPr>
          <p:cxnSp>
            <p:nvCxnSpPr>
              <p:cNvPr id="287" name="Straight Connector 15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88" name="Oval 15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1" name="Group 160"/>
            <p:cNvGrpSpPr/>
            <p:nvPr/>
          </p:nvGrpSpPr>
          <p:grpSpPr>
            <a:xfrm>
              <a:off x="9111329" y="5366634"/>
              <a:ext cx="304800" cy="174171"/>
              <a:chOff x="9818914" y="762000"/>
              <a:chExt cx="304800" cy="174171"/>
            </a:xfrm>
          </p:grpSpPr>
          <p:cxnSp>
            <p:nvCxnSpPr>
              <p:cNvPr id="285" name="Straight Connector 16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6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2" name="Group 163"/>
            <p:cNvGrpSpPr/>
            <p:nvPr/>
          </p:nvGrpSpPr>
          <p:grpSpPr>
            <a:xfrm>
              <a:off x="9339929" y="5366633"/>
              <a:ext cx="304800" cy="174171"/>
              <a:chOff x="9818914" y="762000"/>
              <a:chExt cx="304800" cy="174171"/>
            </a:xfrm>
          </p:grpSpPr>
          <p:cxnSp>
            <p:nvCxnSpPr>
              <p:cNvPr id="283" name="Straight Connector 16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84" name="Oval 16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5" name="Group 200"/>
          <p:cNvGrpSpPr/>
          <p:nvPr/>
        </p:nvGrpSpPr>
        <p:grpSpPr>
          <a:xfrm>
            <a:off x="9927286" y="2768678"/>
            <a:ext cx="78378" cy="1636112"/>
            <a:chOff x="10428512" y="1676396"/>
            <a:chExt cx="174174" cy="3635803"/>
          </a:xfrm>
        </p:grpSpPr>
        <p:grpSp>
          <p:nvGrpSpPr>
            <p:cNvPr id="240" name="Group 93"/>
            <p:cNvGrpSpPr/>
            <p:nvPr/>
          </p:nvGrpSpPr>
          <p:grpSpPr>
            <a:xfrm rot="16200000">
              <a:off x="10363200" y="1741710"/>
              <a:ext cx="304800" cy="174171"/>
              <a:chOff x="9818914" y="762000"/>
              <a:chExt cx="304800" cy="174171"/>
            </a:xfrm>
          </p:grpSpPr>
          <p:cxnSp>
            <p:nvCxnSpPr>
              <p:cNvPr id="274" name="Straight Connector 9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75" name="Oval 9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1" name="Group 167"/>
            <p:cNvGrpSpPr/>
            <p:nvPr/>
          </p:nvGrpSpPr>
          <p:grpSpPr>
            <a:xfrm rot="16200000">
              <a:off x="10363200" y="2046511"/>
              <a:ext cx="304800" cy="174171"/>
              <a:chOff x="9818914" y="762000"/>
              <a:chExt cx="304800" cy="174171"/>
            </a:xfrm>
          </p:grpSpPr>
          <p:cxnSp>
            <p:nvCxnSpPr>
              <p:cNvPr id="272" name="Straight Connector 16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73" name="Oval 16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2" name="Group 170"/>
            <p:cNvGrpSpPr/>
            <p:nvPr/>
          </p:nvGrpSpPr>
          <p:grpSpPr>
            <a:xfrm rot="16200000">
              <a:off x="10363199" y="2351310"/>
              <a:ext cx="304800" cy="174171"/>
              <a:chOff x="9818914" y="762000"/>
              <a:chExt cx="304800" cy="174171"/>
            </a:xfrm>
          </p:grpSpPr>
          <p:cxnSp>
            <p:nvCxnSpPr>
              <p:cNvPr id="270" name="Straight Connector 17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Oval 17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173"/>
            <p:cNvGrpSpPr/>
            <p:nvPr/>
          </p:nvGrpSpPr>
          <p:grpSpPr>
            <a:xfrm rot="16200000">
              <a:off x="10363201" y="2656100"/>
              <a:ext cx="304800" cy="174171"/>
              <a:chOff x="9818914" y="762000"/>
              <a:chExt cx="304800" cy="174171"/>
            </a:xfrm>
          </p:grpSpPr>
          <p:cxnSp>
            <p:nvCxnSpPr>
              <p:cNvPr id="268" name="Straight Connector 17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9" name="Oval 17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176"/>
            <p:cNvGrpSpPr/>
            <p:nvPr/>
          </p:nvGrpSpPr>
          <p:grpSpPr>
            <a:xfrm rot="16200000">
              <a:off x="10363201" y="2960901"/>
              <a:ext cx="304800" cy="174171"/>
              <a:chOff x="9818914" y="762000"/>
              <a:chExt cx="304800" cy="174171"/>
            </a:xfrm>
          </p:grpSpPr>
          <p:cxnSp>
            <p:nvCxnSpPr>
              <p:cNvPr id="266" name="Straight Connector 17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7" name="Oval 17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5" name="Group 179"/>
            <p:cNvGrpSpPr/>
            <p:nvPr/>
          </p:nvGrpSpPr>
          <p:grpSpPr>
            <a:xfrm rot="16200000">
              <a:off x="10363200" y="3265700"/>
              <a:ext cx="304800" cy="174171"/>
              <a:chOff x="9818914" y="762000"/>
              <a:chExt cx="304800" cy="174171"/>
            </a:xfrm>
          </p:grpSpPr>
          <p:cxnSp>
            <p:nvCxnSpPr>
              <p:cNvPr id="264" name="Straight Connector 18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5" name="Oval 18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6" name="Group 182"/>
            <p:cNvGrpSpPr/>
            <p:nvPr/>
          </p:nvGrpSpPr>
          <p:grpSpPr>
            <a:xfrm rot="16200000">
              <a:off x="10363199" y="3570490"/>
              <a:ext cx="304800" cy="174171"/>
              <a:chOff x="9818914" y="762000"/>
              <a:chExt cx="304800" cy="174171"/>
            </a:xfrm>
          </p:grpSpPr>
          <p:cxnSp>
            <p:nvCxnSpPr>
              <p:cNvPr id="262" name="Straight Connector 18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3" name="Oval 18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185"/>
            <p:cNvGrpSpPr/>
            <p:nvPr/>
          </p:nvGrpSpPr>
          <p:grpSpPr>
            <a:xfrm rot="16200000">
              <a:off x="10363199" y="3875291"/>
              <a:ext cx="304800" cy="174171"/>
              <a:chOff x="9818914" y="762000"/>
              <a:chExt cx="304800" cy="174171"/>
            </a:xfrm>
          </p:grpSpPr>
          <p:cxnSp>
            <p:nvCxnSpPr>
              <p:cNvPr id="260" name="Straight Connector 18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1" name="Oval 18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188"/>
            <p:cNvGrpSpPr/>
            <p:nvPr/>
          </p:nvGrpSpPr>
          <p:grpSpPr>
            <a:xfrm rot="16200000">
              <a:off x="10363198" y="4180090"/>
              <a:ext cx="304800" cy="174171"/>
              <a:chOff x="9818914" y="762000"/>
              <a:chExt cx="304800" cy="174171"/>
            </a:xfrm>
          </p:grpSpPr>
          <p:cxnSp>
            <p:nvCxnSpPr>
              <p:cNvPr id="258" name="Straight Connector 1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9" name="Oval 1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191"/>
            <p:cNvGrpSpPr/>
            <p:nvPr/>
          </p:nvGrpSpPr>
          <p:grpSpPr>
            <a:xfrm rot="16200000">
              <a:off x="10363199" y="4463113"/>
              <a:ext cx="304800" cy="174171"/>
              <a:chOff x="9818914" y="762000"/>
              <a:chExt cx="304800" cy="174171"/>
            </a:xfrm>
          </p:grpSpPr>
          <p:cxnSp>
            <p:nvCxnSpPr>
              <p:cNvPr id="256" name="Straight Connector 19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7" name="Oval 19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194"/>
            <p:cNvGrpSpPr/>
            <p:nvPr/>
          </p:nvGrpSpPr>
          <p:grpSpPr>
            <a:xfrm rot="16200000">
              <a:off x="10363199" y="4767914"/>
              <a:ext cx="304800" cy="174171"/>
              <a:chOff x="9818914" y="762000"/>
              <a:chExt cx="304800" cy="174171"/>
            </a:xfrm>
          </p:grpSpPr>
          <p:cxnSp>
            <p:nvCxnSpPr>
              <p:cNvPr id="254" name="Straight Connector 19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Oval 19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197"/>
            <p:cNvGrpSpPr/>
            <p:nvPr/>
          </p:nvGrpSpPr>
          <p:grpSpPr>
            <a:xfrm rot="16200000">
              <a:off x="10363198" y="5072713"/>
              <a:ext cx="304800" cy="174171"/>
              <a:chOff x="9818914" y="762000"/>
              <a:chExt cx="304800" cy="174171"/>
            </a:xfrm>
          </p:grpSpPr>
          <p:cxnSp>
            <p:nvCxnSpPr>
              <p:cNvPr id="252" name="Straight Connector 19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3" name="Oval 19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6" name="Group 274"/>
          <p:cNvGrpSpPr/>
          <p:nvPr/>
        </p:nvGrpSpPr>
        <p:grpSpPr>
          <a:xfrm>
            <a:off x="6975909" y="2569057"/>
            <a:ext cx="2956277" cy="195944"/>
            <a:chOff x="3429011" y="380998"/>
            <a:chExt cx="6569504" cy="435431"/>
          </a:xfrm>
        </p:grpSpPr>
        <p:cxnSp>
          <p:nvCxnSpPr>
            <p:cNvPr id="211" name="Straight Arrow Connector 239"/>
            <p:cNvCxnSpPr/>
            <p:nvPr/>
          </p:nvCxnSpPr>
          <p:spPr>
            <a:xfrm>
              <a:off x="3429011"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42"/>
            <p:cNvCxnSpPr/>
            <p:nvPr/>
          </p:nvCxnSpPr>
          <p:spPr>
            <a:xfrm>
              <a:off x="3657622"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43"/>
            <p:cNvCxnSpPr/>
            <p:nvPr/>
          </p:nvCxnSpPr>
          <p:spPr>
            <a:xfrm>
              <a:off x="38989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44"/>
            <p:cNvCxnSpPr/>
            <p:nvPr/>
          </p:nvCxnSpPr>
          <p:spPr>
            <a:xfrm>
              <a:off x="412753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45"/>
            <p:cNvCxnSpPr/>
            <p:nvPr/>
          </p:nvCxnSpPr>
          <p:spPr>
            <a:xfrm>
              <a:off x="4385115"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46"/>
            <p:cNvCxnSpPr/>
            <p:nvPr/>
          </p:nvCxnSpPr>
          <p:spPr>
            <a:xfrm>
              <a:off x="4613726"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47"/>
            <p:cNvCxnSpPr/>
            <p:nvPr/>
          </p:nvCxnSpPr>
          <p:spPr>
            <a:xfrm>
              <a:off x="4855026"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48"/>
            <p:cNvCxnSpPr/>
            <p:nvPr/>
          </p:nvCxnSpPr>
          <p:spPr>
            <a:xfrm>
              <a:off x="5083637"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50"/>
            <p:cNvCxnSpPr/>
            <p:nvPr/>
          </p:nvCxnSpPr>
          <p:spPr>
            <a:xfrm>
              <a:off x="530135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51"/>
            <p:cNvCxnSpPr/>
            <p:nvPr/>
          </p:nvCxnSpPr>
          <p:spPr>
            <a:xfrm>
              <a:off x="552996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52"/>
            <p:cNvCxnSpPr/>
            <p:nvPr/>
          </p:nvCxnSpPr>
          <p:spPr>
            <a:xfrm>
              <a:off x="577126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53"/>
            <p:cNvCxnSpPr/>
            <p:nvPr/>
          </p:nvCxnSpPr>
          <p:spPr>
            <a:xfrm>
              <a:off x="599987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54"/>
            <p:cNvCxnSpPr/>
            <p:nvPr/>
          </p:nvCxnSpPr>
          <p:spPr>
            <a:xfrm>
              <a:off x="625745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55"/>
            <p:cNvCxnSpPr/>
            <p:nvPr/>
          </p:nvCxnSpPr>
          <p:spPr>
            <a:xfrm>
              <a:off x="648606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56"/>
            <p:cNvCxnSpPr/>
            <p:nvPr/>
          </p:nvCxnSpPr>
          <p:spPr>
            <a:xfrm>
              <a:off x="672736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57"/>
            <p:cNvCxnSpPr/>
            <p:nvPr/>
          </p:nvCxnSpPr>
          <p:spPr>
            <a:xfrm>
              <a:off x="6955976"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58"/>
            <p:cNvCxnSpPr/>
            <p:nvPr/>
          </p:nvCxnSpPr>
          <p:spPr>
            <a:xfrm>
              <a:off x="7173689"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59"/>
            <p:cNvCxnSpPr/>
            <p:nvPr/>
          </p:nvCxnSpPr>
          <p:spPr>
            <a:xfrm>
              <a:off x="740230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60"/>
            <p:cNvCxnSpPr/>
            <p:nvPr/>
          </p:nvCxnSpPr>
          <p:spPr>
            <a:xfrm>
              <a:off x="7643600"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61"/>
            <p:cNvCxnSpPr/>
            <p:nvPr/>
          </p:nvCxnSpPr>
          <p:spPr>
            <a:xfrm>
              <a:off x="787221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62"/>
            <p:cNvCxnSpPr/>
            <p:nvPr/>
          </p:nvCxnSpPr>
          <p:spPr>
            <a:xfrm>
              <a:off x="812979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63"/>
            <p:cNvCxnSpPr/>
            <p:nvPr/>
          </p:nvCxnSpPr>
          <p:spPr>
            <a:xfrm>
              <a:off x="835840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64"/>
            <p:cNvCxnSpPr/>
            <p:nvPr/>
          </p:nvCxnSpPr>
          <p:spPr>
            <a:xfrm>
              <a:off x="8599704"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65"/>
            <p:cNvCxnSpPr/>
            <p:nvPr/>
          </p:nvCxnSpPr>
          <p:spPr>
            <a:xfrm>
              <a:off x="882831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66"/>
            <p:cNvCxnSpPr/>
            <p:nvPr/>
          </p:nvCxnSpPr>
          <p:spPr>
            <a:xfrm>
              <a:off x="904241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67"/>
            <p:cNvCxnSpPr/>
            <p:nvPr/>
          </p:nvCxnSpPr>
          <p:spPr>
            <a:xfrm>
              <a:off x="92710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68"/>
            <p:cNvCxnSpPr/>
            <p:nvPr/>
          </p:nvCxnSpPr>
          <p:spPr>
            <a:xfrm>
              <a:off x="951232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69"/>
            <p:cNvCxnSpPr/>
            <p:nvPr/>
          </p:nvCxnSpPr>
          <p:spPr>
            <a:xfrm>
              <a:off x="9740933"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70"/>
            <p:cNvCxnSpPr/>
            <p:nvPr/>
          </p:nvCxnSpPr>
          <p:spPr>
            <a:xfrm>
              <a:off x="999851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0" name="TextBox 278"/>
          <p:cNvSpPr txBox="1"/>
          <p:nvPr/>
        </p:nvSpPr>
        <p:spPr>
          <a:xfrm>
            <a:off x="7569701" y="2243768"/>
            <a:ext cx="623478" cy="138500"/>
          </a:xfrm>
          <a:prstGeom prst="rect">
            <a:avLst/>
          </a:prstGeom>
          <a:noFill/>
        </p:spPr>
        <p:txBody>
          <a:bodyPr wrap="none" rtlCol="0">
            <a:spAutoFit/>
          </a:bodyPr>
          <a:lstStyle/>
          <a:p>
            <a:r>
              <a:rPr lang="en-US" sz="1400" dirty="0" smtClean="0"/>
              <a:t>Physical line 500</a:t>
            </a:r>
            <a:endParaRPr lang="en-US" sz="1400" dirty="0"/>
          </a:p>
        </p:txBody>
      </p:sp>
      <p:sp>
        <p:nvSpPr>
          <p:cNvPr id="191" name="CuadroTexto 2"/>
          <p:cNvSpPr txBox="1"/>
          <p:nvPr/>
        </p:nvSpPr>
        <p:spPr>
          <a:xfrm>
            <a:off x="5957460" y="5195900"/>
            <a:ext cx="5598160" cy="461665"/>
          </a:xfrm>
          <a:prstGeom prst="rect">
            <a:avLst/>
          </a:prstGeom>
          <a:noFill/>
        </p:spPr>
        <p:txBody>
          <a:bodyPr wrap="square" rtlCol="0">
            <a:spAutoFit/>
          </a:bodyPr>
          <a:lstStyle/>
          <a:p>
            <a:r>
              <a:rPr lang="es-ES" sz="1200" dirty="0" smtClean="0">
                <a:solidFill>
                  <a:srgbClr val="FF0000"/>
                </a:solidFill>
              </a:rPr>
              <a:t>Para el caso de pocas cargas puntuales el archivo de datos </a:t>
            </a:r>
            <a:r>
              <a:rPr lang="es-ES" sz="1200" b="1" dirty="0" err="1" smtClean="0"/>
              <a:t>loads.txt</a:t>
            </a:r>
            <a:r>
              <a:rPr lang="es-ES" sz="1200" dirty="0" smtClean="0">
                <a:solidFill>
                  <a:srgbClr val="FF0000"/>
                </a:solidFill>
              </a:rPr>
              <a:t> se crea manualmente.</a:t>
            </a:r>
            <a:endParaRPr lang="es-ES" sz="1200" dirty="0"/>
          </a:p>
        </p:txBody>
      </p:sp>
    </p:spTree>
    <p:extLst>
      <p:ext uri="{BB962C8B-B14F-4D97-AF65-F5344CB8AC3E}">
        <p14:creationId xmlns:p14="http://schemas.microsoft.com/office/powerpoint/2010/main" val="1503167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adroTexto 225"/>
          <p:cNvSpPr txBox="1"/>
          <p:nvPr/>
        </p:nvSpPr>
        <p:spPr>
          <a:xfrm>
            <a:off x="4623401" y="243840"/>
            <a:ext cx="1764266" cy="584775"/>
          </a:xfrm>
          <a:prstGeom prst="rect">
            <a:avLst/>
          </a:prstGeom>
          <a:noFill/>
        </p:spPr>
        <p:txBody>
          <a:bodyPr wrap="none" rtlCol="0">
            <a:spAutoFit/>
          </a:bodyPr>
          <a:lstStyle/>
          <a:p>
            <a:r>
              <a:rPr lang="es-ES" sz="3200" dirty="0" smtClean="0"/>
              <a:t>Objetivos</a:t>
            </a:r>
            <a:endParaRPr lang="es-ES" sz="3200" dirty="0"/>
          </a:p>
        </p:txBody>
      </p:sp>
      <p:sp>
        <p:nvSpPr>
          <p:cNvPr id="3" name="TextBox 2"/>
          <p:cNvSpPr txBox="1"/>
          <p:nvPr/>
        </p:nvSpPr>
        <p:spPr>
          <a:xfrm>
            <a:off x="102548" y="1965532"/>
            <a:ext cx="11801743" cy="923330"/>
          </a:xfrm>
          <a:prstGeom prst="rect">
            <a:avLst/>
          </a:prstGeom>
          <a:noFill/>
        </p:spPr>
        <p:txBody>
          <a:bodyPr wrap="square" rtlCol="0">
            <a:spAutoFit/>
          </a:bodyPr>
          <a:lstStyle/>
          <a:p>
            <a:r>
              <a:rPr lang="en-US" dirty="0" err="1" smtClean="0"/>
              <a:t>Describir</a:t>
            </a:r>
            <a:r>
              <a:rPr lang="en-US" dirty="0" smtClean="0"/>
              <a:t> </a:t>
            </a:r>
            <a:r>
              <a:rPr lang="en-US" dirty="0" err="1" smtClean="0"/>
              <a:t>los</a:t>
            </a:r>
            <a:r>
              <a:rPr lang="en-US" dirty="0" smtClean="0"/>
              <a:t> </a:t>
            </a:r>
            <a:r>
              <a:rPr lang="en-US" dirty="0" err="1" smtClean="0"/>
              <a:t>pasos</a:t>
            </a:r>
            <a:r>
              <a:rPr lang="en-US" dirty="0" smtClean="0"/>
              <a:t> </a:t>
            </a:r>
            <a:r>
              <a:rPr lang="en-US" dirty="0" err="1" smtClean="0"/>
              <a:t>básicos</a:t>
            </a:r>
            <a:r>
              <a:rPr lang="en-US" dirty="0" smtClean="0"/>
              <a:t> para la </a:t>
            </a:r>
            <a:r>
              <a:rPr lang="en-US" dirty="0" err="1" smtClean="0"/>
              <a:t>creación</a:t>
            </a:r>
            <a:r>
              <a:rPr lang="en-US" dirty="0" smtClean="0"/>
              <a:t> de un </a:t>
            </a:r>
            <a:r>
              <a:rPr lang="en-US" dirty="0" err="1" smtClean="0"/>
              <a:t>modelo</a:t>
            </a:r>
            <a:r>
              <a:rPr lang="en-US" dirty="0" smtClean="0"/>
              <a:t> </a:t>
            </a:r>
            <a:r>
              <a:rPr lang="en-US" dirty="0" err="1" smtClean="0"/>
              <a:t>por</a:t>
            </a:r>
            <a:r>
              <a:rPr lang="en-US" dirty="0" smtClean="0"/>
              <a:t> </a:t>
            </a:r>
            <a:r>
              <a:rPr lang="en-US" dirty="0" err="1" smtClean="0"/>
              <a:t>elementos</a:t>
            </a:r>
            <a:r>
              <a:rPr lang="en-US" dirty="0" smtClean="0"/>
              <a:t> </a:t>
            </a:r>
            <a:r>
              <a:rPr lang="en-US" dirty="0" err="1" smtClean="0"/>
              <a:t>finitos</a:t>
            </a:r>
            <a:r>
              <a:rPr lang="en-US" dirty="0" smtClean="0"/>
              <a:t> </a:t>
            </a:r>
            <a:r>
              <a:rPr lang="en-US" dirty="0" err="1" smtClean="0"/>
              <a:t>en</a:t>
            </a:r>
            <a:r>
              <a:rPr lang="en-US" dirty="0" smtClean="0"/>
              <a:t> el </a:t>
            </a:r>
            <a:r>
              <a:rPr lang="en-US" dirty="0" err="1" smtClean="0"/>
              <a:t>programa</a:t>
            </a:r>
            <a:r>
              <a:rPr lang="en-US" dirty="0" smtClean="0"/>
              <a:t> </a:t>
            </a:r>
            <a:r>
              <a:rPr lang="en-US" b="1" dirty="0" err="1" smtClean="0"/>
              <a:t>SolidsPy</a:t>
            </a:r>
            <a:r>
              <a:rPr lang="en-US" b="1" dirty="0"/>
              <a:t> </a:t>
            </a:r>
            <a:r>
              <a:rPr lang="en-US" dirty="0">
                <a:hlinkClick r:id="rId2"/>
              </a:rPr>
              <a:t>(https://github.com/AppliedMechanics-EAFIT/SolidsPy)</a:t>
            </a:r>
            <a:r>
              <a:rPr lang="en-US" dirty="0" smtClean="0"/>
              <a:t> </a:t>
            </a:r>
            <a:r>
              <a:rPr lang="en-US" dirty="0" err="1" smtClean="0"/>
              <a:t>mediante</a:t>
            </a:r>
            <a:r>
              <a:rPr lang="en-US" dirty="0" smtClean="0"/>
              <a:t> la </a:t>
            </a:r>
            <a:r>
              <a:rPr lang="en-US" dirty="0" err="1" smtClean="0"/>
              <a:t>integración</a:t>
            </a:r>
            <a:r>
              <a:rPr lang="en-US" dirty="0" smtClean="0"/>
              <a:t> de scripts de </a:t>
            </a:r>
            <a:r>
              <a:rPr lang="en-US" b="1" dirty="0" smtClean="0"/>
              <a:t>Python</a:t>
            </a:r>
            <a:r>
              <a:rPr lang="en-US" dirty="0" smtClean="0"/>
              <a:t> y el </a:t>
            </a:r>
            <a:r>
              <a:rPr lang="en-US" dirty="0" err="1" smtClean="0"/>
              <a:t>mallador</a:t>
            </a:r>
            <a:r>
              <a:rPr lang="en-US" dirty="0" smtClean="0"/>
              <a:t> bi-dimensional y tri-dimensional de </a:t>
            </a:r>
            <a:r>
              <a:rPr lang="en-US" dirty="0" err="1" smtClean="0"/>
              <a:t>distribución</a:t>
            </a:r>
            <a:r>
              <a:rPr lang="en-US" dirty="0" smtClean="0"/>
              <a:t> </a:t>
            </a:r>
            <a:r>
              <a:rPr lang="en-US" dirty="0" err="1" smtClean="0"/>
              <a:t>libre</a:t>
            </a:r>
            <a:r>
              <a:rPr lang="en-US" dirty="0" smtClean="0"/>
              <a:t> </a:t>
            </a:r>
            <a:r>
              <a:rPr lang="en-US" b="1" dirty="0" err="1" smtClean="0"/>
              <a:t>Gmsh</a:t>
            </a:r>
            <a:r>
              <a:rPr lang="en-US" dirty="0" smtClean="0"/>
              <a:t>.</a:t>
            </a:r>
            <a:endParaRPr lang="en-US" dirty="0"/>
          </a:p>
        </p:txBody>
      </p:sp>
      <p:sp>
        <p:nvSpPr>
          <p:cNvPr id="6" name="TextBox 5"/>
          <p:cNvSpPr txBox="1"/>
          <p:nvPr/>
        </p:nvSpPr>
        <p:spPr>
          <a:xfrm>
            <a:off x="102548" y="1144205"/>
            <a:ext cx="11801743" cy="646331"/>
          </a:xfrm>
          <a:prstGeom prst="rect">
            <a:avLst/>
          </a:prstGeom>
          <a:noFill/>
        </p:spPr>
        <p:txBody>
          <a:bodyPr wrap="square" rtlCol="0">
            <a:spAutoFit/>
          </a:bodyPr>
          <a:lstStyle/>
          <a:p>
            <a:r>
              <a:rPr lang="en-US" dirty="0" err="1" smtClean="0"/>
              <a:t>Describir</a:t>
            </a:r>
            <a:r>
              <a:rPr lang="en-US" dirty="0" smtClean="0"/>
              <a:t> de </a:t>
            </a:r>
            <a:r>
              <a:rPr lang="en-US" dirty="0" err="1" smtClean="0"/>
              <a:t>manera</a:t>
            </a:r>
            <a:r>
              <a:rPr lang="en-US" dirty="0" smtClean="0"/>
              <a:t> simple y elemental </a:t>
            </a:r>
            <a:r>
              <a:rPr lang="en-US" dirty="0" err="1" smtClean="0"/>
              <a:t>los</a:t>
            </a:r>
            <a:r>
              <a:rPr lang="en-US" dirty="0" smtClean="0"/>
              <a:t> </a:t>
            </a:r>
            <a:r>
              <a:rPr lang="en-US" dirty="0" err="1" smtClean="0"/>
              <a:t>elementos</a:t>
            </a:r>
            <a:r>
              <a:rPr lang="en-US" dirty="0" smtClean="0"/>
              <a:t> que </a:t>
            </a:r>
            <a:r>
              <a:rPr lang="en-US" dirty="0" err="1" smtClean="0"/>
              <a:t>conforman</a:t>
            </a:r>
            <a:r>
              <a:rPr lang="en-US" dirty="0" smtClean="0"/>
              <a:t> un </a:t>
            </a:r>
            <a:r>
              <a:rPr lang="en-US" dirty="0" err="1" smtClean="0"/>
              <a:t>modelo</a:t>
            </a:r>
            <a:r>
              <a:rPr lang="en-US" dirty="0" smtClean="0"/>
              <a:t> de </a:t>
            </a:r>
            <a:r>
              <a:rPr lang="en-US" dirty="0" err="1" smtClean="0"/>
              <a:t>elementos</a:t>
            </a:r>
            <a:r>
              <a:rPr lang="en-US" dirty="0" smtClean="0"/>
              <a:t> </a:t>
            </a:r>
            <a:r>
              <a:rPr lang="en-US" dirty="0" err="1" smtClean="0"/>
              <a:t>finitos</a:t>
            </a:r>
            <a:r>
              <a:rPr lang="en-US" dirty="0" smtClean="0"/>
              <a:t> para el </a:t>
            </a:r>
            <a:r>
              <a:rPr lang="en-US" dirty="0" err="1" smtClean="0"/>
              <a:t>caso</a:t>
            </a:r>
            <a:r>
              <a:rPr lang="en-US" dirty="0" smtClean="0"/>
              <a:t> de </a:t>
            </a:r>
            <a:r>
              <a:rPr lang="en-US" dirty="0" err="1" smtClean="0"/>
              <a:t>análisis</a:t>
            </a:r>
            <a:r>
              <a:rPr lang="en-US" dirty="0" smtClean="0"/>
              <a:t> </a:t>
            </a:r>
            <a:r>
              <a:rPr lang="en-US" dirty="0" err="1" smtClean="0"/>
              <a:t>mecánico</a:t>
            </a:r>
            <a:r>
              <a:rPr lang="en-US" dirty="0" smtClean="0"/>
              <a:t> </a:t>
            </a:r>
            <a:r>
              <a:rPr lang="en-US" dirty="0" err="1" smtClean="0"/>
              <a:t>sobre</a:t>
            </a:r>
            <a:r>
              <a:rPr lang="en-US" dirty="0" smtClean="0"/>
              <a:t> </a:t>
            </a:r>
            <a:r>
              <a:rPr lang="en-US" dirty="0" err="1" smtClean="0"/>
              <a:t>sólidos</a:t>
            </a:r>
            <a:r>
              <a:rPr lang="en-US" dirty="0" smtClean="0"/>
              <a:t> </a:t>
            </a:r>
            <a:r>
              <a:rPr lang="en-US" dirty="0" err="1" smtClean="0"/>
              <a:t>elásticos</a:t>
            </a:r>
            <a:r>
              <a:rPr lang="en-US" dirty="0" smtClean="0"/>
              <a:t> de </a:t>
            </a:r>
            <a:r>
              <a:rPr lang="en-US" dirty="0" err="1" smtClean="0"/>
              <a:t>geometrías</a:t>
            </a:r>
            <a:r>
              <a:rPr lang="en-US" dirty="0" smtClean="0"/>
              <a:t> </a:t>
            </a:r>
            <a:r>
              <a:rPr lang="en-US" dirty="0" err="1" smtClean="0"/>
              <a:t>planas</a:t>
            </a:r>
            <a:r>
              <a:rPr lang="en-US" dirty="0" smtClean="0"/>
              <a:t>.</a:t>
            </a:r>
            <a:endParaRPr lang="en-US" dirty="0"/>
          </a:p>
        </p:txBody>
      </p:sp>
      <p:sp>
        <p:nvSpPr>
          <p:cNvPr id="4" name="TextBox 3"/>
          <p:cNvSpPr txBox="1"/>
          <p:nvPr/>
        </p:nvSpPr>
        <p:spPr>
          <a:xfrm>
            <a:off x="188006" y="6187155"/>
            <a:ext cx="11861564" cy="553998"/>
          </a:xfrm>
          <a:prstGeom prst="rect">
            <a:avLst/>
          </a:prstGeom>
          <a:noFill/>
        </p:spPr>
        <p:txBody>
          <a:bodyPr wrap="square" rtlCol="0">
            <a:spAutoFit/>
          </a:bodyPr>
          <a:lstStyle/>
          <a:p>
            <a:r>
              <a:rPr lang="en-US" sz="1000" b="1" dirty="0" smtClean="0"/>
              <a:t>Nota</a:t>
            </a:r>
            <a:r>
              <a:rPr lang="en-US" sz="1000" dirty="0" smtClean="0"/>
              <a:t>: Para </a:t>
            </a:r>
            <a:r>
              <a:rPr lang="en-US" sz="1000" dirty="0" err="1" smtClean="0"/>
              <a:t>seguir</a:t>
            </a:r>
            <a:r>
              <a:rPr lang="en-US" sz="1000" dirty="0" smtClean="0"/>
              <a:t> el tutorial </a:t>
            </a:r>
            <a:r>
              <a:rPr lang="en-US" sz="1000" dirty="0" err="1" smtClean="0"/>
              <a:t>es</a:t>
            </a:r>
            <a:r>
              <a:rPr lang="en-US" sz="1000" dirty="0" smtClean="0"/>
              <a:t> </a:t>
            </a:r>
            <a:r>
              <a:rPr lang="en-US" sz="1000" dirty="0" err="1" smtClean="0"/>
              <a:t>necesario</a:t>
            </a:r>
            <a:r>
              <a:rPr lang="en-US" sz="1000" dirty="0" smtClean="0"/>
              <a:t> </a:t>
            </a:r>
            <a:r>
              <a:rPr lang="en-US" sz="1000" dirty="0" err="1" smtClean="0"/>
              <a:t>tener</a:t>
            </a:r>
            <a:r>
              <a:rPr lang="en-US" sz="1000" dirty="0" smtClean="0"/>
              <a:t> </a:t>
            </a:r>
            <a:r>
              <a:rPr lang="en-US" sz="1000" dirty="0" err="1" smtClean="0"/>
              <a:t>instalados</a:t>
            </a:r>
            <a:r>
              <a:rPr lang="en-US" sz="1000" dirty="0" smtClean="0"/>
              <a:t> </a:t>
            </a:r>
            <a:r>
              <a:rPr lang="en-US" sz="1000" dirty="0" err="1" smtClean="0"/>
              <a:t>todos</a:t>
            </a:r>
            <a:r>
              <a:rPr lang="en-US" sz="1000" dirty="0" smtClean="0"/>
              <a:t> </a:t>
            </a:r>
            <a:r>
              <a:rPr lang="en-US" sz="1000" dirty="0" err="1" smtClean="0"/>
              <a:t>los</a:t>
            </a:r>
            <a:r>
              <a:rPr lang="en-US" sz="1000" dirty="0" smtClean="0"/>
              <a:t> </a:t>
            </a:r>
            <a:r>
              <a:rPr lang="en-US" sz="1000" dirty="0" err="1" smtClean="0"/>
              <a:t>programas</a:t>
            </a:r>
            <a:r>
              <a:rPr lang="en-US" sz="1000" dirty="0" smtClean="0"/>
              <a:t> y </a:t>
            </a:r>
            <a:r>
              <a:rPr lang="en-US" sz="1000" dirty="0" err="1" smtClean="0"/>
              <a:t>modulos</a:t>
            </a:r>
            <a:r>
              <a:rPr lang="en-US" sz="1000" dirty="0" smtClean="0"/>
              <a:t> </a:t>
            </a:r>
            <a:r>
              <a:rPr lang="en-US" sz="1000" dirty="0" err="1" smtClean="0"/>
              <a:t>especificados</a:t>
            </a:r>
            <a:r>
              <a:rPr lang="en-US" sz="1000" dirty="0" smtClean="0"/>
              <a:t> </a:t>
            </a:r>
            <a:r>
              <a:rPr lang="en-US" sz="1000" dirty="0" err="1" smtClean="0"/>
              <a:t>en</a:t>
            </a:r>
            <a:r>
              <a:rPr lang="en-US" sz="1000" dirty="0" smtClean="0"/>
              <a:t> </a:t>
            </a:r>
            <a:r>
              <a:rPr lang="en-US" sz="1000" dirty="0">
                <a:hlinkClick r:id="rId2"/>
              </a:rPr>
              <a:t>(</a:t>
            </a:r>
            <a:r>
              <a:rPr lang="en-US" sz="1000" dirty="0">
                <a:hlinkClick r:id="rId3"/>
              </a:rPr>
              <a:t>https://github.com/AppliedMechanics-EAFIT/SolidsPy</a:t>
            </a:r>
            <a:r>
              <a:rPr lang="en-US" sz="1000" dirty="0" smtClean="0">
                <a:hlinkClick r:id="rId3"/>
              </a:rPr>
              <a:t>)</a:t>
            </a:r>
            <a:r>
              <a:rPr lang="en-US" sz="1000" dirty="0" smtClean="0"/>
              <a:t> </a:t>
            </a:r>
            <a:r>
              <a:rPr lang="en-US" sz="1000" dirty="0" err="1" smtClean="0"/>
              <a:t>además</a:t>
            </a:r>
            <a:r>
              <a:rPr lang="en-US" sz="1000" dirty="0" smtClean="0"/>
              <a:t> de </a:t>
            </a:r>
            <a:r>
              <a:rPr lang="en-US" sz="1000" dirty="0" err="1" smtClean="0"/>
              <a:t>los</a:t>
            </a:r>
            <a:r>
              <a:rPr lang="en-US" sz="1000" dirty="0" smtClean="0"/>
              <a:t> </a:t>
            </a:r>
            <a:r>
              <a:rPr lang="en-US" sz="1000" dirty="0" err="1" smtClean="0"/>
              <a:t>archivos</a:t>
            </a:r>
            <a:r>
              <a:rPr lang="en-US" sz="1000" dirty="0" smtClean="0"/>
              <a:t> </a:t>
            </a:r>
            <a:r>
              <a:rPr lang="en-US" sz="1000" b="1" dirty="0" err="1" smtClean="0"/>
              <a:t>template.geo</a:t>
            </a:r>
            <a:r>
              <a:rPr lang="en-US" sz="1000" dirty="0" smtClean="0"/>
              <a:t>, </a:t>
            </a:r>
            <a:r>
              <a:rPr lang="en-US" sz="1000" b="1" dirty="0" err="1" smtClean="0"/>
              <a:t>template.msh</a:t>
            </a:r>
            <a:r>
              <a:rPr lang="en-US" sz="1000" dirty="0" smtClean="0"/>
              <a:t>, </a:t>
            </a:r>
            <a:r>
              <a:rPr lang="en-US" sz="1000" b="1" dirty="0" err="1" smtClean="0"/>
              <a:t>template_input_simplified.py</a:t>
            </a:r>
            <a:r>
              <a:rPr lang="en-US" sz="1000" dirty="0" smtClean="0"/>
              <a:t>. Para </a:t>
            </a:r>
            <a:r>
              <a:rPr lang="en-US" sz="1000" dirty="0" err="1" smtClean="0"/>
              <a:t>realizar</a:t>
            </a:r>
            <a:r>
              <a:rPr lang="en-US" sz="1000" dirty="0" smtClean="0"/>
              <a:t> el </a:t>
            </a:r>
            <a:r>
              <a:rPr lang="en-US" sz="1000" dirty="0" err="1" smtClean="0"/>
              <a:t>análisis</a:t>
            </a:r>
            <a:r>
              <a:rPr lang="en-US" sz="1000" dirty="0" smtClean="0"/>
              <a:t> </a:t>
            </a:r>
            <a:r>
              <a:rPr lang="en-US" sz="1000" dirty="0" err="1" smtClean="0"/>
              <a:t>una</a:t>
            </a:r>
            <a:r>
              <a:rPr lang="en-US" sz="1000" dirty="0" smtClean="0"/>
              <a:t> </a:t>
            </a:r>
            <a:r>
              <a:rPr lang="en-US" sz="1000" dirty="0" err="1" smtClean="0"/>
              <a:t>vez</a:t>
            </a:r>
            <a:r>
              <a:rPr lang="en-US" sz="1000" dirty="0" smtClean="0"/>
              <a:t> </a:t>
            </a:r>
            <a:r>
              <a:rPr lang="en-US" sz="1000" dirty="0" err="1" smtClean="0"/>
              <a:t>creado</a:t>
            </a:r>
            <a:r>
              <a:rPr lang="en-US" sz="1000" dirty="0" smtClean="0"/>
              <a:t> el </a:t>
            </a:r>
            <a:r>
              <a:rPr lang="en-US" sz="1000" dirty="0" err="1" smtClean="0"/>
              <a:t>modelo</a:t>
            </a:r>
            <a:r>
              <a:rPr lang="en-US" sz="1000" dirty="0" smtClean="0"/>
              <a:t> se </a:t>
            </a:r>
            <a:r>
              <a:rPr lang="en-US" sz="1000" dirty="0" err="1" smtClean="0"/>
              <a:t>requiere</a:t>
            </a:r>
            <a:r>
              <a:rPr lang="en-US" sz="1000" dirty="0" smtClean="0"/>
              <a:t> </a:t>
            </a:r>
            <a:r>
              <a:rPr lang="en-US" sz="1000" dirty="0" err="1" smtClean="0"/>
              <a:t>ejecutar</a:t>
            </a:r>
            <a:r>
              <a:rPr lang="en-US" sz="1000" dirty="0" smtClean="0"/>
              <a:t> el script </a:t>
            </a:r>
            <a:r>
              <a:rPr lang="en-US" sz="1000" dirty="0" err="1" smtClean="0"/>
              <a:t>denominado</a:t>
            </a:r>
            <a:r>
              <a:rPr lang="en-US" sz="1000" dirty="0" smtClean="0"/>
              <a:t> </a:t>
            </a:r>
            <a:r>
              <a:rPr lang="en-US" sz="1000" b="1" dirty="0" err="1" smtClean="0"/>
              <a:t>execute_template.py</a:t>
            </a:r>
            <a:r>
              <a:rPr lang="en-US" sz="1000" dirty="0" smtClean="0"/>
              <a:t>.</a:t>
            </a:r>
          </a:p>
          <a:p>
            <a:r>
              <a:rPr lang="en-US" sz="1000" dirty="0" err="1" smtClean="0"/>
              <a:t>Finalmente</a:t>
            </a:r>
            <a:r>
              <a:rPr lang="en-US" sz="1000" dirty="0" smtClean="0"/>
              <a:t> el video </a:t>
            </a:r>
            <a:r>
              <a:rPr lang="en-US" sz="1000" b="1" dirty="0" smtClean="0"/>
              <a:t>gmsh_anillo.mp4</a:t>
            </a:r>
            <a:r>
              <a:rPr lang="en-US" sz="1000" dirty="0" smtClean="0"/>
              <a:t> describe la </a:t>
            </a:r>
            <a:r>
              <a:rPr lang="en-US" sz="1000" dirty="0" err="1" smtClean="0"/>
              <a:t>creación</a:t>
            </a:r>
            <a:r>
              <a:rPr lang="en-US" sz="1000" dirty="0" smtClean="0"/>
              <a:t> de un </a:t>
            </a:r>
            <a:r>
              <a:rPr lang="en-US" sz="1000" dirty="0" err="1" smtClean="0"/>
              <a:t>modelo</a:t>
            </a:r>
            <a:r>
              <a:rPr lang="en-US" sz="1000" dirty="0" smtClean="0"/>
              <a:t> </a:t>
            </a:r>
            <a:r>
              <a:rPr lang="en-US" sz="1000" dirty="0" err="1" smtClean="0"/>
              <a:t>en</a:t>
            </a:r>
            <a:r>
              <a:rPr lang="en-US" sz="1000" dirty="0" smtClean="0"/>
              <a:t> </a:t>
            </a:r>
            <a:r>
              <a:rPr lang="en-US" sz="1000" b="1" dirty="0" err="1" smtClean="0"/>
              <a:t>gmsh</a:t>
            </a:r>
            <a:r>
              <a:rPr lang="en-US" sz="1000" dirty="0" smtClean="0"/>
              <a:t>.</a:t>
            </a:r>
            <a:endParaRPr lang="en-US" sz="1000" dirty="0"/>
          </a:p>
        </p:txBody>
      </p:sp>
    </p:spTree>
    <p:extLst>
      <p:ext uri="{BB962C8B-B14F-4D97-AF65-F5344CB8AC3E}">
        <p14:creationId xmlns:p14="http://schemas.microsoft.com/office/powerpoint/2010/main" val="1798401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adroTexto 202"/>
          <p:cNvSpPr txBox="1"/>
          <p:nvPr/>
        </p:nvSpPr>
        <p:spPr>
          <a:xfrm>
            <a:off x="4842509" y="9630"/>
            <a:ext cx="5329023" cy="461665"/>
          </a:xfrm>
          <a:prstGeom prst="rect">
            <a:avLst/>
          </a:prstGeom>
          <a:noFill/>
        </p:spPr>
        <p:txBody>
          <a:bodyPr wrap="none" rtlCol="0">
            <a:spAutoFit/>
          </a:bodyPr>
          <a:lstStyle/>
          <a:p>
            <a:r>
              <a:rPr lang="es-ES" sz="2400" dirty="0" smtClean="0"/>
              <a:t>Rutina para procesamiento de elementos</a:t>
            </a:r>
            <a:endParaRPr lang="es-ES" sz="2400" dirty="0"/>
          </a:p>
        </p:txBody>
      </p:sp>
      <p:sp>
        <p:nvSpPr>
          <p:cNvPr id="9" name="CuadroTexto 8"/>
          <p:cNvSpPr txBox="1"/>
          <p:nvPr/>
        </p:nvSpPr>
        <p:spPr>
          <a:xfrm>
            <a:off x="5576450" y="519489"/>
            <a:ext cx="5262880" cy="1384995"/>
          </a:xfrm>
          <a:prstGeom prst="rect">
            <a:avLst/>
          </a:prstGeom>
          <a:noFill/>
        </p:spPr>
        <p:txBody>
          <a:bodyPr wrap="square" rtlCol="0">
            <a:spAutoFit/>
          </a:bodyPr>
          <a:lstStyle/>
          <a:p>
            <a:r>
              <a:rPr lang="es-ES" sz="1200" dirty="0" smtClean="0"/>
              <a:t>Para escribir los archivos de texto con la información de los elementos se utiliza la rutina de procesamiento de </a:t>
            </a:r>
            <a:r>
              <a:rPr lang="es-ES" sz="1200" b="1" dirty="0" smtClean="0"/>
              <a:t>superficies físicas </a:t>
            </a:r>
            <a:r>
              <a:rPr lang="es-ES" sz="1200" b="1" dirty="0" err="1" smtClean="0"/>
              <a:t>ele_writer</a:t>
            </a:r>
            <a:r>
              <a:rPr lang="es-ES" sz="1200" b="1" dirty="0" smtClean="0"/>
              <a:t>()</a:t>
            </a:r>
            <a:r>
              <a:rPr lang="es-ES" sz="1200" dirty="0" smtClean="0"/>
              <a:t>. Esta rutina se debe llamar tantas veces como </a:t>
            </a:r>
            <a:r>
              <a:rPr lang="es-ES" sz="1200" b="1" dirty="0" smtClean="0"/>
              <a:t>superficies físicas</a:t>
            </a:r>
            <a:r>
              <a:rPr lang="es-ES" sz="1200" dirty="0" smtClean="0"/>
              <a:t> se hallan definido para asignar diferentes propiedades de material o diferentes tipos de elementos. La rutina toma como parámetros de entrada, además de los diccionarios </a:t>
            </a:r>
            <a:r>
              <a:rPr lang="es-ES" sz="1200" b="1" dirty="0" err="1" smtClean="0"/>
              <a:t>cells</a:t>
            </a:r>
            <a:r>
              <a:rPr lang="es-ES" sz="1200" dirty="0" smtClean="0"/>
              <a:t> y </a:t>
            </a:r>
            <a:r>
              <a:rPr lang="es-ES" sz="1200" b="1" dirty="0" err="1" smtClean="0"/>
              <a:t>cell_data</a:t>
            </a:r>
            <a:r>
              <a:rPr lang="es-ES" sz="1200" dirty="0" smtClean="0"/>
              <a:t>, y del identificador de la superficie física a procesar, la información necesaria para definir los elementos que se van a usar sobre esta.</a:t>
            </a:r>
            <a:endParaRPr lang="es-ES" sz="1200" dirty="0"/>
          </a:p>
        </p:txBody>
      </p:sp>
      <p:sp>
        <p:nvSpPr>
          <p:cNvPr id="3" name="CuadroTexto 2"/>
          <p:cNvSpPr txBox="1"/>
          <p:nvPr/>
        </p:nvSpPr>
        <p:spPr>
          <a:xfrm>
            <a:off x="5513079" y="4600391"/>
            <a:ext cx="5598160" cy="2123658"/>
          </a:xfrm>
          <a:prstGeom prst="rect">
            <a:avLst/>
          </a:prstGeom>
          <a:noFill/>
        </p:spPr>
        <p:txBody>
          <a:bodyPr wrap="square" rtlCol="0">
            <a:spAutoFit/>
          </a:bodyPr>
          <a:lstStyle/>
          <a:p>
            <a:r>
              <a:rPr lang="es-ES" sz="1200" dirty="0" smtClean="0"/>
              <a:t>Por ejemplo en el caso del modelo simple supongamos que la </a:t>
            </a:r>
            <a:r>
              <a:rPr lang="es-ES" sz="1200" b="1" dirty="0" smtClean="0"/>
              <a:t>superficie física 100 (</a:t>
            </a:r>
            <a:r>
              <a:rPr lang="es-ES" sz="1200" b="1" dirty="0" err="1" smtClean="0"/>
              <a:t>phy_sur</a:t>
            </a:r>
            <a:r>
              <a:rPr lang="es-ES" sz="1200" b="1" dirty="0" smtClean="0"/>
              <a:t> = 100)</a:t>
            </a:r>
            <a:r>
              <a:rPr lang="es-ES" sz="1200" dirty="0" smtClean="0"/>
              <a:t> se va a mallar con elementos triangulares de 3 nodos </a:t>
            </a:r>
            <a:r>
              <a:rPr lang="es-ES" sz="1200" b="1" dirty="0" smtClean="0"/>
              <a:t>(</a:t>
            </a:r>
            <a:r>
              <a:rPr lang="es-ES" sz="1200" b="1" dirty="0" err="1" smtClean="0"/>
              <a:t>ele_type</a:t>
            </a:r>
            <a:r>
              <a:rPr lang="es-ES" sz="1200" b="1" dirty="0" smtClean="0"/>
              <a:t> = 3 en </a:t>
            </a:r>
            <a:r>
              <a:rPr lang="es-ES" sz="1200" b="1" dirty="0" err="1" smtClean="0"/>
              <a:t>SolidsPy</a:t>
            </a:r>
            <a:r>
              <a:rPr lang="es-ES" sz="1200" b="1" dirty="0" smtClean="0"/>
              <a:t> y </a:t>
            </a:r>
            <a:r>
              <a:rPr lang="es-ES" sz="1200" b="1" dirty="0" err="1" smtClean="0"/>
              <a:t>ele_tag</a:t>
            </a:r>
            <a:r>
              <a:rPr lang="es-ES" sz="1200" b="1" dirty="0" smtClean="0"/>
              <a:t> = ‘</a:t>
            </a:r>
            <a:r>
              <a:rPr lang="es-ES" sz="1200" b="1" dirty="0" err="1" smtClean="0"/>
              <a:t>triangle</a:t>
            </a:r>
            <a:r>
              <a:rPr lang="es-ES" sz="1200" b="1" dirty="0" smtClean="0"/>
              <a:t>’ en </a:t>
            </a:r>
            <a:r>
              <a:rPr lang="es-ES" sz="1200" b="1" dirty="0" err="1" smtClean="0"/>
              <a:t>gmsh</a:t>
            </a:r>
            <a:r>
              <a:rPr lang="es-ES" sz="1200" b="1" dirty="0" smtClean="0"/>
              <a:t>)</a:t>
            </a:r>
            <a:r>
              <a:rPr lang="es-ES" sz="1200" dirty="0" smtClean="0"/>
              <a:t>  y que a estos elementos se les asignará el material correspondiente al perfil 1 </a:t>
            </a:r>
            <a:r>
              <a:rPr lang="es-ES" sz="1200" b="1" dirty="0" smtClean="0"/>
              <a:t>(</a:t>
            </a:r>
            <a:r>
              <a:rPr lang="es-ES" sz="1200" b="1" dirty="0" err="1" smtClean="0"/>
              <a:t>mat_tag</a:t>
            </a:r>
            <a:r>
              <a:rPr lang="es-ES" sz="1200" b="1" dirty="0" smtClean="0"/>
              <a:t> = 1). </a:t>
            </a:r>
            <a:r>
              <a:rPr lang="es-ES" sz="1200" dirty="0" err="1" smtClean="0"/>
              <a:t>Ademas</a:t>
            </a:r>
            <a:r>
              <a:rPr lang="es-ES" sz="1200" dirty="0" smtClean="0"/>
              <a:t> supongamos que esta será la primer superficie física a procesar por lo que el contador de elementos </a:t>
            </a:r>
            <a:r>
              <a:rPr lang="es-ES" sz="1200" b="1" dirty="0" smtClean="0"/>
              <a:t>nini</a:t>
            </a:r>
            <a:r>
              <a:rPr lang="es-ES" sz="1200" dirty="0" smtClean="0"/>
              <a:t> es inicializado en </a:t>
            </a:r>
            <a:r>
              <a:rPr lang="es-ES" sz="1200" b="1" dirty="0" smtClean="0"/>
              <a:t>0. </a:t>
            </a:r>
            <a:r>
              <a:rPr lang="es-ES" sz="1200" dirty="0" smtClean="0"/>
              <a:t>Similarmente para efectos del ejemplo, supongamos que la </a:t>
            </a:r>
            <a:r>
              <a:rPr lang="es-ES" sz="1200" b="1" dirty="0" smtClean="0"/>
              <a:t>superficie física 200 (</a:t>
            </a:r>
            <a:r>
              <a:rPr lang="es-ES" sz="1200" b="1" dirty="0" err="1" smtClean="0"/>
              <a:t>phy_sur</a:t>
            </a:r>
            <a:r>
              <a:rPr lang="es-ES" sz="1200" b="1" dirty="0" smtClean="0"/>
              <a:t> = 200) </a:t>
            </a:r>
            <a:r>
              <a:rPr lang="es-ES" sz="1200" dirty="0" smtClean="0"/>
              <a:t>será</a:t>
            </a:r>
            <a:r>
              <a:rPr lang="es-ES" sz="1200" b="1" dirty="0" smtClean="0"/>
              <a:t> </a:t>
            </a:r>
            <a:r>
              <a:rPr lang="es-ES" sz="1200" dirty="0" smtClean="0"/>
              <a:t>mallada con triángulos de 6 nodos </a:t>
            </a:r>
            <a:r>
              <a:rPr lang="es-ES" sz="1200" b="1" dirty="0" smtClean="0"/>
              <a:t>(</a:t>
            </a:r>
            <a:r>
              <a:rPr lang="es-ES" sz="1200" b="1" dirty="0" err="1"/>
              <a:t>ele_type</a:t>
            </a:r>
            <a:r>
              <a:rPr lang="es-ES" sz="1200" b="1" dirty="0"/>
              <a:t> = </a:t>
            </a:r>
            <a:r>
              <a:rPr lang="es-ES" sz="1200" b="1" dirty="0" smtClean="0"/>
              <a:t>2 </a:t>
            </a:r>
            <a:r>
              <a:rPr lang="es-ES" sz="1200" b="1" dirty="0"/>
              <a:t>en </a:t>
            </a:r>
            <a:r>
              <a:rPr lang="es-ES" sz="1200" b="1" dirty="0" err="1"/>
              <a:t>SolidsPy</a:t>
            </a:r>
            <a:r>
              <a:rPr lang="es-ES" sz="1200" b="1" dirty="0"/>
              <a:t> y </a:t>
            </a:r>
            <a:r>
              <a:rPr lang="es-ES" sz="1200" b="1" dirty="0" err="1"/>
              <a:t>ele_tag</a:t>
            </a:r>
            <a:r>
              <a:rPr lang="es-ES" sz="1200" b="1" dirty="0"/>
              <a:t> = ‘</a:t>
            </a:r>
            <a:r>
              <a:rPr lang="es-ES" sz="1200" b="1" dirty="0" smtClean="0"/>
              <a:t>triangle6’ </a:t>
            </a:r>
            <a:r>
              <a:rPr lang="es-ES" sz="1200" b="1" dirty="0"/>
              <a:t>en </a:t>
            </a:r>
            <a:r>
              <a:rPr lang="es-ES" sz="1200" b="1" dirty="0" err="1" smtClean="0"/>
              <a:t>gmsh</a:t>
            </a:r>
            <a:r>
              <a:rPr lang="es-ES" sz="1200" b="1" dirty="0" smtClean="0"/>
              <a:t>)</a:t>
            </a:r>
            <a:r>
              <a:rPr lang="es-ES" sz="1200" dirty="0"/>
              <a:t> </a:t>
            </a:r>
            <a:r>
              <a:rPr lang="es-ES" sz="1200" dirty="0" smtClean="0"/>
              <a:t>y que a estos se les asignarán materiales correspondientes al perfil 2 </a:t>
            </a:r>
            <a:r>
              <a:rPr lang="es-ES" sz="1200" b="1" dirty="0"/>
              <a:t>(</a:t>
            </a:r>
            <a:r>
              <a:rPr lang="es-ES" sz="1200" b="1" dirty="0" err="1"/>
              <a:t>mat_tag</a:t>
            </a:r>
            <a:r>
              <a:rPr lang="es-ES" sz="1200" b="1" dirty="0"/>
              <a:t> = </a:t>
            </a:r>
            <a:r>
              <a:rPr lang="es-ES" sz="1200" b="1" dirty="0" smtClean="0"/>
              <a:t>2). </a:t>
            </a:r>
            <a:r>
              <a:rPr lang="es-ES" sz="1200" dirty="0" smtClean="0"/>
              <a:t>Finalmente en esta superficie el contador de elementos debe tomar como parámetro inicial </a:t>
            </a:r>
            <a:r>
              <a:rPr lang="es-ES" sz="1200" b="1" dirty="0" smtClean="0"/>
              <a:t>nini</a:t>
            </a:r>
            <a:r>
              <a:rPr lang="es-ES" sz="1200" dirty="0" smtClean="0"/>
              <a:t> el valor final del contador </a:t>
            </a:r>
            <a:r>
              <a:rPr lang="es-ES" sz="1200" b="1" dirty="0" err="1" smtClean="0"/>
              <a:t>nf</a:t>
            </a:r>
            <a:r>
              <a:rPr lang="es-ES" sz="1200" dirty="0" smtClean="0"/>
              <a:t> resultante de procesar la </a:t>
            </a:r>
            <a:r>
              <a:rPr lang="es-ES" sz="1200" b="1" dirty="0" smtClean="0"/>
              <a:t>superficie física 100</a:t>
            </a:r>
            <a:r>
              <a:rPr lang="es-ES" sz="1200" dirty="0"/>
              <a:t>.</a:t>
            </a:r>
          </a:p>
        </p:txBody>
      </p:sp>
      <p:pic>
        <p:nvPicPr>
          <p:cNvPr id="2" name="Imagen 1"/>
          <p:cNvPicPr>
            <a:picLocks noChangeAspect="1"/>
          </p:cNvPicPr>
          <p:nvPr/>
        </p:nvPicPr>
        <p:blipFill>
          <a:blip r:embed="rId3"/>
          <a:stretch>
            <a:fillRect/>
          </a:stretch>
        </p:blipFill>
        <p:spPr>
          <a:xfrm>
            <a:off x="71119" y="471295"/>
            <a:ext cx="4771390" cy="6149975"/>
          </a:xfrm>
          <a:prstGeom prst="rect">
            <a:avLst/>
          </a:prstGeom>
        </p:spPr>
      </p:pic>
      <p:grpSp>
        <p:nvGrpSpPr>
          <p:cNvPr id="4" name="Group 3"/>
          <p:cNvGrpSpPr>
            <a:grpSpLocks noChangeAspect="1"/>
          </p:cNvGrpSpPr>
          <p:nvPr/>
        </p:nvGrpSpPr>
        <p:grpSpPr>
          <a:xfrm>
            <a:off x="6285583" y="2259017"/>
            <a:ext cx="3532856" cy="1986841"/>
            <a:chOff x="6815423" y="2464671"/>
            <a:chExt cx="2944047" cy="1655701"/>
          </a:xfrm>
        </p:grpSpPr>
        <p:sp>
          <p:nvSpPr>
            <p:cNvPr id="193" name="Rectangle 3"/>
            <p:cNvSpPr/>
            <p:nvPr/>
          </p:nvSpPr>
          <p:spPr>
            <a:xfrm>
              <a:off x="6815423" y="2464671"/>
              <a:ext cx="2939143" cy="7886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 profile 1</a:t>
              </a:r>
            </a:p>
            <a:p>
              <a:pPr algn="ctr"/>
              <a:r>
                <a:rPr lang="en-US" dirty="0" smtClean="0">
                  <a:solidFill>
                    <a:schemeClr val="tx1"/>
                  </a:solidFill>
                </a:rPr>
                <a:t>(Physical surface 100)</a:t>
              </a:r>
              <a:endParaRPr lang="en-US" dirty="0">
                <a:solidFill>
                  <a:schemeClr val="tx1"/>
                </a:solidFill>
              </a:endParaRPr>
            </a:p>
          </p:txBody>
        </p:sp>
        <p:sp>
          <p:nvSpPr>
            <p:cNvPr id="194" name="Rectangle 4"/>
            <p:cNvSpPr/>
            <p:nvPr/>
          </p:nvSpPr>
          <p:spPr>
            <a:xfrm>
              <a:off x="6820327" y="3253340"/>
              <a:ext cx="2939143" cy="86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 profile 2</a:t>
              </a:r>
            </a:p>
            <a:p>
              <a:pPr algn="ctr"/>
              <a:r>
                <a:rPr lang="en-US" dirty="0" smtClean="0">
                  <a:solidFill>
                    <a:schemeClr val="tx1"/>
                  </a:solidFill>
                </a:rPr>
                <a:t>(Physical surface 200)</a:t>
              </a:r>
              <a:endParaRPr lang="en-US" dirty="0">
                <a:solidFill>
                  <a:schemeClr val="tx1"/>
                </a:solidFill>
              </a:endParaRPr>
            </a:p>
          </p:txBody>
        </p:sp>
      </p:grpSp>
    </p:spTree>
    <p:extLst>
      <p:ext uri="{BB962C8B-B14F-4D97-AF65-F5344CB8AC3E}">
        <p14:creationId xmlns:p14="http://schemas.microsoft.com/office/powerpoint/2010/main" val="4080415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09026" y="1813276"/>
            <a:ext cx="9022080" cy="4777740"/>
          </a:xfrm>
          <a:prstGeom prst="rect">
            <a:avLst/>
          </a:prstGeom>
        </p:spPr>
      </p:pic>
      <p:pic>
        <p:nvPicPr>
          <p:cNvPr id="3" name="Imagen 2"/>
          <p:cNvPicPr>
            <a:picLocks noChangeAspect="1"/>
          </p:cNvPicPr>
          <p:nvPr/>
        </p:nvPicPr>
        <p:blipFill>
          <a:blip r:embed="rId3"/>
          <a:stretch>
            <a:fillRect/>
          </a:stretch>
        </p:blipFill>
        <p:spPr>
          <a:xfrm>
            <a:off x="2076106" y="4975575"/>
            <a:ext cx="7759700" cy="254000"/>
          </a:xfrm>
          <a:prstGeom prst="rect">
            <a:avLst/>
          </a:prstGeom>
        </p:spPr>
      </p:pic>
      <p:pic>
        <p:nvPicPr>
          <p:cNvPr id="6" name="Imagen 5"/>
          <p:cNvPicPr>
            <a:picLocks noChangeAspect="1"/>
          </p:cNvPicPr>
          <p:nvPr/>
        </p:nvPicPr>
        <p:blipFill>
          <a:blip r:embed="rId4"/>
          <a:stretch>
            <a:fillRect/>
          </a:stretch>
        </p:blipFill>
        <p:spPr>
          <a:xfrm>
            <a:off x="2076106" y="2575275"/>
            <a:ext cx="7835900" cy="266700"/>
          </a:xfrm>
          <a:prstGeom prst="rect">
            <a:avLst/>
          </a:prstGeom>
        </p:spPr>
      </p:pic>
      <p:pic>
        <p:nvPicPr>
          <p:cNvPr id="224" name="Imagen 223"/>
          <p:cNvPicPr>
            <a:picLocks noChangeAspect="1"/>
          </p:cNvPicPr>
          <p:nvPr/>
        </p:nvPicPr>
        <p:blipFill>
          <a:blip r:embed="rId5"/>
          <a:stretch>
            <a:fillRect/>
          </a:stretch>
        </p:blipFill>
        <p:spPr>
          <a:xfrm rot="16200000">
            <a:off x="-900139" y="4091020"/>
            <a:ext cx="3987800" cy="146050"/>
          </a:xfrm>
          <a:prstGeom prst="rect">
            <a:avLst/>
          </a:prstGeom>
        </p:spPr>
      </p:pic>
      <p:pic>
        <p:nvPicPr>
          <p:cNvPr id="202" name="Imagen 201"/>
          <p:cNvPicPr>
            <a:picLocks noChangeAspect="1"/>
          </p:cNvPicPr>
          <p:nvPr/>
        </p:nvPicPr>
        <p:blipFill>
          <a:blip r:embed="rId5"/>
          <a:stretch>
            <a:fillRect/>
          </a:stretch>
        </p:blipFill>
        <p:spPr>
          <a:xfrm rot="16200000">
            <a:off x="8568981" y="3938620"/>
            <a:ext cx="3987800" cy="146050"/>
          </a:xfrm>
          <a:prstGeom prst="rect">
            <a:avLst/>
          </a:prstGeom>
        </p:spPr>
      </p:pic>
      <p:pic>
        <p:nvPicPr>
          <p:cNvPr id="225" name="Imagen 224"/>
          <p:cNvPicPr>
            <a:picLocks noChangeAspect="1"/>
          </p:cNvPicPr>
          <p:nvPr/>
        </p:nvPicPr>
        <p:blipFill>
          <a:blip r:embed="rId6"/>
          <a:stretch>
            <a:fillRect/>
          </a:stretch>
        </p:blipFill>
        <p:spPr>
          <a:xfrm>
            <a:off x="2835566" y="1246855"/>
            <a:ext cx="5969000" cy="355600"/>
          </a:xfrm>
          <a:prstGeom prst="rect">
            <a:avLst/>
          </a:prstGeom>
        </p:spPr>
      </p:pic>
      <p:sp>
        <p:nvSpPr>
          <p:cNvPr id="203" name="CuadroTexto 202"/>
          <p:cNvSpPr txBox="1"/>
          <p:nvPr/>
        </p:nvSpPr>
        <p:spPr>
          <a:xfrm>
            <a:off x="3785092" y="99059"/>
            <a:ext cx="5237204" cy="830997"/>
          </a:xfrm>
          <a:prstGeom prst="rect">
            <a:avLst/>
          </a:prstGeom>
          <a:noFill/>
        </p:spPr>
        <p:txBody>
          <a:bodyPr wrap="none" rtlCol="0">
            <a:spAutoFit/>
          </a:bodyPr>
          <a:lstStyle/>
          <a:p>
            <a:pPr algn="ctr"/>
            <a:r>
              <a:rPr lang="es-ES" sz="2400" dirty="0" smtClean="0"/>
              <a:t>Descripción gráfica del script de mallado</a:t>
            </a:r>
          </a:p>
          <a:p>
            <a:pPr algn="ctr"/>
            <a:r>
              <a:rPr lang="es-ES" sz="2400" dirty="0" smtClean="0"/>
              <a:t>(ver </a:t>
            </a:r>
            <a:r>
              <a:rPr lang="es-ES" sz="2400" dirty="0" err="1" smtClean="0"/>
              <a:t>template_input_simplified.py</a:t>
            </a:r>
            <a:r>
              <a:rPr lang="es-ES" sz="2400" dirty="0" smtClean="0"/>
              <a:t> )</a:t>
            </a:r>
            <a:endParaRPr lang="es-ES" sz="2400" dirty="0"/>
          </a:p>
        </p:txBody>
      </p:sp>
    </p:spTree>
    <p:extLst>
      <p:ext uri="{BB962C8B-B14F-4D97-AF65-F5344CB8AC3E}">
        <p14:creationId xmlns:p14="http://schemas.microsoft.com/office/powerpoint/2010/main" val="2909811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202"/>
          <p:cNvSpPr txBox="1"/>
          <p:nvPr/>
        </p:nvSpPr>
        <p:spPr>
          <a:xfrm>
            <a:off x="3466642" y="99059"/>
            <a:ext cx="5874109" cy="830997"/>
          </a:xfrm>
          <a:prstGeom prst="rect">
            <a:avLst/>
          </a:prstGeom>
          <a:noFill/>
        </p:spPr>
        <p:txBody>
          <a:bodyPr wrap="none" rtlCol="0">
            <a:spAutoFit/>
          </a:bodyPr>
          <a:lstStyle/>
          <a:p>
            <a:pPr algn="ctr"/>
            <a:r>
              <a:rPr lang="es-ES" sz="2400" dirty="0" smtClean="0"/>
              <a:t>Descripción paso a paso del script de mallado</a:t>
            </a:r>
          </a:p>
          <a:p>
            <a:pPr algn="ctr"/>
            <a:r>
              <a:rPr lang="es-ES" sz="2400" dirty="0" smtClean="0"/>
              <a:t>(ver </a:t>
            </a:r>
            <a:r>
              <a:rPr lang="es-ES" sz="2400" dirty="0" err="1" smtClean="0"/>
              <a:t>template_input_simplified.py</a:t>
            </a:r>
            <a:r>
              <a:rPr lang="es-ES" sz="2400" dirty="0" smtClean="0"/>
              <a:t> )</a:t>
            </a:r>
            <a:endParaRPr lang="es-ES" sz="2400" dirty="0"/>
          </a:p>
        </p:txBody>
      </p:sp>
      <p:pic>
        <p:nvPicPr>
          <p:cNvPr id="2" name="Picture 1"/>
          <p:cNvPicPr>
            <a:picLocks noChangeAspect="1"/>
          </p:cNvPicPr>
          <p:nvPr/>
        </p:nvPicPr>
        <p:blipFill>
          <a:blip r:embed="rId2"/>
          <a:stretch>
            <a:fillRect/>
          </a:stretch>
        </p:blipFill>
        <p:spPr>
          <a:xfrm>
            <a:off x="95249" y="1078194"/>
            <a:ext cx="7246620" cy="5486400"/>
          </a:xfrm>
          <a:prstGeom prst="rect">
            <a:avLst/>
          </a:prstGeom>
        </p:spPr>
      </p:pic>
      <p:sp>
        <p:nvSpPr>
          <p:cNvPr id="10" name="Oval 9"/>
          <p:cNvSpPr/>
          <p:nvPr/>
        </p:nvSpPr>
        <p:spPr>
          <a:xfrm>
            <a:off x="95249" y="2895602"/>
            <a:ext cx="1220803" cy="3176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21506" y="2757102"/>
            <a:ext cx="1982624" cy="276999"/>
          </a:xfrm>
          <a:prstGeom prst="rect">
            <a:avLst/>
          </a:prstGeom>
          <a:noFill/>
        </p:spPr>
        <p:txBody>
          <a:bodyPr wrap="square" rtlCol="0">
            <a:spAutoFit/>
          </a:bodyPr>
          <a:lstStyle/>
          <a:p>
            <a:r>
              <a:rPr lang="en-US" sz="1200" b="1" dirty="0" err="1" smtClean="0"/>
              <a:t>Importa</a:t>
            </a:r>
            <a:r>
              <a:rPr lang="en-US" sz="1200" b="1" dirty="0" smtClean="0"/>
              <a:t> el modulo </a:t>
            </a:r>
            <a:r>
              <a:rPr lang="en-US" sz="1200" b="1" dirty="0" err="1" smtClean="0"/>
              <a:t>meshio</a:t>
            </a:r>
            <a:endParaRPr lang="en-US" sz="1200" b="1" dirty="0"/>
          </a:p>
        </p:txBody>
      </p:sp>
      <p:cxnSp>
        <p:nvCxnSpPr>
          <p:cNvPr id="13" name="Straight Arrow Connector 12"/>
          <p:cNvCxnSpPr/>
          <p:nvPr/>
        </p:nvCxnSpPr>
        <p:spPr>
          <a:xfrm flipH="1">
            <a:off x="1316052" y="2895602"/>
            <a:ext cx="3341406" cy="15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5249" y="3505200"/>
            <a:ext cx="4562209" cy="632388"/>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71827" y="2975006"/>
            <a:ext cx="2142191" cy="461665"/>
          </a:xfrm>
          <a:prstGeom prst="rect">
            <a:avLst/>
          </a:prstGeom>
          <a:noFill/>
        </p:spPr>
        <p:txBody>
          <a:bodyPr wrap="square" rtlCol="0">
            <a:spAutoFit/>
          </a:bodyPr>
          <a:lstStyle/>
          <a:p>
            <a:r>
              <a:rPr lang="en-US" sz="1200" b="1" dirty="0" smtClean="0"/>
              <a:t>Lee la </a:t>
            </a:r>
            <a:r>
              <a:rPr lang="en-US" sz="1200" b="1" dirty="0" err="1" smtClean="0"/>
              <a:t>malla</a:t>
            </a:r>
            <a:r>
              <a:rPr lang="en-US" sz="1200" b="1" dirty="0" smtClean="0"/>
              <a:t>, </a:t>
            </a:r>
            <a:r>
              <a:rPr lang="en-US" sz="1200" b="1" dirty="0" err="1" smtClean="0"/>
              <a:t>en</a:t>
            </a:r>
            <a:r>
              <a:rPr lang="en-US" sz="1200" b="1" dirty="0" smtClean="0"/>
              <a:t> </a:t>
            </a:r>
            <a:r>
              <a:rPr lang="en-US" sz="1200" b="1" dirty="0" err="1" smtClean="0"/>
              <a:t>este</a:t>
            </a:r>
            <a:r>
              <a:rPr lang="en-US" sz="1200" b="1" dirty="0" smtClean="0"/>
              <a:t> </a:t>
            </a:r>
            <a:r>
              <a:rPr lang="en-US" sz="1200" b="1" dirty="0" err="1" smtClean="0"/>
              <a:t>caso</a:t>
            </a:r>
            <a:r>
              <a:rPr lang="en-US" sz="1200" b="1" dirty="0" smtClean="0"/>
              <a:t> </a:t>
            </a:r>
            <a:r>
              <a:rPr lang="en-US" sz="1200" b="1" dirty="0" err="1" smtClean="0"/>
              <a:t>nombrada</a:t>
            </a:r>
            <a:r>
              <a:rPr lang="en-US" sz="1200" b="1" dirty="0" smtClean="0"/>
              <a:t> “</a:t>
            </a:r>
            <a:r>
              <a:rPr lang="en-US" sz="1200" b="1" dirty="0" err="1" smtClean="0"/>
              <a:t>template.msh</a:t>
            </a:r>
            <a:r>
              <a:rPr lang="en-US" sz="1200" b="1" dirty="0" smtClean="0"/>
              <a:t>”.</a:t>
            </a:r>
            <a:endParaRPr lang="en-US" sz="1200" b="1" dirty="0"/>
          </a:p>
        </p:txBody>
      </p:sp>
      <p:cxnSp>
        <p:nvCxnSpPr>
          <p:cNvPr id="16" name="Straight Arrow Connector 15"/>
          <p:cNvCxnSpPr/>
          <p:nvPr/>
        </p:nvCxnSpPr>
        <p:spPr>
          <a:xfrm flipH="1">
            <a:off x="4579121" y="3326082"/>
            <a:ext cx="2892706" cy="417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06848" y="3617526"/>
            <a:ext cx="2142191" cy="400110"/>
          </a:xfrm>
          <a:prstGeom prst="rect">
            <a:avLst/>
          </a:prstGeom>
          <a:noFill/>
        </p:spPr>
        <p:txBody>
          <a:bodyPr wrap="square" rtlCol="0">
            <a:spAutoFit/>
          </a:bodyPr>
          <a:lstStyle/>
          <a:p>
            <a:r>
              <a:rPr lang="en-US" sz="1000" b="1" dirty="0" smtClean="0"/>
              <a:t>Escribe </a:t>
            </a:r>
            <a:r>
              <a:rPr lang="en-US" sz="1000" b="1" dirty="0" err="1" smtClean="0"/>
              <a:t>los</a:t>
            </a:r>
            <a:r>
              <a:rPr lang="en-US" sz="1000" b="1" dirty="0" smtClean="0"/>
              <a:t> </a:t>
            </a:r>
            <a:r>
              <a:rPr lang="en-US" sz="1000" b="1" dirty="0" err="1" smtClean="0"/>
              <a:t>arreglos</a:t>
            </a:r>
            <a:r>
              <a:rPr lang="en-US" sz="1000" b="1" dirty="0" smtClean="0"/>
              <a:t> de </a:t>
            </a:r>
            <a:r>
              <a:rPr lang="en-US" sz="1000" b="1" dirty="0" err="1" smtClean="0"/>
              <a:t>nodos</a:t>
            </a:r>
            <a:r>
              <a:rPr lang="en-US" sz="1000" b="1" dirty="0" smtClean="0"/>
              <a:t> </a:t>
            </a:r>
            <a:r>
              <a:rPr lang="en-US" sz="1000" b="1" dirty="0" err="1" smtClean="0"/>
              <a:t>en</a:t>
            </a:r>
            <a:r>
              <a:rPr lang="en-US" sz="1000" b="1" dirty="0" smtClean="0"/>
              <a:t> </a:t>
            </a:r>
            <a:r>
              <a:rPr lang="en-US" sz="1000" b="1" dirty="0" err="1" smtClean="0"/>
              <a:t>formato</a:t>
            </a:r>
            <a:r>
              <a:rPr lang="en-US" sz="1000" b="1" dirty="0" smtClean="0"/>
              <a:t> de </a:t>
            </a:r>
            <a:r>
              <a:rPr lang="en-US" sz="1000" b="1" dirty="0" err="1" smtClean="0"/>
              <a:t>SolidsPy</a:t>
            </a:r>
            <a:r>
              <a:rPr lang="en-US" sz="1000" b="1" dirty="0" smtClean="0"/>
              <a:t>.</a:t>
            </a:r>
            <a:endParaRPr lang="en-US" sz="1000" b="1" dirty="0"/>
          </a:p>
        </p:txBody>
      </p:sp>
      <p:cxnSp>
        <p:nvCxnSpPr>
          <p:cNvPr id="20" name="Straight Arrow Connector 19"/>
          <p:cNvCxnSpPr/>
          <p:nvPr/>
        </p:nvCxnSpPr>
        <p:spPr>
          <a:xfrm flipH="1">
            <a:off x="4514142" y="3826830"/>
            <a:ext cx="2892706" cy="417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76351" y="4047469"/>
            <a:ext cx="2142191" cy="553998"/>
          </a:xfrm>
          <a:prstGeom prst="rect">
            <a:avLst/>
          </a:prstGeom>
          <a:noFill/>
        </p:spPr>
        <p:txBody>
          <a:bodyPr wrap="square" rtlCol="0">
            <a:spAutoFit/>
          </a:bodyPr>
          <a:lstStyle/>
          <a:p>
            <a:r>
              <a:rPr lang="en-US" sz="1000" b="1" dirty="0" err="1" smtClean="0"/>
              <a:t>Procesa</a:t>
            </a:r>
            <a:r>
              <a:rPr lang="en-US" sz="1000" b="1" dirty="0" smtClean="0"/>
              <a:t> la </a:t>
            </a:r>
            <a:r>
              <a:rPr lang="en-US" sz="1000" b="1" dirty="0" err="1" smtClean="0"/>
              <a:t>superficie</a:t>
            </a:r>
            <a:r>
              <a:rPr lang="en-US" sz="1000" b="1" dirty="0" smtClean="0"/>
              <a:t> </a:t>
            </a:r>
            <a:r>
              <a:rPr lang="en-US" sz="1000" b="1" dirty="0" err="1" smtClean="0"/>
              <a:t>física</a:t>
            </a:r>
            <a:r>
              <a:rPr lang="en-US" sz="1000" b="1" dirty="0" smtClean="0"/>
              <a:t> 100 </a:t>
            </a:r>
            <a:r>
              <a:rPr lang="en-US" sz="1000" b="1" dirty="0" err="1" smtClean="0"/>
              <a:t>correspondiente</a:t>
            </a:r>
            <a:r>
              <a:rPr lang="en-US" sz="1000" b="1" dirty="0" smtClean="0"/>
              <a:t> a la parte </a:t>
            </a:r>
            <a:r>
              <a:rPr lang="en-US" sz="1000" b="1" dirty="0" err="1" smtClean="0"/>
              <a:t>en</a:t>
            </a:r>
            <a:r>
              <a:rPr lang="en-US" sz="1000" b="1" dirty="0" smtClean="0"/>
              <a:t> </a:t>
            </a:r>
            <a:r>
              <a:rPr lang="en-US" sz="1000" b="1" dirty="0" err="1" smtClean="0"/>
              <a:t>amarillo</a:t>
            </a:r>
            <a:r>
              <a:rPr lang="en-US" sz="1000" b="1" dirty="0" smtClean="0"/>
              <a:t>. </a:t>
            </a:r>
            <a:r>
              <a:rPr lang="en-US" sz="1000" b="1" dirty="0" err="1" smtClean="0"/>
              <a:t>En</a:t>
            </a:r>
            <a:r>
              <a:rPr lang="en-US" sz="1000" b="1" dirty="0" smtClean="0"/>
              <a:t> </a:t>
            </a:r>
            <a:r>
              <a:rPr lang="en-US" sz="1000" b="1" dirty="0" err="1" smtClean="0"/>
              <a:t>este</a:t>
            </a:r>
            <a:r>
              <a:rPr lang="en-US" sz="1000" b="1" dirty="0" smtClean="0"/>
              <a:t> </a:t>
            </a:r>
            <a:r>
              <a:rPr lang="en-US" sz="1000" b="1" dirty="0" err="1" smtClean="0"/>
              <a:t>caso</a:t>
            </a:r>
            <a:r>
              <a:rPr lang="en-US" sz="1000" b="1" dirty="0" smtClean="0"/>
              <a:t> </a:t>
            </a:r>
            <a:r>
              <a:rPr lang="en-US" sz="1000" b="1" dirty="0" err="1" smtClean="0"/>
              <a:t>nini</a:t>
            </a:r>
            <a:r>
              <a:rPr lang="en-US" sz="1000" b="1" dirty="0" smtClean="0"/>
              <a:t> = 0.</a:t>
            </a:r>
            <a:endParaRPr lang="en-US" sz="1000" b="1" dirty="0"/>
          </a:p>
        </p:txBody>
      </p:sp>
      <p:cxnSp>
        <p:nvCxnSpPr>
          <p:cNvPr id="22" name="Straight Arrow Connector 21"/>
          <p:cNvCxnSpPr/>
          <p:nvPr/>
        </p:nvCxnSpPr>
        <p:spPr>
          <a:xfrm flipH="1">
            <a:off x="6905540" y="4227329"/>
            <a:ext cx="2170811" cy="225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340553" y="4648805"/>
            <a:ext cx="2142191" cy="553998"/>
          </a:xfrm>
          <a:prstGeom prst="rect">
            <a:avLst/>
          </a:prstGeom>
          <a:noFill/>
        </p:spPr>
        <p:txBody>
          <a:bodyPr wrap="square" rtlCol="0">
            <a:spAutoFit/>
          </a:bodyPr>
          <a:lstStyle/>
          <a:p>
            <a:r>
              <a:rPr lang="en-US" sz="1000" b="1" dirty="0" err="1" smtClean="0"/>
              <a:t>Procesa</a:t>
            </a:r>
            <a:r>
              <a:rPr lang="en-US" sz="1000" b="1" dirty="0" smtClean="0"/>
              <a:t> la </a:t>
            </a:r>
            <a:r>
              <a:rPr lang="en-US" sz="1000" b="1" dirty="0" err="1" smtClean="0"/>
              <a:t>superficie</a:t>
            </a:r>
            <a:r>
              <a:rPr lang="en-US" sz="1000" b="1" dirty="0" smtClean="0"/>
              <a:t> </a:t>
            </a:r>
            <a:r>
              <a:rPr lang="en-US" sz="1000" b="1" dirty="0" err="1" smtClean="0"/>
              <a:t>física</a:t>
            </a:r>
            <a:r>
              <a:rPr lang="en-US" sz="1000" b="1" dirty="0" smtClean="0"/>
              <a:t> 200 </a:t>
            </a:r>
            <a:r>
              <a:rPr lang="en-US" sz="1000" b="1" dirty="0" err="1" smtClean="0"/>
              <a:t>correspondiente</a:t>
            </a:r>
            <a:r>
              <a:rPr lang="en-US" sz="1000" b="1" dirty="0" smtClean="0"/>
              <a:t> a la parte </a:t>
            </a:r>
            <a:r>
              <a:rPr lang="en-US" sz="1000" b="1" dirty="0" err="1" smtClean="0"/>
              <a:t>en</a:t>
            </a:r>
            <a:r>
              <a:rPr lang="en-US" sz="1000" b="1" dirty="0" smtClean="0"/>
              <a:t> </a:t>
            </a:r>
            <a:r>
              <a:rPr lang="en-US" sz="1000" b="1" dirty="0" err="1" smtClean="0"/>
              <a:t>azul</a:t>
            </a:r>
            <a:r>
              <a:rPr lang="en-US" sz="1000" b="1" dirty="0" smtClean="0"/>
              <a:t>. </a:t>
            </a:r>
            <a:r>
              <a:rPr lang="en-US" sz="1000" b="1" dirty="0" err="1" smtClean="0"/>
              <a:t>En</a:t>
            </a:r>
            <a:r>
              <a:rPr lang="en-US" sz="1000" b="1" dirty="0" smtClean="0"/>
              <a:t> </a:t>
            </a:r>
            <a:r>
              <a:rPr lang="en-US" sz="1000" b="1" dirty="0" err="1" smtClean="0"/>
              <a:t>este</a:t>
            </a:r>
            <a:r>
              <a:rPr lang="en-US" sz="1000" b="1" dirty="0" smtClean="0"/>
              <a:t> </a:t>
            </a:r>
            <a:r>
              <a:rPr lang="en-US" sz="1000" b="1" dirty="0" err="1" smtClean="0"/>
              <a:t>caso</a:t>
            </a:r>
            <a:r>
              <a:rPr lang="en-US" sz="1000" b="1" dirty="0" smtClean="0"/>
              <a:t> </a:t>
            </a:r>
            <a:r>
              <a:rPr lang="en-US" sz="1000" b="1" dirty="0" err="1" smtClean="0"/>
              <a:t>nini</a:t>
            </a:r>
            <a:r>
              <a:rPr lang="en-US" sz="1000" b="1" dirty="0" smtClean="0"/>
              <a:t> = </a:t>
            </a:r>
            <a:r>
              <a:rPr lang="en-US" sz="1000" b="1" dirty="0" err="1" smtClean="0"/>
              <a:t>nf</a:t>
            </a:r>
            <a:r>
              <a:rPr lang="en-US" sz="1000" b="1" dirty="0" smtClean="0"/>
              <a:t>.</a:t>
            </a:r>
            <a:endParaRPr lang="en-US" sz="1000" b="1" dirty="0"/>
          </a:p>
        </p:txBody>
      </p:sp>
      <p:cxnSp>
        <p:nvCxnSpPr>
          <p:cNvPr id="25" name="Straight Arrow Connector 24"/>
          <p:cNvCxnSpPr/>
          <p:nvPr/>
        </p:nvCxnSpPr>
        <p:spPr>
          <a:xfrm flipH="1">
            <a:off x="7156195" y="4786000"/>
            <a:ext cx="2184358" cy="1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796132" y="4985585"/>
            <a:ext cx="2360062" cy="7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77278" y="4786000"/>
            <a:ext cx="2142191" cy="553998"/>
          </a:xfrm>
          <a:prstGeom prst="rect">
            <a:avLst/>
          </a:prstGeom>
          <a:noFill/>
        </p:spPr>
        <p:txBody>
          <a:bodyPr wrap="square" rtlCol="0">
            <a:spAutoFit/>
          </a:bodyPr>
          <a:lstStyle/>
          <a:p>
            <a:r>
              <a:rPr lang="en-US" sz="1000" b="1" dirty="0" err="1" smtClean="0"/>
              <a:t>Concatena</a:t>
            </a:r>
            <a:r>
              <a:rPr lang="en-US" sz="1000" b="1" dirty="0" smtClean="0"/>
              <a:t> </a:t>
            </a:r>
            <a:r>
              <a:rPr lang="en-US" sz="1000" b="1" dirty="0" err="1" smtClean="0"/>
              <a:t>los</a:t>
            </a:r>
            <a:r>
              <a:rPr lang="en-US" sz="1000" b="1" dirty="0" smtClean="0"/>
              <a:t> 2 </a:t>
            </a:r>
            <a:r>
              <a:rPr lang="en-US" sz="1000" b="1" dirty="0" err="1" smtClean="0"/>
              <a:t>arreglos</a:t>
            </a:r>
            <a:r>
              <a:rPr lang="en-US" sz="1000" b="1" dirty="0" smtClean="0"/>
              <a:t> de </a:t>
            </a:r>
            <a:r>
              <a:rPr lang="en-US" sz="1000" b="1" dirty="0" err="1" smtClean="0"/>
              <a:t>elementos</a:t>
            </a:r>
            <a:r>
              <a:rPr lang="en-US" sz="1000" b="1" dirty="0" smtClean="0"/>
              <a:t> </a:t>
            </a:r>
            <a:r>
              <a:rPr lang="en-US" sz="1000" b="1" dirty="0" err="1" smtClean="0"/>
              <a:t>en</a:t>
            </a:r>
            <a:r>
              <a:rPr lang="en-US" sz="1000" b="1" dirty="0" smtClean="0"/>
              <a:t> </a:t>
            </a:r>
            <a:r>
              <a:rPr lang="en-US" sz="1000" b="1" dirty="0" err="1" smtClean="0"/>
              <a:t>uno</a:t>
            </a:r>
            <a:r>
              <a:rPr lang="en-US" sz="1000" b="1" dirty="0" smtClean="0"/>
              <a:t> solo antes de </a:t>
            </a:r>
            <a:r>
              <a:rPr lang="en-US" sz="1000" b="1" dirty="0" err="1" smtClean="0"/>
              <a:t>escribir</a:t>
            </a:r>
            <a:r>
              <a:rPr lang="en-US" sz="1000" b="1" dirty="0" smtClean="0"/>
              <a:t>.</a:t>
            </a:r>
            <a:endParaRPr lang="en-US" sz="1000" b="1" dirty="0"/>
          </a:p>
        </p:txBody>
      </p:sp>
      <p:sp>
        <p:nvSpPr>
          <p:cNvPr id="30" name="TextBox 29"/>
          <p:cNvSpPr txBox="1"/>
          <p:nvPr/>
        </p:nvSpPr>
        <p:spPr>
          <a:xfrm>
            <a:off x="9521242" y="5262172"/>
            <a:ext cx="2142191" cy="400110"/>
          </a:xfrm>
          <a:prstGeom prst="rect">
            <a:avLst/>
          </a:prstGeom>
          <a:noFill/>
        </p:spPr>
        <p:txBody>
          <a:bodyPr wrap="square" rtlCol="0">
            <a:spAutoFit/>
          </a:bodyPr>
          <a:lstStyle/>
          <a:p>
            <a:r>
              <a:rPr lang="en-US" sz="1000" b="1" dirty="0" err="1" smtClean="0"/>
              <a:t>Impone</a:t>
            </a:r>
            <a:r>
              <a:rPr lang="en-US" sz="1000" b="1" dirty="0" smtClean="0"/>
              <a:t> </a:t>
            </a:r>
            <a:r>
              <a:rPr lang="en-US" sz="1000" b="1" dirty="0" err="1" smtClean="0"/>
              <a:t>condiciones</a:t>
            </a:r>
            <a:r>
              <a:rPr lang="en-US" sz="1000" b="1" dirty="0" smtClean="0"/>
              <a:t> de </a:t>
            </a:r>
            <a:r>
              <a:rPr lang="en-US" sz="1000" b="1" dirty="0" err="1" smtClean="0"/>
              <a:t>frontera</a:t>
            </a:r>
            <a:r>
              <a:rPr lang="en-US" sz="1000" b="1" dirty="0" smtClean="0"/>
              <a:t> </a:t>
            </a:r>
            <a:r>
              <a:rPr lang="en-US" sz="1000" b="1" dirty="0" err="1" smtClean="0"/>
              <a:t>sobre</a:t>
            </a:r>
            <a:r>
              <a:rPr lang="en-US" sz="1000" b="1" dirty="0" smtClean="0"/>
              <a:t> las </a:t>
            </a:r>
            <a:r>
              <a:rPr lang="en-US" sz="1000" b="1" dirty="0" err="1" smtClean="0"/>
              <a:t>líneas</a:t>
            </a:r>
            <a:r>
              <a:rPr lang="en-US" sz="1000" b="1" dirty="0" smtClean="0"/>
              <a:t> </a:t>
            </a:r>
            <a:r>
              <a:rPr lang="en-US" sz="1000" b="1" dirty="0" err="1" smtClean="0"/>
              <a:t>físicas</a:t>
            </a:r>
            <a:r>
              <a:rPr lang="en-US" sz="1000" b="1" dirty="0" smtClean="0"/>
              <a:t> 300 y 400.</a:t>
            </a:r>
            <a:endParaRPr lang="en-US" sz="1000" b="1" dirty="0"/>
          </a:p>
        </p:txBody>
      </p:sp>
      <p:cxnSp>
        <p:nvCxnSpPr>
          <p:cNvPr id="31" name="Straight Arrow Connector 30"/>
          <p:cNvCxnSpPr/>
          <p:nvPr/>
        </p:nvCxnSpPr>
        <p:spPr>
          <a:xfrm flipH="1" flipV="1">
            <a:off x="7161180" y="5393491"/>
            <a:ext cx="2360062" cy="7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42814" y="5677670"/>
            <a:ext cx="2142191" cy="400110"/>
          </a:xfrm>
          <a:prstGeom prst="rect">
            <a:avLst/>
          </a:prstGeom>
          <a:noFill/>
        </p:spPr>
        <p:txBody>
          <a:bodyPr wrap="square" rtlCol="0">
            <a:spAutoFit/>
          </a:bodyPr>
          <a:lstStyle/>
          <a:p>
            <a:r>
              <a:rPr lang="en-US" sz="1000" b="1" dirty="0" err="1" smtClean="0"/>
              <a:t>Aplica</a:t>
            </a:r>
            <a:r>
              <a:rPr lang="en-US" sz="1000" b="1" dirty="0" smtClean="0"/>
              <a:t> </a:t>
            </a:r>
            <a:r>
              <a:rPr lang="en-US" sz="1000" b="1" dirty="0" err="1" smtClean="0"/>
              <a:t>cargas</a:t>
            </a:r>
            <a:r>
              <a:rPr lang="en-US" sz="1000" b="1" dirty="0" smtClean="0"/>
              <a:t> </a:t>
            </a:r>
            <a:r>
              <a:rPr lang="en-US" sz="1000" b="1" dirty="0" err="1" smtClean="0"/>
              <a:t>sobre</a:t>
            </a:r>
            <a:r>
              <a:rPr lang="en-US" sz="1000" b="1" dirty="0" smtClean="0"/>
              <a:t> la </a:t>
            </a:r>
            <a:r>
              <a:rPr lang="en-US" sz="1000" b="1" dirty="0" err="1" smtClean="0"/>
              <a:t>línea</a:t>
            </a:r>
            <a:r>
              <a:rPr lang="en-US" sz="1000" b="1" dirty="0" smtClean="0"/>
              <a:t> </a:t>
            </a:r>
            <a:r>
              <a:rPr lang="en-US" sz="1000" b="1" dirty="0" err="1" smtClean="0"/>
              <a:t>física</a:t>
            </a:r>
            <a:r>
              <a:rPr lang="en-US" sz="1000" b="1" dirty="0" smtClean="0"/>
              <a:t> 500.</a:t>
            </a:r>
            <a:endParaRPr lang="en-US" sz="1000" b="1" dirty="0"/>
          </a:p>
        </p:txBody>
      </p:sp>
      <p:cxnSp>
        <p:nvCxnSpPr>
          <p:cNvPr id="33" name="Straight Arrow Connector 32"/>
          <p:cNvCxnSpPr/>
          <p:nvPr/>
        </p:nvCxnSpPr>
        <p:spPr>
          <a:xfrm flipH="1" flipV="1">
            <a:off x="5382944" y="5638963"/>
            <a:ext cx="1750462" cy="19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426727" y="5892084"/>
            <a:ext cx="2142191" cy="738664"/>
          </a:xfrm>
          <a:prstGeom prst="rect">
            <a:avLst/>
          </a:prstGeom>
          <a:noFill/>
        </p:spPr>
        <p:txBody>
          <a:bodyPr wrap="square" rtlCol="0">
            <a:spAutoFit/>
          </a:bodyPr>
          <a:lstStyle/>
          <a:p>
            <a:r>
              <a:rPr lang="en-US" sz="1400" b="1" dirty="0" err="1" smtClean="0"/>
              <a:t>Finalmente</a:t>
            </a:r>
            <a:r>
              <a:rPr lang="en-US" sz="1400" b="1" dirty="0" smtClean="0"/>
              <a:t> escribe </a:t>
            </a:r>
            <a:r>
              <a:rPr lang="en-US" sz="1400" b="1" dirty="0" err="1" smtClean="0"/>
              <a:t>los</a:t>
            </a:r>
            <a:r>
              <a:rPr lang="en-US" sz="1400" b="1" dirty="0" smtClean="0"/>
              <a:t> </a:t>
            </a:r>
            <a:r>
              <a:rPr lang="en-US" sz="1400" b="1" dirty="0" err="1" smtClean="0"/>
              <a:t>archivos</a:t>
            </a:r>
            <a:r>
              <a:rPr lang="en-US" sz="1400" b="1" dirty="0" smtClean="0"/>
              <a:t> de </a:t>
            </a:r>
            <a:r>
              <a:rPr lang="en-US" sz="1400" b="1" dirty="0" err="1" smtClean="0"/>
              <a:t>texto</a:t>
            </a:r>
            <a:r>
              <a:rPr lang="en-US" sz="1400" b="1" dirty="0" smtClean="0"/>
              <a:t> </a:t>
            </a:r>
            <a:r>
              <a:rPr lang="en-US" sz="1400" b="1" dirty="0" err="1" smtClean="0"/>
              <a:t>eles:txt</a:t>
            </a:r>
            <a:r>
              <a:rPr lang="en-US" sz="1400" b="1" dirty="0" smtClean="0"/>
              <a:t>, </a:t>
            </a:r>
            <a:r>
              <a:rPr lang="en-US" sz="1400" b="1" dirty="0" err="1" smtClean="0"/>
              <a:t>loads.txt</a:t>
            </a:r>
            <a:r>
              <a:rPr lang="en-US" sz="1400" b="1" dirty="0" smtClean="0"/>
              <a:t> y </a:t>
            </a:r>
            <a:r>
              <a:rPr lang="en-US" sz="1400" b="1" dirty="0" err="1" smtClean="0"/>
              <a:t>nodes.txt</a:t>
            </a:r>
            <a:r>
              <a:rPr lang="en-US" sz="1400" b="1" dirty="0" smtClean="0"/>
              <a:t>.</a:t>
            </a:r>
            <a:endParaRPr lang="en-US" sz="1400" b="1" dirty="0"/>
          </a:p>
        </p:txBody>
      </p:sp>
      <p:cxnSp>
        <p:nvCxnSpPr>
          <p:cNvPr id="36" name="Straight Arrow Connector 35"/>
          <p:cNvCxnSpPr>
            <a:stCxn id="35" idx="1"/>
          </p:cNvCxnSpPr>
          <p:nvPr/>
        </p:nvCxnSpPr>
        <p:spPr>
          <a:xfrm flipH="1">
            <a:off x="6557474" y="6261416"/>
            <a:ext cx="2869253" cy="4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28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202"/>
          <p:cNvSpPr txBox="1"/>
          <p:nvPr/>
        </p:nvSpPr>
        <p:spPr>
          <a:xfrm>
            <a:off x="5714245" y="99059"/>
            <a:ext cx="1378904" cy="461665"/>
          </a:xfrm>
          <a:prstGeom prst="rect">
            <a:avLst/>
          </a:prstGeom>
          <a:noFill/>
        </p:spPr>
        <p:txBody>
          <a:bodyPr wrap="none" rtlCol="0">
            <a:spAutoFit/>
          </a:bodyPr>
          <a:lstStyle/>
          <a:p>
            <a:pPr algn="ctr"/>
            <a:r>
              <a:rPr lang="es-ES" sz="2400" dirty="0" smtClean="0"/>
              <a:t>Ejecución</a:t>
            </a:r>
            <a:endParaRPr lang="es-ES" sz="2400" dirty="0"/>
          </a:p>
        </p:txBody>
      </p:sp>
      <p:sp>
        <p:nvSpPr>
          <p:cNvPr id="4" name="TextBox 3"/>
          <p:cNvSpPr txBox="1"/>
          <p:nvPr/>
        </p:nvSpPr>
        <p:spPr>
          <a:xfrm>
            <a:off x="273465" y="922946"/>
            <a:ext cx="11716285" cy="2031325"/>
          </a:xfrm>
          <a:prstGeom prst="rect">
            <a:avLst/>
          </a:prstGeom>
          <a:noFill/>
        </p:spPr>
        <p:txBody>
          <a:bodyPr wrap="square" rtlCol="0">
            <a:spAutoFit/>
          </a:bodyPr>
          <a:lstStyle/>
          <a:p>
            <a:pPr marL="342900" indent="-342900">
              <a:buFont typeface="+mj-lt"/>
              <a:buAutoNum type="arabicPeriod"/>
            </a:pPr>
            <a:r>
              <a:rPr lang="en-US" dirty="0" err="1" smtClean="0"/>
              <a:t>Desde</a:t>
            </a:r>
            <a:r>
              <a:rPr lang="en-US" dirty="0" smtClean="0"/>
              <a:t> </a:t>
            </a:r>
            <a:r>
              <a:rPr lang="en-US" dirty="0" err="1" smtClean="0"/>
              <a:t>Spyder</a:t>
            </a:r>
            <a:r>
              <a:rPr lang="en-US" dirty="0" smtClean="0"/>
              <a:t> </a:t>
            </a:r>
            <a:r>
              <a:rPr lang="en-US" dirty="0" err="1" smtClean="0"/>
              <a:t>abra</a:t>
            </a:r>
            <a:r>
              <a:rPr lang="en-US" dirty="0" smtClean="0"/>
              <a:t> y </a:t>
            </a:r>
            <a:r>
              <a:rPr lang="en-US" dirty="0" err="1" smtClean="0"/>
              <a:t>ejecute</a:t>
            </a:r>
            <a:r>
              <a:rPr lang="en-US" dirty="0" smtClean="0"/>
              <a:t> el </a:t>
            </a:r>
            <a:r>
              <a:rPr lang="en-US" dirty="0" err="1" smtClean="0"/>
              <a:t>archivo</a:t>
            </a:r>
            <a:r>
              <a:rPr lang="en-US" dirty="0" smtClean="0"/>
              <a:t> </a:t>
            </a:r>
            <a:r>
              <a:rPr lang="en-US" b="1" dirty="0" err="1" smtClean="0"/>
              <a:t>simplified_input.py</a:t>
            </a:r>
            <a:r>
              <a:rPr lang="en-US" dirty="0" smtClean="0"/>
              <a:t>. Este </a:t>
            </a:r>
            <a:r>
              <a:rPr lang="en-US" dirty="0" err="1" smtClean="0"/>
              <a:t>debe</a:t>
            </a:r>
            <a:r>
              <a:rPr lang="en-US" dirty="0" smtClean="0"/>
              <a:t> </a:t>
            </a:r>
            <a:r>
              <a:rPr lang="en-US" dirty="0" err="1" smtClean="0"/>
              <a:t>estar</a:t>
            </a:r>
            <a:r>
              <a:rPr lang="en-US" dirty="0" smtClean="0"/>
              <a:t> </a:t>
            </a:r>
            <a:r>
              <a:rPr lang="en-US" dirty="0" err="1" smtClean="0"/>
              <a:t>en</a:t>
            </a:r>
            <a:r>
              <a:rPr lang="en-US" dirty="0" smtClean="0"/>
              <a:t> la </a:t>
            </a:r>
            <a:r>
              <a:rPr lang="en-US" dirty="0" err="1" smtClean="0"/>
              <a:t>misma</a:t>
            </a:r>
            <a:r>
              <a:rPr lang="en-US" dirty="0" smtClean="0"/>
              <a:t> </a:t>
            </a:r>
            <a:r>
              <a:rPr lang="en-US" dirty="0" err="1" smtClean="0"/>
              <a:t>carpeta</a:t>
            </a:r>
            <a:r>
              <a:rPr lang="en-US" dirty="0" smtClean="0"/>
              <a:t> </a:t>
            </a:r>
            <a:r>
              <a:rPr lang="en-US" dirty="0" err="1" smtClean="0"/>
              <a:t>en</a:t>
            </a:r>
            <a:r>
              <a:rPr lang="en-US" dirty="0" smtClean="0"/>
              <a:t> la que se </a:t>
            </a:r>
            <a:r>
              <a:rPr lang="en-US" dirty="0" err="1" smtClean="0"/>
              <a:t>encuntra</a:t>
            </a:r>
            <a:r>
              <a:rPr lang="en-US" dirty="0" smtClean="0"/>
              <a:t> </a:t>
            </a:r>
            <a:r>
              <a:rPr lang="en-US" dirty="0" err="1" smtClean="0"/>
              <a:t>almacenado</a:t>
            </a:r>
            <a:r>
              <a:rPr lang="en-US" dirty="0" smtClean="0"/>
              <a:t> el </a:t>
            </a:r>
            <a:r>
              <a:rPr lang="en-US" dirty="0" err="1" smtClean="0"/>
              <a:t>archivo</a:t>
            </a:r>
            <a:r>
              <a:rPr lang="en-US" dirty="0" smtClean="0"/>
              <a:t> </a:t>
            </a:r>
            <a:r>
              <a:rPr lang="en-US" b="1" dirty="0" err="1" smtClean="0"/>
              <a:t>template.msh</a:t>
            </a:r>
            <a:r>
              <a:rPr lang="en-US" dirty="0" smtClean="0"/>
              <a:t>. Una </a:t>
            </a:r>
            <a:r>
              <a:rPr lang="en-US" dirty="0" err="1" smtClean="0"/>
              <a:t>vez</a:t>
            </a:r>
            <a:r>
              <a:rPr lang="en-US" dirty="0" smtClean="0"/>
              <a:t> </a:t>
            </a:r>
            <a:r>
              <a:rPr lang="en-US" dirty="0" err="1" smtClean="0"/>
              <a:t>ejecutado</a:t>
            </a:r>
            <a:r>
              <a:rPr lang="en-US" dirty="0" smtClean="0"/>
              <a:t> el </a:t>
            </a:r>
            <a:r>
              <a:rPr lang="en-US" dirty="0" err="1" smtClean="0"/>
              <a:t>programa</a:t>
            </a:r>
            <a:r>
              <a:rPr lang="en-US" dirty="0" smtClean="0"/>
              <a:t> genera </a:t>
            </a:r>
            <a:r>
              <a:rPr lang="en-US" dirty="0" err="1" smtClean="0"/>
              <a:t>en</a:t>
            </a:r>
            <a:r>
              <a:rPr lang="en-US" dirty="0" smtClean="0"/>
              <a:t> </a:t>
            </a:r>
            <a:r>
              <a:rPr lang="en-US" dirty="0" err="1" smtClean="0"/>
              <a:t>esta</a:t>
            </a:r>
            <a:r>
              <a:rPr lang="en-US" dirty="0" smtClean="0"/>
              <a:t> </a:t>
            </a:r>
            <a:r>
              <a:rPr lang="en-US" dirty="0" err="1" smtClean="0"/>
              <a:t>misma</a:t>
            </a:r>
            <a:r>
              <a:rPr lang="en-US" dirty="0" smtClean="0"/>
              <a:t> </a:t>
            </a:r>
            <a:r>
              <a:rPr lang="en-US" dirty="0" err="1" smtClean="0"/>
              <a:t>carpeta</a:t>
            </a:r>
            <a:r>
              <a:rPr lang="en-US" dirty="0" smtClean="0"/>
              <a:t> </a:t>
            </a:r>
            <a:r>
              <a:rPr lang="en-US" dirty="0" err="1" smtClean="0"/>
              <a:t>los</a:t>
            </a:r>
            <a:r>
              <a:rPr lang="en-US" dirty="0" smtClean="0"/>
              <a:t> </a:t>
            </a:r>
            <a:r>
              <a:rPr lang="en-US" dirty="0" err="1" smtClean="0"/>
              <a:t>archivos</a:t>
            </a:r>
            <a:r>
              <a:rPr lang="en-US" dirty="0" smtClean="0"/>
              <a:t> </a:t>
            </a:r>
            <a:r>
              <a:rPr lang="en-US" b="1" dirty="0" err="1" smtClean="0"/>
              <a:t>nodes.txt</a:t>
            </a:r>
            <a:r>
              <a:rPr lang="en-US" dirty="0" smtClean="0"/>
              <a:t>, </a:t>
            </a:r>
            <a:r>
              <a:rPr lang="en-US" b="1" dirty="0" err="1" smtClean="0"/>
              <a:t>eles.txt</a:t>
            </a:r>
            <a:r>
              <a:rPr lang="en-US" dirty="0" smtClean="0"/>
              <a:t> y </a:t>
            </a:r>
            <a:r>
              <a:rPr lang="en-US" b="1" dirty="0" err="1" smtClean="0"/>
              <a:t>loads.txt</a:t>
            </a:r>
            <a:r>
              <a:rPr lang="en-US" dirty="0" smtClean="0"/>
              <a:t>.</a:t>
            </a:r>
          </a:p>
          <a:p>
            <a:pPr marL="342900" indent="-342900">
              <a:buFont typeface="+mj-lt"/>
              <a:buAutoNum type="arabicPeriod"/>
            </a:pPr>
            <a:r>
              <a:rPr lang="en-US" dirty="0" smtClean="0"/>
              <a:t>Cree el </a:t>
            </a:r>
            <a:r>
              <a:rPr lang="en-US" dirty="0" err="1" smtClean="0"/>
              <a:t>archivo</a:t>
            </a:r>
            <a:r>
              <a:rPr lang="en-US" dirty="0" smtClean="0"/>
              <a:t> de </a:t>
            </a:r>
            <a:r>
              <a:rPr lang="en-US" dirty="0" err="1" smtClean="0"/>
              <a:t>texto</a:t>
            </a:r>
            <a:r>
              <a:rPr lang="en-US" dirty="0" smtClean="0"/>
              <a:t> </a:t>
            </a:r>
            <a:r>
              <a:rPr lang="en-US" b="1" dirty="0" err="1" smtClean="0"/>
              <a:t>mater.txt</a:t>
            </a:r>
            <a:r>
              <a:rPr lang="en-US" dirty="0" smtClean="0"/>
              <a:t>. </a:t>
            </a:r>
            <a:r>
              <a:rPr lang="en-US" dirty="0" err="1" smtClean="0"/>
              <a:t>En</a:t>
            </a:r>
            <a:r>
              <a:rPr lang="en-US" dirty="0" smtClean="0"/>
              <a:t> </a:t>
            </a:r>
            <a:r>
              <a:rPr lang="en-US" dirty="0" err="1" smtClean="0"/>
              <a:t>este</a:t>
            </a:r>
            <a:r>
              <a:rPr lang="en-US" dirty="0" smtClean="0"/>
              <a:t> </a:t>
            </a:r>
            <a:r>
              <a:rPr lang="en-US" dirty="0" err="1" smtClean="0"/>
              <a:t>caso</a:t>
            </a:r>
            <a:r>
              <a:rPr lang="en-US" dirty="0" smtClean="0"/>
              <a:t> </a:t>
            </a:r>
            <a:r>
              <a:rPr lang="en-US" dirty="0" err="1" smtClean="0"/>
              <a:t>este</a:t>
            </a:r>
            <a:r>
              <a:rPr lang="en-US" dirty="0" smtClean="0"/>
              <a:t> </a:t>
            </a:r>
            <a:r>
              <a:rPr lang="en-US" dirty="0" err="1" smtClean="0"/>
              <a:t>simplemente</a:t>
            </a:r>
            <a:r>
              <a:rPr lang="en-US" dirty="0" smtClean="0"/>
              <a:t> </a:t>
            </a:r>
            <a:r>
              <a:rPr lang="en-US" dirty="0" err="1" smtClean="0"/>
              <a:t>corresponde</a:t>
            </a:r>
            <a:r>
              <a:rPr lang="en-US" dirty="0" smtClean="0"/>
              <a:t> a un </a:t>
            </a:r>
            <a:r>
              <a:rPr lang="en-US" dirty="0" err="1" smtClean="0"/>
              <a:t>archivo</a:t>
            </a:r>
            <a:r>
              <a:rPr lang="en-US" dirty="0" smtClean="0"/>
              <a:t> de 2 </a:t>
            </a:r>
            <a:r>
              <a:rPr lang="en-US" dirty="0" err="1" smtClean="0"/>
              <a:t>líneas</a:t>
            </a:r>
            <a:r>
              <a:rPr lang="en-US" dirty="0" smtClean="0"/>
              <a:t> </a:t>
            </a:r>
            <a:r>
              <a:rPr lang="en-US" dirty="0" err="1" smtClean="0"/>
              <a:t>definiendo</a:t>
            </a:r>
            <a:r>
              <a:rPr lang="en-US" dirty="0" smtClean="0"/>
              <a:t> </a:t>
            </a:r>
            <a:r>
              <a:rPr lang="en-US" dirty="0" err="1" smtClean="0"/>
              <a:t>en</a:t>
            </a:r>
            <a:r>
              <a:rPr lang="en-US" dirty="0" smtClean="0"/>
              <a:t> </a:t>
            </a:r>
            <a:r>
              <a:rPr lang="en-US" dirty="0" err="1" smtClean="0"/>
              <a:t>cada</a:t>
            </a:r>
            <a:r>
              <a:rPr lang="en-US" dirty="0" smtClean="0"/>
              <a:t> </a:t>
            </a:r>
            <a:r>
              <a:rPr lang="en-US" dirty="0" err="1" smtClean="0"/>
              <a:t>una</a:t>
            </a:r>
            <a:r>
              <a:rPr lang="en-US" dirty="0" smtClean="0"/>
              <a:t> de </a:t>
            </a:r>
            <a:r>
              <a:rPr lang="en-US" dirty="0" err="1" smtClean="0"/>
              <a:t>ellas</a:t>
            </a:r>
            <a:r>
              <a:rPr lang="en-US" dirty="0" smtClean="0"/>
              <a:t> el modulo de </a:t>
            </a:r>
            <a:r>
              <a:rPr lang="en-US" dirty="0" err="1" smtClean="0"/>
              <a:t>elasticidad</a:t>
            </a:r>
            <a:r>
              <a:rPr lang="en-US" dirty="0" smtClean="0"/>
              <a:t> y la </a:t>
            </a:r>
            <a:r>
              <a:rPr lang="en-US" dirty="0" err="1" smtClean="0"/>
              <a:t>relación</a:t>
            </a:r>
            <a:r>
              <a:rPr lang="en-US" dirty="0" smtClean="0"/>
              <a:t> de Poisson para </a:t>
            </a:r>
            <a:r>
              <a:rPr lang="en-US" dirty="0" err="1" smtClean="0"/>
              <a:t>los</a:t>
            </a:r>
            <a:r>
              <a:rPr lang="en-US" dirty="0" smtClean="0"/>
              <a:t> 2 </a:t>
            </a:r>
            <a:r>
              <a:rPr lang="en-US" dirty="0" err="1" smtClean="0"/>
              <a:t>materiales</a:t>
            </a:r>
            <a:r>
              <a:rPr lang="en-US" dirty="0" smtClean="0"/>
              <a:t> del </a:t>
            </a:r>
            <a:r>
              <a:rPr lang="en-US" dirty="0" err="1" smtClean="0"/>
              <a:t>modelo</a:t>
            </a:r>
            <a:r>
              <a:rPr lang="en-US" dirty="0" smtClean="0"/>
              <a:t>.</a:t>
            </a:r>
          </a:p>
          <a:p>
            <a:pPr marL="342900" indent="-342900">
              <a:buFont typeface="+mj-lt"/>
              <a:buAutoNum type="arabicPeriod"/>
            </a:pPr>
            <a:r>
              <a:rPr lang="en-US" dirty="0" err="1" smtClean="0"/>
              <a:t>Desde</a:t>
            </a:r>
            <a:r>
              <a:rPr lang="en-US" dirty="0" smtClean="0"/>
              <a:t> </a:t>
            </a:r>
            <a:r>
              <a:rPr lang="en-US" dirty="0" err="1" smtClean="0"/>
              <a:t>Spyder</a:t>
            </a:r>
            <a:r>
              <a:rPr lang="en-US" dirty="0" smtClean="0"/>
              <a:t> </a:t>
            </a:r>
            <a:r>
              <a:rPr lang="en-US" dirty="0" err="1" smtClean="0"/>
              <a:t>abra</a:t>
            </a:r>
            <a:r>
              <a:rPr lang="en-US" dirty="0" smtClean="0"/>
              <a:t> y </a:t>
            </a:r>
            <a:r>
              <a:rPr lang="en-US" dirty="0" err="1" smtClean="0"/>
              <a:t>ejecute</a:t>
            </a:r>
            <a:r>
              <a:rPr lang="en-US" dirty="0" smtClean="0"/>
              <a:t> el </a:t>
            </a:r>
            <a:r>
              <a:rPr lang="en-US" dirty="0" err="1" smtClean="0"/>
              <a:t>archivo</a:t>
            </a:r>
            <a:r>
              <a:rPr lang="en-US" dirty="0" smtClean="0"/>
              <a:t> </a:t>
            </a:r>
            <a:r>
              <a:rPr lang="en-US" b="1" dirty="0" err="1" smtClean="0"/>
              <a:t>execute_template.py</a:t>
            </a:r>
            <a:r>
              <a:rPr lang="en-US" dirty="0" smtClean="0"/>
              <a:t>. Una </a:t>
            </a:r>
            <a:r>
              <a:rPr lang="en-US" dirty="0" err="1" smtClean="0"/>
              <a:t>vez</a:t>
            </a:r>
            <a:r>
              <a:rPr lang="en-US" dirty="0" smtClean="0"/>
              <a:t> </a:t>
            </a:r>
            <a:r>
              <a:rPr lang="en-US" dirty="0" err="1" smtClean="0"/>
              <a:t>concluida</a:t>
            </a:r>
            <a:r>
              <a:rPr lang="en-US" dirty="0" smtClean="0"/>
              <a:t> la </a:t>
            </a:r>
            <a:r>
              <a:rPr lang="en-US" dirty="0" err="1" smtClean="0"/>
              <a:t>ejecución</a:t>
            </a:r>
            <a:r>
              <a:rPr lang="en-US" dirty="0" smtClean="0"/>
              <a:t> </a:t>
            </a:r>
            <a:r>
              <a:rPr lang="en-US" dirty="0" err="1" smtClean="0"/>
              <a:t>este</a:t>
            </a:r>
            <a:r>
              <a:rPr lang="en-US" dirty="0" smtClean="0"/>
              <a:t> </a:t>
            </a:r>
            <a:r>
              <a:rPr lang="en-US" dirty="0" err="1" smtClean="0"/>
              <a:t>mostrará</a:t>
            </a:r>
            <a:r>
              <a:rPr lang="en-US" dirty="0" smtClean="0"/>
              <a:t> </a:t>
            </a:r>
            <a:r>
              <a:rPr lang="en-US" dirty="0" err="1" smtClean="0"/>
              <a:t>una</a:t>
            </a:r>
            <a:r>
              <a:rPr lang="en-US" dirty="0" smtClean="0"/>
              <a:t> </a:t>
            </a:r>
            <a:r>
              <a:rPr lang="en-US" dirty="0" err="1" smtClean="0"/>
              <a:t>descripción</a:t>
            </a:r>
            <a:r>
              <a:rPr lang="en-US" dirty="0" smtClean="0"/>
              <a:t> visual de la </a:t>
            </a:r>
            <a:r>
              <a:rPr lang="en-US" dirty="0" err="1" smtClean="0"/>
              <a:t>distribución</a:t>
            </a:r>
            <a:r>
              <a:rPr lang="en-US" dirty="0" smtClean="0"/>
              <a:t> de </a:t>
            </a:r>
            <a:r>
              <a:rPr lang="en-US" dirty="0" err="1" smtClean="0"/>
              <a:t>desplazamientos</a:t>
            </a:r>
            <a:r>
              <a:rPr lang="en-US" dirty="0" smtClean="0"/>
              <a:t>, </a:t>
            </a:r>
            <a:r>
              <a:rPr lang="en-US" dirty="0" err="1" smtClean="0"/>
              <a:t>tensiones</a:t>
            </a:r>
            <a:r>
              <a:rPr lang="en-US" dirty="0" smtClean="0"/>
              <a:t> y </a:t>
            </a:r>
            <a:r>
              <a:rPr lang="en-US" dirty="0" err="1" smtClean="0"/>
              <a:t>deofmraciones</a:t>
            </a:r>
            <a:r>
              <a:rPr lang="en-US" dirty="0" smtClean="0"/>
              <a:t> </a:t>
            </a:r>
            <a:r>
              <a:rPr lang="en-US" dirty="0" err="1" smtClean="0"/>
              <a:t>sobre</a:t>
            </a:r>
            <a:r>
              <a:rPr lang="en-US" dirty="0" smtClean="0"/>
              <a:t> la </a:t>
            </a:r>
            <a:r>
              <a:rPr lang="en-US" dirty="0" err="1" smtClean="0"/>
              <a:t>placa</a:t>
            </a:r>
            <a:r>
              <a:rPr lang="en-US" dirty="0" smtClean="0"/>
              <a:t>.</a:t>
            </a:r>
            <a:endParaRPr lang="en-US" dirty="0"/>
          </a:p>
        </p:txBody>
      </p:sp>
    </p:spTree>
    <p:extLst>
      <p:ext uri="{BB962C8B-B14F-4D97-AF65-F5344CB8AC3E}">
        <p14:creationId xmlns:p14="http://schemas.microsoft.com/office/powerpoint/2010/main" val="1612294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1151" y="2125526"/>
            <a:ext cx="6531429" cy="1752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72049" y="3878125"/>
            <a:ext cx="6531429" cy="192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47" name="Group 46"/>
          <p:cNvGrpSpPr/>
          <p:nvPr/>
        </p:nvGrpSpPr>
        <p:grpSpPr>
          <a:xfrm>
            <a:off x="432550" y="2125526"/>
            <a:ext cx="228600" cy="3679337"/>
            <a:chOff x="925286" y="2188029"/>
            <a:chExt cx="228600" cy="3679337"/>
          </a:xfrm>
        </p:grpSpPr>
        <p:grpSp>
          <p:nvGrpSpPr>
            <p:cNvPr id="16" name="Group 15"/>
            <p:cNvGrpSpPr/>
            <p:nvPr/>
          </p:nvGrpSpPr>
          <p:grpSpPr>
            <a:xfrm>
              <a:off x="925286" y="2188029"/>
              <a:ext cx="228600" cy="925280"/>
              <a:chOff x="925286" y="2188029"/>
              <a:chExt cx="228600" cy="925280"/>
            </a:xfrm>
          </p:grpSpPr>
          <p:grpSp>
            <p:nvGrpSpPr>
              <p:cNvPr id="9" name="Group 8"/>
              <p:cNvGrpSpPr/>
              <p:nvPr/>
            </p:nvGrpSpPr>
            <p:grpSpPr>
              <a:xfrm>
                <a:off x="925286" y="2188029"/>
                <a:ext cx="228600" cy="304799"/>
                <a:chOff x="925286" y="2188029"/>
                <a:chExt cx="228600" cy="304799"/>
              </a:xfrm>
            </p:grpSpPr>
            <p:cxnSp>
              <p:nvCxnSpPr>
                <p:cNvPr id="7" name="Straight Connector 6"/>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25286" y="2525484"/>
                <a:ext cx="228600" cy="304799"/>
                <a:chOff x="925286" y="2188029"/>
                <a:chExt cx="228600" cy="304799"/>
              </a:xfrm>
            </p:grpSpPr>
            <p:cxnSp>
              <p:nvCxnSpPr>
                <p:cNvPr id="11" name="Straight Connector 1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25286" y="2808510"/>
                <a:ext cx="228600" cy="304799"/>
                <a:chOff x="925286" y="2188029"/>
                <a:chExt cx="228600" cy="304799"/>
              </a:xfrm>
            </p:grpSpPr>
            <p:cxnSp>
              <p:nvCxnSpPr>
                <p:cNvPr id="14" name="Straight Connector 13"/>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p:cNvGrpSpPr/>
            <p:nvPr/>
          </p:nvGrpSpPr>
          <p:grpSpPr>
            <a:xfrm>
              <a:off x="925286" y="3124192"/>
              <a:ext cx="228600" cy="925280"/>
              <a:chOff x="925286" y="2188029"/>
              <a:chExt cx="228600" cy="925280"/>
            </a:xfrm>
          </p:grpSpPr>
          <p:grpSp>
            <p:nvGrpSpPr>
              <p:cNvPr id="18" name="Group 17"/>
              <p:cNvGrpSpPr/>
              <p:nvPr/>
            </p:nvGrpSpPr>
            <p:grpSpPr>
              <a:xfrm>
                <a:off x="925286" y="2188029"/>
                <a:ext cx="228600" cy="304799"/>
                <a:chOff x="925286" y="2188029"/>
                <a:chExt cx="228600" cy="304799"/>
              </a:xfrm>
            </p:grpSpPr>
            <p:cxnSp>
              <p:nvCxnSpPr>
                <p:cNvPr id="25" name="Straight Connector 2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25286" y="2525484"/>
                <a:ext cx="228600" cy="304799"/>
                <a:chOff x="925286" y="2188029"/>
                <a:chExt cx="228600" cy="304799"/>
              </a:xfrm>
            </p:grpSpPr>
            <p:cxnSp>
              <p:nvCxnSpPr>
                <p:cNvPr id="23" name="Straight Connector 2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925286" y="2808510"/>
                <a:ext cx="228600" cy="304799"/>
                <a:chOff x="925286" y="2188029"/>
                <a:chExt cx="228600" cy="304799"/>
              </a:xfrm>
            </p:grpSpPr>
            <p:cxnSp>
              <p:nvCxnSpPr>
                <p:cNvPr id="21" name="Straight Connector 2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925286" y="4049472"/>
              <a:ext cx="228600" cy="925280"/>
              <a:chOff x="925286" y="2188029"/>
              <a:chExt cx="228600" cy="925280"/>
            </a:xfrm>
          </p:grpSpPr>
          <p:grpSp>
            <p:nvGrpSpPr>
              <p:cNvPr id="28" name="Group 27"/>
              <p:cNvGrpSpPr/>
              <p:nvPr/>
            </p:nvGrpSpPr>
            <p:grpSpPr>
              <a:xfrm>
                <a:off x="925286" y="2188029"/>
                <a:ext cx="228600" cy="304799"/>
                <a:chOff x="925286" y="2188029"/>
                <a:chExt cx="228600" cy="304799"/>
              </a:xfrm>
            </p:grpSpPr>
            <p:cxnSp>
              <p:nvCxnSpPr>
                <p:cNvPr id="35" name="Straight Connector 3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25286" y="2525484"/>
                <a:ext cx="228600" cy="304799"/>
                <a:chOff x="925286" y="2188029"/>
                <a:chExt cx="228600" cy="304799"/>
              </a:xfrm>
            </p:grpSpPr>
            <p:cxnSp>
              <p:nvCxnSpPr>
                <p:cNvPr id="33" name="Straight Connector 3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25286" y="2808510"/>
                <a:ext cx="228600" cy="304799"/>
                <a:chOff x="925286" y="2188029"/>
                <a:chExt cx="228600" cy="304799"/>
              </a:xfrm>
            </p:grpSpPr>
            <p:cxnSp>
              <p:nvCxnSpPr>
                <p:cNvPr id="31" name="Straight Connector 3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925286" y="4942086"/>
              <a:ext cx="228600" cy="925280"/>
              <a:chOff x="925286" y="2188029"/>
              <a:chExt cx="228600" cy="925280"/>
            </a:xfrm>
          </p:grpSpPr>
          <p:grpSp>
            <p:nvGrpSpPr>
              <p:cNvPr id="38" name="Group 37"/>
              <p:cNvGrpSpPr/>
              <p:nvPr/>
            </p:nvGrpSpPr>
            <p:grpSpPr>
              <a:xfrm>
                <a:off x="925286" y="2188029"/>
                <a:ext cx="228600" cy="304799"/>
                <a:chOff x="925286" y="2188029"/>
                <a:chExt cx="228600" cy="304799"/>
              </a:xfrm>
            </p:grpSpPr>
            <p:cxnSp>
              <p:nvCxnSpPr>
                <p:cNvPr id="45" name="Straight Connector 4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25286" y="2525484"/>
                <a:ext cx="228600" cy="304799"/>
                <a:chOff x="925286" y="2188029"/>
                <a:chExt cx="228600" cy="304799"/>
              </a:xfrm>
            </p:grpSpPr>
            <p:cxnSp>
              <p:nvCxnSpPr>
                <p:cNvPr id="43" name="Straight Connector 4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25286" y="2808510"/>
                <a:ext cx="228600" cy="304799"/>
                <a:chOff x="925286" y="2188029"/>
                <a:chExt cx="228600" cy="304799"/>
              </a:xfrm>
            </p:grpSpPr>
            <p:cxnSp>
              <p:nvCxnSpPr>
                <p:cNvPr id="41" name="Straight Connector 4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7" name="Group 166"/>
          <p:cNvGrpSpPr/>
          <p:nvPr/>
        </p:nvGrpSpPr>
        <p:grpSpPr>
          <a:xfrm>
            <a:off x="595849" y="5815746"/>
            <a:ext cx="6596730" cy="179617"/>
            <a:chOff x="3047999" y="5366633"/>
            <a:chExt cx="6596730" cy="179617"/>
          </a:xfrm>
        </p:grpSpPr>
        <p:grpSp>
          <p:nvGrpSpPr>
            <p:cNvPr id="148" name="Group 147"/>
            <p:cNvGrpSpPr/>
            <p:nvPr/>
          </p:nvGrpSpPr>
          <p:grpSpPr>
            <a:xfrm>
              <a:off x="3047999" y="5372078"/>
              <a:ext cx="4952991" cy="174172"/>
              <a:chOff x="6008913" y="620485"/>
              <a:chExt cx="4952991" cy="174172"/>
            </a:xfrm>
          </p:grpSpPr>
          <p:grpSp>
            <p:nvGrpSpPr>
              <p:cNvPr id="93" name="Group 92"/>
              <p:cNvGrpSpPr/>
              <p:nvPr/>
            </p:nvGrpSpPr>
            <p:grpSpPr>
              <a:xfrm>
                <a:off x="6008913" y="620486"/>
                <a:ext cx="304800" cy="174171"/>
                <a:chOff x="9818914" y="762000"/>
                <a:chExt cx="304800" cy="174171"/>
              </a:xfrm>
            </p:grpSpPr>
            <p:cxnSp>
              <p:nvCxnSpPr>
                <p:cNvPr id="90" name="Straight Connector 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302826" y="620486"/>
                <a:ext cx="304800" cy="174171"/>
                <a:chOff x="9818914" y="762000"/>
                <a:chExt cx="304800" cy="174171"/>
              </a:xfrm>
            </p:grpSpPr>
            <p:cxnSp>
              <p:nvCxnSpPr>
                <p:cNvPr id="98" name="Straight Connector 9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6531426" y="620485"/>
                <a:ext cx="304800" cy="174171"/>
                <a:chOff x="9818914" y="762000"/>
                <a:chExt cx="304800" cy="174171"/>
              </a:xfrm>
            </p:grpSpPr>
            <p:cxnSp>
              <p:nvCxnSpPr>
                <p:cNvPr id="101" name="Straight Connector 10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6836226" y="620486"/>
                <a:ext cx="304800" cy="174171"/>
                <a:chOff x="9818914" y="762000"/>
                <a:chExt cx="304800" cy="174171"/>
              </a:xfrm>
            </p:grpSpPr>
            <p:cxnSp>
              <p:nvCxnSpPr>
                <p:cNvPr id="104" name="Straight Connector 10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130139" y="620486"/>
                <a:ext cx="304800" cy="174171"/>
                <a:chOff x="9818914" y="762000"/>
                <a:chExt cx="304800" cy="174171"/>
              </a:xfrm>
            </p:grpSpPr>
            <p:cxnSp>
              <p:nvCxnSpPr>
                <p:cNvPr id="107" name="Straight Connector 10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7358739" y="620485"/>
                <a:ext cx="304800" cy="174171"/>
                <a:chOff x="9818914" y="762000"/>
                <a:chExt cx="304800" cy="174171"/>
              </a:xfrm>
            </p:grpSpPr>
            <p:cxnSp>
              <p:nvCxnSpPr>
                <p:cNvPr id="110" name="Straight Connector 10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663539" y="620486"/>
                <a:ext cx="304800" cy="174171"/>
                <a:chOff x="9818914" y="762000"/>
                <a:chExt cx="304800" cy="174171"/>
              </a:xfrm>
            </p:grpSpPr>
            <p:cxnSp>
              <p:nvCxnSpPr>
                <p:cNvPr id="113" name="Straight Connector 11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7957452" y="620486"/>
                <a:ext cx="304800" cy="174171"/>
                <a:chOff x="9818914" y="762000"/>
                <a:chExt cx="304800" cy="174171"/>
              </a:xfrm>
            </p:grpSpPr>
            <p:cxnSp>
              <p:nvCxnSpPr>
                <p:cNvPr id="116" name="Straight Connector 11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8186052" y="620485"/>
                <a:ext cx="304800" cy="174171"/>
                <a:chOff x="9818914" y="762000"/>
                <a:chExt cx="304800" cy="174171"/>
              </a:xfrm>
            </p:grpSpPr>
            <p:cxnSp>
              <p:nvCxnSpPr>
                <p:cNvPr id="119" name="Straight Connector 11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490852" y="620486"/>
                <a:ext cx="304800" cy="174171"/>
                <a:chOff x="9818914" y="762000"/>
                <a:chExt cx="304800" cy="174171"/>
              </a:xfrm>
            </p:grpSpPr>
            <p:cxnSp>
              <p:nvCxnSpPr>
                <p:cNvPr id="122" name="Straight Connector 12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8784765" y="620486"/>
                <a:ext cx="304800" cy="174171"/>
                <a:chOff x="9818914" y="762000"/>
                <a:chExt cx="304800" cy="174171"/>
              </a:xfrm>
            </p:grpSpPr>
            <p:cxnSp>
              <p:nvCxnSpPr>
                <p:cNvPr id="125" name="Straight Connector 12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9013365" y="620485"/>
                <a:ext cx="304800" cy="174171"/>
                <a:chOff x="9818914" y="762000"/>
                <a:chExt cx="304800" cy="174171"/>
              </a:xfrm>
            </p:grpSpPr>
            <p:cxnSp>
              <p:nvCxnSpPr>
                <p:cNvPr id="128" name="Straight Connector 12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9307278" y="620486"/>
                <a:ext cx="304800" cy="174171"/>
                <a:chOff x="9818914" y="762000"/>
                <a:chExt cx="304800" cy="174171"/>
              </a:xfrm>
            </p:grpSpPr>
            <p:cxnSp>
              <p:nvCxnSpPr>
                <p:cNvPr id="131" name="Straight Connector 13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9601191" y="620486"/>
                <a:ext cx="304800" cy="174171"/>
                <a:chOff x="9818914" y="762000"/>
                <a:chExt cx="304800" cy="174171"/>
              </a:xfrm>
            </p:grpSpPr>
            <p:cxnSp>
              <p:nvCxnSpPr>
                <p:cNvPr id="134" name="Straight Connector 13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9829791" y="620485"/>
                <a:ext cx="304800" cy="174171"/>
                <a:chOff x="9818914" y="762000"/>
                <a:chExt cx="304800" cy="174171"/>
              </a:xfrm>
            </p:grpSpPr>
            <p:cxnSp>
              <p:nvCxnSpPr>
                <p:cNvPr id="137" name="Straight Connector 13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10134591" y="620486"/>
                <a:ext cx="304800" cy="174171"/>
                <a:chOff x="9818914" y="762000"/>
                <a:chExt cx="304800" cy="174171"/>
              </a:xfrm>
            </p:grpSpPr>
            <p:cxnSp>
              <p:nvCxnSpPr>
                <p:cNvPr id="140" name="Straight Connector 13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10428504" y="620486"/>
                <a:ext cx="304800" cy="174171"/>
                <a:chOff x="9818914" y="762000"/>
                <a:chExt cx="304800" cy="174171"/>
              </a:xfrm>
            </p:grpSpPr>
            <p:cxnSp>
              <p:nvCxnSpPr>
                <p:cNvPr id="143" name="Straight Connector 14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10657104" y="620485"/>
                <a:ext cx="304800" cy="174171"/>
                <a:chOff x="9818914" y="762000"/>
                <a:chExt cx="304800" cy="174171"/>
              </a:xfrm>
            </p:grpSpPr>
            <p:cxnSp>
              <p:nvCxnSpPr>
                <p:cNvPr id="146" name="Straight Connector 14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p:cNvGrpSpPr/>
            <p:nvPr/>
          </p:nvGrpSpPr>
          <p:grpSpPr>
            <a:xfrm>
              <a:off x="7990103" y="5366634"/>
              <a:ext cx="304800" cy="174171"/>
              <a:chOff x="9818914" y="762000"/>
              <a:chExt cx="304800" cy="174171"/>
            </a:xfrm>
          </p:grpSpPr>
          <p:cxnSp>
            <p:nvCxnSpPr>
              <p:cNvPr id="150" name="Straight Connector 14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8284016" y="5366634"/>
              <a:ext cx="304800" cy="174171"/>
              <a:chOff x="9818914" y="762000"/>
              <a:chExt cx="304800" cy="174171"/>
            </a:xfrm>
          </p:grpSpPr>
          <p:cxnSp>
            <p:nvCxnSpPr>
              <p:cNvPr id="153" name="Straight Connector 15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8512616" y="5366633"/>
              <a:ext cx="304800" cy="174171"/>
              <a:chOff x="9818914" y="762000"/>
              <a:chExt cx="304800" cy="174171"/>
            </a:xfrm>
          </p:grpSpPr>
          <p:cxnSp>
            <p:nvCxnSpPr>
              <p:cNvPr id="156" name="Straight Connector 15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8817416" y="5366634"/>
              <a:ext cx="304800" cy="174171"/>
              <a:chOff x="9818914" y="762000"/>
              <a:chExt cx="304800" cy="174171"/>
            </a:xfrm>
          </p:grpSpPr>
          <p:cxnSp>
            <p:nvCxnSpPr>
              <p:cNvPr id="159" name="Straight Connector 15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9111329" y="5366634"/>
              <a:ext cx="304800" cy="174171"/>
              <a:chOff x="9818914" y="762000"/>
              <a:chExt cx="304800" cy="174171"/>
            </a:xfrm>
          </p:grpSpPr>
          <p:cxnSp>
            <p:nvCxnSpPr>
              <p:cNvPr id="162" name="Straight Connector 16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339929" y="5366633"/>
              <a:ext cx="304800" cy="174171"/>
              <a:chOff x="9818914" y="762000"/>
              <a:chExt cx="304800" cy="174171"/>
            </a:xfrm>
          </p:grpSpPr>
          <p:cxnSp>
            <p:nvCxnSpPr>
              <p:cNvPr id="165" name="Straight Connector 16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1" name="Group 200"/>
          <p:cNvGrpSpPr/>
          <p:nvPr/>
        </p:nvGrpSpPr>
        <p:grpSpPr>
          <a:xfrm>
            <a:off x="7192579" y="2130966"/>
            <a:ext cx="174174" cy="3635803"/>
            <a:chOff x="10428512" y="1676396"/>
            <a:chExt cx="174174" cy="3635803"/>
          </a:xfrm>
        </p:grpSpPr>
        <p:grpSp>
          <p:nvGrpSpPr>
            <p:cNvPr id="94" name="Group 93"/>
            <p:cNvGrpSpPr/>
            <p:nvPr/>
          </p:nvGrpSpPr>
          <p:grpSpPr>
            <a:xfrm rot="16200000">
              <a:off x="10363200" y="1741710"/>
              <a:ext cx="304800" cy="174171"/>
              <a:chOff x="9818914" y="762000"/>
              <a:chExt cx="304800" cy="174171"/>
            </a:xfrm>
          </p:grpSpPr>
          <p:cxnSp>
            <p:nvCxnSpPr>
              <p:cNvPr id="95" name="Straight Connector 9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rot="16200000">
              <a:off x="10363200" y="2046511"/>
              <a:ext cx="304800" cy="174171"/>
              <a:chOff x="9818914" y="762000"/>
              <a:chExt cx="304800" cy="174171"/>
            </a:xfrm>
          </p:grpSpPr>
          <p:cxnSp>
            <p:nvCxnSpPr>
              <p:cNvPr id="169" name="Straight Connector 16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rot="16200000">
              <a:off x="10363199" y="2351310"/>
              <a:ext cx="304800" cy="174171"/>
              <a:chOff x="9818914" y="762000"/>
              <a:chExt cx="304800" cy="174171"/>
            </a:xfrm>
          </p:grpSpPr>
          <p:cxnSp>
            <p:nvCxnSpPr>
              <p:cNvPr id="172" name="Straight Connector 17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rot="16200000">
              <a:off x="10363201" y="2656100"/>
              <a:ext cx="304800" cy="174171"/>
              <a:chOff x="9818914" y="762000"/>
              <a:chExt cx="304800" cy="174171"/>
            </a:xfrm>
          </p:grpSpPr>
          <p:cxnSp>
            <p:nvCxnSpPr>
              <p:cNvPr id="175" name="Straight Connector 17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rot="16200000">
              <a:off x="10363201" y="2960901"/>
              <a:ext cx="304800" cy="174171"/>
              <a:chOff x="9818914" y="762000"/>
              <a:chExt cx="304800" cy="174171"/>
            </a:xfrm>
          </p:grpSpPr>
          <p:cxnSp>
            <p:nvCxnSpPr>
              <p:cNvPr id="178" name="Straight Connector 17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p:cNvGrpSpPr/>
            <p:nvPr/>
          </p:nvGrpSpPr>
          <p:grpSpPr>
            <a:xfrm rot="16200000">
              <a:off x="10363200" y="3265700"/>
              <a:ext cx="304800" cy="174171"/>
              <a:chOff x="9818914" y="762000"/>
              <a:chExt cx="304800" cy="174171"/>
            </a:xfrm>
          </p:grpSpPr>
          <p:cxnSp>
            <p:nvCxnSpPr>
              <p:cNvPr id="181" name="Straight Connector 18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rot="16200000">
              <a:off x="10363199" y="3570490"/>
              <a:ext cx="304800" cy="174171"/>
              <a:chOff x="9818914" y="762000"/>
              <a:chExt cx="304800" cy="174171"/>
            </a:xfrm>
          </p:grpSpPr>
          <p:cxnSp>
            <p:nvCxnSpPr>
              <p:cNvPr id="184" name="Straight Connector 18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p:cNvGrpSpPr/>
            <p:nvPr/>
          </p:nvGrpSpPr>
          <p:grpSpPr>
            <a:xfrm rot="16200000">
              <a:off x="10363199" y="3875291"/>
              <a:ext cx="304800" cy="174171"/>
              <a:chOff x="9818914" y="762000"/>
              <a:chExt cx="304800" cy="174171"/>
            </a:xfrm>
          </p:grpSpPr>
          <p:cxnSp>
            <p:nvCxnSpPr>
              <p:cNvPr id="187" name="Straight Connector 18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p:cNvGrpSpPr/>
            <p:nvPr/>
          </p:nvGrpSpPr>
          <p:grpSpPr>
            <a:xfrm rot="16200000">
              <a:off x="10363198" y="4180090"/>
              <a:ext cx="304800" cy="174171"/>
              <a:chOff x="9818914" y="762000"/>
              <a:chExt cx="304800" cy="174171"/>
            </a:xfrm>
          </p:grpSpPr>
          <p:cxnSp>
            <p:nvCxnSpPr>
              <p:cNvPr id="190" name="Straight Connector 1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rot="16200000">
              <a:off x="10363199" y="4463113"/>
              <a:ext cx="304800" cy="174171"/>
              <a:chOff x="9818914" y="762000"/>
              <a:chExt cx="304800" cy="174171"/>
            </a:xfrm>
          </p:grpSpPr>
          <p:cxnSp>
            <p:nvCxnSpPr>
              <p:cNvPr id="193" name="Straight Connector 19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rot="16200000">
              <a:off x="10363199" y="4767914"/>
              <a:ext cx="304800" cy="174171"/>
              <a:chOff x="9818914" y="762000"/>
              <a:chExt cx="304800" cy="174171"/>
            </a:xfrm>
          </p:grpSpPr>
          <p:cxnSp>
            <p:nvCxnSpPr>
              <p:cNvPr id="196" name="Straight Connector 19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p:cNvGrpSpPr/>
            <p:nvPr/>
          </p:nvGrpSpPr>
          <p:grpSpPr>
            <a:xfrm rot="16200000">
              <a:off x="10363198" y="5072713"/>
              <a:ext cx="304800" cy="174171"/>
              <a:chOff x="9818914" y="762000"/>
              <a:chExt cx="304800" cy="174171"/>
            </a:xfrm>
          </p:grpSpPr>
          <p:cxnSp>
            <p:nvCxnSpPr>
              <p:cNvPr id="199" name="Straight Connector 19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5" name="Group 274"/>
          <p:cNvGrpSpPr/>
          <p:nvPr/>
        </p:nvGrpSpPr>
        <p:grpSpPr>
          <a:xfrm>
            <a:off x="633964" y="1687365"/>
            <a:ext cx="6569504" cy="435431"/>
            <a:chOff x="3429011" y="380998"/>
            <a:chExt cx="6569504" cy="435431"/>
          </a:xfrm>
        </p:grpSpPr>
        <p:cxnSp>
          <p:nvCxnSpPr>
            <p:cNvPr id="240" name="Straight Arrow Connector 239"/>
            <p:cNvCxnSpPr/>
            <p:nvPr/>
          </p:nvCxnSpPr>
          <p:spPr>
            <a:xfrm>
              <a:off x="3429011"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3657622"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a:off x="38989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412753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4385115"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a:off x="4613726"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4855026"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5083637"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a:off x="530135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552996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577126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599987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625745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648606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a:off x="672736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a:off x="6955976"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7173689"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740230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7643600"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787221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812979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835840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a:off x="8599704"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a:off x="882831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904241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92710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951232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9740933"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999851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 name="Objeto 1"/>
          <p:cNvGraphicFramePr>
            <a:graphicFrameLocks noChangeAspect="1"/>
          </p:cNvGraphicFramePr>
          <p:nvPr>
            <p:extLst>
              <p:ext uri="{D42A27DB-BD31-4B8C-83A1-F6EECF244321}">
                <p14:modId xmlns:p14="http://schemas.microsoft.com/office/powerpoint/2010/main" val="1517687854"/>
              </p:ext>
            </p:extLst>
          </p:nvPr>
        </p:nvGraphicFramePr>
        <p:xfrm>
          <a:off x="1005875" y="2310581"/>
          <a:ext cx="939800" cy="304800"/>
        </p:xfrm>
        <a:graphic>
          <a:graphicData uri="http://schemas.openxmlformats.org/presentationml/2006/ole">
            <mc:AlternateContent xmlns:mc="http://schemas.openxmlformats.org/markup-compatibility/2006">
              <mc:Choice xmlns:v="urn:schemas-microsoft-com:vml" Requires="v">
                <p:oleObj spid="_x0000_s1582" name="Equation" r:id="rId3" imgW="469900" imgH="152400" progId="Equation.DSMT4">
                  <p:embed/>
                </p:oleObj>
              </mc:Choice>
              <mc:Fallback>
                <p:oleObj name="Equation" r:id="rId3" imgW="469900" imgH="152400" progId="Equation.DSMT4">
                  <p:embed/>
                  <p:pic>
                    <p:nvPicPr>
                      <p:cNvPr id="0" name=""/>
                      <p:cNvPicPr/>
                      <p:nvPr/>
                    </p:nvPicPr>
                    <p:blipFill>
                      <a:blip r:embed="rId4"/>
                      <a:stretch>
                        <a:fillRect/>
                      </a:stretch>
                    </p:blipFill>
                    <p:spPr>
                      <a:xfrm>
                        <a:off x="1005875" y="2310581"/>
                        <a:ext cx="939800" cy="304800"/>
                      </a:xfrm>
                      <a:prstGeom prst="rect">
                        <a:avLst/>
                      </a:prstGeom>
                    </p:spPr>
                  </p:pic>
                </p:oleObj>
              </mc:Fallback>
            </mc:AlternateContent>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1818558355"/>
              </p:ext>
            </p:extLst>
          </p:nvPr>
        </p:nvGraphicFramePr>
        <p:xfrm>
          <a:off x="1018579" y="2788449"/>
          <a:ext cx="1041400" cy="406400"/>
        </p:xfrm>
        <a:graphic>
          <a:graphicData uri="http://schemas.openxmlformats.org/presentationml/2006/ole">
            <mc:AlternateContent xmlns:mc="http://schemas.openxmlformats.org/markup-compatibility/2006">
              <mc:Choice xmlns:v="urn:schemas-microsoft-com:vml" Requires="v">
                <p:oleObj spid="_x0000_s1583" name="Equation" r:id="rId5" imgW="520700" imgH="203200" progId="Equation.DSMT4">
                  <p:embed/>
                </p:oleObj>
              </mc:Choice>
              <mc:Fallback>
                <p:oleObj name="Equation" r:id="rId5" imgW="520700" imgH="203200" progId="Equation.DSMT4">
                  <p:embed/>
                  <p:pic>
                    <p:nvPicPr>
                      <p:cNvPr id="0" name=""/>
                      <p:cNvPicPr/>
                      <p:nvPr/>
                    </p:nvPicPr>
                    <p:blipFill>
                      <a:blip r:embed="rId6"/>
                      <a:stretch>
                        <a:fillRect/>
                      </a:stretch>
                    </p:blipFill>
                    <p:spPr>
                      <a:xfrm>
                        <a:off x="1018579" y="2788449"/>
                        <a:ext cx="1041400" cy="406400"/>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1259098840"/>
              </p:ext>
            </p:extLst>
          </p:nvPr>
        </p:nvGraphicFramePr>
        <p:xfrm>
          <a:off x="1066846" y="4019624"/>
          <a:ext cx="939800" cy="304800"/>
        </p:xfrm>
        <a:graphic>
          <a:graphicData uri="http://schemas.openxmlformats.org/presentationml/2006/ole">
            <mc:AlternateContent xmlns:mc="http://schemas.openxmlformats.org/markup-compatibility/2006">
              <mc:Choice xmlns:v="urn:schemas-microsoft-com:vml" Requires="v">
                <p:oleObj spid="_x0000_s1584" name="Equation" r:id="rId7" imgW="469900" imgH="152400" progId="Equation.DSMT4">
                  <p:embed/>
                </p:oleObj>
              </mc:Choice>
              <mc:Fallback>
                <p:oleObj name="Equation" r:id="rId7" imgW="469900" imgH="152400" progId="Equation.DSMT4">
                  <p:embed/>
                  <p:pic>
                    <p:nvPicPr>
                      <p:cNvPr id="0" name=""/>
                      <p:cNvPicPr/>
                      <p:nvPr/>
                    </p:nvPicPr>
                    <p:blipFill>
                      <a:blip r:embed="rId8"/>
                      <a:stretch>
                        <a:fillRect/>
                      </a:stretch>
                    </p:blipFill>
                    <p:spPr>
                      <a:xfrm>
                        <a:off x="1066846" y="4019624"/>
                        <a:ext cx="939800" cy="304800"/>
                      </a:xfrm>
                      <a:prstGeom prst="rect">
                        <a:avLst/>
                      </a:prstGeom>
                    </p:spPr>
                  </p:pic>
                </p:oleObj>
              </mc:Fallback>
            </mc:AlternateContent>
          </a:graphicData>
        </a:graphic>
      </p:graphicFrame>
      <p:graphicFrame>
        <p:nvGraphicFramePr>
          <p:cNvPr id="224" name="Objeto 223"/>
          <p:cNvGraphicFramePr>
            <a:graphicFrameLocks noChangeAspect="1"/>
          </p:cNvGraphicFramePr>
          <p:nvPr>
            <p:extLst>
              <p:ext uri="{D42A27DB-BD31-4B8C-83A1-F6EECF244321}">
                <p14:modId xmlns:p14="http://schemas.microsoft.com/office/powerpoint/2010/main" val="2965394220"/>
              </p:ext>
            </p:extLst>
          </p:nvPr>
        </p:nvGraphicFramePr>
        <p:xfrm>
          <a:off x="1132875" y="4426023"/>
          <a:ext cx="1041400" cy="406400"/>
        </p:xfrm>
        <a:graphic>
          <a:graphicData uri="http://schemas.openxmlformats.org/presentationml/2006/ole">
            <mc:AlternateContent xmlns:mc="http://schemas.openxmlformats.org/markup-compatibility/2006">
              <mc:Choice xmlns:v="urn:schemas-microsoft-com:vml" Requires="v">
                <p:oleObj spid="_x0000_s1585" name="Equation" r:id="rId9" imgW="520700" imgH="203200" progId="Equation.DSMT4">
                  <p:embed/>
                </p:oleObj>
              </mc:Choice>
              <mc:Fallback>
                <p:oleObj name="Equation" r:id="rId9" imgW="520700" imgH="203200" progId="Equation.DSMT4">
                  <p:embed/>
                  <p:pic>
                    <p:nvPicPr>
                      <p:cNvPr id="0" name=""/>
                      <p:cNvPicPr/>
                      <p:nvPr/>
                    </p:nvPicPr>
                    <p:blipFill>
                      <a:blip r:embed="rId10"/>
                      <a:stretch>
                        <a:fillRect/>
                      </a:stretch>
                    </p:blipFill>
                    <p:spPr>
                      <a:xfrm>
                        <a:off x="1132875" y="4426023"/>
                        <a:ext cx="1041400" cy="406400"/>
                      </a:xfrm>
                      <a:prstGeom prst="rect">
                        <a:avLst/>
                      </a:prstGeom>
                    </p:spPr>
                  </p:pic>
                </p:oleObj>
              </mc:Fallback>
            </mc:AlternateContent>
          </a:graphicData>
        </a:graphic>
      </p:graphicFrame>
      <p:graphicFrame>
        <p:nvGraphicFramePr>
          <p:cNvPr id="225" name="Objeto 224"/>
          <p:cNvGraphicFramePr>
            <a:graphicFrameLocks noChangeAspect="1"/>
          </p:cNvGraphicFramePr>
          <p:nvPr>
            <p:extLst>
              <p:ext uri="{D42A27DB-BD31-4B8C-83A1-F6EECF244321}">
                <p14:modId xmlns:p14="http://schemas.microsoft.com/office/powerpoint/2010/main" val="2498373075"/>
              </p:ext>
            </p:extLst>
          </p:nvPr>
        </p:nvGraphicFramePr>
        <p:xfrm>
          <a:off x="3524101" y="1187767"/>
          <a:ext cx="381000" cy="304800"/>
        </p:xfrm>
        <a:graphic>
          <a:graphicData uri="http://schemas.openxmlformats.org/presentationml/2006/ole">
            <mc:AlternateContent xmlns:mc="http://schemas.openxmlformats.org/markup-compatibility/2006">
              <mc:Choice xmlns:v="urn:schemas-microsoft-com:vml" Requires="v">
                <p:oleObj spid="_x0000_s1586" name="Equation" r:id="rId11" imgW="190500" imgH="152400" progId="Equation.DSMT4">
                  <p:embed/>
                </p:oleObj>
              </mc:Choice>
              <mc:Fallback>
                <p:oleObj name="Equation" r:id="rId11" imgW="190500" imgH="152400" progId="Equation.DSMT4">
                  <p:embed/>
                  <p:pic>
                    <p:nvPicPr>
                      <p:cNvPr id="0" name=""/>
                      <p:cNvPicPr/>
                      <p:nvPr/>
                    </p:nvPicPr>
                    <p:blipFill>
                      <a:blip r:embed="rId12"/>
                      <a:stretch>
                        <a:fillRect/>
                      </a:stretch>
                    </p:blipFill>
                    <p:spPr>
                      <a:xfrm>
                        <a:off x="3524101" y="1187767"/>
                        <a:ext cx="381000" cy="304800"/>
                      </a:xfrm>
                      <a:prstGeom prst="rect">
                        <a:avLst/>
                      </a:prstGeom>
                    </p:spPr>
                  </p:pic>
                </p:oleObj>
              </mc:Fallback>
            </mc:AlternateContent>
          </a:graphicData>
        </a:graphic>
      </p:graphicFrame>
      <p:sp>
        <p:nvSpPr>
          <p:cNvPr id="226" name="CuadroTexto 225"/>
          <p:cNvSpPr txBox="1"/>
          <p:nvPr/>
        </p:nvSpPr>
        <p:spPr>
          <a:xfrm>
            <a:off x="4623401" y="243840"/>
            <a:ext cx="2157111" cy="461665"/>
          </a:xfrm>
          <a:prstGeom prst="rect">
            <a:avLst/>
          </a:prstGeom>
          <a:noFill/>
        </p:spPr>
        <p:txBody>
          <a:bodyPr wrap="none" rtlCol="0">
            <a:spAutoFit/>
          </a:bodyPr>
          <a:lstStyle/>
          <a:p>
            <a:r>
              <a:rPr lang="es-ES" sz="2400" dirty="0" smtClean="0"/>
              <a:t>Problema Físico</a:t>
            </a:r>
            <a:endParaRPr lang="es-ES" sz="2400" dirty="0"/>
          </a:p>
        </p:txBody>
      </p:sp>
      <p:sp>
        <p:nvSpPr>
          <p:cNvPr id="227" name="CuadroTexto 226"/>
          <p:cNvSpPr txBox="1"/>
          <p:nvPr/>
        </p:nvSpPr>
        <p:spPr>
          <a:xfrm>
            <a:off x="7741920" y="1884495"/>
            <a:ext cx="4053840" cy="3693319"/>
          </a:xfrm>
          <a:prstGeom prst="rect">
            <a:avLst/>
          </a:prstGeom>
          <a:noFill/>
        </p:spPr>
        <p:txBody>
          <a:bodyPr wrap="square" rtlCol="0">
            <a:spAutoFit/>
          </a:bodyPr>
          <a:lstStyle/>
          <a:p>
            <a:r>
              <a:rPr lang="es-ES" dirty="0" smtClean="0"/>
              <a:t>El objetivo de un análisis por elementos finitos es determinar el campo de desplazamientos, deformaciones unitarias y tensiones en un sólido elástico de geometría arbitraria sometido a diferentes distribuciones de cargas externas.</a:t>
            </a:r>
          </a:p>
          <a:p>
            <a:endParaRPr lang="es-ES" dirty="0"/>
          </a:p>
          <a:p>
            <a:r>
              <a:rPr lang="es-ES" dirty="0" smtClean="0"/>
              <a:t>En esta presentación se discuten los pasos para la creación de un modelo en el programa por elementos finitos </a:t>
            </a:r>
            <a:r>
              <a:rPr lang="es-ES" b="1" dirty="0" err="1" smtClean="0"/>
              <a:t>SolidsPy</a:t>
            </a:r>
            <a:r>
              <a:rPr lang="es-ES" dirty="0" smtClean="0"/>
              <a:t> mediante el </a:t>
            </a:r>
            <a:r>
              <a:rPr lang="es-ES" dirty="0" err="1" smtClean="0"/>
              <a:t>mallador</a:t>
            </a:r>
            <a:r>
              <a:rPr lang="es-ES" dirty="0" smtClean="0"/>
              <a:t> libre </a:t>
            </a:r>
            <a:r>
              <a:rPr lang="es-ES" b="1" dirty="0" err="1" smtClean="0"/>
              <a:t>gmsh</a:t>
            </a:r>
            <a:r>
              <a:rPr lang="es-ES" dirty="0" smtClean="0"/>
              <a:t>.</a:t>
            </a:r>
            <a:endParaRPr lang="es-ES" dirty="0"/>
          </a:p>
        </p:txBody>
      </p:sp>
    </p:spTree>
    <p:extLst>
      <p:ext uri="{BB962C8B-B14F-4D97-AF65-F5344CB8AC3E}">
        <p14:creationId xmlns:p14="http://schemas.microsoft.com/office/powerpoint/2010/main" val="29041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Agrupar 227"/>
          <p:cNvGrpSpPr>
            <a:grpSpLocks noChangeAspect="1"/>
          </p:cNvGrpSpPr>
          <p:nvPr/>
        </p:nvGrpSpPr>
        <p:grpSpPr>
          <a:xfrm>
            <a:off x="695196" y="491660"/>
            <a:ext cx="4853936" cy="3365317"/>
            <a:chOff x="432550" y="1187767"/>
            <a:chExt cx="6934203" cy="4807596"/>
          </a:xfrm>
        </p:grpSpPr>
        <p:sp>
          <p:nvSpPr>
            <p:cNvPr id="4" name="Rectangle 3"/>
            <p:cNvSpPr/>
            <p:nvPr/>
          </p:nvSpPr>
          <p:spPr>
            <a:xfrm>
              <a:off x="661151" y="2125526"/>
              <a:ext cx="6531429" cy="1752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72049" y="3878125"/>
              <a:ext cx="6531429" cy="192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47" name="Group 46"/>
            <p:cNvGrpSpPr/>
            <p:nvPr/>
          </p:nvGrpSpPr>
          <p:grpSpPr>
            <a:xfrm>
              <a:off x="432550" y="2125526"/>
              <a:ext cx="228600" cy="3679337"/>
              <a:chOff x="925286" y="2188029"/>
              <a:chExt cx="228600" cy="3679337"/>
            </a:xfrm>
          </p:grpSpPr>
          <p:grpSp>
            <p:nvGrpSpPr>
              <p:cNvPr id="16" name="Group 15"/>
              <p:cNvGrpSpPr/>
              <p:nvPr/>
            </p:nvGrpSpPr>
            <p:grpSpPr>
              <a:xfrm>
                <a:off x="925286" y="2188029"/>
                <a:ext cx="228600" cy="925280"/>
                <a:chOff x="925286" y="2188029"/>
                <a:chExt cx="228600" cy="925280"/>
              </a:xfrm>
            </p:grpSpPr>
            <p:grpSp>
              <p:nvGrpSpPr>
                <p:cNvPr id="9" name="Group 8"/>
                <p:cNvGrpSpPr/>
                <p:nvPr/>
              </p:nvGrpSpPr>
              <p:grpSpPr>
                <a:xfrm>
                  <a:off x="925286" y="2188029"/>
                  <a:ext cx="228600" cy="304799"/>
                  <a:chOff x="925286" y="2188029"/>
                  <a:chExt cx="228600" cy="304799"/>
                </a:xfrm>
              </p:grpSpPr>
              <p:cxnSp>
                <p:nvCxnSpPr>
                  <p:cNvPr id="7" name="Straight Connector 6"/>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25286" y="2525484"/>
                  <a:ext cx="228600" cy="304799"/>
                  <a:chOff x="925286" y="2188029"/>
                  <a:chExt cx="228600" cy="304799"/>
                </a:xfrm>
              </p:grpSpPr>
              <p:cxnSp>
                <p:nvCxnSpPr>
                  <p:cNvPr id="11" name="Straight Connector 1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25286" y="2808510"/>
                  <a:ext cx="228600" cy="304799"/>
                  <a:chOff x="925286" y="2188029"/>
                  <a:chExt cx="228600" cy="304799"/>
                </a:xfrm>
              </p:grpSpPr>
              <p:cxnSp>
                <p:nvCxnSpPr>
                  <p:cNvPr id="14" name="Straight Connector 13"/>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p:cNvGrpSpPr/>
              <p:nvPr/>
            </p:nvGrpSpPr>
            <p:grpSpPr>
              <a:xfrm>
                <a:off x="925286" y="3124192"/>
                <a:ext cx="228600" cy="925280"/>
                <a:chOff x="925286" y="2188029"/>
                <a:chExt cx="228600" cy="925280"/>
              </a:xfrm>
            </p:grpSpPr>
            <p:grpSp>
              <p:nvGrpSpPr>
                <p:cNvPr id="18" name="Group 17"/>
                <p:cNvGrpSpPr/>
                <p:nvPr/>
              </p:nvGrpSpPr>
              <p:grpSpPr>
                <a:xfrm>
                  <a:off x="925286" y="2188029"/>
                  <a:ext cx="228600" cy="304799"/>
                  <a:chOff x="925286" y="2188029"/>
                  <a:chExt cx="228600" cy="304799"/>
                </a:xfrm>
              </p:grpSpPr>
              <p:cxnSp>
                <p:nvCxnSpPr>
                  <p:cNvPr id="25" name="Straight Connector 2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25286" y="2525484"/>
                  <a:ext cx="228600" cy="304799"/>
                  <a:chOff x="925286" y="2188029"/>
                  <a:chExt cx="228600" cy="304799"/>
                </a:xfrm>
              </p:grpSpPr>
              <p:cxnSp>
                <p:nvCxnSpPr>
                  <p:cNvPr id="23" name="Straight Connector 2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925286" y="2808510"/>
                  <a:ext cx="228600" cy="304799"/>
                  <a:chOff x="925286" y="2188029"/>
                  <a:chExt cx="228600" cy="304799"/>
                </a:xfrm>
              </p:grpSpPr>
              <p:cxnSp>
                <p:nvCxnSpPr>
                  <p:cNvPr id="21" name="Straight Connector 2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925286" y="4049472"/>
                <a:ext cx="228600" cy="925280"/>
                <a:chOff x="925286" y="2188029"/>
                <a:chExt cx="228600" cy="925280"/>
              </a:xfrm>
            </p:grpSpPr>
            <p:grpSp>
              <p:nvGrpSpPr>
                <p:cNvPr id="28" name="Group 27"/>
                <p:cNvGrpSpPr/>
                <p:nvPr/>
              </p:nvGrpSpPr>
              <p:grpSpPr>
                <a:xfrm>
                  <a:off x="925286" y="2188029"/>
                  <a:ext cx="228600" cy="304799"/>
                  <a:chOff x="925286" y="2188029"/>
                  <a:chExt cx="228600" cy="304799"/>
                </a:xfrm>
              </p:grpSpPr>
              <p:cxnSp>
                <p:nvCxnSpPr>
                  <p:cNvPr id="35" name="Straight Connector 3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25286" y="2525484"/>
                  <a:ext cx="228600" cy="304799"/>
                  <a:chOff x="925286" y="2188029"/>
                  <a:chExt cx="228600" cy="304799"/>
                </a:xfrm>
              </p:grpSpPr>
              <p:cxnSp>
                <p:nvCxnSpPr>
                  <p:cNvPr id="33" name="Straight Connector 3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25286" y="2808510"/>
                  <a:ext cx="228600" cy="304799"/>
                  <a:chOff x="925286" y="2188029"/>
                  <a:chExt cx="228600" cy="304799"/>
                </a:xfrm>
              </p:grpSpPr>
              <p:cxnSp>
                <p:nvCxnSpPr>
                  <p:cNvPr id="31" name="Straight Connector 3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925286" y="4942086"/>
                <a:ext cx="228600" cy="925280"/>
                <a:chOff x="925286" y="2188029"/>
                <a:chExt cx="228600" cy="925280"/>
              </a:xfrm>
            </p:grpSpPr>
            <p:grpSp>
              <p:nvGrpSpPr>
                <p:cNvPr id="38" name="Group 37"/>
                <p:cNvGrpSpPr/>
                <p:nvPr/>
              </p:nvGrpSpPr>
              <p:grpSpPr>
                <a:xfrm>
                  <a:off x="925286" y="2188029"/>
                  <a:ext cx="228600" cy="304799"/>
                  <a:chOff x="925286" y="2188029"/>
                  <a:chExt cx="228600" cy="304799"/>
                </a:xfrm>
              </p:grpSpPr>
              <p:cxnSp>
                <p:nvCxnSpPr>
                  <p:cNvPr id="45" name="Straight Connector 4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25286" y="2525484"/>
                  <a:ext cx="228600" cy="304799"/>
                  <a:chOff x="925286" y="2188029"/>
                  <a:chExt cx="228600" cy="304799"/>
                </a:xfrm>
              </p:grpSpPr>
              <p:cxnSp>
                <p:nvCxnSpPr>
                  <p:cNvPr id="43" name="Straight Connector 4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25286" y="2808510"/>
                  <a:ext cx="228600" cy="304799"/>
                  <a:chOff x="925286" y="2188029"/>
                  <a:chExt cx="228600" cy="304799"/>
                </a:xfrm>
              </p:grpSpPr>
              <p:cxnSp>
                <p:nvCxnSpPr>
                  <p:cNvPr id="41" name="Straight Connector 4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7" name="Group 166"/>
            <p:cNvGrpSpPr/>
            <p:nvPr/>
          </p:nvGrpSpPr>
          <p:grpSpPr>
            <a:xfrm>
              <a:off x="595849" y="5815746"/>
              <a:ext cx="6596730" cy="179617"/>
              <a:chOff x="3047999" y="5366633"/>
              <a:chExt cx="6596730" cy="179617"/>
            </a:xfrm>
          </p:grpSpPr>
          <p:grpSp>
            <p:nvGrpSpPr>
              <p:cNvPr id="148" name="Group 147"/>
              <p:cNvGrpSpPr/>
              <p:nvPr/>
            </p:nvGrpSpPr>
            <p:grpSpPr>
              <a:xfrm>
                <a:off x="3047999" y="5372078"/>
                <a:ext cx="4952991" cy="174172"/>
                <a:chOff x="6008913" y="620485"/>
                <a:chExt cx="4952991" cy="174172"/>
              </a:xfrm>
            </p:grpSpPr>
            <p:grpSp>
              <p:nvGrpSpPr>
                <p:cNvPr id="93" name="Group 92"/>
                <p:cNvGrpSpPr/>
                <p:nvPr/>
              </p:nvGrpSpPr>
              <p:grpSpPr>
                <a:xfrm>
                  <a:off x="6008913" y="620486"/>
                  <a:ext cx="304800" cy="174171"/>
                  <a:chOff x="9818914" y="762000"/>
                  <a:chExt cx="304800" cy="174171"/>
                </a:xfrm>
              </p:grpSpPr>
              <p:cxnSp>
                <p:nvCxnSpPr>
                  <p:cNvPr id="90" name="Straight Connector 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302826" y="620486"/>
                  <a:ext cx="304800" cy="174171"/>
                  <a:chOff x="9818914" y="762000"/>
                  <a:chExt cx="304800" cy="174171"/>
                </a:xfrm>
              </p:grpSpPr>
              <p:cxnSp>
                <p:nvCxnSpPr>
                  <p:cNvPr id="98" name="Straight Connector 9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6531426" y="620485"/>
                  <a:ext cx="304800" cy="174171"/>
                  <a:chOff x="9818914" y="762000"/>
                  <a:chExt cx="304800" cy="174171"/>
                </a:xfrm>
              </p:grpSpPr>
              <p:cxnSp>
                <p:nvCxnSpPr>
                  <p:cNvPr id="101" name="Straight Connector 10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6836226" y="620486"/>
                  <a:ext cx="304800" cy="174171"/>
                  <a:chOff x="9818914" y="762000"/>
                  <a:chExt cx="304800" cy="174171"/>
                </a:xfrm>
              </p:grpSpPr>
              <p:cxnSp>
                <p:nvCxnSpPr>
                  <p:cNvPr id="104" name="Straight Connector 10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130139" y="620486"/>
                  <a:ext cx="304800" cy="174171"/>
                  <a:chOff x="9818914" y="762000"/>
                  <a:chExt cx="304800" cy="174171"/>
                </a:xfrm>
              </p:grpSpPr>
              <p:cxnSp>
                <p:nvCxnSpPr>
                  <p:cNvPr id="107" name="Straight Connector 10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7358739" y="620485"/>
                  <a:ext cx="304800" cy="174171"/>
                  <a:chOff x="9818914" y="762000"/>
                  <a:chExt cx="304800" cy="174171"/>
                </a:xfrm>
              </p:grpSpPr>
              <p:cxnSp>
                <p:nvCxnSpPr>
                  <p:cNvPr id="110" name="Straight Connector 10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663539" y="620486"/>
                  <a:ext cx="304800" cy="174171"/>
                  <a:chOff x="9818914" y="762000"/>
                  <a:chExt cx="304800" cy="174171"/>
                </a:xfrm>
              </p:grpSpPr>
              <p:cxnSp>
                <p:nvCxnSpPr>
                  <p:cNvPr id="113" name="Straight Connector 11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7957452" y="620486"/>
                  <a:ext cx="304800" cy="174171"/>
                  <a:chOff x="9818914" y="762000"/>
                  <a:chExt cx="304800" cy="174171"/>
                </a:xfrm>
              </p:grpSpPr>
              <p:cxnSp>
                <p:nvCxnSpPr>
                  <p:cNvPr id="116" name="Straight Connector 11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8186052" y="620485"/>
                  <a:ext cx="304800" cy="174171"/>
                  <a:chOff x="9818914" y="762000"/>
                  <a:chExt cx="304800" cy="174171"/>
                </a:xfrm>
              </p:grpSpPr>
              <p:cxnSp>
                <p:nvCxnSpPr>
                  <p:cNvPr id="119" name="Straight Connector 11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490852" y="620486"/>
                  <a:ext cx="304800" cy="174171"/>
                  <a:chOff x="9818914" y="762000"/>
                  <a:chExt cx="304800" cy="174171"/>
                </a:xfrm>
              </p:grpSpPr>
              <p:cxnSp>
                <p:nvCxnSpPr>
                  <p:cNvPr id="122" name="Straight Connector 12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8784765" y="620486"/>
                  <a:ext cx="304800" cy="174171"/>
                  <a:chOff x="9818914" y="762000"/>
                  <a:chExt cx="304800" cy="174171"/>
                </a:xfrm>
              </p:grpSpPr>
              <p:cxnSp>
                <p:nvCxnSpPr>
                  <p:cNvPr id="125" name="Straight Connector 12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9013365" y="620485"/>
                  <a:ext cx="304800" cy="174171"/>
                  <a:chOff x="9818914" y="762000"/>
                  <a:chExt cx="304800" cy="174171"/>
                </a:xfrm>
              </p:grpSpPr>
              <p:cxnSp>
                <p:nvCxnSpPr>
                  <p:cNvPr id="128" name="Straight Connector 12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9307278" y="620486"/>
                  <a:ext cx="304800" cy="174171"/>
                  <a:chOff x="9818914" y="762000"/>
                  <a:chExt cx="304800" cy="174171"/>
                </a:xfrm>
              </p:grpSpPr>
              <p:cxnSp>
                <p:nvCxnSpPr>
                  <p:cNvPr id="131" name="Straight Connector 13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9601191" y="620486"/>
                  <a:ext cx="304800" cy="174171"/>
                  <a:chOff x="9818914" y="762000"/>
                  <a:chExt cx="304800" cy="174171"/>
                </a:xfrm>
              </p:grpSpPr>
              <p:cxnSp>
                <p:nvCxnSpPr>
                  <p:cNvPr id="134" name="Straight Connector 13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9829791" y="620485"/>
                  <a:ext cx="304800" cy="174171"/>
                  <a:chOff x="9818914" y="762000"/>
                  <a:chExt cx="304800" cy="174171"/>
                </a:xfrm>
              </p:grpSpPr>
              <p:cxnSp>
                <p:nvCxnSpPr>
                  <p:cNvPr id="137" name="Straight Connector 13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10134591" y="620486"/>
                  <a:ext cx="304800" cy="174171"/>
                  <a:chOff x="9818914" y="762000"/>
                  <a:chExt cx="304800" cy="174171"/>
                </a:xfrm>
              </p:grpSpPr>
              <p:cxnSp>
                <p:nvCxnSpPr>
                  <p:cNvPr id="140" name="Straight Connector 13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10428504" y="620486"/>
                  <a:ext cx="304800" cy="174171"/>
                  <a:chOff x="9818914" y="762000"/>
                  <a:chExt cx="304800" cy="174171"/>
                </a:xfrm>
              </p:grpSpPr>
              <p:cxnSp>
                <p:nvCxnSpPr>
                  <p:cNvPr id="143" name="Straight Connector 14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10657104" y="620485"/>
                  <a:ext cx="304800" cy="174171"/>
                  <a:chOff x="9818914" y="762000"/>
                  <a:chExt cx="304800" cy="174171"/>
                </a:xfrm>
              </p:grpSpPr>
              <p:cxnSp>
                <p:nvCxnSpPr>
                  <p:cNvPr id="146" name="Straight Connector 14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p:cNvGrpSpPr/>
              <p:nvPr/>
            </p:nvGrpSpPr>
            <p:grpSpPr>
              <a:xfrm>
                <a:off x="7990103" y="5366634"/>
                <a:ext cx="304800" cy="174171"/>
                <a:chOff x="9818914" y="762000"/>
                <a:chExt cx="304800" cy="174171"/>
              </a:xfrm>
            </p:grpSpPr>
            <p:cxnSp>
              <p:nvCxnSpPr>
                <p:cNvPr id="150" name="Straight Connector 14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8284016" y="5366634"/>
                <a:ext cx="304800" cy="174171"/>
                <a:chOff x="9818914" y="762000"/>
                <a:chExt cx="304800" cy="174171"/>
              </a:xfrm>
            </p:grpSpPr>
            <p:cxnSp>
              <p:nvCxnSpPr>
                <p:cNvPr id="153" name="Straight Connector 15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8512616" y="5366633"/>
                <a:ext cx="304800" cy="174171"/>
                <a:chOff x="9818914" y="762000"/>
                <a:chExt cx="304800" cy="174171"/>
              </a:xfrm>
            </p:grpSpPr>
            <p:cxnSp>
              <p:nvCxnSpPr>
                <p:cNvPr id="156" name="Straight Connector 15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8817416" y="5366634"/>
                <a:ext cx="304800" cy="174171"/>
                <a:chOff x="9818914" y="762000"/>
                <a:chExt cx="304800" cy="174171"/>
              </a:xfrm>
            </p:grpSpPr>
            <p:cxnSp>
              <p:nvCxnSpPr>
                <p:cNvPr id="159" name="Straight Connector 15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9111329" y="5366634"/>
                <a:ext cx="304800" cy="174171"/>
                <a:chOff x="9818914" y="762000"/>
                <a:chExt cx="304800" cy="174171"/>
              </a:xfrm>
            </p:grpSpPr>
            <p:cxnSp>
              <p:nvCxnSpPr>
                <p:cNvPr id="162" name="Straight Connector 16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339929" y="5366633"/>
                <a:ext cx="304800" cy="174171"/>
                <a:chOff x="9818914" y="762000"/>
                <a:chExt cx="304800" cy="174171"/>
              </a:xfrm>
            </p:grpSpPr>
            <p:cxnSp>
              <p:nvCxnSpPr>
                <p:cNvPr id="165" name="Straight Connector 16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1" name="Group 200"/>
            <p:cNvGrpSpPr/>
            <p:nvPr/>
          </p:nvGrpSpPr>
          <p:grpSpPr>
            <a:xfrm>
              <a:off x="7192579" y="2130966"/>
              <a:ext cx="174174" cy="3635803"/>
              <a:chOff x="10428512" y="1676396"/>
              <a:chExt cx="174174" cy="3635803"/>
            </a:xfrm>
          </p:grpSpPr>
          <p:grpSp>
            <p:nvGrpSpPr>
              <p:cNvPr id="94" name="Group 93"/>
              <p:cNvGrpSpPr/>
              <p:nvPr/>
            </p:nvGrpSpPr>
            <p:grpSpPr>
              <a:xfrm rot="16200000">
                <a:off x="10363200" y="1741710"/>
                <a:ext cx="304800" cy="174171"/>
                <a:chOff x="9818914" y="762000"/>
                <a:chExt cx="304800" cy="174171"/>
              </a:xfrm>
            </p:grpSpPr>
            <p:cxnSp>
              <p:nvCxnSpPr>
                <p:cNvPr id="95" name="Straight Connector 9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rot="16200000">
                <a:off x="10363200" y="2046511"/>
                <a:ext cx="304800" cy="174171"/>
                <a:chOff x="9818914" y="762000"/>
                <a:chExt cx="304800" cy="174171"/>
              </a:xfrm>
            </p:grpSpPr>
            <p:cxnSp>
              <p:nvCxnSpPr>
                <p:cNvPr id="169" name="Straight Connector 16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rot="16200000">
                <a:off x="10363199" y="2351310"/>
                <a:ext cx="304800" cy="174171"/>
                <a:chOff x="9818914" y="762000"/>
                <a:chExt cx="304800" cy="174171"/>
              </a:xfrm>
            </p:grpSpPr>
            <p:cxnSp>
              <p:nvCxnSpPr>
                <p:cNvPr id="172" name="Straight Connector 17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rot="16200000">
                <a:off x="10363201" y="2656100"/>
                <a:ext cx="304800" cy="174171"/>
                <a:chOff x="9818914" y="762000"/>
                <a:chExt cx="304800" cy="174171"/>
              </a:xfrm>
            </p:grpSpPr>
            <p:cxnSp>
              <p:nvCxnSpPr>
                <p:cNvPr id="175" name="Straight Connector 17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rot="16200000">
                <a:off x="10363201" y="2960901"/>
                <a:ext cx="304800" cy="174171"/>
                <a:chOff x="9818914" y="762000"/>
                <a:chExt cx="304800" cy="174171"/>
              </a:xfrm>
            </p:grpSpPr>
            <p:cxnSp>
              <p:nvCxnSpPr>
                <p:cNvPr id="178" name="Straight Connector 17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p:cNvGrpSpPr/>
              <p:nvPr/>
            </p:nvGrpSpPr>
            <p:grpSpPr>
              <a:xfrm rot="16200000">
                <a:off x="10363200" y="3265700"/>
                <a:ext cx="304800" cy="174171"/>
                <a:chOff x="9818914" y="762000"/>
                <a:chExt cx="304800" cy="174171"/>
              </a:xfrm>
            </p:grpSpPr>
            <p:cxnSp>
              <p:nvCxnSpPr>
                <p:cNvPr id="181" name="Straight Connector 18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rot="16200000">
                <a:off x="10363199" y="3570490"/>
                <a:ext cx="304800" cy="174171"/>
                <a:chOff x="9818914" y="762000"/>
                <a:chExt cx="304800" cy="174171"/>
              </a:xfrm>
            </p:grpSpPr>
            <p:cxnSp>
              <p:nvCxnSpPr>
                <p:cNvPr id="184" name="Straight Connector 18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p:cNvGrpSpPr/>
              <p:nvPr/>
            </p:nvGrpSpPr>
            <p:grpSpPr>
              <a:xfrm rot="16200000">
                <a:off x="10363199" y="3875291"/>
                <a:ext cx="304800" cy="174171"/>
                <a:chOff x="9818914" y="762000"/>
                <a:chExt cx="304800" cy="174171"/>
              </a:xfrm>
            </p:grpSpPr>
            <p:cxnSp>
              <p:nvCxnSpPr>
                <p:cNvPr id="187" name="Straight Connector 18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p:cNvGrpSpPr/>
              <p:nvPr/>
            </p:nvGrpSpPr>
            <p:grpSpPr>
              <a:xfrm rot="16200000">
                <a:off x="10363198" y="4180090"/>
                <a:ext cx="304800" cy="174171"/>
                <a:chOff x="9818914" y="762000"/>
                <a:chExt cx="304800" cy="174171"/>
              </a:xfrm>
            </p:grpSpPr>
            <p:cxnSp>
              <p:nvCxnSpPr>
                <p:cNvPr id="190" name="Straight Connector 1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rot="16200000">
                <a:off x="10363199" y="4463113"/>
                <a:ext cx="304800" cy="174171"/>
                <a:chOff x="9818914" y="762000"/>
                <a:chExt cx="304800" cy="174171"/>
              </a:xfrm>
            </p:grpSpPr>
            <p:cxnSp>
              <p:nvCxnSpPr>
                <p:cNvPr id="193" name="Straight Connector 19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rot="16200000">
                <a:off x="10363199" y="4767914"/>
                <a:ext cx="304800" cy="174171"/>
                <a:chOff x="9818914" y="762000"/>
                <a:chExt cx="304800" cy="174171"/>
              </a:xfrm>
            </p:grpSpPr>
            <p:cxnSp>
              <p:nvCxnSpPr>
                <p:cNvPr id="196" name="Straight Connector 19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p:cNvGrpSpPr/>
              <p:nvPr/>
            </p:nvGrpSpPr>
            <p:grpSpPr>
              <a:xfrm rot="16200000">
                <a:off x="10363198" y="5072713"/>
                <a:ext cx="304800" cy="174171"/>
                <a:chOff x="9818914" y="762000"/>
                <a:chExt cx="304800" cy="174171"/>
              </a:xfrm>
            </p:grpSpPr>
            <p:cxnSp>
              <p:nvCxnSpPr>
                <p:cNvPr id="199" name="Straight Connector 19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5" name="Group 274"/>
            <p:cNvGrpSpPr/>
            <p:nvPr/>
          </p:nvGrpSpPr>
          <p:grpSpPr>
            <a:xfrm>
              <a:off x="633964" y="1687365"/>
              <a:ext cx="6569504" cy="435431"/>
              <a:chOff x="3429011" y="380998"/>
              <a:chExt cx="6569504" cy="435431"/>
            </a:xfrm>
          </p:grpSpPr>
          <p:cxnSp>
            <p:nvCxnSpPr>
              <p:cNvPr id="240" name="Straight Arrow Connector 239"/>
              <p:cNvCxnSpPr/>
              <p:nvPr/>
            </p:nvCxnSpPr>
            <p:spPr>
              <a:xfrm>
                <a:off x="3429011"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3657622"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a:off x="38989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412753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4385115"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a:off x="4613726"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4855026"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5083637"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a:off x="530135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552996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577126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599987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625745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648606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a:off x="672736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a:off x="6955976"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7173689"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740230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7643600"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787221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812979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835840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a:off x="8599704"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a:off x="882831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904241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92710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951232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9740933"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999851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 name="Objeto 1"/>
            <p:cNvGraphicFramePr>
              <a:graphicFrameLocks noChangeAspect="1"/>
            </p:cNvGraphicFramePr>
            <p:nvPr>
              <p:extLst>
                <p:ext uri="{D42A27DB-BD31-4B8C-83A1-F6EECF244321}">
                  <p14:modId xmlns:p14="http://schemas.microsoft.com/office/powerpoint/2010/main" val="259194684"/>
                </p:ext>
              </p:extLst>
            </p:nvPr>
          </p:nvGraphicFramePr>
          <p:xfrm>
            <a:off x="1005875" y="2310581"/>
            <a:ext cx="939800" cy="304800"/>
          </p:xfrm>
          <a:graphic>
            <a:graphicData uri="http://schemas.openxmlformats.org/presentationml/2006/ole">
              <mc:AlternateContent xmlns:mc="http://schemas.openxmlformats.org/markup-compatibility/2006">
                <mc:Choice xmlns:v="urn:schemas-microsoft-com:vml" Requires="v">
                  <p:oleObj spid="_x0000_s5597" name="Equation" r:id="rId3" imgW="469900" imgH="152400" progId="Equation.DSMT4">
                    <p:embed/>
                  </p:oleObj>
                </mc:Choice>
                <mc:Fallback>
                  <p:oleObj name="Equation" r:id="rId3" imgW="469900" imgH="152400" progId="Equation.DSMT4">
                    <p:embed/>
                    <p:pic>
                      <p:nvPicPr>
                        <p:cNvPr id="0" name=""/>
                        <p:cNvPicPr/>
                        <p:nvPr/>
                      </p:nvPicPr>
                      <p:blipFill>
                        <a:blip r:embed="rId4"/>
                        <a:stretch>
                          <a:fillRect/>
                        </a:stretch>
                      </p:blipFill>
                      <p:spPr>
                        <a:xfrm>
                          <a:off x="1005875" y="2310581"/>
                          <a:ext cx="939800" cy="304800"/>
                        </a:xfrm>
                        <a:prstGeom prst="rect">
                          <a:avLst/>
                        </a:prstGeom>
                      </p:spPr>
                    </p:pic>
                  </p:oleObj>
                </mc:Fallback>
              </mc:AlternateContent>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3229372494"/>
                </p:ext>
              </p:extLst>
            </p:nvPr>
          </p:nvGraphicFramePr>
          <p:xfrm>
            <a:off x="1018579" y="2788449"/>
            <a:ext cx="1041400" cy="406400"/>
          </p:xfrm>
          <a:graphic>
            <a:graphicData uri="http://schemas.openxmlformats.org/presentationml/2006/ole">
              <mc:AlternateContent xmlns:mc="http://schemas.openxmlformats.org/markup-compatibility/2006">
                <mc:Choice xmlns:v="urn:schemas-microsoft-com:vml" Requires="v">
                  <p:oleObj spid="_x0000_s5598" name="Equation" r:id="rId5" imgW="520700" imgH="203200" progId="Equation.DSMT4">
                    <p:embed/>
                  </p:oleObj>
                </mc:Choice>
                <mc:Fallback>
                  <p:oleObj name="Equation" r:id="rId5" imgW="520700" imgH="203200" progId="Equation.DSMT4">
                    <p:embed/>
                    <p:pic>
                      <p:nvPicPr>
                        <p:cNvPr id="0" name=""/>
                        <p:cNvPicPr/>
                        <p:nvPr/>
                      </p:nvPicPr>
                      <p:blipFill>
                        <a:blip r:embed="rId6"/>
                        <a:stretch>
                          <a:fillRect/>
                        </a:stretch>
                      </p:blipFill>
                      <p:spPr>
                        <a:xfrm>
                          <a:off x="1018579" y="2788449"/>
                          <a:ext cx="1041400" cy="406400"/>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283287529"/>
                </p:ext>
              </p:extLst>
            </p:nvPr>
          </p:nvGraphicFramePr>
          <p:xfrm>
            <a:off x="1066846" y="4019624"/>
            <a:ext cx="939800" cy="304800"/>
          </p:xfrm>
          <a:graphic>
            <a:graphicData uri="http://schemas.openxmlformats.org/presentationml/2006/ole">
              <mc:AlternateContent xmlns:mc="http://schemas.openxmlformats.org/markup-compatibility/2006">
                <mc:Choice xmlns:v="urn:schemas-microsoft-com:vml" Requires="v">
                  <p:oleObj spid="_x0000_s5599" name="Equation" r:id="rId7" imgW="469900" imgH="152400" progId="Equation.DSMT4">
                    <p:embed/>
                  </p:oleObj>
                </mc:Choice>
                <mc:Fallback>
                  <p:oleObj name="Equation" r:id="rId7" imgW="469900" imgH="152400" progId="Equation.DSMT4">
                    <p:embed/>
                    <p:pic>
                      <p:nvPicPr>
                        <p:cNvPr id="0" name=""/>
                        <p:cNvPicPr/>
                        <p:nvPr/>
                      </p:nvPicPr>
                      <p:blipFill>
                        <a:blip r:embed="rId8"/>
                        <a:stretch>
                          <a:fillRect/>
                        </a:stretch>
                      </p:blipFill>
                      <p:spPr>
                        <a:xfrm>
                          <a:off x="1066846" y="4019624"/>
                          <a:ext cx="939800" cy="304800"/>
                        </a:xfrm>
                        <a:prstGeom prst="rect">
                          <a:avLst/>
                        </a:prstGeom>
                      </p:spPr>
                    </p:pic>
                  </p:oleObj>
                </mc:Fallback>
              </mc:AlternateContent>
            </a:graphicData>
          </a:graphic>
        </p:graphicFrame>
        <p:graphicFrame>
          <p:nvGraphicFramePr>
            <p:cNvPr id="224" name="Objeto 223"/>
            <p:cNvGraphicFramePr>
              <a:graphicFrameLocks noChangeAspect="1"/>
            </p:cNvGraphicFramePr>
            <p:nvPr>
              <p:extLst>
                <p:ext uri="{D42A27DB-BD31-4B8C-83A1-F6EECF244321}">
                  <p14:modId xmlns:p14="http://schemas.microsoft.com/office/powerpoint/2010/main" val="2414183220"/>
                </p:ext>
              </p:extLst>
            </p:nvPr>
          </p:nvGraphicFramePr>
          <p:xfrm>
            <a:off x="1132875" y="4426023"/>
            <a:ext cx="1041400" cy="406400"/>
          </p:xfrm>
          <a:graphic>
            <a:graphicData uri="http://schemas.openxmlformats.org/presentationml/2006/ole">
              <mc:AlternateContent xmlns:mc="http://schemas.openxmlformats.org/markup-compatibility/2006">
                <mc:Choice xmlns:v="urn:schemas-microsoft-com:vml" Requires="v">
                  <p:oleObj spid="_x0000_s5600" name="Equation" r:id="rId9" imgW="520700" imgH="203200" progId="Equation.DSMT4">
                    <p:embed/>
                  </p:oleObj>
                </mc:Choice>
                <mc:Fallback>
                  <p:oleObj name="Equation" r:id="rId9" imgW="520700" imgH="203200" progId="Equation.DSMT4">
                    <p:embed/>
                    <p:pic>
                      <p:nvPicPr>
                        <p:cNvPr id="0" name=""/>
                        <p:cNvPicPr/>
                        <p:nvPr/>
                      </p:nvPicPr>
                      <p:blipFill>
                        <a:blip r:embed="rId10"/>
                        <a:stretch>
                          <a:fillRect/>
                        </a:stretch>
                      </p:blipFill>
                      <p:spPr>
                        <a:xfrm>
                          <a:off x="1132875" y="4426023"/>
                          <a:ext cx="1041400" cy="406400"/>
                        </a:xfrm>
                        <a:prstGeom prst="rect">
                          <a:avLst/>
                        </a:prstGeom>
                      </p:spPr>
                    </p:pic>
                  </p:oleObj>
                </mc:Fallback>
              </mc:AlternateContent>
            </a:graphicData>
          </a:graphic>
        </p:graphicFrame>
        <p:graphicFrame>
          <p:nvGraphicFramePr>
            <p:cNvPr id="225" name="Objeto 224"/>
            <p:cNvGraphicFramePr>
              <a:graphicFrameLocks noChangeAspect="1"/>
            </p:cNvGraphicFramePr>
            <p:nvPr>
              <p:extLst>
                <p:ext uri="{D42A27DB-BD31-4B8C-83A1-F6EECF244321}">
                  <p14:modId xmlns:p14="http://schemas.microsoft.com/office/powerpoint/2010/main" val="3932051578"/>
                </p:ext>
              </p:extLst>
            </p:nvPr>
          </p:nvGraphicFramePr>
          <p:xfrm>
            <a:off x="3524101" y="1187767"/>
            <a:ext cx="381000" cy="304800"/>
          </p:xfrm>
          <a:graphic>
            <a:graphicData uri="http://schemas.openxmlformats.org/presentationml/2006/ole">
              <mc:AlternateContent xmlns:mc="http://schemas.openxmlformats.org/markup-compatibility/2006">
                <mc:Choice xmlns:v="urn:schemas-microsoft-com:vml" Requires="v">
                  <p:oleObj spid="_x0000_s5601" name="Equation" r:id="rId11" imgW="190500" imgH="152400" progId="Equation.DSMT4">
                    <p:embed/>
                  </p:oleObj>
                </mc:Choice>
                <mc:Fallback>
                  <p:oleObj name="Equation" r:id="rId11" imgW="190500" imgH="152400" progId="Equation.DSMT4">
                    <p:embed/>
                    <p:pic>
                      <p:nvPicPr>
                        <p:cNvPr id="0" name=""/>
                        <p:cNvPicPr/>
                        <p:nvPr/>
                      </p:nvPicPr>
                      <p:blipFill>
                        <a:blip r:embed="rId12"/>
                        <a:stretch>
                          <a:fillRect/>
                        </a:stretch>
                      </p:blipFill>
                      <p:spPr>
                        <a:xfrm>
                          <a:off x="3524101" y="1187767"/>
                          <a:ext cx="381000" cy="304800"/>
                        </a:xfrm>
                        <a:prstGeom prst="rect">
                          <a:avLst/>
                        </a:prstGeom>
                      </p:spPr>
                    </p:pic>
                  </p:oleObj>
                </mc:Fallback>
              </mc:AlternateContent>
            </a:graphicData>
          </a:graphic>
        </p:graphicFrame>
      </p:grpSp>
      <p:sp>
        <p:nvSpPr>
          <p:cNvPr id="226" name="CuadroTexto 225"/>
          <p:cNvSpPr txBox="1"/>
          <p:nvPr/>
        </p:nvSpPr>
        <p:spPr>
          <a:xfrm>
            <a:off x="3122164" y="40640"/>
            <a:ext cx="5355252" cy="461665"/>
          </a:xfrm>
          <a:prstGeom prst="rect">
            <a:avLst/>
          </a:prstGeom>
          <a:noFill/>
        </p:spPr>
        <p:txBody>
          <a:bodyPr wrap="none" rtlCol="0">
            <a:spAutoFit/>
          </a:bodyPr>
          <a:lstStyle/>
          <a:p>
            <a:r>
              <a:rPr lang="es-ES" sz="2400" dirty="0" smtClean="0"/>
              <a:t>Que es un modelo por elementos finitos?</a:t>
            </a:r>
            <a:endParaRPr lang="es-ES" sz="2400" dirty="0"/>
          </a:p>
        </p:txBody>
      </p:sp>
      <p:sp>
        <p:nvSpPr>
          <p:cNvPr id="227" name="CuadroTexto 226"/>
          <p:cNvSpPr txBox="1"/>
          <p:nvPr/>
        </p:nvSpPr>
        <p:spPr>
          <a:xfrm>
            <a:off x="6878320" y="738257"/>
            <a:ext cx="4053840" cy="1600438"/>
          </a:xfrm>
          <a:prstGeom prst="rect">
            <a:avLst/>
          </a:prstGeom>
          <a:noFill/>
        </p:spPr>
        <p:txBody>
          <a:bodyPr wrap="square" rtlCol="0">
            <a:spAutoFit/>
          </a:bodyPr>
          <a:lstStyle/>
          <a:p>
            <a:r>
              <a:rPr lang="es-ES" sz="1400" dirty="0" smtClean="0"/>
              <a:t>Un modelo por elementos finitos corresponde a una partición o subdivisión de la geometría del sólido en un numero finito de sub-divisiones denominadas elementos. El método usa algoritmos que determinan inicialmente la solución a nivel de cada elemento y posteriormente a partir de esta para todo el sólido.</a:t>
            </a:r>
            <a:endParaRPr lang="es-ES" sz="1400" dirty="0"/>
          </a:p>
        </p:txBody>
      </p:sp>
      <p:pic>
        <p:nvPicPr>
          <p:cNvPr id="229" name="Imagen 228"/>
          <p:cNvPicPr>
            <a:picLocks noChangeAspect="1"/>
          </p:cNvPicPr>
          <p:nvPr/>
        </p:nvPicPr>
        <p:blipFill>
          <a:blip r:embed="rId13"/>
          <a:stretch>
            <a:fillRect/>
          </a:stretch>
        </p:blipFill>
        <p:spPr>
          <a:xfrm>
            <a:off x="792236" y="4050018"/>
            <a:ext cx="4737735" cy="2440305"/>
          </a:xfrm>
          <a:prstGeom prst="rect">
            <a:avLst/>
          </a:prstGeom>
        </p:spPr>
      </p:pic>
      <p:sp>
        <p:nvSpPr>
          <p:cNvPr id="202" name="CuadroTexto 201"/>
          <p:cNvSpPr txBox="1"/>
          <p:nvPr/>
        </p:nvSpPr>
        <p:spPr>
          <a:xfrm>
            <a:off x="7030720" y="2295691"/>
            <a:ext cx="4053840" cy="2677656"/>
          </a:xfrm>
          <a:prstGeom prst="rect">
            <a:avLst/>
          </a:prstGeom>
          <a:noFill/>
        </p:spPr>
        <p:txBody>
          <a:bodyPr wrap="square" rtlCol="0">
            <a:spAutoFit/>
          </a:bodyPr>
          <a:lstStyle/>
          <a:p>
            <a:r>
              <a:rPr lang="es-ES" sz="1400" dirty="0" smtClean="0"/>
              <a:t>En términos generales un modelo por elementos finitos esta representado por:</a:t>
            </a:r>
          </a:p>
          <a:p>
            <a:pPr marL="285750" indent="-285750">
              <a:buFont typeface="Arial"/>
              <a:buChar char="•"/>
            </a:pPr>
            <a:r>
              <a:rPr lang="es-ES" sz="1400" dirty="0" smtClean="0"/>
              <a:t>Identificadores y coordenadas de todos los puntos (o nodos) del modelo.</a:t>
            </a:r>
          </a:p>
          <a:p>
            <a:pPr marL="285750" indent="-285750">
              <a:buFont typeface="Arial"/>
              <a:buChar char="•"/>
            </a:pPr>
            <a:r>
              <a:rPr lang="es-ES" sz="1400" dirty="0" smtClean="0"/>
              <a:t>Identificadores de todas las sub-</a:t>
            </a:r>
            <a:r>
              <a:rPr lang="es-ES" sz="1400" dirty="0" err="1" smtClean="0"/>
              <a:t>divisones</a:t>
            </a:r>
            <a:r>
              <a:rPr lang="es-ES" sz="1400" dirty="0" smtClean="0"/>
              <a:t> o elementos que definen el modelo. (Cada elemento se define por la lista de nodos que lo conforman).</a:t>
            </a:r>
          </a:p>
          <a:p>
            <a:pPr marL="285750" indent="-285750">
              <a:buFont typeface="Arial"/>
              <a:buChar char="•"/>
            </a:pPr>
            <a:r>
              <a:rPr lang="es-ES" sz="1400" dirty="0" smtClean="0"/>
              <a:t>Descripción de las propiedades de todos los materiales presentes en el problema.</a:t>
            </a:r>
          </a:p>
          <a:p>
            <a:pPr marL="285750" indent="-285750">
              <a:buFont typeface="Arial"/>
              <a:buChar char="•"/>
            </a:pPr>
            <a:r>
              <a:rPr lang="es-ES" sz="1400" dirty="0" smtClean="0"/>
              <a:t>Descripción de todas las cargas presentes en el problema.</a:t>
            </a:r>
            <a:endParaRPr lang="es-ES" sz="1400" dirty="0"/>
          </a:p>
        </p:txBody>
      </p:sp>
      <p:sp>
        <p:nvSpPr>
          <p:cNvPr id="203" name="CuadroTexto 202"/>
          <p:cNvSpPr txBox="1"/>
          <p:nvPr/>
        </p:nvSpPr>
        <p:spPr>
          <a:xfrm>
            <a:off x="7030720" y="4978427"/>
            <a:ext cx="4053840" cy="954107"/>
          </a:xfrm>
          <a:prstGeom prst="rect">
            <a:avLst/>
          </a:prstGeom>
          <a:noFill/>
        </p:spPr>
        <p:txBody>
          <a:bodyPr wrap="square" rtlCol="0">
            <a:spAutoFit/>
          </a:bodyPr>
          <a:lstStyle/>
          <a:p>
            <a:r>
              <a:rPr lang="es-ES" sz="1400" dirty="0" smtClean="0"/>
              <a:t>En el programa </a:t>
            </a:r>
            <a:r>
              <a:rPr lang="es-ES" sz="1400" b="1" dirty="0" err="1" smtClean="0"/>
              <a:t>SolidsPy</a:t>
            </a:r>
            <a:r>
              <a:rPr lang="es-ES" sz="1400" dirty="0" smtClean="0"/>
              <a:t> esta información se define mediante 4 archivos de texto (</a:t>
            </a:r>
            <a:r>
              <a:rPr lang="es-ES" sz="1400" b="1" dirty="0" err="1" smtClean="0"/>
              <a:t>nodes.txt</a:t>
            </a:r>
            <a:r>
              <a:rPr lang="es-ES" sz="1400" b="1" dirty="0" smtClean="0"/>
              <a:t> , </a:t>
            </a:r>
            <a:r>
              <a:rPr lang="es-ES" sz="1400" b="1" dirty="0" err="1" smtClean="0"/>
              <a:t>eles.txt</a:t>
            </a:r>
            <a:r>
              <a:rPr lang="es-ES" sz="1400" b="1" dirty="0" smtClean="0"/>
              <a:t> , </a:t>
            </a:r>
            <a:r>
              <a:rPr lang="es-ES" sz="1400" b="1" dirty="0" err="1" smtClean="0"/>
              <a:t>mater.txt</a:t>
            </a:r>
            <a:r>
              <a:rPr lang="es-ES" sz="1400" b="1" dirty="0" smtClean="0"/>
              <a:t>, </a:t>
            </a:r>
            <a:r>
              <a:rPr lang="es-ES" sz="1400" b="1" dirty="0" err="1" smtClean="0"/>
              <a:t>loads.txt</a:t>
            </a:r>
            <a:r>
              <a:rPr lang="es-ES" sz="1400" dirty="0" smtClean="0"/>
              <a:t> ) que son creados siguiendo ciertas reglas en cuanto a sintaxis y organización.</a:t>
            </a:r>
            <a:endParaRPr lang="es-ES" sz="1400" dirty="0"/>
          </a:p>
        </p:txBody>
      </p:sp>
    </p:spTree>
    <p:extLst>
      <p:ext uri="{BB962C8B-B14F-4D97-AF65-F5344CB8AC3E}">
        <p14:creationId xmlns:p14="http://schemas.microsoft.com/office/powerpoint/2010/main" val="3130724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adroTexto 225"/>
          <p:cNvSpPr txBox="1"/>
          <p:nvPr/>
        </p:nvSpPr>
        <p:spPr>
          <a:xfrm>
            <a:off x="3881721" y="111760"/>
            <a:ext cx="7366953" cy="461665"/>
          </a:xfrm>
          <a:prstGeom prst="rect">
            <a:avLst/>
          </a:prstGeom>
          <a:noFill/>
        </p:spPr>
        <p:txBody>
          <a:bodyPr wrap="none" rtlCol="0">
            <a:spAutoFit/>
          </a:bodyPr>
          <a:lstStyle/>
          <a:p>
            <a:r>
              <a:rPr lang="es-ES" sz="2400" dirty="0" smtClean="0"/>
              <a:t>Como definir un modelo con muchos nudos y elementos?</a:t>
            </a:r>
            <a:endParaRPr lang="es-ES" sz="2400" dirty="0"/>
          </a:p>
        </p:txBody>
      </p:sp>
      <p:pic>
        <p:nvPicPr>
          <p:cNvPr id="2" name="Imagen 1"/>
          <p:cNvPicPr>
            <a:picLocks noChangeAspect="1"/>
          </p:cNvPicPr>
          <p:nvPr/>
        </p:nvPicPr>
        <p:blipFill>
          <a:blip r:embed="rId2"/>
          <a:stretch>
            <a:fillRect/>
          </a:stretch>
        </p:blipFill>
        <p:spPr>
          <a:xfrm rot="1796222">
            <a:off x="812719" y="1247689"/>
            <a:ext cx="4920615" cy="1377315"/>
          </a:xfrm>
          <a:prstGeom prst="rect">
            <a:avLst/>
          </a:prstGeom>
        </p:spPr>
      </p:pic>
      <p:sp>
        <p:nvSpPr>
          <p:cNvPr id="5" name="CuadroTexto 4"/>
          <p:cNvSpPr txBox="1"/>
          <p:nvPr/>
        </p:nvSpPr>
        <p:spPr>
          <a:xfrm>
            <a:off x="6471239" y="624964"/>
            <a:ext cx="4053840" cy="1169551"/>
          </a:xfrm>
          <a:prstGeom prst="rect">
            <a:avLst/>
          </a:prstGeom>
          <a:noFill/>
        </p:spPr>
        <p:txBody>
          <a:bodyPr wrap="square" rtlCol="0">
            <a:spAutoFit/>
          </a:bodyPr>
          <a:lstStyle/>
          <a:p>
            <a:r>
              <a:rPr lang="es-ES" sz="1400" dirty="0" smtClean="0"/>
              <a:t>En el caso de geometrías complejas o de divisiones en un gran número de elementos los archivos que definen un modelo deben crearse con la ayuda de software comercial o software libre  altamente especializado.</a:t>
            </a:r>
            <a:endParaRPr lang="es-ES" sz="1400" dirty="0"/>
          </a:p>
        </p:txBody>
      </p:sp>
      <p:sp>
        <p:nvSpPr>
          <p:cNvPr id="6" name="CuadroTexto 5"/>
          <p:cNvSpPr txBox="1"/>
          <p:nvPr/>
        </p:nvSpPr>
        <p:spPr>
          <a:xfrm>
            <a:off x="6552519" y="2408532"/>
            <a:ext cx="4053840" cy="1169551"/>
          </a:xfrm>
          <a:prstGeom prst="rect">
            <a:avLst/>
          </a:prstGeom>
          <a:noFill/>
        </p:spPr>
        <p:txBody>
          <a:bodyPr wrap="square" rtlCol="0">
            <a:spAutoFit/>
          </a:bodyPr>
          <a:lstStyle/>
          <a:p>
            <a:r>
              <a:rPr lang="es-ES" sz="1400" dirty="0" smtClean="0"/>
              <a:t>En </a:t>
            </a:r>
            <a:r>
              <a:rPr lang="es-ES" sz="1400" b="1" dirty="0" err="1" smtClean="0"/>
              <a:t>SolidsPy</a:t>
            </a:r>
            <a:r>
              <a:rPr lang="es-ES" sz="1400" dirty="0" smtClean="0"/>
              <a:t> un modelo se crea con la ayuda del programa </a:t>
            </a:r>
            <a:r>
              <a:rPr lang="es-ES" sz="1400" b="1" dirty="0" err="1" smtClean="0"/>
              <a:t>Gmsh</a:t>
            </a:r>
            <a:r>
              <a:rPr lang="es-ES" sz="1400" dirty="0" smtClean="0"/>
              <a:t> y programas simples en </a:t>
            </a:r>
            <a:r>
              <a:rPr lang="es-ES" sz="1400" b="1" dirty="0" err="1" smtClean="0"/>
              <a:t>Python</a:t>
            </a:r>
            <a:r>
              <a:rPr lang="es-ES" sz="1400" dirty="0" smtClean="0"/>
              <a:t> que permiten la lectura de modelos creados en </a:t>
            </a:r>
            <a:r>
              <a:rPr lang="es-ES" sz="1400" b="1" dirty="0" err="1" smtClean="0"/>
              <a:t>gmsh</a:t>
            </a:r>
            <a:r>
              <a:rPr lang="es-ES" sz="1400" dirty="0" smtClean="0"/>
              <a:t> y su posterior procesamiento para generar los archivos de datos.</a:t>
            </a:r>
            <a:endParaRPr lang="es-ES" sz="1400" dirty="0"/>
          </a:p>
        </p:txBody>
      </p:sp>
      <p:sp>
        <p:nvSpPr>
          <p:cNvPr id="8" name="Rectángulo redondeado 7"/>
          <p:cNvSpPr/>
          <p:nvPr/>
        </p:nvSpPr>
        <p:spPr>
          <a:xfrm>
            <a:off x="807245" y="4816633"/>
            <a:ext cx="3413760" cy="17162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Creación del modelo en </a:t>
            </a:r>
            <a:r>
              <a:rPr lang="es-ES" dirty="0" err="1" smtClean="0"/>
              <a:t>gmsh</a:t>
            </a:r>
            <a:r>
              <a:rPr lang="es-ES" dirty="0" smtClean="0"/>
              <a:t>.</a:t>
            </a:r>
          </a:p>
          <a:p>
            <a:pPr algn="ctr"/>
            <a:r>
              <a:rPr lang="es-ES" dirty="0" smtClean="0"/>
              <a:t>(Definición de la geometría y generación de nudos y elementos)</a:t>
            </a:r>
            <a:endParaRPr lang="es-ES" dirty="0"/>
          </a:p>
        </p:txBody>
      </p:sp>
      <p:sp>
        <p:nvSpPr>
          <p:cNvPr id="13" name="Rectángulo redondeado 12"/>
          <p:cNvSpPr/>
          <p:nvPr/>
        </p:nvSpPr>
        <p:spPr>
          <a:xfrm>
            <a:off x="4515645" y="4816633"/>
            <a:ext cx="3413760" cy="17162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Procesamiento de los archivos de </a:t>
            </a:r>
            <a:r>
              <a:rPr lang="es-ES" dirty="0" err="1" smtClean="0"/>
              <a:t>gmsh</a:t>
            </a:r>
            <a:r>
              <a:rPr lang="es-ES" dirty="0" smtClean="0"/>
              <a:t> para convertirlos al formato de </a:t>
            </a:r>
            <a:r>
              <a:rPr lang="es-ES" dirty="0" err="1" smtClean="0"/>
              <a:t>SolidsPy</a:t>
            </a:r>
            <a:r>
              <a:rPr lang="es-ES" dirty="0" smtClean="0"/>
              <a:t>.</a:t>
            </a:r>
          </a:p>
          <a:p>
            <a:pPr algn="ctr"/>
            <a:r>
              <a:rPr lang="es-ES" dirty="0" smtClean="0"/>
              <a:t>(Usando el modulo </a:t>
            </a:r>
            <a:r>
              <a:rPr lang="es-ES" dirty="0" err="1" smtClean="0"/>
              <a:t>meshio</a:t>
            </a:r>
            <a:r>
              <a:rPr lang="es-ES" dirty="0" smtClean="0"/>
              <a:t>)</a:t>
            </a:r>
            <a:endParaRPr lang="es-ES" dirty="0"/>
          </a:p>
        </p:txBody>
      </p:sp>
      <p:sp>
        <p:nvSpPr>
          <p:cNvPr id="14" name="Rectángulo redondeado 13"/>
          <p:cNvSpPr/>
          <p:nvPr/>
        </p:nvSpPr>
        <p:spPr>
          <a:xfrm>
            <a:off x="8281075" y="4847906"/>
            <a:ext cx="3413760" cy="17162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Procesamiento de los archivos </a:t>
            </a:r>
            <a:r>
              <a:rPr lang="es-ES" dirty="0" err="1" smtClean="0"/>
              <a:t>nodes.txt</a:t>
            </a:r>
            <a:r>
              <a:rPr lang="es-ES" dirty="0" smtClean="0"/>
              <a:t> , </a:t>
            </a:r>
            <a:r>
              <a:rPr lang="es-ES" dirty="0" err="1" smtClean="0"/>
              <a:t>eles.txt</a:t>
            </a:r>
            <a:r>
              <a:rPr lang="es-ES" dirty="0" smtClean="0"/>
              <a:t> , </a:t>
            </a:r>
            <a:r>
              <a:rPr lang="es-ES" dirty="0" err="1" smtClean="0"/>
              <a:t>loads.txt</a:t>
            </a:r>
            <a:r>
              <a:rPr lang="es-ES" dirty="0" smtClean="0"/>
              <a:t> y </a:t>
            </a:r>
            <a:r>
              <a:rPr lang="es-ES" dirty="0" err="1" smtClean="0"/>
              <a:t>mater.txt</a:t>
            </a:r>
            <a:r>
              <a:rPr lang="es-ES" dirty="0" smtClean="0"/>
              <a:t> en </a:t>
            </a:r>
            <a:r>
              <a:rPr lang="es-ES" dirty="0" err="1" smtClean="0"/>
              <a:t>SolidsPy</a:t>
            </a:r>
            <a:r>
              <a:rPr lang="es-ES" dirty="0" smtClean="0"/>
              <a:t> para generar la solución.</a:t>
            </a:r>
            <a:endParaRPr lang="es-ES" dirty="0"/>
          </a:p>
        </p:txBody>
      </p:sp>
    </p:spTree>
    <p:extLst>
      <p:ext uri="{BB962C8B-B14F-4D97-AF65-F5344CB8AC3E}">
        <p14:creationId xmlns:p14="http://schemas.microsoft.com/office/powerpoint/2010/main" val="3766330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adroTexto 225"/>
          <p:cNvSpPr txBox="1"/>
          <p:nvPr/>
        </p:nvSpPr>
        <p:spPr>
          <a:xfrm>
            <a:off x="3881721" y="152400"/>
            <a:ext cx="4211159" cy="461665"/>
          </a:xfrm>
          <a:prstGeom prst="rect">
            <a:avLst/>
          </a:prstGeom>
          <a:noFill/>
        </p:spPr>
        <p:txBody>
          <a:bodyPr wrap="none" rtlCol="0">
            <a:spAutoFit/>
          </a:bodyPr>
          <a:lstStyle/>
          <a:p>
            <a:r>
              <a:rPr lang="es-ES" sz="2400" dirty="0" smtClean="0"/>
              <a:t>Creación de un modelo en </a:t>
            </a:r>
            <a:r>
              <a:rPr lang="es-ES" sz="2400" dirty="0" err="1" smtClean="0"/>
              <a:t>gmsh</a:t>
            </a:r>
            <a:endParaRPr lang="es-ES" sz="2400" dirty="0"/>
          </a:p>
        </p:txBody>
      </p:sp>
      <p:sp>
        <p:nvSpPr>
          <p:cNvPr id="2" name="CuadroTexto 1"/>
          <p:cNvSpPr txBox="1"/>
          <p:nvPr/>
        </p:nvSpPr>
        <p:spPr>
          <a:xfrm>
            <a:off x="660400" y="914400"/>
            <a:ext cx="10698480" cy="923330"/>
          </a:xfrm>
          <a:prstGeom prst="rect">
            <a:avLst/>
          </a:prstGeom>
          <a:noFill/>
        </p:spPr>
        <p:txBody>
          <a:bodyPr wrap="square" rtlCol="0">
            <a:spAutoFit/>
          </a:bodyPr>
          <a:lstStyle/>
          <a:p>
            <a:r>
              <a:rPr lang="es-ES" dirty="0" smtClean="0"/>
              <a:t>La creación de un modelo en </a:t>
            </a:r>
            <a:r>
              <a:rPr lang="es-ES" dirty="0" err="1" smtClean="0"/>
              <a:t>gmsh</a:t>
            </a:r>
            <a:r>
              <a:rPr lang="es-ES" dirty="0" smtClean="0"/>
              <a:t> implica 2 pasos básicos:</a:t>
            </a:r>
          </a:p>
          <a:p>
            <a:pPr marL="285750" indent="-285750">
              <a:buFont typeface="Arial"/>
              <a:buChar char="•"/>
            </a:pPr>
            <a:r>
              <a:rPr lang="es-ES" dirty="0" smtClean="0"/>
              <a:t>Definición de la geometría por medio de un archivo de extensión </a:t>
            </a:r>
            <a:r>
              <a:rPr lang="es-ES" b="1" dirty="0" smtClean="0"/>
              <a:t>.geo</a:t>
            </a:r>
          </a:p>
          <a:p>
            <a:pPr marL="285750" indent="-285750">
              <a:buFont typeface="Arial"/>
              <a:buChar char="•"/>
            </a:pPr>
            <a:r>
              <a:rPr lang="es-ES" dirty="0" err="1" smtClean="0"/>
              <a:t>Discretización</a:t>
            </a:r>
            <a:r>
              <a:rPr lang="es-ES" dirty="0" smtClean="0"/>
              <a:t> o definición de la malla de elementos finitos por medio de un archivo de extensión </a:t>
            </a:r>
            <a:r>
              <a:rPr lang="es-ES" b="1" dirty="0" smtClean="0"/>
              <a:t>.</a:t>
            </a:r>
            <a:r>
              <a:rPr lang="es-ES" b="1" dirty="0" err="1" smtClean="0"/>
              <a:t>msh</a:t>
            </a:r>
            <a:endParaRPr lang="es-ES" b="1" dirty="0"/>
          </a:p>
        </p:txBody>
      </p:sp>
      <p:sp>
        <p:nvSpPr>
          <p:cNvPr id="3" name="CuadroTexto 2"/>
          <p:cNvSpPr txBox="1"/>
          <p:nvPr/>
        </p:nvSpPr>
        <p:spPr>
          <a:xfrm>
            <a:off x="660400" y="2113280"/>
            <a:ext cx="10241280" cy="1200329"/>
          </a:xfrm>
          <a:prstGeom prst="rect">
            <a:avLst/>
          </a:prstGeom>
          <a:noFill/>
        </p:spPr>
        <p:txBody>
          <a:bodyPr wrap="square" rtlCol="0">
            <a:spAutoFit/>
          </a:bodyPr>
          <a:lstStyle/>
          <a:p>
            <a:r>
              <a:rPr lang="es-ES" dirty="0" smtClean="0"/>
              <a:t>En </a:t>
            </a:r>
            <a:r>
              <a:rPr lang="es-ES" b="1" dirty="0" err="1" smtClean="0"/>
              <a:t>gmsh</a:t>
            </a:r>
            <a:r>
              <a:rPr lang="es-ES" dirty="0" smtClean="0"/>
              <a:t> la geometría se crea mediante objetos geométricos de carácter jerárquico de la siguiente manera:</a:t>
            </a:r>
          </a:p>
          <a:p>
            <a:pPr marL="285750" indent="-285750">
              <a:buFont typeface="Arial"/>
              <a:buChar char="•"/>
            </a:pPr>
            <a:r>
              <a:rPr lang="es-ES" dirty="0" smtClean="0"/>
              <a:t>Puntos definidos por sus coordenadas.</a:t>
            </a:r>
          </a:p>
          <a:p>
            <a:pPr marL="285750" indent="-285750">
              <a:buFont typeface="Arial"/>
              <a:buChar char="•"/>
            </a:pPr>
            <a:r>
              <a:rPr lang="es-ES" dirty="0" smtClean="0"/>
              <a:t>Líneas definidas por la unión de puntos.</a:t>
            </a:r>
          </a:p>
          <a:p>
            <a:pPr marL="285750" indent="-285750">
              <a:buFont typeface="Arial"/>
              <a:buChar char="•"/>
            </a:pPr>
            <a:r>
              <a:rPr lang="es-ES" dirty="0" smtClean="0"/>
              <a:t>Superficies planas (o line </a:t>
            </a:r>
            <a:r>
              <a:rPr lang="es-ES" dirty="0" err="1" smtClean="0"/>
              <a:t>loops</a:t>
            </a:r>
            <a:r>
              <a:rPr lang="es-ES" dirty="0" smtClean="0"/>
              <a:t>) definidas por la unión de varias líneas formando una figura cerrada.</a:t>
            </a:r>
            <a:endParaRPr lang="es-ES" dirty="0"/>
          </a:p>
        </p:txBody>
      </p:sp>
      <p:sp>
        <p:nvSpPr>
          <p:cNvPr id="6" name="CuadroTexto 5"/>
          <p:cNvSpPr txBox="1"/>
          <p:nvPr/>
        </p:nvSpPr>
        <p:spPr>
          <a:xfrm>
            <a:off x="812800" y="3484880"/>
            <a:ext cx="10241280" cy="1200329"/>
          </a:xfrm>
          <a:prstGeom prst="rect">
            <a:avLst/>
          </a:prstGeom>
          <a:noFill/>
        </p:spPr>
        <p:txBody>
          <a:bodyPr wrap="square" rtlCol="0">
            <a:spAutoFit/>
          </a:bodyPr>
          <a:lstStyle/>
          <a:p>
            <a:r>
              <a:rPr lang="es-ES" dirty="0" smtClean="0"/>
              <a:t>Una vez definidos los puntos, líneas y superficies que conforman la geometría es posible crear grupos o conjuntos de estos mismos objetos de acuerdo con ciertas propiedades que puedan ser comunes. Estos grupos reciben el nombre de objetos físicos. Por ejemplo si se desean aplicar cargas iguales sobre diferentes líneas de un modelo estas se pueden agrupar mediante una misma línea física. </a:t>
            </a:r>
            <a:endParaRPr lang="es-ES" dirty="0"/>
          </a:p>
        </p:txBody>
      </p:sp>
      <p:sp>
        <p:nvSpPr>
          <p:cNvPr id="4" name="Rectángulo redondeado 3"/>
          <p:cNvSpPr/>
          <p:nvPr/>
        </p:nvSpPr>
        <p:spPr>
          <a:xfrm>
            <a:off x="883920" y="5262880"/>
            <a:ext cx="10383520" cy="7416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Un modelo de </a:t>
            </a:r>
            <a:r>
              <a:rPr lang="es-ES" dirty="0" err="1" smtClean="0"/>
              <a:t>gmsh</a:t>
            </a:r>
            <a:r>
              <a:rPr lang="es-ES" dirty="0" smtClean="0"/>
              <a:t> se define mediante objetos geométricos y objetos físicos.</a:t>
            </a:r>
            <a:endParaRPr lang="es-ES" dirty="0"/>
          </a:p>
        </p:txBody>
      </p:sp>
    </p:spTree>
    <p:extLst>
      <p:ext uri="{BB962C8B-B14F-4D97-AF65-F5344CB8AC3E}">
        <p14:creationId xmlns:p14="http://schemas.microsoft.com/office/powerpoint/2010/main" val="214584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adroTexto 275"/>
          <p:cNvSpPr txBox="1"/>
          <p:nvPr/>
        </p:nvSpPr>
        <p:spPr>
          <a:xfrm>
            <a:off x="6128937" y="1128746"/>
            <a:ext cx="301660" cy="369332"/>
          </a:xfrm>
          <a:prstGeom prst="rect">
            <a:avLst/>
          </a:prstGeom>
          <a:noFill/>
        </p:spPr>
        <p:txBody>
          <a:bodyPr wrap="none" rtlCol="0">
            <a:spAutoFit/>
          </a:bodyPr>
          <a:lstStyle/>
          <a:p>
            <a:r>
              <a:rPr lang="es-ES" dirty="0" smtClean="0"/>
              <a:t>4</a:t>
            </a:r>
            <a:endParaRPr lang="es-ES" dirty="0"/>
          </a:p>
        </p:txBody>
      </p:sp>
      <p:grpSp>
        <p:nvGrpSpPr>
          <p:cNvPr id="2" name="Agrupar 1"/>
          <p:cNvGrpSpPr/>
          <p:nvPr/>
        </p:nvGrpSpPr>
        <p:grpSpPr>
          <a:xfrm>
            <a:off x="37002" y="1033057"/>
            <a:ext cx="7523180" cy="4351159"/>
            <a:chOff x="2602530" y="1313412"/>
            <a:chExt cx="7523180" cy="4351159"/>
          </a:xfrm>
        </p:grpSpPr>
        <p:sp>
          <p:nvSpPr>
            <p:cNvPr id="4" name="Rectangle 3"/>
            <p:cNvSpPr/>
            <p:nvPr/>
          </p:nvSpPr>
          <p:spPr>
            <a:xfrm>
              <a:off x="3048000" y="1545772"/>
              <a:ext cx="6531429" cy="1752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3058898" y="3298371"/>
              <a:ext cx="6531429" cy="192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7" name="Heptágono 226"/>
            <p:cNvSpPr/>
            <p:nvPr/>
          </p:nvSpPr>
          <p:spPr>
            <a:xfrm>
              <a:off x="2753360" y="5212080"/>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chemeClr val="tx1"/>
                  </a:solidFill>
                </a:rPr>
                <a:t>1</a:t>
              </a:r>
              <a:endParaRPr lang="es-ES" dirty="0">
                <a:solidFill>
                  <a:schemeClr val="tx1"/>
                </a:solidFill>
              </a:endParaRPr>
            </a:p>
          </p:txBody>
        </p:sp>
        <p:sp>
          <p:nvSpPr>
            <p:cNvPr id="202" name="Heptágono 201"/>
            <p:cNvSpPr/>
            <p:nvPr/>
          </p:nvSpPr>
          <p:spPr>
            <a:xfrm>
              <a:off x="9529410" y="5225109"/>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chemeClr val="tx1"/>
                  </a:solidFill>
                </a:rPr>
                <a:t>2</a:t>
              </a:r>
              <a:endParaRPr lang="es-ES" dirty="0">
                <a:solidFill>
                  <a:schemeClr val="tx1"/>
                </a:solidFill>
              </a:endParaRPr>
            </a:p>
          </p:txBody>
        </p:sp>
        <p:sp>
          <p:nvSpPr>
            <p:cNvPr id="203" name="Heptágono 202"/>
            <p:cNvSpPr/>
            <p:nvPr/>
          </p:nvSpPr>
          <p:spPr>
            <a:xfrm>
              <a:off x="9676730" y="3140891"/>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chemeClr val="tx1"/>
                  </a:solidFill>
                </a:rPr>
                <a:t>3</a:t>
              </a:r>
              <a:endParaRPr lang="es-ES" dirty="0">
                <a:solidFill>
                  <a:schemeClr val="tx1"/>
                </a:solidFill>
              </a:endParaRPr>
            </a:p>
          </p:txBody>
        </p:sp>
        <p:sp>
          <p:nvSpPr>
            <p:cNvPr id="204" name="Heptágono 203"/>
            <p:cNvSpPr/>
            <p:nvPr/>
          </p:nvSpPr>
          <p:spPr>
            <a:xfrm>
              <a:off x="9676730" y="1388292"/>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chemeClr val="tx1"/>
                  </a:solidFill>
                </a:rPr>
                <a:t>4</a:t>
              </a:r>
              <a:endParaRPr lang="es-ES" dirty="0">
                <a:solidFill>
                  <a:schemeClr val="tx1"/>
                </a:solidFill>
              </a:endParaRPr>
            </a:p>
          </p:txBody>
        </p:sp>
        <p:sp>
          <p:nvSpPr>
            <p:cNvPr id="205" name="Heptágono 204"/>
            <p:cNvSpPr/>
            <p:nvPr/>
          </p:nvSpPr>
          <p:spPr>
            <a:xfrm>
              <a:off x="2682034" y="1369087"/>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chemeClr val="tx1"/>
                  </a:solidFill>
                </a:rPr>
                <a:t>5</a:t>
              </a:r>
              <a:endParaRPr lang="es-ES" dirty="0">
                <a:solidFill>
                  <a:schemeClr val="tx1"/>
                </a:solidFill>
              </a:endParaRPr>
            </a:p>
          </p:txBody>
        </p:sp>
        <p:sp>
          <p:nvSpPr>
            <p:cNvPr id="206" name="Heptágono 205"/>
            <p:cNvSpPr/>
            <p:nvPr/>
          </p:nvSpPr>
          <p:spPr>
            <a:xfrm>
              <a:off x="2682034" y="3132096"/>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chemeClr val="tx1"/>
                  </a:solidFill>
                </a:rPr>
                <a:t>6</a:t>
              </a:r>
            </a:p>
          </p:txBody>
        </p:sp>
        <p:grpSp>
          <p:nvGrpSpPr>
            <p:cNvPr id="234" name="Agrupar 233"/>
            <p:cNvGrpSpPr/>
            <p:nvPr/>
          </p:nvGrpSpPr>
          <p:grpSpPr>
            <a:xfrm flipH="1">
              <a:off x="6408444" y="1313412"/>
              <a:ext cx="301873" cy="464719"/>
              <a:chOff x="9056171" y="468478"/>
              <a:chExt cx="249825" cy="360613"/>
            </a:xfrm>
          </p:grpSpPr>
          <p:cxnSp>
            <p:nvCxnSpPr>
              <p:cNvPr id="231" name="Conector recto 230"/>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Conector recto 207"/>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9" name="Agrupar 208"/>
            <p:cNvGrpSpPr/>
            <p:nvPr/>
          </p:nvGrpSpPr>
          <p:grpSpPr>
            <a:xfrm>
              <a:off x="6710317" y="5031773"/>
              <a:ext cx="249825" cy="360613"/>
              <a:chOff x="9056171" y="468478"/>
              <a:chExt cx="249825" cy="360613"/>
            </a:xfrm>
          </p:grpSpPr>
          <p:cxnSp>
            <p:nvCxnSpPr>
              <p:cNvPr id="210" name="Conector recto 209"/>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Conector recto 210"/>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2" name="Agrupar 211"/>
            <p:cNvGrpSpPr/>
            <p:nvPr/>
          </p:nvGrpSpPr>
          <p:grpSpPr>
            <a:xfrm flipH="1">
              <a:off x="6257507" y="2991132"/>
              <a:ext cx="301873" cy="464719"/>
              <a:chOff x="9056171" y="468478"/>
              <a:chExt cx="249825" cy="360613"/>
            </a:xfrm>
          </p:grpSpPr>
          <p:cxnSp>
            <p:nvCxnSpPr>
              <p:cNvPr id="213" name="Conector recto 212"/>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Conector recto 213"/>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5" name="Agrupar 214"/>
            <p:cNvGrpSpPr/>
            <p:nvPr/>
          </p:nvGrpSpPr>
          <p:grpSpPr>
            <a:xfrm rot="5400000" flipH="1">
              <a:off x="9440754" y="2178956"/>
              <a:ext cx="301873" cy="464719"/>
              <a:chOff x="9056171" y="468478"/>
              <a:chExt cx="249825" cy="360613"/>
            </a:xfrm>
          </p:grpSpPr>
          <p:cxnSp>
            <p:nvCxnSpPr>
              <p:cNvPr id="216" name="Conector recto 215"/>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Conector recto 216"/>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8" name="Agrupar 217"/>
            <p:cNvGrpSpPr/>
            <p:nvPr/>
          </p:nvGrpSpPr>
          <p:grpSpPr>
            <a:xfrm rot="5400000" flipH="1">
              <a:off x="9440754" y="3986646"/>
              <a:ext cx="301873" cy="464719"/>
              <a:chOff x="9056171" y="468478"/>
              <a:chExt cx="249825" cy="360613"/>
            </a:xfrm>
          </p:grpSpPr>
          <p:cxnSp>
            <p:nvCxnSpPr>
              <p:cNvPr id="219" name="Conector recto 218"/>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Conector recto 219"/>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21" name="Agrupar 220"/>
            <p:cNvGrpSpPr/>
            <p:nvPr/>
          </p:nvGrpSpPr>
          <p:grpSpPr>
            <a:xfrm rot="16200000" flipH="1">
              <a:off x="2897063" y="2028019"/>
              <a:ext cx="301873" cy="464719"/>
              <a:chOff x="9056171" y="468478"/>
              <a:chExt cx="249825" cy="360613"/>
            </a:xfrm>
          </p:grpSpPr>
          <p:cxnSp>
            <p:nvCxnSpPr>
              <p:cNvPr id="222" name="Conector recto 221"/>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Conector recto 222"/>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6" name="Agrupar 235"/>
            <p:cNvGrpSpPr/>
            <p:nvPr/>
          </p:nvGrpSpPr>
          <p:grpSpPr>
            <a:xfrm rot="16200000" flipH="1">
              <a:off x="2897063" y="3835708"/>
              <a:ext cx="301873" cy="464719"/>
              <a:chOff x="9056171" y="468478"/>
              <a:chExt cx="249825" cy="360613"/>
            </a:xfrm>
          </p:grpSpPr>
          <p:cxnSp>
            <p:nvCxnSpPr>
              <p:cNvPr id="237" name="Conector recto 236"/>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8" name="Conector recto 237"/>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9" name="Rectángulo 238"/>
            <p:cNvSpPr/>
            <p:nvPr/>
          </p:nvSpPr>
          <p:spPr>
            <a:xfrm>
              <a:off x="3774440" y="3623267"/>
              <a:ext cx="558800" cy="452811"/>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rgbClr val="FFFF00"/>
                  </a:solidFill>
                </a:rPr>
                <a:t>9</a:t>
              </a:r>
              <a:endParaRPr lang="es-ES" dirty="0">
                <a:solidFill>
                  <a:srgbClr val="FFFF00"/>
                </a:solidFill>
              </a:endParaRPr>
            </a:p>
          </p:txBody>
        </p:sp>
        <p:sp>
          <p:nvSpPr>
            <p:cNvPr id="241" name="Rectángulo 240"/>
            <p:cNvSpPr/>
            <p:nvPr/>
          </p:nvSpPr>
          <p:spPr>
            <a:xfrm>
              <a:off x="3774440" y="2260378"/>
              <a:ext cx="558800" cy="452811"/>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solidFill>
                    <a:srgbClr val="FFFF00"/>
                  </a:solidFill>
                </a:rPr>
                <a:t>11</a:t>
              </a:r>
              <a:endParaRPr lang="es-ES" dirty="0">
                <a:solidFill>
                  <a:srgbClr val="FFFF00"/>
                </a:solidFill>
              </a:endParaRPr>
            </a:p>
          </p:txBody>
        </p:sp>
        <p:graphicFrame>
          <p:nvGraphicFramePr>
            <p:cNvPr id="242" name="Objeto 241"/>
            <p:cNvGraphicFramePr>
              <a:graphicFrameLocks noChangeAspect="1"/>
            </p:cNvGraphicFramePr>
            <p:nvPr>
              <p:extLst>
                <p:ext uri="{D42A27DB-BD31-4B8C-83A1-F6EECF244321}">
                  <p14:modId xmlns:p14="http://schemas.microsoft.com/office/powerpoint/2010/main" val="1300027613"/>
                </p:ext>
              </p:extLst>
            </p:nvPr>
          </p:nvGraphicFramePr>
          <p:xfrm>
            <a:off x="4887477" y="4221873"/>
            <a:ext cx="1219200" cy="584200"/>
          </p:xfrm>
          <a:graphic>
            <a:graphicData uri="http://schemas.openxmlformats.org/presentationml/2006/ole">
              <mc:AlternateContent xmlns:mc="http://schemas.openxmlformats.org/markup-compatibility/2006">
                <mc:Choice xmlns:v="urn:schemas-microsoft-com:vml" Requires="v">
                  <p:oleObj spid="_x0000_s2452" name="Equation" r:id="rId3" imgW="609600" imgH="292100" progId="Equation.DSMT4">
                    <p:embed/>
                  </p:oleObj>
                </mc:Choice>
                <mc:Fallback>
                  <p:oleObj name="Equation" r:id="rId3" imgW="609600" imgH="292100" progId="Equation.DSMT4">
                    <p:embed/>
                    <p:pic>
                      <p:nvPicPr>
                        <p:cNvPr id="0" name=""/>
                        <p:cNvPicPr/>
                        <p:nvPr/>
                      </p:nvPicPr>
                      <p:blipFill>
                        <a:blip r:embed="rId4"/>
                        <a:stretch>
                          <a:fillRect/>
                        </a:stretch>
                      </p:blipFill>
                      <p:spPr>
                        <a:xfrm>
                          <a:off x="4887477" y="4221873"/>
                          <a:ext cx="1219200" cy="584200"/>
                        </a:xfrm>
                        <a:prstGeom prst="rect">
                          <a:avLst/>
                        </a:prstGeom>
                      </p:spPr>
                    </p:pic>
                  </p:oleObj>
                </mc:Fallback>
              </mc:AlternateContent>
            </a:graphicData>
          </a:graphic>
        </p:graphicFrame>
        <p:graphicFrame>
          <p:nvGraphicFramePr>
            <p:cNvPr id="250" name="Objeto 249"/>
            <p:cNvGraphicFramePr>
              <a:graphicFrameLocks noChangeAspect="1"/>
            </p:cNvGraphicFramePr>
            <p:nvPr>
              <p:extLst>
                <p:ext uri="{D42A27DB-BD31-4B8C-83A1-F6EECF244321}">
                  <p14:modId xmlns:p14="http://schemas.microsoft.com/office/powerpoint/2010/main" val="4016239848"/>
                </p:ext>
              </p:extLst>
            </p:nvPr>
          </p:nvGraphicFramePr>
          <p:xfrm>
            <a:off x="4481880" y="2721803"/>
            <a:ext cx="1422400" cy="584200"/>
          </p:xfrm>
          <a:graphic>
            <a:graphicData uri="http://schemas.openxmlformats.org/presentationml/2006/ole">
              <mc:AlternateContent xmlns:mc="http://schemas.openxmlformats.org/markup-compatibility/2006">
                <mc:Choice xmlns:v="urn:schemas-microsoft-com:vml" Requires="v">
                  <p:oleObj spid="_x0000_s2453" name="Equation" r:id="rId5" imgW="711200" imgH="292100" progId="Equation.DSMT4">
                    <p:embed/>
                  </p:oleObj>
                </mc:Choice>
                <mc:Fallback>
                  <p:oleObj name="Equation" r:id="rId5" imgW="711200" imgH="292100" progId="Equation.DSMT4">
                    <p:embed/>
                    <p:pic>
                      <p:nvPicPr>
                        <p:cNvPr id="0" name=""/>
                        <p:cNvPicPr/>
                        <p:nvPr/>
                      </p:nvPicPr>
                      <p:blipFill>
                        <a:blip r:embed="rId6"/>
                        <a:stretch>
                          <a:fillRect/>
                        </a:stretch>
                      </p:blipFill>
                      <p:spPr>
                        <a:xfrm>
                          <a:off x="4481880" y="2721803"/>
                          <a:ext cx="1422400" cy="584200"/>
                        </a:xfrm>
                        <a:prstGeom prst="rect">
                          <a:avLst/>
                        </a:prstGeom>
                      </p:spPr>
                    </p:pic>
                  </p:oleObj>
                </mc:Fallback>
              </mc:AlternateContent>
            </a:graphicData>
          </a:graphic>
        </p:graphicFrame>
        <p:sp>
          <p:nvSpPr>
            <p:cNvPr id="48" name="CuadroTexto 47"/>
            <p:cNvSpPr txBox="1"/>
            <p:nvPr/>
          </p:nvSpPr>
          <p:spPr>
            <a:xfrm>
              <a:off x="3727946" y="4369942"/>
              <a:ext cx="1210588" cy="369332"/>
            </a:xfrm>
            <a:prstGeom prst="rect">
              <a:avLst/>
            </a:prstGeom>
            <a:noFill/>
          </p:spPr>
          <p:txBody>
            <a:bodyPr wrap="none" rtlCol="0">
              <a:spAutoFit/>
            </a:bodyPr>
            <a:lstStyle/>
            <a:p>
              <a:r>
                <a:rPr lang="es-ES" dirty="0" smtClean="0"/>
                <a:t>Line </a:t>
              </a:r>
              <a:r>
                <a:rPr lang="es-ES" dirty="0" err="1" smtClean="0"/>
                <a:t>loop</a:t>
              </a:r>
              <a:r>
                <a:rPr lang="es-ES" dirty="0" smtClean="0"/>
                <a:t> 8</a:t>
              </a:r>
              <a:endParaRPr lang="es-ES" dirty="0"/>
            </a:p>
          </p:txBody>
        </p:sp>
        <p:sp>
          <p:nvSpPr>
            <p:cNvPr id="272" name="CuadroTexto 271"/>
            <p:cNvSpPr txBox="1"/>
            <p:nvPr/>
          </p:nvSpPr>
          <p:spPr>
            <a:xfrm>
              <a:off x="3280359" y="2806466"/>
              <a:ext cx="1326881" cy="369332"/>
            </a:xfrm>
            <a:prstGeom prst="rect">
              <a:avLst/>
            </a:prstGeom>
            <a:noFill/>
          </p:spPr>
          <p:txBody>
            <a:bodyPr wrap="none" rtlCol="0">
              <a:spAutoFit/>
            </a:bodyPr>
            <a:lstStyle/>
            <a:p>
              <a:r>
                <a:rPr lang="es-ES" dirty="0" smtClean="0"/>
                <a:t>Line </a:t>
              </a:r>
              <a:r>
                <a:rPr lang="es-ES" dirty="0" err="1" smtClean="0"/>
                <a:t>loop</a:t>
              </a:r>
              <a:r>
                <a:rPr lang="es-ES" dirty="0" smtClean="0"/>
                <a:t> 10</a:t>
              </a:r>
              <a:endParaRPr lang="es-ES" dirty="0"/>
            </a:p>
          </p:txBody>
        </p:sp>
        <p:sp>
          <p:nvSpPr>
            <p:cNvPr id="49" name="CuadroTexto 48"/>
            <p:cNvSpPr txBox="1"/>
            <p:nvPr/>
          </p:nvSpPr>
          <p:spPr>
            <a:xfrm>
              <a:off x="6728039" y="5295239"/>
              <a:ext cx="301660" cy="369332"/>
            </a:xfrm>
            <a:prstGeom prst="rect">
              <a:avLst/>
            </a:prstGeom>
            <a:noFill/>
          </p:spPr>
          <p:txBody>
            <a:bodyPr wrap="none" rtlCol="0">
              <a:spAutoFit/>
            </a:bodyPr>
            <a:lstStyle/>
            <a:p>
              <a:r>
                <a:rPr lang="es-ES" dirty="0" smtClean="0"/>
                <a:t>1</a:t>
              </a:r>
              <a:endParaRPr lang="es-ES" dirty="0"/>
            </a:p>
          </p:txBody>
        </p:sp>
        <p:sp>
          <p:nvSpPr>
            <p:cNvPr id="273" name="CuadroTexto 272"/>
            <p:cNvSpPr txBox="1"/>
            <p:nvPr/>
          </p:nvSpPr>
          <p:spPr>
            <a:xfrm>
              <a:off x="9824050" y="4000610"/>
              <a:ext cx="301660" cy="369332"/>
            </a:xfrm>
            <a:prstGeom prst="rect">
              <a:avLst/>
            </a:prstGeom>
            <a:noFill/>
          </p:spPr>
          <p:txBody>
            <a:bodyPr wrap="none" rtlCol="0">
              <a:spAutoFit/>
            </a:bodyPr>
            <a:lstStyle/>
            <a:p>
              <a:r>
                <a:rPr lang="es-ES" dirty="0" smtClean="0"/>
                <a:t>2</a:t>
              </a:r>
              <a:endParaRPr lang="es-ES" dirty="0"/>
            </a:p>
          </p:txBody>
        </p:sp>
        <p:sp>
          <p:nvSpPr>
            <p:cNvPr id="274" name="CuadroTexto 273"/>
            <p:cNvSpPr txBox="1"/>
            <p:nvPr/>
          </p:nvSpPr>
          <p:spPr>
            <a:xfrm>
              <a:off x="9820540" y="2191280"/>
              <a:ext cx="301660" cy="369332"/>
            </a:xfrm>
            <a:prstGeom prst="rect">
              <a:avLst/>
            </a:prstGeom>
            <a:noFill/>
          </p:spPr>
          <p:txBody>
            <a:bodyPr wrap="none" rtlCol="0">
              <a:spAutoFit/>
            </a:bodyPr>
            <a:lstStyle/>
            <a:p>
              <a:r>
                <a:rPr lang="es-ES" dirty="0" smtClean="0"/>
                <a:t>3</a:t>
              </a:r>
              <a:endParaRPr lang="es-ES" dirty="0"/>
            </a:p>
          </p:txBody>
        </p:sp>
        <p:sp>
          <p:nvSpPr>
            <p:cNvPr id="277" name="CuadroTexto 276"/>
            <p:cNvSpPr txBox="1"/>
            <p:nvPr/>
          </p:nvSpPr>
          <p:spPr>
            <a:xfrm>
              <a:off x="2602530" y="2260378"/>
              <a:ext cx="301660" cy="369332"/>
            </a:xfrm>
            <a:prstGeom prst="rect">
              <a:avLst/>
            </a:prstGeom>
            <a:noFill/>
          </p:spPr>
          <p:txBody>
            <a:bodyPr wrap="none" rtlCol="0">
              <a:spAutoFit/>
            </a:bodyPr>
            <a:lstStyle/>
            <a:p>
              <a:r>
                <a:rPr lang="es-ES" dirty="0" smtClean="0"/>
                <a:t>5</a:t>
              </a:r>
              <a:endParaRPr lang="es-ES" dirty="0"/>
            </a:p>
          </p:txBody>
        </p:sp>
        <p:sp>
          <p:nvSpPr>
            <p:cNvPr id="278" name="CuadroTexto 277"/>
            <p:cNvSpPr txBox="1"/>
            <p:nvPr/>
          </p:nvSpPr>
          <p:spPr>
            <a:xfrm>
              <a:off x="2664648" y="4143305"/>
              <a:ext cx="301660" cy="369332"/>
            </a:xfrm>
            <a:prstGeom prst="rect">
              <a:avLst/>
            </a:prstGeom>
            <a:noFill/>
          </p:spPr>
          <p:txBody>
            <a:bodyPr wrap="none" rtlCol="0">
              <a:spAutoFit/>
            </a:bodyPr>
            <a:lstStyle/>
            <a:p>
              <a:r>
                <a:rPr lang="es-ES" dirty="0" smtClean="0"/>
                <a:t>6</a:t>
              </a:r>
              <a:endParaRPr lang="es-ES" dirty="0"/>
            </a:p>
          </p:txBody>
        </p:sp>
        <p:sp>
          <p:nvSpPr>
            <p:cNvPr id="279" name="CuadroTexto 278"/>
            <p:cNvSpPr txBox="1"/>
            <p:nvPr/>
          </p:nvSpPr>
          <p:spPr>
            <a:xfrm>
              <a:off x="6559487" y="2936671"/>
              <a:ext cx="301660" cy="369332"/>
            </a:xfrm>
            <a:prstGeom prst="rect">
              <a:avLst/>
            </a:prstGeom>
            <a:noFill/>
          </p:spPr>
          <p:txBody>
            <a:bodyPr wrap="none" rtlCol="0">
              <a:spAutoFit/>
            </a:bodyPr>
            <a:lstStyle/>
            <a:p>
              <a:r>
                <a:rPr lang="es-ES" dirty="0" smtClean="0"/>
                <a:t>7</a:t>
              </a:r>
              <a:endParaRPr lang="es-ES" dirty="0"/>
            </a:p>
          </p:txBody>
        </p:sp>
        <p:sp>
          <p:nvSpPr>
            <p:cNvPr id="50" name="Flecha curvada hacia arriba 49"/>
            <p:cNvSpPr/>
            <p:nvPr/>
          </p:nvSpPr>
          <p:spPr>
            <a:xfrm rot="10800000">
              <a:off x="6128937" y="2192920"/>
              <a:ext cx="558800" cy="30187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0" name="Flecha curvada hacia arriba 279"/>
            <p:cNvSpPr/>
            <p:nvPr/>
          </p:nvSpPr>
          <p:spPr>
            <a:xfrm rot="10800000">
              <a:off x="6151517" y="3849673"/>
              <a:ext cx="558800" cy="301874"/>
            </a:xfrm>
            <a:prstGeom prst="curvedUp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
        <p:nvSpPr>
          <p:cNvPr id="288" name="CuadroTexto 287"/>
          <p:cNvSpPr txBox="1"/>
          <p:nvPr/>
        </p:nvSpPr>
        <p:spPr>
          <a:xfrm>
            <a:off x="4355564" y="142240"/>
            <a:ext cx="2834730" cy="461665"/>
          </a:xfrm>
          <a:prstGeom prst="rect">
            <a:avLst/>
          </a:prstGeom>
          <a:noFill/>
        </p:spPr>
        <p:txBody>
          <a:bodyPr wrap="none" rtlCol="0">
            <a:spAutoFit/>
          </a:bodyPr>
          <a:lstStyle/>
          <a:p>
            <a:r>
              <a:rPr lang="es-ES" sz="2400" dirty="0" smtClean="0"/>
              <a:t>Objetos Geométricos</a:t>
            </a:r>
            <a:endParaRPr lang="es-ES" sz="2400" dirty="0"/>
          </a:p>
        </p:txBody>
      </p:sp>
      <p:sp>
        <p:nvSpPr>
          <p:cNvPr id="52" name="CuadroTexto 51"/>
          <p:cNvSpPr txBox="1"/>
          <p:nvPr/>
        </p:nvSpPr>
        <p:spPr>
          <a:xfrm>
            <a:off x="2041712" y="759414"/>
            <a:ext cx="1441733" cy="369332"/>
          </a:xfrm>
          <a:prstGeom prst="rect">
            <a:avLst/>
          </a:prstGeom>
          <a:noFill/>
        </p:spPr>
        <p:txBody>
          <a:bodyPr wrap="none" rtlCol="0">
            <a:spAutoFit/>
          </a:bodyPr>
          <a:lstStyle/>
          <a:p>
            <a:r>
              <a:rPr lang="es-ES" dirty="0" err="1"/>
              <a:t>t</a:t>
            </a:r>
            <a:r>
              <a:rPr lang="es-ES" dirty="0" err="1" smtClean="0"/>
              <a:t>emplate.geo</a:t>
            </a:r>
            <a:endParaRPr lang="es-ES" dirty="0"/>
          </a:p>
        </p:txBody>
      </p:sp>
      <p:grpSp>
        <p:nvGrpSpPr>
          <p:cNvPr id="3" name="Agrupar 2"/>
          <p:cNvGrpSpPr/>
          <p:nvPr/>
        </p:nvGrpSpPr>
        <p:grpSpPr>
          <a:xfrm>
            <a:off x="1162418" y="5502164"/>
            <a:ext cx="4550720" cy="1177028"/>
            <a:chOff x="889000" y="5540069"/>
            <a:chExt cx="4550720" cy="1177028"/>
          </a:xfrm>
        </p:grpSpPr>
        <p:sp>
          <p:nvSpPr>
            <p:cNvPr id="281" name="Rectángulo 280"/>
            <p:cNvSpPr/>
            <p:nvPr/>
          </p:nvSpPr>
          <p:spPr>
            <a:xfrm>
              <a:off x="889000" y="5540069"/>
              <a:ext cx="558800" cy="452811"/>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00"/>
                </a:solidFill>
              </a:endParaRPr>
            </a:p>
          </p:txBody>
        </p:sp>
        <p:sp>
          <p:nvSpPr>
            <p:cNvPr id="51" name="CuadroTexto 50"/>
            <p:cNvSpPr txBox="1"/>
            <p:nvPr/>
          </p:nvSpPr>
          <p:spPr>
            <a:xfrm>
              <a:off x="1617615" y="5552054"/>
              <a:ext cx="1441283" cy="369332"/>
            </a:xfrm>
            <a:prstGeom prst="rect">
              <a:avLst/>
            </a:prstGeom>
            <a:noFill/>
          </p:spPr>
          <p:txBody>
            <a:bodyPr wrap="none" rtlCol="0">
              <a:spAutoFit/>
            </a:bodyPr>
            <a:lstStyle/>
            <a:p>
              <a:r>
                <a:rPr lang="es-ES" dirty="0" err="1" smtClean="0"/>
                <a:t>Plane</a:t>
              </a:r>
              <a:r>
                <a:rPr lang="es-ES" dirty="0" smtClean="0"/>
                <a:t> </a:t>
              </a:r>
              <a:r>
                <a:rPr lang="es-ES" dirty="0" err="1" smtClean="0"/>
                <a:t>surface</a:t>
              </a:r>
              <a:endParaRPr lang="es-ES" dirty="0"/>
            </a:p>
          </p:txBody>
        </p:sp>
        <p:sp>
          <p:nvSpPr>
            <p:cNvPr id="282" name="Heptágono 281"/>
            <p:cNvSpPr/>
            <p:nvPr/>
          </p:nvSpPr>
          <p:spPr>
            <a:xfrm>
              <a:off x="1018175" y="6110037"/>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tx1"/>
                </a:solidFill>
              </a:endParaRPr>
            </a:p>
          </p:txBody>
        </p:sp>
        <p:sp>
          <p:nvSpPr>
            <p:cNvPr id="283" name="CuadroTexto 282"/>
            <p:cNvSpPr txBox="1"/>
            <p:nvPr/>
          </p:nvSpPr>
          <p:spPr>
            <a:xfrm>
              <a:off x="1659732" y="6055665"/>
              <a:ext cx="677214" cy="369332"/>
            </a:xfrm>
            <a:prstGeom prst="rect">
              <a:avLst/>
            </a:prstGeom>
            <a:noFill/>
          </p:spPr>
          <p:txBody>
            <a:bodyPr wrap="none" rtlCol="0">
              <a:spAutoFit/>
            </a:bodyPr>
            <a:lstStyle/>
            <a:p>
              <a:r>
                <a:rPr lang="es-ES" dirty="0" smtClean="0"/>
                <a:t>Point</a:t>
              </a:r>
              <a:endParaRPr lang="es-ES" dirty="0"/>
            </a:p>
          </p:txBody>
        </p:sp>
        <p:grpSp>
          <p:nvGrpSpPr>
            <p:cNvPr id="284" name="Agrupar 283"/>
            <p:cNvGrpSpPr/>
            <p:nvPr/>
          </p:nvGrpSpPr>
          <p:grpSpPr>
            <a:xfrm>
              <a:off x="3774440" y="5687465"/>
              <a:ext cx="249825" cy="360613"/>
              <a:chOff x="9056171" y="468478"/>
              <a:chExt cx="249825" cy="360613"/>
            </a:xfrm>
          </p:grpSpPr>
          <p:cxnSp>
            <p:nvCxnSpPr>
              <p:cNvPr id="285" name="Conector recto 284"/>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6" name="Conector recto 285"/>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7" name="CuadroTexto 286"/>
            <p:cNvSpPr txBox="1"/>
            <p:nvPr/>
          </p:nvSpPr>
          <p:spPr>
            <a:xfrm>
              <a:off x="4082146" y="5631573"/>
              <a:ext cx="570814" cy="369332"/>
            </a:xfrm>
            <a:prstGeom prst="rect">
              <a:avLst/>
            </a:prstGeom>
            <a:noFill/>
          </p:spPr>
          <p:txBody>
            <a:bodyPr wrap="none" rtlCol="0">
              <a:spAutoFit/>
            </a:bodyPr>
            <a:lstStyle/>
            <a:p>
              <a:r>
                <a:rPr lang="es-ES" dirty="0" smtClean="0"/>
                <a:t>Line</a:t>
              </a:r>
              <a:endParaRPr lang="es-ES" dirty="0"/>
            </a:p>
          </p:txBody>
        </p:sp>
        <p:graphicFrame>
          <p:nvGraphicFramePr>
            <p:cNvPr id="53" name="Objeto 52"/>
            <p:cNvGraphicFramePr>
              <a:graphicFrameLocks noChangeAspect="1"/>
            </p:cNvGraphicFramePr>
            <p:nvPr>
              <p:extLst>
                <p:ext uri="{D42A27DB-BD31-4B8C-83A1-F6EECF244321}">
                  <p14:modId xmlns:p14="http://schemas.microsoft.com/office/powerpoint/2010/main" val="2808842392"/>
                </p:ext>
              </p:extLst>
            </p:nvPr>
          </p:nvGraphicFramePr>
          <p:xfrm>
            <a:off x="3653895" y="6132897"/>
            <a:ext cx="533400" cy="584200"/>
          </p:xfrm>
          <a:graphic>
            <a:graphicData uri="http://schemas.openxmlformats.org/presentationml/2006/ole">
              <mc:AlternateContent xmlns:mc="http://schemas.openxmlformats.org/markup-compatibility/2006">
                <mc:Choice xmlns:v="urn:schemas-microsoft-com:vml" Requires="v">
                  <p:oleObj spid="_x0000_s2454" name="Equation" r:id="rId7" imgW="266700" imgH="292100" progId="Equation.DSMT4">
                    <p:embed/>
                  </p:oleObj>
                </mc:Choice>
                <mc:Fallback>
                  <p:oleObj name="Equation" r:id="rId7" imgW="266700" imgH="292100" progId="Equation.DSMT4">
                    <p:embed/>
                    <p:pic>
                      <p:nvPicPr>
                        <p:cNvPr id="0" name=""/>
                        <p:cNvPicPr/>
                        <p:nvPr/>
                      </p:nvPicPr>
                      <p:blipFill>
                        <a:blip r:embed="rId8"/>
                        <a:stretch>
                          <a:fillRect/>
                        </a:stretch>
                      </p:blipFill>
                      <p:spPr>
                        <a:xfrm>
                          <a:off x="3653895" y="6132897"/>
                          <a:ext cx="533400" cy="584200"/>
                        </a:xfrm>
                        <a:prstGeom prst="rect">
                          <a:avLst/>
                        </a:prstGeom>
                      </p:spPr>
                    </p:pic>
                  </p:oleObj>
                </mc:Fallback>
              </mc:AlternateContent>
            </a:graphicData>
          </a:graphic>
        </p:graphicFrame>
        <p:sp>
          <p:nvSpPr>
            <p:cNvPr id="289" name="CuadroTexto 288"/>
            <p:cNvSpPr txBox="1"/>
            <p:nvPr/>
          </p:nvSpPr>
          <p:spPr>
            <a:xfrm>
              <a:off x="4229132" y="6132897"/>
              <a:ext cx="1210588" cy="369332"/>
            </a:xfrm>
            <a:prstGeom prst="rect">
              <a:avLst/>
            </a:prstGeom>
            <a:noFill/>
          </p:spPr>
          <p:txBody>
            <a:bodyPr wrap="none" rtlCol="0">
              <a:spAutoFit/>
            </a:bodyPr>
            <a:lstStyle/>
            <a:p>
              <a:r>
                <a:rPr lang="es-ES" dirty="0" smtClean="0"/>
                <a:t>Line </a:t>
              </a:r>
              <a:r>
                <a:rPr lang="es-ES" dirty="0" err="1" smtClean="0"/>
                <a:t>loop</a:t>
              </a:r>
              <a:r>
                <a:rPr lang="es-ES" dirty="0" smtClean="0"/>
                <a:t> 8</a:t>
              </a:r>
              <a:endParaRPr lang="es-ES" dirty="0"/>
            </a:p>
          </p:txBody>
        </p:sp>
      </p:grpSp>
      <p:sp>
        <p:nvSpPr>
          <p:cNvPr id="6" name="CuadroTexto 5"/>
          <p:cNvSpPr txBox="1"/>
          <p:nvPr/>
        </p:nvSpPr>
        <p:spPr>
          <a:xfrm>
            <a:off x="7560182" y="687121"/>
            <a:ext cx="4318000" cy="1754327"/>
          </a:xfrm>
          <a:prstGeom prst="rect">
            <a:avLst/>
          </a:prstGeom>
          <a:noFill/>
        </p:spPr>
        <p:txBody>
          <a:bodyPr wrap="square" rtlCol="0">
            <a:spAutoFit/>
          </a:bodyPr>
          <a:lstStyle/>
          <a:p>
            <a:r>
              <a:rPr lang="es-ES" dirty="0" smtClean="0"/>
              <a:t>En la figura se muestran los objetos geométricos requeridos para la definición del modelo simple discutido a manera de ejemplo. En esta se sigue la siguiente convención para identificar los diferentes objetos:</a:t>
            </a:r>
            <a:endParaRPr lang="es-ES" dirty="0"/>
          </a:p>
        </p:txBody>
      </p:sp>
      <p:grpSp>
        <p:nvGrpSpPr>
          <p:cNvPr id="61" name="Agrupar 60"/>
          <p:cNvGrpSpPr>
            <a:grpSpLocks noChangeAspect="1"/>
          </p:cNvGrpSpPr>
          <p:nvPr/>
        </p:nvGrpSpPr>
        <p:grpSpPr>
          <a:xfrm>
            <a:off x="7893907" y="2574091"/>
            <a:ext cx="3640589" cy="941622"/>
            <a:chOff x="889000" y="5540069"/>
            <a:chExt cx="4550720" cy="1177028"/>
          </a:xfrm>
        </p:grpSpPr>
        <p:sp>
          <p:nvSpPr>
            <p:cNvPr id="62" name="Rectángulo 61"/>
            <p:cNvSpPr/>
            <p:nvPr/>
          </p:nvSpPr>
          <p:spPr>
            <a:xfrm>
              <a:off x="889000" y="5540069"/>
              <a:ext cx="558800" cy="452811"/>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00"/>
                </a:solidFill>
              </a:endParaRPr>
            </a:p>
          </p:txBody>
        </p:sp>
        <p:sp>
          <p:nvSpPr>
            <p:cNvPr id="63" name="CuadroTexto 62"/>
            <p:cNvSpPr txBox="1"/>
            <p:nvPr/>
          </p:nvSpPr>
          <p:spPr>
            <a:xfrm>
              <a:off x="1617615" y="5552054"/>
              <a:ext cx="1441283" cy="369332"/>
            </a:xfrm>
            <a:prstGeom prst="rect">
              <a:avLst/>
            </a:prstGeom>
            <a:noFill/>
          </p:spPr>
          <p:txBody>
            <a:bodyPr wrap="none" rtlCol="0">
              <a:spAutoFit/>
            </a:bodyPr>
            <a:lstStyle/>
            <a:p>
              <a:r>
                <a:rPr lang="es-ES" dirty="0" err="1" smtClean="0"/>
                <a:t>Plane</a:t>
              </a:r>
              <a:r>
                <a:rPr lang="es-ES" dirty="0" smtClean="0"/>
                <a:t> </a:t>
              </a:r>
              <a:r>
                <a:rPr lang="es-ES" dirty="0" err="1" smtClean="0"/>
                <a:t>surface</a:t>
              </a:r>
              <a:endParaRPr lang="es-ES" dirty="0"/>
            </a:p>
          </p:txBody>
        </p:sp>
        <p:sp>
          <p:nvSpPr>
            <p:cNvPr id="64" name="Heptágono 63"/>
            <p:cNvSpPr/>
            <p:nvPr/>
          </p:nvSpPr>
          <p:spPr>
            <a:xfrm>
              <a:off x="1018175" y="6110037"/>
              <a:ext cx="294640" cy="314960"/>
            </a:xfrm>
            <a:prstGeom prst="hep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tx1"/>
                </a:solidFill>
              </a:endParaRPr>
            </a:p>
          </p:txBody>
        </p:sp>
        <p:sp>
          <p:nvSpPr>
            <p:cNvPr id="65" name="CuadroTexto 64"/>
            <p:cNvSpPr txBox="1"/>
            <p:nvPr/>
          </p:nvSpPr>
          <p:spPr>
            <a:xfrm>
              <a:off x="1659732" y="6055665"/>
              <a:ext cx="677214" cy="369332"/>
            </a:xfrm>
            <a:prstGeom prst="rect">
              <a:avLst/>
            </a:prstGeom>
            <a:noFill/>
          </p:spPr>
          <p:txBody>
            <a:bodyPr wrap="none" rtlCol="0">
              <a:spAutoFit/>
            </a:bodyPr>
            <a:lstStyle/>
            <a:p>
              <a:r>
                <a:rPr lang="es-ES" dirty="0" smtClean="0"/>
                <a:t>Point</a:t>
              </a:r>
              <a:endParaRPr lang="es-ES" dirty="0"/>
            </a:p>
          </p:txBody>
        </p:sp>
        <p:grpSp>
          <p:nvGrpSpPr>
            <p:cNvPr id="66" name="Agrupar 65"/>
            <p:cNvGrpSpPr/>
            <p:nvPr/>
          </p:nvGrpSpPr>
          <p:grpSpPr>
            <a:xfrm>
              <a:off x="3774440" y="5687465"/>
              <a:ext cx="249825" cy="360613"/>
              <a:chOff x="9056171" y="468478"/>
              <a:chExt cx="249825" cy="360613"/>
            </a:xfrm>
          </p:grpSpPr>
          <p:cxnSp>
            <p:nvCxnSpPr>
              <p:cNvPr id="70" name="Conector recto 69"/>
              <p:cNvCxnSpPr/>
              <p:nvPr/>
            </p:nvCxnSpPr>
            <p:spPr>
              <a:xfrm>
                <a:off x="9056171" y="468478"/>
                <a:ext cx="249825" cy="2082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Conector recto 70"/>
              <p:cNvCxnSpPr/>
              <p:nvPr/>
            </p:nvCxnSpPr>
            <p:spPr>
              <a:xfrm flipV="1">
                <a:off x="9056171" y="676691"/>
                <a:ext cx="249825"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7" name="CuadroTexto 66"/>
            <p:cNvSpPr txBox="1"/>
            <p:nvPr/>
          </p:nvSpPr>
          <p:spPr>
            <a:xfrm>
              <a:off x="4082146" y="5631573"/>
              <a:ext cx="570814" cy="369332"/>
            </a:xfrm>
            <a:prstGeom prst="rect">
              <a:avLst/>
            </a:prstGeom>
            <a:noFill/>
          </p:spPr>
          <p:txBody>
            <a:bodyPr wrap="none" rtlCol="0">
              <a:spAutoFit/>
            </a:bodyPr>
            <a:lstStyle/>
            <a:p>
              <a:r>
                <a:rPr lang="es-ES" dirty="0" smtClean="0"/>
                <a:t>Line</a:t>
              </a:r>
              <a:endParaRPr lang="es-ES" dirty="0"/>
            </a:p>
          </p:txBody>
        </p:sp>
        <p:graphicFrame>
          <p:nvGraphicFramePr>
            <p:cNvPr id="68" name="Objeto 67"/>
            <p:cNvGraphicFramePr>
              <a:graphicFrameLocks noChangeAspect="1"/>
            </p:cNvGraphicFramePr>
            <p:nvPr>
              <p:extLst>
                <p:ext uri="{D42A27DB-BD31-4B8C-83A1-F6EECF244321}">
                  <p14:modId xmlns:p14="http://schemas.microsoft.com/office/powerpoint/2010/main" val="431770727"/>
                </p:ext>
              </p:extLst>
            </p:nvPr>
          </p:nvGraphicFramePr>
          <p:xfrm>
            <a:off x="3653895" y="6132897"/>
            <a:ext cx="533400" cy="584200"/>
          </p:xfrm>
          <a:graphic>
            <a:graphicData uri="http://schemas.openxmlformats.org/presentationml/2006/ole">
              <mc:AlternateContent xmlns:mc="http://schemas.openxmlformats.org/markup-compatibility/2006">
                <mc:Choice xmlns:v="urn:schemas-microsoft-com:vml" Requires="v">
                  <p:oleObj spid="_x0000_s2455" name="Equation" r:id="rId9" imgW="266700" imgH="292100" progId="Equation.DSMT4">
                    <p:embed/>
                  </p:oleObj>
                </mc:Choice>
                <mc:Fallback>
                  <p:oleObj name="Equation" r:id="rId9" imgW="266700" imgH="292100" progId="Equation.DSMT4">
                    <p:embed/>
                    <p:pic>
                      <p:nvPicPr>
                        <p:cNvPr id="0" name=""/>
                        <p:cNvPicPr/>
                        <p:nvPr/>
                      </p:nvPicPr>
                      <p:blipFill>
                        <a:blip r:embed="rId8"/>
                        <a:stretch>
                          <a:fillRect/>
                        </a:stretch>
                      </p:blipFill>
                      <p:spPr>
                        <a:xfrm>
                          <a:off x="3653895" y="6132897"/>
                          <a:ext cx="533400" cy="584200"/>
                        </a:xfrm>
                        <a:prstGeom prst="rect">
                          <a:avLst/>
                        </a:prstGeom>
                      </p:spPr>
                    </p:pic>
                  </p:oleObj>
                </mc:Fallback>
              </mc:AlternateContent>
            </a:graphicData>
          </a:graphic>
        </p:graphicFrame>
        <p:sp>
          <p:nvSpPr>
            <p:cNvPr id="69" name="CuadroTexto 68"/>
            <p:cNvSpPr txBox="1"/>
            <p:nvPr/>
          </p:nvSpPr>
          <p:spPr>
            <a:xfrm>
              <a:off x="4229132" y="6132897"/>
              <a:ext cx="1210588" cy="369332"/>
            </a:xfrm>
            <a:prstGeom prst="rect">
              <a:avLst/>
            </a:prstGeom>
            <a:noFill/>
          </p:spPr>
          <p:txBody>
            <a:bodyPr wrap="none" rtlCol="0">
              <a:spAutoFit/>
            </a:bodyPr>
            <a:lstStyle/>
            <a:p>
              <a:r>
                <a:rPr lang="es-ES" dirty="0" smtClean="0"/>
                <a:t>Line </a:t>
              </a:r>
              <a:r>
                <a:rPr lang="es-ES" dirty="0" err="1" smtClean="0"/>
                <a:t>loop</a:t>
              </a:r>
              <a:r>
                <a:rPr lang="es-ES" dirty="0" smtClean="0"/>
                <a:t> 8</a:t>
              </a:r>
              <a:endParaRPr lang="es-ES" dirty="0"/>
            </a:p>
          </p:txBody>
        </p:sp>
      </p:grpSp>
      <p:sp>
        <p:nvSpPr>
          <p:cNvPr id="72" name="CuadroTexto 71"/>
          <p:cNvSpPr txBox="1"/>
          <p:nvPr/>
        </p:nvSpPr>
        <p:spPr>
          <a:xfrm>
            <a:off x="7560182" y="3860722"/>
            <a:ext cx="4318000" cy="2308324"/>
          </a:xfrm>
          <a:prstGeom prst="rect">
            <a:avLst/>
          </a:prstGeom>
          <a:noFill/>
        </p:spPr>
        <p:txBody>
          <a:bodyPr wrap="square" rtlCol="0">
            <a:spAutoFit/>
          </a:bodyPr>
          <a:lstStyle/>
          <a:p>
            <a:r>
              <a:rPr lang="es-ES" dirty="0" smtClean="0"/>
              <a:t>La definición del modelo puede hacerse mediante la interface gráfica de </a:t>
            </a:r>
            <a:r>
              <a:rPr lang="es-ES" dirty="0" err="1" smtClean="0"/>
              <a:t>gmsh</a:t>
            </a:r>
            <a:r>
              <a:rPr lang="es-ES" dirty="0" smtClean="0"/>
              <a:t> o directamente escribiendo los comandos en el lenguaje de </a:t>
            </a:r>
            <a:r>
              <a:rPr lang="es-ES" b="1" dirty="0" err="1" smtClean="0"/>
              <a:t>gmsh</a:t>
            </a:r>
            <a:r>
              <a:rPr lang="es-ES" dirty="0" smtClean="0"/>
              <a:t>. De cualquier forma el modelo se define en términos de un archivo con extensión .geo, en este caso la geometría esta definida en el archivo </a:t>
            </a:r>
            <a:r>
              <a:rPr lang="es-ES" b="1" dirty="0" err="1" smtClean="0"/>
              <a:t>template.geo</a:t>
            </a:r>
            <a:r>
              <a:rPr lang="es-ES" dirty="0" smtClean="0"/>
              <a:t>.</a:t>
            </a:r>
            <a:endParaRPr lang="es-ES" dirty="0"/>
          </a:p>
        </p:txBody>
      </p:sp>
    </p:spTree>
    <p:extLst>
      <p:ext uri="{BB962C8B-B14F-4D97-AF65-F5344CB8AC3E}">
        <p14:creationId xmlns:p14="http://schemas.microsoft.com/office/powerpoint/2010/main" val="2005100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p:cNvGrpSpPr>
            <a:grpSpLocks noChangeAspect="1"/>
          </p:cNvGrpSpPr>
          <p:nvPr/>
        </p:nvGrpSpPr>
        <p:grpSpPr>
          <a:xfrm>
            <a:off x="-73406" y="798707"/>
            <a:ext cx="7061279" cy="4705089"/>
            <a:chOff x="2368283" y="1110520"/>
            <a:chExt cx="7845866" cy="5227877"/>
          </a:xfrm>
        </p:grpSpPr>
        <p:sp>
          <p:nvSpPr>
            <p:cNvPr id="4" name="Rectangle 3"/>
            <p:cNvSpPr/>
            <p:nvPr/>
          </p:nvSpPr>
          <p:spPr>
            <a:xfrm>
              <a:off x="3091548" y="1959415"/>
              <a:ext cx="6531429" cy="1752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 profile 1</a:t>
              </a:r>
            </a:p>
            <a:p>
              <a:pPr algn="ctr"/>
              <a:r>
                <a:rPr lang="en-US" dirty="0" smtClean="0">
                  <a:solidFill>
                    <a:schemeClr val="tx1"/>
                  </a:solidFill>
                </a:rPr>
                <a:t>(Physical surface 100)</a:t>
              </a:r>
              <a:endParaRPr lang="en-US" dirty="0">
                <a:solidFill>
                  <a:schemeClr val="tx1"/>
                </a:solidFill>
              </a:endParaRPr>
            </a:p>
          </p:txBody>
        </p:sp>
        <p:sp>
          <p:nvSpPr>
            <p:cNvPr id="5" name="Rectangle 4"/>
            <p:cNvSpPr/>
            <p:nvPr/>
          </p:nvSpPr>
          <p:spPr>
            <a:xfrm>
              <a:off x="3102446" y="3712014"/>
              <a:ext cx="6531429" cy="192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 profile 2</a:t>
              </a:r>
            </a:p>
            <a:p>
              <a:pPr algn="ctr"/>
              <a:r>
                <a:rPr lang="en-US" dirty="0" smtClean="0">
                  <a:solidFill>
                    <a:schemeClr val="tx1"/>
                  </a:solidFill>
                </a:rPr>
                <a:t>(Physical surface 200)</a:t>
              </a:r>
              <a:endParaRPr lang="en-US" dirty="0">
                <a:solidFill>
                  <a:schemeClr val="tx1"/>
                </a:solidFill>
              </a:endParaRPr>
            </a:p>
          </p:txBody>
        </p:sp>
        <p:grpSp>
          <p:nvGrpSpPr>
            <p:cNvPr id="47" name="Group 46"/>
            <p:cNvGrpSpPr/>
            <p:nvPr/>
          </p:nvGrpSpPr>
          <p:grpSpPr>
            <a:xfrm>
              <a:off x="2862947" y="1959415"/>
              <a:ext cx="228600" cy="3679337"/>
              <a:chOff x="925286" y="2188029"/>
              <a:chExt cx="228600" cy="3679337"/>
            </a:xfrm>
          </p:grpSpPr>
          <p:grpSp>
            <p:nvGrpSpPr>
              <p:cNvPr id="16" name="Group 15"/>
              <p:cNvGrpSpPr/>
              <p:nvPr/>
            </p:nvGrpSpPr>
            <p:grpSpPr>
              <a:xfrm>
                <a:off x="925286" y="2188029"/>
                <a:ext cx="228600" cy="925280"/>
                <a:chOff x="925286" y="2188029"/>
                <a:chExt cx="228600" cy="925280"/>
              </a:xfrm>
            </p:grpSpPr>
            <p:grpSp>
              <p:nvGrpSpPr>
                <p:cNvPr id="9" name="Group 8"/>
                <p:cNvGrpSpPr/>
                <p:nvPr/>
              </p:nvGrpSpPr>
              <p:grpSpPr>
                <a:xfrm>
                  <a:off x="925286" y="2188029"/>
                  <a:ext cx="228600" cy="304799"/>
                  <a:chOff x="925286" y="2188029"/>
                  <a:chExt cx="228600" cy="304799"/>
                </a:xfrm>
              </p:grpSpPr>
              <p:cxnSp>
                <p:nvCxnSpPr>
                  <p:cNvPr id="7" name="Straight Connector 6"/>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25286" y="2525484"/>
                  <a:ext cx="228600" cy="304799"/>
                  <a:chOff x="925286" y="2188029"/>
                  <a:chExt cx="228600" cy="304799"/>
                </a:xfrm>
              </p:grpSpPr>
              <p:cxnSp>
                <p:nvCxnSpPr>
                  <p:cNvPr id="11" name="Straight Connector 1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25286" y="2808510"/>
                  <a:ext cx="228600" cy="304799"/>
                  <a:chOff x="925286" y="2188029"/>
                  <a:chExt cx="228600" cy="304799"/>
                </a:xfrm>
              </p:grpSpPr>
              <p:cxnSp>
                <p:nvCxnSpPr>
                  <p:cNvPr id="14" name="Straight Connector 13"/>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p:cNvGrpSpPr/>
              <p:nvPr/>
            </p:nvGrpSpPr>
            <p:grpSpPr>
              <a:xfrm>
                <a:off x="925286" y="3124192"/>
                <a:ext cx="228600" cy="925280"/>
                <a:chOff x="925286" y="2188029"/>
                <a:chExt cx="228600" cy="925280"/>
              </a:xfrm>
            </p:grpSpPr>
            <p:grpSp>
              <p:nvGrpSpPr>
                <p:cNvPr id="18" name="Group 17"/>
                <p:cNvGrpSpPr/>
                <p:nvPr/>
              </p:nvGrpSpPr>
              <p:grpSpPr>
                <a:xfrm>
                  <a:off x="925286" y="2188029"/>
                  <a:ext cx="228600" cy="304799"/>
                  <a:chOff x="925286" y="2188029"/>
                  <a:chExt cx="228600" cy="304799"/>
                </a:xfrm>
              </p:grpSpPr>
              <p:cxnSp>
                <p:nvCxnSpPr>
                  <p:cNvPr id="25" name="Straight Connector 2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25286" y="2525484"/>
                  <a:ext cx="228600" cy="304799"/>
                  <a:chOff x="925286" y="2188029"/>
                  <a:chExt cx="228600" cy="304799"/>
                </a:xfrm>
              </p:grpSpPr>
              <p:cxnSp>
                <p:nvCxnSpPr>
                  <p:cNvPr id="23" name="Straight Connector 2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925286" y="2808510"/>
                  <a:ext cx="228600" cy="304799"/>
                  <a:chOff x="925286" y="2188029"/>
                  <a:chExt cx="228600" cy="304799"/>
                </a:xfrm>
              </p:grpSpPr>
              <p:cxnSp>
                <p:nvCxnSpPr>
                  <p:cNvPr id="21" name="Straight Connector 2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925286" y="4049472"/>
                <a:ext cx="228600" cy="925280"/>
                <a:chOff x="925286" y="2188029"/>
                <a:chExt cx="228600" cy="925280"/>
              </a:xfrm>
            </p:grpSpPr>
            <p:grpSp>
              <p:nvGrpSpPr>
                <p:cNvPr id="28" name="Group 27"/>
                <p:cNvGrpSpPr/>
                <p:nvPr/>
              </p:nvGrpSpPr>
              <p:grpSpPr>
                <a:xfrm>
                  <a:off x="925286" y="2188029"/>
                  <a:ext cx="228600" cy="304799"/>
                  <a:chOff x="925286" y="2188029"/>
                  <a:chExt cx="228600" cy="304799"/>
                </a:xfrm>
              </p:grpSpPr>
              <p:cxnSp>
                <p:nvCxnSpPr>
                  <p:cNvPr id="35" name="Straight Connector 3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25286" y="2525484"/>
                  <a:ext cx="228600" cy="304799"/>
                  <a:chOff x="925286" y="2188029"/>
                  <a:chExt cx="228600" cy="304799"/>
                </a:xfrm>
              </p:grpSpPr>
              <p:cxnSp>
                <p:nvCxnSpPr>
                  <p:cNvPr id="33" name="Straight Connector 3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25286" y="2808510"/>
                  <a:ext cx="228600" cy="304799"/>
                  <a:chOff x="925286" y="2188029"/>
                  <a:chExt cx="228600" cy="304799"/>
                </a:xfrm>
              </p:grpSpPr>
              <p:cxnSp>
                <p:nvCxnSpPr>
                  <p:cNvPr id="31" name="Straight Connector 3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925286" y="4942086"/>
                <a:ext cx="228600" cy="925280"/>
                <a:chOff x="925286" y="2188029"/>
                <a:chExt cx="228600" cy="925280"/>
              </a:xfrm>
            </p:grpSpPr>
            <p:grpSp>
              <p:nvGrpSpPr>
                <p:cNvPr id="38" name="Group 37"/>
                <p:cNvGrpSpPr/>
                <p:nvPr/>
              </p:nvGrpSpPr>
              <p:grpSpPr>
                <a:xfrm>
                  <a:off x="925286" y="2188029"/>
                  <a:ext cx="228600" cy="304799"/>
                  <a:chOff x="925286" y="2188029"/>
                  <a:chExt cx="228600" cy="304799"/>
                </a:xfrm>
              </p:grpSpPr>
              <p:cxnSp>
                <p:nvCxnSpPr>
                  <p:cNvPr id="45" name="Straight Connector 44"/>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25286" y="2525484"/>
                  <a:ext cx="228600" cy="304799"/>
                  <a:chOff x="925286" y="2188029"/>
                  <a:chExt cx="228600" cy="304799"/>
                </a:xfrm>
              </p:grpSpPr>
              <p:cxnSp>
                <p:nvCxnSpPr>
                  <p:cNvPr id="43" name="Straight Connector 42"/>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25286" y="2808510"/>
                  <a:ext cx="228600" cy="304799"/>
                  <a:chOff x="925286" y="2188029"/>
                  <a:chExt cx="228600" cy="304799"/>
                </a:xfrm>
              </p:grpSpPr>
              <p:cxnSp>
                <p:nvCxnSpPr>
                  <p:cNvPr id="41" name="Straight Connector 40"/>
                  <p:cNvCxnSpPr/>
                  <p:nvPr/>
                </p:nvCxnSpPr>
                <p:spPr>
                  <a:xfrm>
                    <a:off x="925286" y="2188029"/>
                    <a:ext cx="0" cy="304799"/>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25286" y="2220685"/>
                    <a:ext cx="228600"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7" name="Group 166"/>
            <p:cNvGrpSpPr/>
            <p:nvPr/>
          </p:nvGrpSpPr>
          <p:grpSpPr>
            <a:xfrm>
              <a:off x="3026246" y="5649635"/>
              <a:ext cx="6596730" cy="179617"/>
              <a:chOff x="3047999" y="5366633"/>
              <a:chExt cx="6596730" cy="179617"/>
            </a:xfrm>
          </p:grpSpPr>
          <p:grpSp>
            <p:nvGrpSpPr>
              <p:cNvPr id="148" name="Group 147"/>
              <p:cNvGrpSpPr/>
              <p:nvPr/>
            </p:nvGrpSpPr>
            <p:grpSpPr>
              <a:xfrm>
                <a:off x="3047999" y="5372078"/>
                <a:ext cx="4952991" cy="174172"/>
                <a:chOff x="6008913" y="620485"/>
                <a:chExt cx="4952991" cy="174172"/>
              </a:xfrm>
            </p:grpSpPr>
            <p:grpSp>
              <p:nvGrpSpPr>
                <p:cNvPr id="93" name="Group 92"/>
                <p:cNvGrpSpPr/>
                <p:nvPr/>
              </p:nvGrpSpPr>
              <p:grpSpPr>
                <a:xfrm>
                  <a:off x="6008913" y="620486"/>
                  <a:ext cx="304800" cy="174171"/>
                  <a:chOff x="9818914" y="762000"/>
                  <a:chExt cx="304800" cy="174171"/>
                </a:xfrm>
              </p:grpSpPr>
              <p:cxnSp>
                <p:nvCxnSpPr>
                  <p:cNvPr id="90" name="Straight Connector 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302826" y="620486"/>
                  <a:ext cx="304800" cy="174171"/>
                  <a:chOff x="9818914" y="762000"/>
                  <a:chExt cx="304800" cy="174171"/>
                </a:xfrm>
              </p:grpSpPr>
              <p:cxnSp>
                <p:nvCxnSpPr>
                  <p:cNvPr id="98" name="Straight Connector 9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6531426" y="620485"/>
                  <a:ext cx="304800" cy="174171"/>
                  <a:chOff x="9818914" y="762000"/>
                  <a:chExt cx="304800" cy="174171"/>
                </a:xfrm>
              </p:grpSpPr>
              <p:cxnSp>
                <p:nvCxnSpPr>
                  <p:cNvPr id="101" name="Straight Connector 10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6836226" y="620486"/>
                  <a:ext cx="304800" cy="174171"/>
                  <a:chOff x="9818914" y="762000"/>
                  <a:chExt cx="304800" cy="174171"/>
                </a:xfrm>
              </p:grpSpPr>
              <p:cxnSp>
                <p:nvCxnSpPr>
                  <p:cNvPr id="104" name="Straight Connector 10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130139" y="620486"/>
                  <a:ext cx="304800" cy="174171"/>
                  <a:chOff x="9818914" y="762000"/>
                  <a:chExt cx="304800" cy="174171"/>
                </a:xfrm>
              </p:grpSpPr>
              <p:cxnSp>
                <p:nvCxnSpPr>
                  <p:cNvPr id="107" name="Straight Connector 10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7358739" y="620485"/>
                  <a:ext cx="304800" cy="174171"/>
                  <a:chOff x="9818914" y="762000"/>
                  <a:chExt cx="304800" cy="174171"/>
                </a:xfrm>
              </p:grpSpPr>
              <p:cxnSp>
                <p:nvCxnSpPr>
                  <p:cNvPr id="110" name="Straight Connector 10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663539" y="620486"/>
                  <a:ext cx="304800" cy="174171"/>
                  <a:chOff x="9818914" y="762000"/>
                  <a:chExt cx="304800" cy="174171"/>
                </a:xfrm>
              </p:grpSpPr>
              <p:cxnSp>
                <p:nvCxnSpPr>
                  <p:cNvPr id="113" name="Straight Connector 11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7957452" y="620486"/>
                  <a:ext cx="304800" cy="174171"/>
                  <a:chOff x="9818914" y="762000"/>
                  <a:chExt cx="304800" cy="174171"/>
                </a:xfrm>
              </p:grpSpPr>
              <p:cxnSp>
                <p:nvCxnSpPr>
                  <p:cNvPr id="116" name="Straight Connector 11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8186052" y="620485"/>
                  <a:ext cx="304800" cy="174171"/>
                  <a:chOff x="9818914" y="762000"/>
                  <a:chExt cx="304800" cy="174171"/>
                </a:xfrm>
              </p:grpSpPr>
              <p:cxnSp>
                <p:nvCxnSpPr>
                  <p:cNvPr id="119" name="Straight Connector 11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490852" y="620486"/>
                  <a:ext cx="304800" cy="174171"/>
                  <a:chOff x="9818914" y="762000"/>
                  <a:chExt cx="304800" cy="174171"/>
                </a:xfrm>
              </p:grpSpPr>
              <p:cxnSp>
                <p:nvCxnSpPr>
                  <p:cNvPr id="122" name="Straight Connector 12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8784765" y="620486"/>
                  <a:ext cx="304800" cy="174171"/>
                  <a:chOff x="9818914" y="762000"/>
                  <a:chExt cx="304800" cy="174171"/>
                </a:xfrm>
              </p:grpSpPr>
              <p:cxnSp>
                <p:nvCxnSpPr>
                  <p:cNvPr id="125" name="Straight Connector 12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9013365" y="620485"/>
                  <a:ext cx="304800" cy="174171"/>
                  <a:chOff x="9818914" y="762000"/>
                  <a:chExt cx="304800" cy="174171"/>
                </a:xfrm>
              </p:grpSpPr>
              <p:cxnSp>
                <p:nvCxnSpPr>
                  <p:cNvPr id="128" name="Straight Connector 12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9307278" y="620486"/>
                  <a:ext cx="304800" cy="174171"/>
                  <a:chOff x="9818914" y="762000"/>
                  <a:chExt cx="304800" cy="174171"/>
                </a:xfrm>
              </p:grpSpPr>
              <p:cxnSp>
                <p:nvCxnSpPr>
                  <p:cNvPr id="131" name="Straight Connector 13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9601191" y="620486"/>
                  <a:ext cx="304800" cy="174171"/>
                  <a:chOff x="9818914" y="762000"/>
                  <a:chExt cx="304800" cy="174171"/>
                </a:xfrm>
              </p:grpSpPr>
              <p:cxnSp>
                <p:nvCxnSpPr>
                  <p:cNvPr id="134" name="Straight Connector 13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9829791" y="620485"/>
                  <a:ext cx="304800" cy="174171"/>
                  <a:chOff x="9818914" y="762000"/>
                  <a:chExt cx="304800" cy="174171"/>
                </a:xfrm>
              </p:grpSpPr>
              <p:cxnSp>
                <p:nvCxnSpPr>
                  <p:cNvPr id="137" name="Straight Connector 13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10134591" y="620486"/>
                  <a:ext cx="304800" cy="174171"/>
                  <a:chOff x="9818914" y="762000"/>
                  <a:chExt cx="304800" cy="174171"/>
                </a:xfrm>
              </p:grpSpPr>
              <p:cxnSp>
                <p:nvCxnSpPr>
                  <p:cNvPr id="140" name="Straight Connector 13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10428504" y="620486"/>
                  <a:ext cx="304800" cy="174171"/>
                  <a:chOff x="9818914" y="762000"/>
                  <a:chExt cx="304800" cy="174171"/>
                </a:xfrm>
              </p:grpSpPr>
              <p:cxnSp>
                <p:nvCxnSpPr>
                  <p:cNvPr id="143" name="Straight Connector 14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10657104" y="620485"/>
                  <a:ext cx="304800" cy="174171"/>
                  <a:chOff x="9818914" y="762000"/>
                  <a:chExt cx="304800" cy="174171"/>
                </a:xfrm>
              </p:grpSpPr>
              <p:cxnSp>
                <p:nvCxnSpPr>
                  <p:cNvPr id="146" name="Straight Connector 14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p:cNvGrpSpPr/>
              <p:nvPr/>
            </p:nvGrpSpPr>
            <p:grpSpPr>
              <a:xfrm>
                <a:off x="7990103" y="5366634"/>
                <a:ext cx="304800" cy="174171"/>
                <a:chOff x="9818914" y="762000"/>
                <a:chExt cx="304800" cy="174171"/>
              </a:xfrm>
            </p:grpSpPr>
            <p:cxnSp>
              <p:nvCxnSpPr>
                <p:cNvPr id="150" name="Straight Connector 14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8284016" y="5366634"/>
                <a:ext cx="304800" cy="174171"/>
                <a:chOff x="9818914" y="762000"/>
                <a:chExt cx="304800" cy="174171"/>
              </a:xfrm>
            </p:grpSpPr>
            <p:cxnSp>
              <p:nvCxnSpPr>
                <p:cNvPr id="153" name="Straight Connector 15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8512616" y="5366633"/>
                <a:ext cx="304800" cy="174171"/>
                <a:chOff x="9818914" y="762000"/>
                <a:chExt cx="304800" cy="174171"/>
              </a:xfrm>
            </p:grpSpPr>
            <p:cxnSp>
              <p:nvCxnSpPr>
                <p:cNvPr id="156" name="Straight Connector 15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8817416" y="5366634"/>
                <a:ext cx="304800" cy="174171"/>
                <a:chOff x="9818914" y="762000"/>
                <a:chExt cx="304800" cy="174171"/>
              </a:xfrm>
            </p:grpSpPr>
            <p:cxnSp>
              <p:nvCxnSpPr>
                <p:cNvPr id="159" name="Straight Connector 15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9111329" y="5366634"/>
                <a:ext cx="304800" cy="174171"/>
                <a:chOff x="9818914" y="762000"/>
                <a:chExt cx="304800" cy="174171"/>
              </a:xfrm>
            </p:grpSpPr>
            <p:cxnSp>
              <p:nvCxnSpPr>
                <p:cNvPr id="162" name="Straight Connector 16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339929" y="5366633"/>
                <a:ext cx="304800" cy="174171"/>
                <a:chOff x="9818914" y="762000"/>
                <a:chExt cx="304800" cy="174171"/>
              </a:xfrm>
            </p:grpSpPr>
            <p:cxnSp>
              <p:nvCxnSpPr>
                <p:cNvPr id="165" name="Straight Connector 16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1" name="Group 200"/>
            <p:cNvGrpSpPr/>
            <p:nvPr/>
          </p:nvGrpSpPr>
          <p:grpSpPr>
            <a:xfrm>
              <a:off x="9622976" y="1964855"/>
              <a:ext cx="174174" cy="3635803"/>
              <a:chOff x="10428512" y="1676396"/>
              <a:chExt cx="174174" cy="3635803"/>
            </a:xfrm>
          </p:grpSpPr>
          <p:grpSp>
            <p:nvGrpSpPr>
              <p:cNvPr id="94" name="Group 93"/>
              <p:cNvGrpSpPr/>
              <p:nvPr/>
            </p:nvGrpSpPr>
            <p:grpSpPr>
              <a:xfrm rot="16200000">
                <a:off x="10363200" y="1741710"/>
                <a:ext cx="304800" cy="174171"/>
                <a:chOff x="9818914" y="762000"/>
                <a:chExt cx="304800" cy="174171"/>
              </a:xfrm>
            </p:grpSpPr>
            <p:cxnSp>
              <p:nvCxnSpPr>
                <p:cNvPr id="95" name="Straight Connector 9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rot="16200000">
                <a:off x="10363200" y="2046511"/>
                <a:ext cx="304800" cy="174171"/>
                <a:chOff x="9818914" y="762000"/>
                <a:chExt cx="304800" cy="174171"/>
              </a:xfrm>
            </p:grpSpPr>
            <p:cxnSp>
              <p:nvCxnSpPr>
                <p:cNvPr id="169" name="Straight Connector 16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rot="16200000">
                <a:off x="10363199" y="2351310"/>
                <a:ext cx="304800" cy="174171"/>
                <a:chOff x="9818914" y="762000"/>
                <a:chExt cx="304800" cy="174171"/>
              </a:xfrm>
            </p:grpSpPr>
            <p:cxnSp>
              <p:nvCxnSpPr>
                <p:cNvPr id="172" name="Straight Connector 171"/>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rot="16200000">
                <a:off x="10363201" y="2656100"/>
                <a:ext cx="304800" cy="174171"/>
                <a:chOff x="9818914" y="762000"/>
                <a:chExt cx="304800" cy="174171"/>
              </a:xfrm>
            </p:grpSpPr>
            <p:cxnSp>
              <p:nvCxnSpPr>
                <p:cNvPr id="175" name="Straight Connector 174"/>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rot="16200000">
                <a:off x="10363201" y="2960901"/>
                <a:ext cx="304800" cy="174171"/>
                <a:chOff x="9818914" y="762000"/>
                <a:chExt cx="304800" cy="174171"/>
              </a:xfrm>
            </p:grpSpPr>
            <p:cxnSp>
              <p:nvCxnSpPr>
                <p:cNvPr id="178" name="Straight Connector 177"/>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p:cNvGrpSpPr/>
              <p:nvPr/>
            </p:nvGrpSpPr>
            <p:grpSpPr>
              <a:xfrm rot="16200000">
                <a:off x="10363200" y="3265700"/>
                <a:ext cx="304800" cy="174171"/>
                <a:chOff x="9818914" y="762000"/>
                <a:chExt cx="304800" cy="174171"/>
              </a:xfrm>
            </p:grpSpPr>
            <p:cxnSp>
              <p:nvCxnSpPr>
                <p:cNvPr id="181" name="Straight Connector 180"/>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rot="16200000">
                <a:off x="10363199" y="3570490"/>
                <a:ext cx="304800" cy="174171"/>
                <a:chOff x="9818914" y="762000"/>
                <a:chExt cx="304800" cy="174171"/>
              </a:xfrm>
            </p:grpSpPr>
            <p:cxnSp>
              <p:nvCxnSpPr>
                <p:cNvPr id="184" name="Straight Connector 183"/>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p:cNvGrpSpPr/>
              <p:nvPr/>
            </p:nvGrpSpPr>
            <p:grpSpPr>
              <a:xfrm rot="16200000">
                <a:off x="10363199" y="3875291"/>
                <a:ext cx="304800" cy="174171"/>
                <a:chOff x="9818914" y="762000"/>
                <a:chExt cx="304800" cy="174171"/>
              </a:xfrm>
            </p:grpSpPr>
            <p:cxnSp>
              <p:nvCxnSpPr>
                <p:cNvPr id="187" name="Straight Connector 186"/>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p:cNvGrpSpPr/>
              <p:nvPr/>
            </p:nvGrpSpPr>
            <p:grpSpPr>
              <a:xfrm rot="16200000">
                <a:off x="10363198" y="4180090"/>
                <a:ext cx="304800" cy="174171"/>
                <a:chOff x="9818914" y="762000"/>
                <a:chExt cx="304800" cy="174171"/>
              </a:xfrm>
            </p:grpSpPr>
            <p:cxnSp>
              <p:nvCxnSpPr>
                <p:cNvPr id="190" name="Straight Connector 189"/>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rot="16200000">
                <a:off x="10363199" y="4463113"/>
                <a:ext cx="304800" cy="174171"/>
                <a:chOff x="9818914" y="762000"/>
                <a:chExt cx="304800" cy="174171"/>
              </a:xfrm>
            </p:grpSpPr>
            <p:cxnSp>
              <p:nvCxnSpPr>
                <p:cNvPr id="193" name="Straight Connector 192"/>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rot="16200000">
                <a:off x="10363199" y="4767914"/>
                <a:ext cx="304800" cy="174171"/>
                <a:chOff x="9818914" y="762000"/>
                <a:chExt cx="304800" cy="174171"/>
              </a:xfrm>
            </p:grpSpPr>
            <p:cxnSp>
              <p:nvCxnSpPr>
                <p:cNvPr id="196" name="Straight Connector 195"/>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p:cNvGrpSpPr/>
              <p:nvPr/>
            </p:nvGrpSpPr>
            <p:grpSpPr>
              <a:xfrm rot="16200000">
                <a:off x="10363198" y="5072713"/>
                <a:ext cx="304800" cy="174171"/>
                <a:chOff x="9818914" y="762000"/>
                <a:chExt cx="304800" cy="174171"/>
              </a:xfrm>
            </p:grpSpPr>
            <p:cxnSp>
              <p:nvCxnSpPr>
                <p:cNvPr id="199" name="Straight Connector 198"/>
                <p:cNvCxnSpPr/>
                <p:nvPr/>
              </p:nvCxnSpPr>
              <p:spPr>
                <a:xfrm>
                  <a:off x="9818914" y="936171"/>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9895114" y="762000"/>
                  <a:ext cx="152400"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5" name="Group 274"/>
            <p:cNvGrpSpPr/>
            <p:nvPr/>
          </p:nvGrpSpPr>
          <p:grpSpPr>
            <a:xfrm>
              <a:off x="3064361" y="1521254"/>
              <a:ext cx="6569504" cy="435431"/>
              <a:chOff x="3429011" y="380998"/>
              <a:chExt cx="6569504" cy="435431"/>
            </a:xfrm>
          </p:grpSpPr>
          <p:cxnSp>
            <p:nvCxnSpPr>
              <p:cNvPr id="240" name="Straight Arrow Connector 239"/>
              <p:cNvCxnSpPr/>
              <p:nvPr/>
            </p:nvCxnSpPr>
            <p:spPr>
              <a:xfrm>
                <a:off x="3429011"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3657622"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a:off x="38989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412753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4385115"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a:off x="4613726" y="381000"/>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4855026"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5083637"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a:off x="530135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552996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577126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599987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625745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648606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a:off x="672736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a:off x="6955976"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7173689"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7402300"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7643600"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7872211"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8129793"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8358404"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a:off x="8599704"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a:off x="8828315"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9042411"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9271022"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9512322"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9740933" y="380998"/>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9998515" y="380999"/>
                <a:ext cx="0" cy="4354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6" name="TextBox 275"/>
            <p:cNvSpPr txBox="1"/>
            <p:nvPr/>
          </p:nvSpPr>
          <p:spPr>
            <a:xfrm rot="16200000">
              <a:off x="1829418" y="3487355"/>
              <a:ext cx="1385507" cy="307777"/>
            </a:xfrm>
            <a:prstGeom prst="rect">
              <a:avLst/>
            </a:prstGeom>
            <a:noFill/>
          </p:spPr>
          <p:txBody>
            <a:bodyPr wrap="none" rtlCol="0">
              <a:spAutoFit/>
            </a:bodyPr>
            <a:lstStyle/>
            <a:p>
              <a:r>
                <a:rPr lang="en-US" sz="1400" dirty="0" smtClean="0"/>
                <a:t>Physical line 300</a:t>
              </a:r>
              <a:endParaRPr lang="en-US" sz="1400" dirty="0"/>
            </a:p>
          </p:txBody>
        </p:sp>
        <p:sp>
          <p:nvSpPr>
            <p:cNvPr id="277" name="TextBox 276"/>
            <p:cNvSpPr txBox="1"/>
            <p:nvPr/>
          </p:nvSpPr>
          <p:spPr>
            <a:xfrm rot="5400000">
              <a:off x="9367507" y="3271160"/>
              <a:ext cx="1385507" cy="307777"/>
            </a:xfrm>
            <a:prstGeom prst="rect">
              <a:avLst/>
            </a:prstGeom>
            <a:noFill/>
          </p:spPr>
          <p:txBody>
            <a:bodyPr wrap="none" rtlCol="0">
              <a:spAutoFit/>
            </a:bodyPr>
            <a:lstStyle/>
            <a:p>
              <a:r>
                <a:rPr lang="en-US" sz="1400" dirty="0" smtClean="0"/>
                <a:t>Physical line 300</a:t>
              </a:r>
              <a:endParaRPr lang="en-US" sz="1400" dirty="0"/>
            </a:p>
          </p:txBody>
        </p:sp>
        <p:sp>
          <p:nvSpPr>
            <p:cNvPr id="278" name="TextBox 277"/>
            <p:cNvSpPr txBox="1"/>
            <p:nvPr/>
          </p:nvSpPr>
          <p:spPr>
            <a:xfrm>
              <a:off x="5664508" y="6030620"/>
              <a:ext cx="1385507" cy="307777"/>
            </a:xfrm>
            <a:prstGeom prst="rect">
              <a:avLst/>
            </a:prstGeom>
            <a:noFill/>
          </p:spPr>
          <p:txBody>
            <a:bodyPr wrap="none" rtlCol="0">
              <a:spAutoFit/>
            </a:bodyPr>
            <a:lstStyle/>
            <a:p>
              <a:r>
                <a:rPr lang="en-US" sz="1400" dirty="0" smtClean="0"/>
                <a:t>Physical </a:t>
              </a:r>
              <a:r>
                <a:rPr lang="en-US" sz="1400" smtClean="0"/>
                <a:t>line 400</a:t>
              </a:r>
              <a:endParaRPr lang="en-US" sz="1400" dirty="0"/>
            </a:p>
          </p:txBody>
        </p:sp>
        <p:sp>
          <p:nvSpPr>
            <p:cNvPr id="279" name="TextBox 278"/>
            <p:cNvSpPr txBox="1"/>
            <p:nvPr/>
          </p:nvSpPr>
          <p:spPr>
            <a:xfrm>
              <a:off x="5542661" y="1110520"/>
              <a:ext cx="1385507" cy="307777"/>
            </a:xfrm>
            <a:prstGeom prst="rect">
              <a:avLst/>
            </a:prstGeom>
            <a:noFill/>
          </p:spPr>
          <p:txBody>
            <a:bodyPr wrap="none" rtlCol="0">
              <a:spAutoFit/>
            </a:bodyPr>
            <a:lstStyle/>
            <a:p>
              <a:r>
                <a:rPr lang="en-US" sz="1400" dirty="0" smtClean="0"/>
                <a:t>Physical line 500</a:t>
              </a:r>
              <a:endParaRPr lang="en-US" sz="1400" dirty="0"/>
            </a:p>
          </p:txBody>
        </p:sp>
      </p:grpSp>
      <p:sp>
        <p:nvSpPr>
          <p:cNvPr id="202" name="CuadroTexto 201"/>
          <p:cNvSpPr txBox="1"/>
          <p:nvPr/>
        </p:nvSpPr>
        <p:spPr>
          <a:xfrm>
            <a:off x="4315310" y="112101"/>
            <a:ext cx="2048157" cy="461665"/>
          </a:xfrm>
          <a:prstGeom prst="rect">
            <a:avLst/>
          </a:prstGeom>
          <a:noFill/>
        </p:spPr>
        <p:txBody>
          <a:bodyPr wrap="none" rtlCol="0">
            <a:spAutoFit/>
          </a:bodyPr>
          <a:lstStyle/>
          <a:p>
            <a:r>
              <a:rPr lang="es-ES" sz="2400" dirty="0" smtClean="0"/>
              <a:t>Objetos Físicos</a:t>
            </a:r>
            <a:endParaRPr lang="es-ES" sz="2400" dirty="0"/>
          </a:p>
        </p:txBody>
      </p:sp>
      <p:sp>
        <p:nvSpPr>
          <p:cNvPr id="203" name="CuadroTexto 202"/>
          <p:cNvSpPr txBox="1"/>
          <p:nvPr/>
        </p:nvSpPr>
        <p:spPr>
          <a:xfrm>
            <a:off x="2912312" y="5755686"/>
            <a:ext cx="1441733" cy="369332"/>
          </a:xfrm>
          <a:prstGeom prst="rect">
            <a:avLst/>
          </a:prstGeom>
          <a:noFill/>
        </p:spPr>
        <p:txBody>
          <a:bodyPr wrap="none" rtlCol="0">
            <a:spAutoFit/>
          </a:bodyPr>
          <a:lstStyle/>
          <a:p>
            <a:r>
              <a:rPr lang="es-ES" dirty="0" err="1"/>
              <a:t>t</a:t>
            </a:r>
            <a:r>
              <a:rPr lang="es-ES" dirty="0" err="1" smtClean="0"/>
              <a:t>emplate.geo</a:t>
            </a:r>
            <a:endParaRPr lang="es-ES" dirty="0"/>
          </a:p>
        </p:txBody>
      </p:sp>
      <p:sp>
        <p:nvSpPr>
          <p:cNvPr id="204" name="CuadroTexto 203"/>
          <p:cNvSpPr txBox="1"/>
          <p:nvPr/>
        </p:nvSpPr>
        <p:spPr>
          <a:xfrm>
            <a:off x="7478902" y="530909"/>
            <a:ext cx="4318000" cy="1384995"/>
          </a:xfrm>
          <a:prstGeom prst="rect">
            <a:avLst/>
          </a:prstGeom>
          <a:noFill/>
        </p:spPr>
        <p:txBody>
          <a:bodyPr wrap="square" rtlCol="0">
            <a:spAutoFit/>
          </a:bodyPr>
          <a:lstStyle/>
          <a:p>
            <a:r>
              <a:rPr lang="es-ES" sz="1400" dirty="0" smtClean="0"/>
              <a:t>Para poder definir el modelo en </a:t>
            </a:r>
            <a:r>
              <a:rPr lang="es-ES" sz="1400" b="1" dirty="0" err="1" smtClean="0"/>
              <a:t>SolidsP</a:t>
            </a:r>
            <a:r>
              <a:rPr lang="es-ES" sz="1400" dirty="0" err="1" smtClean="0"/>
              <a:t>y</a:t>
            </a:r>
            <a:r>
              <a:rPr lang="es-ES" sz="1400" dirty="0" smtClean="0"/>
              <a:t> es necesario agrupar las partes relevantes del modelo de </a:t>
            </a:r>
            <a:r>
              <a:rPr lang="es-ES" sz="1400" b="1" dirty="0" err="1" smtClean="0"/>
              <a:t>gmsh</a:t>
            </a:r>
            <a:r>
              <a:rPr lang="es-ES" sz="1400" dirty="0" smtClean="0"/>
              <a:t> en objetos físicos. En </a:t>
            </a:r>
            <a:r>
              <a:rPr lang="es-ES" sz="1400" dirty="0" err="1" smtClean="0"/>
              <a:t>gmsh</a:t>
            </a:r>
            <a:r>
              <a:rPr lang="es-ES" sz="1400" dirty="0" smtClean="0"/>
              <a:t> cada objeto físico es identificado mediante un nombre (número entero). En el ejemplo de la figura se han creado objetos físicos de la siguiente manera:</a:t>
            </a:r>
            <a:endParaRPr lang="es-ES" sz="1400" dirty="0"/>
          </a:p>
        </p:txBody>
      </p:sp>
      <p:sp>
        <p:nvSpPr>
          <p:cNvPr id="205" name="CuadroTexto 204"/>
          <p:cNvSpPr txBox="1"/>
          <p:nvPr/>
        </p:nvSpPr>
        <p:spPr>
          <a:xfrm>
            <a:off x="7315259" y="2184827"/>
            <a:ext cx="4318000" cy="3323987"/>
          </a:xfrm>
          <a:prstGeom prst="rect">
            <a:avLst/>
          </a:prstGeom>
          <a:noFill/>
        </p:spPr>
        <p:txBody>
          <a:bodyPr wrap="square" rtlCol="0">
            <a:spAutoFit/>
          </a:bodyPr>
          <a:lstStyle/>
          <a:p>
            <a:pPr marL="285750" indent="-285750">
              <a:buFont typeface="Arial"/>
              <a:buChar char="•"/>
            </a:pPr>
            <a:r>
              <a:rPr lang="es-ES" sz="1400" dirty="0" smtClean="0"/>
              <a:t>Para definir la línea sobre la cual se aplicará la carga distribuida se ha asignado a esta la línea física 500.</a:t>
            </a:r>
          </a:p>
          <a:p>
            <a:pPr marL="285750" indent="-285750">
              <a:buFont typeface="Arial"/>
              <a:buChar char="•"/>
            </a:pPr>
            <a:r>
              <a:rPr lang="es-ES" sz="1400" dirty="0" smtClean="0"/>
              <a:t>Para definir las líneas sobre las cuales se aplicarán restricciones horizontales al desplazamiento se ha asignado la línea física 300.</a:t>
            </a:r>
          </a:p>
          <a:p>
            <a:pPr marL="285750" indent="-285750">
              <a:buFont typeface="Arial"/>
              <a:buChar char="•"/>
            </a:pPr>
            <a:r>
              <a:rPr lang="es-ES" sz="1400" dirty="0" smtClean="0"/>
              <a:t>Para definir la línea sobre la cual se aplicará la restricción vertical a los desplazamientos se ha asignado la línea física 400.</a:t>
            </a:r>
          </a:p>
          <a:p>
            <a:pPr marL="285750" indent="-285750">
              <a:buFont typeface="Arial"/>
              <a:buChar char="•"/>
            </a:pPr>
            <a:r>
              <a:rPr lang="es-ES" sz="1400" dirty="0" smtClean="0"/>
              <a:t>Para definir la parte del modelo con un material tipo 1 (en color amarillo) se ha asignado la superficie física 100.</a:t>
            </a:r>
          </a:p>
          <a:p>
            <a:pPr marL="285750" indent="-285750">
              <a:buFont typeface="Arial"/>
              <a:buChar char="•"/>
            </a:pPr>
            <a:r>
              <a:rPr lang="es-ES" sz="1400" dirty="0" smtClean="0"/>
              <a:t>Para definir la parte del modelo con un material tipo 2 (en color azul) se ha asignado la superficie física 200.</a:t>
            </a:r>
          </a:p>
          <a:p>
            <a:endParaRPr lang="es-ES" sz="1400" dirty="0"/>
          </a:p>
        </p:txBody>
      </p:sp>
    </p:spTree>
    <p:extLst>
      <p:ext uri="{BB962C8B-B14F-4D97-AF65-F5344CB8AC3E}">
        <p14:creationId xmlns:p14="http://schemas.microsoft.com/office/powerpoint/2010/main" val="592377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adroTexto 201"/>
          <p:cNvSpPr txBox="1"/>
          <p:nvPr/>
        </p:nvSpPr>
        <p:spPr>
          <a:xfrm>
            <a:off x="2100430" y="343274"/>
            <a:ext cx="3787064" cy="461665"/>
          </a:xfrm>
          <a:prstGeom prst="rect">
            <a:avLst/>
          </a:prstGeom>
          <a:noFill/>
        </p:spPr>
        <p:txBody>
          <a:bodyPr wrap="none" rtlCol="0">
            <a:spAutoFit/>
          </a:bodyPr>
          <a:lstStyle/>
          <a:p>
            <a:r>
              <a:rPr lang="es-ES" sz="2400" dirty="0" smtClean="0"/>
              <a:t>Modelo geométrico en </a:t>
            </a:r>
            <a:r>
              <a:rPr lang="es-ES" sz="2400" dirty="0" err="1" smtClean="0"/>
              <a:t>gmsh</a:t>
            </a:r>
            <a:endParaRPr lang="es-ES" sz="2400" dirty="0"/>
          </a:p>
        </p:txBody>
      </p:sp>
      <p:sp>
        <p:nvSpPr>
          <p:cNvPr id="203" name="CuadroTexto 202"/>
          <p:cNvSpPr txBox="1"/>
          <p:nvPr/>
        </p:nvSpPr>
        <p:spPr>
          <a:xfrm>
            <a:off x="3117417" y="5180326"/>
            <a:ext cx="1441733" cy="369332"/>
          </a:xfrm>
          <a:prstGeom prst="rect">
            <a:avLst/>
          </a:prstGeom>
          <a:noFill/>
        </p:spPr>
        <p:txBody>
          <a:bodyPr wrap="none" rtlCol="0">
            <a:spAutoFit/>
          </a:bodyPr>
          <a:lstStyle/>
          <a:p>
            <a:r>
              <a:rPr lang="es-ES" dirty="0" err="1"/>
              <a:t>t</a:t>
            </a:r>
            <a:r>
              <a:rPr lang="es-ES" dirty="0" err="1" smtClean="0"/>
              <a:t>emplate.geo</a:t>
            </a:r>
            <a:endParaRPr lang="es-ES" dirty="0"/>
          </a:p>
        </p:txBody>
      </p:sp>
      <p:sp>
        <p:nvSpPr>
          <p:cNvPr id="204" name="CuadroTexto 203"/>
          <p:cNvSpPr txBox="1"/>
          <p:nvPr/>
        </p:nvSpPr>
        <p:spPr>
          <a:xfrm>
            <a:off x="7478902" y="251192"/>
            <a:ext cx="4318000" cy="954107"/>
          </a:xfrm>
          <a:prstGeom prst="rect">
            <a:avLst/>
          </a:prstGeom>
          <a:noFill/>
        </p:spPr>
        <p:txBody>
          <a:bodyPr wrap="square" rtlCol="0">
            <a:spAutoFit/>
          </a:bodyPr>
          <a:lstStyle/>
          <a:p>
            <a:r>
              <a:rPr lang="es-ES" sz="1400" dirty="0" smtClean="0"/>
              <a:t>La imagen muestra el archivo </a:t>
            </a:r>
            <a:r>
              <a:rPr lang="es-ES" sz="1400" b="1" dirty="0" err="1" smtClean="0"/>
              <a:t>template.geo</a:t>
            </a:r>
            <a:r>
              <a:rPr lang="es-ES" sz="1400" b="1" dirty="0"/>
              <a:t> </a:t>
            </a:r>
            <a:r>
              <a:rPr lang="es-ES" sz="1400" dirty="0" smtClean="0"/>
              <a:t>correspondiente el ejemplo y su </a:t>
            </a:r>
            <a:r>
              <a:rPr lang="es-ES" sz="1400" dirty="0" err="1" smtClean="0"/>
              <a:t>visuliazación</a:t>
            </a:r>
            <a:r>
              <a:rPr lang="es-ES" sz="1400" dirty="0" smtClean="0"/>
              <a:t> en </a:t>
            </a:r>
            <a:r>
              <a:rPr lang="es-ES" sz="1400" b="1" dirty="0" err="1" smtClean="0"/>
              <a:t>gmsh</a:t>
            </a:r>
            <a:r>
              <a:rPr lang="es-ES" sz="1400" dirty="0" smtClean="0"/>
              <a:t>:. En esta se observan los identificadores asignados a los objetos geométricos.</a:t>
            </a:r>
            <a:endParaRPr lang="es-ES" sz="1400" dirty="0"/>
          </a:p>
        </p:txBody>
      </p:sp>
      <p:pic>
        <p:nvPicPr>
          <p:cNvPr id="3" name="Imagen 2"/>
          <p:cNvPicPr>
            <a:picLocks noChangeAspect="1"/>
          </p:cNvPicPr>
          <p:nvPr/>
        </p:nvPicPr>
        <p:blipFill>
          <a:blip r:embed="rId2"/>
          <a:stretch>
            <a:fillRect/>
          </a:stretch>
        </p:blipFill>
        <p:spPr>
          <a:xfrm>
            <a:off x="7867522" y="1433975"/>
            <a:ext cx="3929380" cy="5111750"/>
          </a:xfrm>
          <a:prstGeom prst="rect">
            <a:avLst/>
          </a:prstGeom>
        </p:spPr>
      </p:pic>
      <p:pic>
        <p:nvPicPr>
          <p:cNvPr id="224" name="Imagen 223"/>
          <p:cNvPicPr>
            <a:picLocks noChangeAspect="1"/>
          </p:cNvPicPr>
          <p:nvPr/>
        </p:nvPicPr>
        <p:blipFill>
          <a:blip r:embed="rId3"/>
          <a:stretch>
            <a:fillRect/>
          </a:stretch>
        </p:blipFill>
        <p:spPr>
          <a:xfrm>
            <a:off x="100202" y="1188720"/>
            <a:ext cx="7449820" cy="3947160"/>
          </a:xfrm>
          <a:prstGeom prst="rect">
            <a:avLst/>
          </a:prstGeom>
        </p:spPr>
      </p:pic>
    </p:spTree>
    <p:extLst>
      <p:ext uri="{BB962C8B-B14F-4D97-AF65-F5344CB8AC3E}">
        <p14:creationId xmlns:p14="http://schemas.microsoft.com/office/powerpoint/2010/main" val="2078726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2720</Words>
  <Application>Microsoft Macintosh PowerPoint</Application>
  <PresentationFormat>Widescreen</PresentationFormat>
  <Paragraphs>202</Paragraphs>
  <Slides>23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Calibri</vt:lpstr>
      <vt:lpstr>Calibri Light</vt:lpstr>
      <vt:lpstr>Arial</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David Gomez Catano</dc:creator>
  <cp:lastModifiedBy>Juan David Gomez Catano</cp:lastModifiedBy>
  <cp:revision>100</cp:revision>
  <cp:lastPrinted>2017-10-09T12:36:16Z</cp:lastPrinted>
  <dcterms:created xsi:type="dcterms:W3CDTF">2017-05-21T11:57:40Z</dcterms:created>
  <dcterms:modified xsi:type="dcterms:W3CDTF">2017-10-09T16:13:51Z</dcterms:modified>
</cp:coreProperties>
</file>