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2" r:id="rId2"/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7"/>
    <p:restoredTop sz="91939"/>
  </p:normalViewPr>
  <p:slideViewPr>
    <p:cSldViewPr snapToGrid="0" snapToObjects="1">
      <p:cViewPr varScale="1">
        <p:scale>
          <a:sx n="148" d="100"/>
          <a:sy n="148" d="100"/>
        </p:scale>
        <p:origin x="36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7EBD-36F4-8F43-BF11-0C7DE5276358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AB238-671B-D542-8C17-04808E86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AB238-671B-D542-8C17-04808E86AF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6E1-8FB3-7D4F-BB31-376C8D18267A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BFD-4098-AE4F-A219-53C2549D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6E1-8FB3-7D4F-BB31-376C8D18267A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BFD-4098-AE4F-A219-53C2549D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6E1-8FB3-7D4F-BB31-376C8D18267A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BFD-4098-AE4F-A219-53C2549D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6E1-8FB3-7D4F-BB31-376C8D18267A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BFD-4098-AE4F-A219-53C2549D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6E1-8FB3-7D4F-BB31-376C8D18267A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BFD-4098-AE4F-A219-53C2549D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2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6E1-8FB3-7D4F-BB31-376C8D18267A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BFD-4098-AE4F-A219-53C2549D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6E1-8FB3-7D4F-BB31-376C8D18267A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BFD-4098-AE4F-A219-53C2549D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6E1-8FB3-7D4F-BB31-376C8D18267A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BFD-4098-AE4F-A219-53C2549D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6E1-8FB3-7D4F-BB31-376C8D18267A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BFD-4098-AE4F-A219-53C2549D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6E1-8FB3-7D4F-BB31-376C8D18267A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BFD-4098-AE4F-A219-53C2549D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3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B6E1-8FB3-7D4F-BB31-376C8D18267A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3BFD-4098-AE4F-A219-53C2549D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B6E1-8FB3-7D4F-BB31-376C8D18267A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3BFD-4098-AE4F-A219-53C2549D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Relationship Id="rId11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adroTexto 78"/>
          <p:cNvSpPr txBox="1"/>
          <p:nvPr/>
        </p:nvSpPr>
        <p:spPr>
          <a:xfrm>
            <a:off x="3868195" y="170076"/>
            <a:ext cx="469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Defining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model</a:t>
            </a:r>
            <a:r>
              <a:rPr lang="es-ES" sz="2400" dirty="0" smtClean="0"/>
              <a:t> to </a:t>
            </a:r>
            <a:r>
              <a:rPr lang="es-ES" sz="2400" b="1" dirty="0" err="1" smtClean="0"/>
              <a:t>SolidsP</a:t>
            </a:r>
            <a:r>
              <a:rPr lang="es-ES" sz="2400" dirty="0" err="1" smtClean="0"/>
              <a:t>y</a:t>
            </a:r>
            <a:r>
              <a:rPr lang="es-ES" sz="2400" b="1" dirty="0" err="1" smtClean="0"/>
              <a:t>_Dyn</a:t>
            </a:r>
            <a:endParaRPr lang="es-ES" sz="2400" dirty="0"/>
          </a:p>
        </p:txBody>
      </p:sp>
      <p:sp>
        <p:nvSpPr>
          <p:cNvPr id="3" name="Flecha derecha 2"/>
          <p:cNvSpPr/>
          <p:nvPr/>
        </p:nvSpPr>
        <p:spPr>
          <a:xfrm>
            <a:off x="4582508" y="1605855"/>
            <a:ext cx="2966720" cy="25704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Python script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upon</a:t>
            </a:r>
            <a:r>
              <a:rPr lang="es-ES" dirty="0" smtClean="0"/>
              <a:t> </a:t>
            </a:r>
            <a:r>
              <a:rPr lang="es-ES" dirty="0" err="1" smtClean="0"/>
              <a:t>meshio.py</a:t>
            </a:r>
            <a:r>
              <a:rPr lang="es-ES" dirty="0" smtClean="0"/>
              <a:t> to </a:t>
            </a:r>
            <a:r>
              <a:rPr lang="es-ES" dirty="0" err="1" smtClean="0"/>
              <a:t>convert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gmsh</a:t>
            </a:r>
            <a:r>
              <a:rPr lang="es-ES" dirty="0" smtClean="0"/>
              <a:t> file </a:t>
            </a: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Solidspy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files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33933" y="1932317"/>
            <a:ext cx="2527540" cy="2165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Gmsh</a:t>
            </a:r>
            <a:r>
              <a:rPr lang="en-US" dirty="0" smtClean="0"/>
              <a:t> model defined in terms of geometrical and physical groups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261006" y="1932317"/>
            <a:ext cx="2527540" cy="2165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files defining the model for </a:t>
            </a:r>
            <a:r>
              <a:rPr lang="en-US" dirty="0" err="1" smtClean="0"/>
              <a:t>SolidsPy_DYN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nodes.txt</a:t>
            </a:r>
            <a:r>
              <a:rPr lang="en-US" dirty="0" smtClean="0"/>
              <a:t>, </a:t>
            </a:r>
            <a:r>
              <a:rPr lang="en-US" dirty="0" err="1" smtClean="0"/>
              <a:t>eles.txt</a:t>
            </a:r>
            <a:r>
              <a:rPr lang="en-US" dirty="0" smtClean="0"/>
              <a:t>, </a:t>
            </a:r>
            <a:r>
              <a:rPr lang="en-US" dirty="0" err="1" smtClean="0"/>
              <a:t>mater.txt</a:t>
            </a:r>
            <a:r>
              <a:rPr lang="en-US" dirty="0" smtClean="0"/>
              <a:t>, </a:t>
            </a:r>
            <a:r>
              <a:rPr lang="en-US" dirty="0" err="1" smtClean="0"/>
              <a:t>loads.txt</a:t>
            </a:r>
            <a:r>
              <a:rPr lang="en-US" dirty="0" smtClean="0"/>
              <a:t>, </a:t>
            </a:r>
            <a:r>
              <a:rPr lang="en-US" dirty="0" err="1" smtClean="0"/>
              <a:t>inipar.txt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6245" y="3554082"/>
            <a:ext cx="150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preprocesor</a:t>
            </a:r>
            <a:r>
              <a:rPr lang="en-US" sz="1200" dirty="0" smtClean="0"/>
              <a:t> module in </a:t>
            </a:r>
            <a:r>
              <a:rPr lang="en-US" sz="1200" dirty="0" err="1" smtClean="0"/>
              <a:t>SolidsPy.py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00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6985" y="1909866"/>
            <a:ext cx="6531429" cy="17525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7883" y="3662465"/>
            <a:ext cx="6531429" cy="192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2631683" y="5600086"/>
            <a:ext cx="6596730" cy="179617"/>
            <a:chOff x="3047999" y="5366633"/>
            <a:chExt cx="6596730" cy="179617"/>
          </a:xfrm>
        </p:grpSpPr>
        <p:grpSp>
          <p:nvGrpSpPr>
            <p:cNvPr id="148" name="Group 147"/>
            <p:cNvGrpSpPr/>
            <p:nvPr/>
          </p:nvGrpSpPr>
          <p:grpSpPr>
            <a:xfrm>
              <a:off x="3047999" y="5372078"/>
              <a:ext cx="4952991" cy="174172"/>
              <a:chOff x="6008913" y="620485"/>
              <a:chExt cx="4952991" cy="174172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6008913" y="620486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Oval 90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6302826" y="620486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Oval 98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6531426" y="620485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Oval 101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836226" y="620486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7130139" y="620486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7358739" y="620485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7663539" y="620486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113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7957452" y="620486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Oval 116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8186052" y="620485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8490852" y="620486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8784765" y="620486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Oval 125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9013365" y="620485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9307278" y="620486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Oval 131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9601191" y="620486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Oval 134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9829791" y="620485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10134591" y="620486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Oval 140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10428504" y="620486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Oval 143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10657104" y="620485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Oval 146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9" name="Group 148"/>
            <p:cNvGrpSpPr/>
            <p:nvPr/>
          </p:nvGrpSpPr>
          <p:grpSpPr>
            <a:xfrm>
              <a:off x="7990103" y="5366634"/>
              <a:ext cx="304800" cy="174171"/>
              <a:chOff x="9818914" y="762000"/>
              <a:chExt cx="304800" cy="174171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9818914" y="936171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/>
              <p:cNvSpPr/>
              <p:nvPr/>
            </p:nvSpPr>
            <p:spPr>
              <a:xfrm>
                <a:off x="9895114" y="762000"/>
                <a:ext cx="152400" cy="174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8284016" y="5366634"/>
              <a:ext cx="304800" cy="174171"/>
              <a:chOff x="9818914" y="762000"/>
              <a:chExt cx="304800" cy="174171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9818914" y="936171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9895114" y="762000"/>
                <a:ext cx="152400" cy="174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8512616" y="5366633"/>
              <a:ext cx="304800" cy="174171"/>
              <a:chOff x="9818914" y="762000"/>
              <a:chExt cx="304800" cy="174171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9818914" y="936171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9895114" y="762000"/>
                <a:ext cx="152400" cy="174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8817416" y="5366634"/>
              <a:ext cx="304800" cy="174171"/>
              <a:chOff x="9818914" y="762000"/>
              <a:chExt cx="304800" cy="174171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9818914" y="936171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/>
              <p:nvPr/>
            </p:nvSpPr>
            <p:spPr>
              <a:xfrm>
                <a:off x="9895114" y="762000"/>
                <a:ext cx="152400" cy="174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9111329" y="5366634"/>
              <a:ext cx="304800" cy="174171"/>
              <a:chOff x="9818914" y="762000"/>
              <a:chExt cx="304800" cy="174171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>
                <a:off x="9818914" y="936171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Oval 162"/>
              <p:cNvSpPr/>
              <p:nvPr/>
            </p:nvSpPr>
            <p:spPr>
              <a:xfrm>
                <a:off x="9895114" y="762000"/>
                <a:ext cx="152400" cy="174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9339929" y="5366633"/>
              <a:ext cx="304800" cy="174171"/>
              <a:chOff x="9818914" y="762000"/>
              <a:chExt cx="304800" cy="1741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9818914" y="936171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Oval 165"/>
              <p:cNvSpPr/>
              <p:nvPr/>
            </p:nvSpPr>
            <p:spPr>
              <a:xfrm>
                <a:off x="9895114" y="762000"/>
                <a:ext cx="152400" cy="174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791111"/>
              </p:ext>
            </p:extLst>
          </p:nvPr>
        </p:nvGraphicFramePr>
        <p:xfrm>
          <a:off x="3041709" y="2094921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" name="Equation" r:id="rId3" imgW="469900" imgH="152400" progId="Equation.DSMT4">
                  <p:embed/>
                </p:oleObj>
              </mc:Choice>
              <mc:Fallback>
                <p:oleObj name="Equation" r:id="rId3" imgW="4699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1709" y="2094921"/>
                        <a:ext cx="939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58825"/>
              </p:ext>
            </p:extLst>
          </p:nvPr>
        </p:nvGraphicFramePr>
        <p:xfrm>
          <a:off x="3054413" y="2572789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" name="Equation" r:id="rId5" imgW="520700" imgH="203200" progId="Equation.DSMT4">
                  <p:embed/>
                </p:oleObj>
              </mc:Choice>
              <mc:Fallback>
                <p:oleObj name="Equation" r:id="rId5" imgW="520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4413" y="2572789"/>
                        <a:ext cx="1041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693239"/>
              </p:ext>
            </p:extLst>
          </p:nvPr>
        </p:nvGraphicFramePr>
        <p:xfrm>
          <a:off x="3102680" y="3803964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" name="Equation" r:id="rId7" imgW="469900" imgH="152400" progId="Equation.DSMT4">
                  <p:embed/>
                </p:oleObj>
              </mc:Choice>
              <mc:Fallback>
                <p:oleObj name="Equation" r:id="rId7" imgW="4699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2680" y="3803964"/>
                        <a:ext cx="939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to 2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296853"/>
              </p:ext>
            </p:extLst>
          </p:nvPr>
        </p:nvGraphicFramePr>
        <p:xfrm>
          <a:off x="3168709" y="4210363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" name="Equation" r:id="rId9" imgW="520700" imgH="203200" progId="Equation.DSMT4">
                  <p:embed/>
                </p:oleObj>
              </mc:Choice>
              <mc:Fallback>
                <p:oleObj name="Equation" r:id="rId9" imgW="520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8709" y="4210363"/>
                        <a:ext cx="1041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" name="CuadroTexto 225"/>
          <p:cNvSpPr txBox="1"/>
          <p:nvPr/>
        </p:nvSpPr>
        <p:spPr>
          <a:xfrm>
            <a:off x="4623401" y="243840"/>
            <a:ext cx="229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Physical</a:t>
            </a:r>
            <a:r>
              <a:rPr lang="es-ES" sz="2400" dirty="0" smtClean="0"/>
              <a:t> </a:t>
            </a:r>
            <a:r>
              <a:rPr lang="es-ES" sz="2400" dirty="0" err="1" smtClean="0"/>
              <a:t>Problem</a:t>
            </a:r>
            <a:endParaRPr lang="es-E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12335" y="1345721"/>
            <a:ext cx="0" cy="56414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2335" y="122668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adroTexto 287"/>
          <p:cNvSpPr txBox="1"/>
          <p:nvPr/>
        </p:nvSpPr>
        <p:spPr>
          <a:xfrm>
            <a:off x="4355564" y="142240"/>
            <a:ext cx="247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Geometric</a:t>
            </a:r>
            <a:r>
              <a:rPr lang="es-ES" sz="2400" dirty="0" smtClean="0"/>
              <a:t> </a:t>
            </a:r>
            <a:r>
              <a:rPr lang="es-ES" sz="2400" dirty="0" err="1" smtClean="0"/>
              <a:t>Groups</a:t>
            </a:r>
            <a:endParaRPr lang="es-E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943624" y="968394"/>
            <a:ext cx="7523180" cy="5671887"/>
            <a:chOff x="37002" y="1007305"/>
            <a:chExt cx="7523180" cy="5671887"/>
          </a:xfrm>
        </p:grpSpPr>
        <p:grpSp>
          <p:nvGrpSpPr>
            <p:cNvPr id="2" name="Agrupar 1"/>
            <p:cNvGrpSpPr/>
            <p:nvPr/>
          </p:nvGrpSpPr>
          <p:grpSpPr>
            <a:xfrm>
              <a:off x="37002" y="1007305"/>
              <a:ext cx="7523180" cy="4376911"/>
              <a:chOff x="2602530" y="1287660"/>
              <a:chExt cx="7523180" cy="437691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48000" y="1545772"/>
                <a:ext cx="6531429" cy="175259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058898" y="3298371"/>
                <a:ext cx="6531429" cy="19267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Heptágono 226"/>
              <p:cNvSpPr/>
              <p:nvPr/>
            </p:nvSpPr>
            <p:spPr>
              <a:xfrm>
                <a:off x="2753360" y="5212080"/>
                <a:ext cx="294640" cy="314960"/>
              </a:xfrm>
              <a:prstGeom prst="heptago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1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Heptágono 201"/>
              <p:cNvSpPr/>
              <p:nvPr/>
            </p:nvSpPr>
            <p:spPr>
              <a:xfrm>
                <a:off x="9529410" y="5225109"/>
                <a:ext cx="294640" cy="314960"/>
              </a:xfrm>
              <a:prstGeom prst="heptago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2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Heptágono 202"/>
              <p:cNvSpPr/>
              <p:nvPr/>
            </p:nvSpPr>
            <p:spPr>
              <a:xfrm>
                <a:off x="9676730" y="3140891"/>
                <a:ext cx="294640" cy="314960"/>
              </a:xfrm>
              <a:prstGeom prst="heptago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3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Heptágono 203"/>
              <p:cNvSpPr/>
              <p:nvPr/>
            </p:nvSpPr>
            <p:spPr>
              <a:xfrm>
                <a:off x="9676730" y="1388292"/>
                <a:ext cx="294640" cy="314960"/>
              </a:xfrm>
              <a:prstGeom prst="heptago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</a:rPr>
                  <a:t>4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Heptágono 204"/>
              <p:cNvSpPr/>
              <p:nvPr/>
            </p:nvSpPr>
            <p:spPr>
              <a:xfrm>
                <a:off x="2682034" y="1369087"/>
                <a:ext cx="294640" cy="314960"/>
              </a:xfrm>
              <a:prstGeom prst="heptago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06" name="Heptágono 205"/>
              <p:cNvSpPr/>
              <p:nvPr/>
            </p:nvSpPr>
            <p:spPr>
              <a:xfrm>
                <a:off x="2682034" y="3132096"/>
                <a:ext cx="294640" cy="314960"/>
              </a:xfrm>
              <a:prstGeom prst="heptago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grpSp>
            <p:nvGrpSpPr>
              <p:cNvPr id="234" name="Agrupar 233"/>
              <p:cNvGrpSpPr/>
              <p:nvPr/>
            </p:nvGrpSpPr>
            <p:grpSpPr>
              <a:xfrm flipH="1">
                <a:off x="7340970" y="1287660"/>
                <a:ext cx="301873" cy="464719"/>
                <a:chOff x="8284429" y="448495"/>
                <a:chExt cx="249825" cy="360613"/>
              </a:xfrm>
            </p:grpSpPr>
            <p:cxnSp>
              <p:nvCxnSpPr>
                <p:cNvPr id="231" name="Conector recto 230"/>
                <p:cNvCxnSpPr/>
                <p:nvPr/>
              </p:nvCxnSpPr>
              <p:spPr>
                <a:xfrm>
                  <a:off x="8284429" y="448495"/>
                  <a:ext cx="249825" cy="2082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cto 207"/>
                <p:cNvCxnSpPr/>
                <p:nvPr/>
              </p:nvCxnSpPr>
              <p:spPr>
                <a:xfrm flipV="1">
                  <a:off x="8284429" y="656708"/>
                  <a:ext cx="249825" cy="15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Agrupar 208"/>
              <p:cNvGrpSpPr/>
              <p:nvPr/>
            </p:nvGrpSpPr>
            <p:grpSpPr>
              <a:xfrm>
                <a:off x="6710317" y="5031773"/>
                <a:ext cx="249825" cy="360613"/>
                <a:chOff x="9056171" y="468478"/>
                <a:chExt cx="249825" cy="360613"/>
              </a:xfrm>
            </p:grpSpPr>
            <p:cxnSp>
              <p:nvCxnSpPr>
                <p:cNvPr id="210" name="Conector recto 209"/>
                <p:cNvCxnSpPr/>
                <p:nvPr/>
              </p:nvCxnSpPr>
              <p:spPr>
                <a:xfrm>
                  <a:off x="9056171" y="468478"/>
                  <a:ext cx="249825" cy="2082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cto 210"/>
                <p:cNvCxnSpPr/>
                <p:nvPr/>
              </p:nvCxnSpPr>
              <p:spPr>
                <a:xfrm flipV="1">
                  <a:off x="9056171" y="676691"/>
                  <a:ext cx="249825" cy="15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Agrupar 211"/>
              <p:cNvGrpSpPr/>
              <p:nvPr/>
            </p:nvGrpSpPr>
            <p:grpSpPr>
              <a:xfrm flipH="1">
                <a:off x="6257507" y="2991132"/>
                <a:ext cx="301873" cy="464719"/>
                <a:chOff x="9056171" y="468478"/>
                <a:chExt cx="249825" cy="360613"/>
              </a:xfrm>
            </p:grpSpPr>
            <p:cxnSp>
              <p:nvCxnSpPr>
                <p:cNvPr id="213" name="Conector recto 212"/>
                <p:cNvCxnSpPr/>
                <p:nvPr/>
              </p:nvCxnSpPr>
              <p:spPr>
                <a:xfrm>
                  <a:off x="9056171" y="468478"/>
                  <a:ext cx="249825" cy="2082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ector recto 213"/>
                <p:cNvCxnSpPr/>
                <p:nvPr/>
              </p:nvCxnSpPr>
              <p:spPr>
                <a:xfrm flipV="1">
                  <a:off x="9056171" y="676691"/>
                  <a:ext cx="249825" cy="15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Agrupar 214"/>
              <p:cNvGrpSpPr/>
              <p:nvPr/>
            </p:nvGrpSpPr>
            <p:grpSpPr>
              <a:xfrm rot="5400000" flipH="1">
                <a:off x="9440754" y="2178956"/>
                <a:ext cx="301873" cy="464719"/>
                <a:chOff x="9056171" y="468478"/>
                <a:chExt cx="249825" cy="360613"/>
              </a:xfrm>
            </p:grpSpPr>
            <p:cxnSp>
              <p:nvCxnSpPr>
                <p:cNvPr id="216" name="Conector recto 215"/>
                <p:cNvCxnSpPr/>
                <p:nvPr/>
              </p:nvCxnSpPr>
              <p:spPr>
                <a:xfrm>
                  <a:off x="9056171" y="468478"/>
                  <a:ext cx="249825" cy="2082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ector recto 216"/>
                <p:cNvCxnSpPr/>
                <p:nvPr/>
              </p:nvCxnSpPr>
              <p:spPr>
                <a:xfrm flipV="1">
                  <a:off x="9056171" y="676691"/>
                  <a:ext cx="249825" cy="15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Agrupar 217"/>
              <p:cNvGrpSpPr/>
              <p:nvPr/>
            </p:nvGrpSpPr>
            <p:grpSpPr>
              <a:xfrm rot="5400000" flipH="1">
                <a:off x="9440754" y="3986646"/>
                <a:ext cx="301873" cy="464719"/>
                <a:chOff x="9056171" y="468478"/>
                <a:chExt cx="249825" cy="360613"/>
              </a:xfrm>
            </p:grpSpPr>
            <p:cxnSp>
              <p:nvCxnSpPr>
                <p:cNvPr id="219" name="Conector recto 218"/>
                <p:cNvCxnSpPr/>
                <p:nvPr/>
              </p:nvCxnSpPr>
              <p:spPr>
                <a:xfrm>
                  <a:off x="9056171" y="468478"/>
                  <a:ext cx="249825" cy="2082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onector recto 219"/>
                <p:cNvCxnSpPr/>
                <p:nvPr/>
              </p:nvCxnSpPr>
              <p:spPr>
                <a:xfrm flipV="1">
                  <a:off x="9056171" y="676691"/>
                  <a:ext cx="249825" cy="15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Agrupar 220"/>
              <p:cNvGrpSpPr/>
              <p:nvPr/>
            </p:nvGrpSpPr>
            <p:grpSpPr>
              <a:xfrm rot="16200000" flipH="1">
                <a:off x="2897063" y="2028019"/>
                <a:ext cx="301873" cy="464719"/>
                <a:chOff x="9056171" y="468478"/>
                <a:chExt cx="249825" cy="360613"/>
              </a:xfrm>
            </p:grpSpPr>
            <p:cxnSp>
              <p:nvCxnSpPr>
                <p:cNvPr id="222" name="Conector recto 221"/>
                <p:cNvCxnSpPr/>
                <p:nvPr/>
              </p:nvCxnSpPr>
              <p:spPr>
                <a:xfrm>
                  <a:off x="9056171" y="468478"/>
                  <a:ext cx="249825" cy="2082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onector recto 222"/>
                <p:cNvCxnSpPr/>
                <p:nvPr/>
              </p:nvCxnSpPr>
              <p:spPr>
                <a:xfrm flipV="1">
                  <a:off x="9056171" y="676691"/>
                  <a:ext cx="249825" cy="15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Agrupar 235"/>
              <p:cNvGrpSpPr/>
              <p:nvPr/>
            </p:nvGrpSpPr>
            <p:grpSpPr>
              <a:xfrm rot="16200000" flipH="1">
                <a:off x="2897063" y="3835708"/>
                <a:ext cx="301873" cy="464719"/>
                <a:chOff x="9056171" y="468478"/>
                <a:chExt cx="249825" cy="360613"/>
              </a:xfrm>
            </p:grpSpPr>
            <p:cxnSp>
              <p:nvCxnSpPr>
                <p:cNvPr id="237" name="Conector recto 236"/>
                <p:cNvCxnSpPr/>
                <p:nvPr/>
              </p:nvCxnSpPr>
              <p:spPr>
                <a:xfrm>
                  <a:off x="9056171" y="468478"/>
                  <a:ext cx="249825" cy="2082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Conector recto 237"/>
                <p:cNvCxnSpPr/>
                <p:nvPr/>
              </p:nvCxnSpPr>
              <p:spPr>
                <a:xfrm flipV="1">
                  <a:off x="9056171" y="676691"/>
                  <a:ext cx="249825" cy="15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9" name="Rectángulo 238"/>
              <p:cNvSpPr/>
              <p:nvPr/>
            </p:nvSpPr>
            <p:spPr>
              <a:xfrm>
                <a:off x="3774440" y="3623267"/>
                <a:ext cx="558800" cy="4528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rgbClr val="FFFF00"/>
                    </a:solidFill>
                  </a:rPr>
                  <a:t>9</a:t>
                </a:r>
                <a:endParaRPr lang="es-E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3774440" y="2260378"/>
                <a:ext cx="558800" cy="4528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rgbClr val="FFFF00"/>
                    </a:solidFill>
                  </a:rPr>
                  <a:t>11</a:t>
                </a:r>
                <a:endParaRPr lang="es-E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8" name="CuadroTexto 47"/>
              <p:cNvSpPr txBox="1"/>
              <p:nvPr/>
            </p:nvSpPr>
            <p:spPr>
              <a:xfrm>
                <a:off x="3727946" y="4369942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Line </a:t>
                </a:r>
                <a:r>
                  <a:rPr lang="es-ES" dirty="0" err="1" smtClean="0"/>
                  <a:t>loop</a:t>
                </a:r>
                <a:r>
                  <a:rPr lang="es-ES" dirty="0" smtClean="0"/>
                  <a:t> 8</a:t>
                </a:r>
                <a:endParaRPr lang="es-ES" dirty="0"/>
              </a:p>
            </p:txBody>
          </p:sp>
          <p:sp>
            <p:nvSpPr>
              <p:cNvPr id="272" name="CuadroTexto 271"/>
              <p:cNvSpPr txBox="1"/>
              <p:nvPr/>
            </p:nvSpPr>
            <p:spPr>
              <a:xfrm>
                <a:off x="3280359" y="2806466"/>
                <a:ext cx="1326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Line </a:t>
                </a:r>
                <a:r>
                  <a:rPr lang="es-ES" dirty="0" err="1" smtClean="0"/>
                  <a:t>loop</a:t>
                </a:r>
                <a:r>
                  <a:rPr lang="es-ES" dirty="0" smtClean="0"/>
                  <a:t> 10</a:t>
                </a:r>
                <a:endParaRPr lang="es-ES" dirty="0"/>
              </a:p>
            </p:txBody>
          </p:sp>
          <p:sp>
            <p:nvSpPr>
              <p:cNvPr id="49" name="CuadroTexto 48"/>
              <p:cNvSpPr txBox="1"/>
              <p:nvPr/>
            </p:nvSpPr>
            <p:spPr>
              <a:xfrm>
                <a:off x="6728039" y="529523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1</a:t>
                </a:r>
                <a:endParaRPr lang="es-ES" dirty="0"/>
              </a:p>
            </p:txBody>
          </p:sp>
          <p:sp>
            <p:nvSpPr>
              <p:cNvPr id="273" name="CuadroTexto 272"/>
              <p:cNvSpPr txBox="1"/>
              <p:nvPr/>
            </p:nvSpPr>
            <p:spPr>
              <a:xfrm>
                <a:off x="9824050" y="400061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2</a:t>
                </a:r>
                <a:endParaRPr lang="es-ES" dirty="0"/>
              </a:p>
            </p:txBody>
          </p:sp>
          <p:sp>
            <p:nvSpPr>
              <p:cNvPr id="274" name="CuadroTexto 273"/>
              <p:cNvSpPr txBox="1"/>
              <p:nvPr/>
            </p:nvSpPr>
            <p:spPr>
              <a:xfrm>
                <a:off x="9820540" y="219128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3</a:t>
                </a:r>
                <a:endParaRPr lang="es-ES" dirty="0"/>
              </a:p>
            </p:txBody>
          </p:sp>
          <p:sp>
            <p:nvSpPr>
              <p:cNvPr id="277" name="CuadroTexto 276"/>
              <p:cNvSpPr txBox="1"/>
              <p:nvPr/>
            </p:nvSpPr>
            <p:spPr>
              <a:xfrm>
                <a:off x="2602530" y="226037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6</a:t>
                </a:r>
              </a:p>
            </p:txBody>
          </p:sp>
          <p:sp>
            <p:nvSpPr>
              <p:cNvPr id="278" name="CuadroTexto 277"/>
              <p:cNvSpPr txBox="1"/>
              <p:nvPr/>
            </p:nvSpPr>
            <p:spPr>
              <a:xfrm>
                <a:off x="2664648" y="41433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7</a:t>
                </a:r>
              </a:p>
            </p:txBody>
          </p:sp>
          <p:sp>
            <p:nvSpPr>
              <p:cNvPr id="279" name="CuadroTexto 278"/>
              <p:cNvSpPr txBox="1"/>
              <p:nvPr/>
            </p:nvSpPr>
            <p:spPr>
              <a:xfrm>
                <a:off x="6559487" y="293667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8</a:t>
                </a:r>
              </a:p>
            </p:txBody>
          </p:sp>
          <p:sp>
            <p:nvSpPr>
              <p:cNvPr id="50" name="Flecha curvada hacia arriba 49"/>
              <p:cNvSpPr/>
              <p:nvPr/>
            </p:nvSpPr>
            <p:spPr>
              <a:xfrm rot="10800000">
                <a:off x="6128937" y="2192920"/>
                <a:ext cx="558800" cy="301874"/>
              </a:xfrm>
              <a:prstGeom prst="curvedUp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Flecha curvada hacia arriba 279"/>
              <p:cNvSpPr/>
              <p:nvPr/>
            </p:nvSpPr>
            <p:spPr>
              <a:xfrm rot="10800000">
                <a:off x="6151517" y="3849673"/>
                <a:ext cx="558800" cy="301874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Agrupar 2"/>
            <p:cNvGrpSpPr/>
            <p:nvPr/>
          </p:nvGrpSpPr>
          <p:grpSpPr>
            <a:xfrm>
              <a:off x="1162418" y="5502164"/>
              <a:ext cx="4384008" cy="1177028"/>
              <a:chOff x="889000" y="5540069"/>
              <a:chExt cx="4384008" cy="1177028"/>
            </a:xfrm>
          </p:grpSpPr>
          <p:sp>
            <p:nvSpPr>
              <p:cNvPr id="281" name="Rectángulo 280"/>
              <p:cNvSpPr/>
              <p:nvPr/>
            </p:nvSpPr>
            <p:spPr>
              <a:xfrm>
                <a:off x="889000" y="5540069"/>
                <a:ext cx="558800" cy="4528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1" name="CuadroTexto 50"/>
              <p:cNvSpPr txBox="1"/>
              <p:nvPr/>
            </p:nvSpPr>
            <p:spPr>
              <a:xfrm>
                <a:off x="1617615" y="5552054"/>
                <a:ext cx="14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/>
                  <a:t>Plane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surface</a:t>
                </a:r>
                <a:endParaRPr lang="es-ES" dirty="0"/>
              </a:p>
            </p:txBody>
          </p:sp>
          <p:sp>
            <p:nvSpPr>
              <p:cNvPr id="282" name="Heptágono 281"/>
              <p:cNvSpPr/>
              <p:nvPr/>
            </p:nvSpPr>
            <p:spPr>
              <a:xfrm>
                <a:off x="1018175" y="6110037"/>
                <a:ext cx="294640" cy="314960"/>
              </a:xfrm>
              <a:prstGeom prst="heptago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CuadroTexto 282"/>
              <p:cNvSpPr txBox="1"/>
              <p:nvPr/>
            </p:nvSpPr>
            <p:spPr>
              <a:xfrm>
                <a:off x="1659732" y="6055665"/>
                <a:ext cx="677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Point</a:t>
                </a:r>
                <a:endParaRPr lang="es-ES" dirty="0"/>
              </a:p>
            </p:txBody>
          </p:sp>
          <p:grpSp>
            <p:nvGrpSpPr>
              <p:cNvPr id="284" name="Agrupar 283"/>
              <p:cNvGrpSpPr/>
              <p:nvPr/>
            </p:nvGrpSpPr>
            <p:grpSpPr>
              <a:xfrm>
                <a:off x="3774440" y="5687465"/>
                <a:ext cx="249825" cy="360613"/>
                <a:chOff x="9056171" y="468478"/>
                <a:chExt cx="249825" cy="360613"/>
              </a:xfrm>
            </p:grpSpPr>
            <p:cxnSp>
              <p:nvCxnSpPr>
                <p:cNvPr id="285" name="Conector recto 284"/>
                <p:cNvCxnSpPr/>
                <p:nvPr/>
              </p:nvCxnSpPr>
              <p:spPr>
                <a:xfrm>
                  <a:off x="9056171" y="468478"/>
                  <a:ext cx="249825" cy="2082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onector recto 285"/>
                <p:cNvCxnSpPr/>
                <p:nvPr/>
              </p:nvCxnSpPr>
              <p:spPr>
                <a:xfrm flipV="1">
                  <a:off x="9056171" y="676691"/>
                  <a:ext cx="249825" cy="152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7" name="CuadroTexto 286"/>
              <p:cNvSpPr txBox="1"/>
              <p:nvPr/>
            </p:nvSpPr>
            <p:spPr>
              <a:xfrm>
                <a:off x="4082146" y="5631573"/>
                <a:ext cx="570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Line</a:t>
                </a:r>
                <a:endParaRPr lang="es-ES" dirty="0"/>
              </a:p>
            </p:txBody>
          </p:sp>
          <p:graphicFrame>
            <p:nvGraphicFramePr>
              <p:cNvPr id="53" name="Objeto 5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8842392"/>
                  </p:ext>
                </p:extLst>
              </p:nvPr>
            </p:nvGraphicFramePr>
            <p:xfrm>
              <a:off x="3653895" y="6132897"/>
              <a:ext cx="533400" cy="584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0" name="Equation" r:id="rId4" imgW="266700" imgH="292100" progId="Equation.DSMT4">
                      <p:embed/>
                    </p:oleObj>
                  </mc:Choice>
                  <mc:Fallback>
                    <p:oleObj name="Equation" r:id="rId4" imgW="266700" imgH="2921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653895" y="6132897"/>
                            <a:ext cx="533400" cy="584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9" name="CuadroTexto 288"/>
              <p:cNvSpPr txBox="1"/>
              <p:nvPr/>
            </p:nvSpPr>
            <p:spPr>
              <a:xfrm>
                <a:off x="4229132" y="6132897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Line </a:t>
                </a:r>
                <a:r>
                  <a:rPr lang="es-ES" dirty="0" err="1" smtClean="0"/>
                  <a:t>loop</a:t>
                </a:r>
                <a:endParaRPr lang="es-ES" dirty="0"/>
              </a:p>
            </p:txBody>
          </p:sp>
        </p:grpSp>
      </p:grpSp>
      <p:sp>
        <p:nvSpPr>
          <p:cNvPr id="60" name="Heptágono 204"/>
          <p:cNvSpPr/>
          <p:nvPr/>
        </p:nvSpPr>
        <p:spPr>
          <a:xfrm>
            <a:off x="5238938" y="863977"/>
            <a:ext cx="294640" cy="31496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1" name="CuadroTexto 276"/>
          <p:cNvSpPr txBox="1"/>
          <p:nvPr/>
        </p:nvSpPr>
        <p:spPr>
          <a:xfrm>
            <a:off x="7302218" y="884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62" name="CuadroTexto 276"/>
          <p:cNvSpPr txBox="1"/>
          <p:nvPr/>
        </p:nvSpPr>
        <p:spPr>
          <a:xfrm>
            <a:off x="3822974" y="837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010" y="4008705"/>
            <a:ext cx="12446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245" y="2435545"/>
            <a:ext cx="1727200" cy="457200"/>
          </a:xfrm>
          <a:prstGeom prst="rect">
            <a:avLst/>
          </a:prstGeom>
        </p:spPr>
      </p:pic>
      <p:cxnSp>
        <p:nvCxnSpPr>
          <p:cNvPr id="65" name="Conector recto 230"/>
          <p:cNvCxnSpPr/>
          <p:nvPr/>
        </p:nvCxnSpPr>
        <p:spPr>
          <a:xfrm flipH="1">
            <a:off x="4132864" y="952177"/>
            <a:ext cx="301873" cy="268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207"/>
          <p:cNvCxnSpPr/>
          <p:nvPr/>
        </p:nvCxnSpPr>
        <p:spPr>
          <a:xfrm flipH="1" flipV="1">
            <a:off x="4132864" y="1220499"/>
            <a:ext cx="301873" cy="196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adroTexto 201"/>
          <p:cNvSpPr txBox="1"/>
          <p:nvPr/>
        </p:nvSpPr>
        <p:spPr>
          <a:xfrm>
            <a:off x="4690552" y="140238"/>
            <a:ext cx="214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Physical</a:t>
            </a:r>
            <a:r>
              <a:rPr lang="es-ES" sz="2400" dirty="0" smtClean="0"/>
              <a:t> </a:t>
            </a:r>
            <a:r>
              <a:rPr lang="es-ES" sz="2400" dirty="0" err="1" smtClean="0"/>
              <a:t>Groups</a:t>
            </a:r>
            <a:endParaRPr lang="es-E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82399" y="1104480"/>
            <a:ext cx="5946865" cy="4399314"/>
            <a:chOff x="518761" y="1104481"/>
            <a:chExt cx="5946865" cy="4399314"/>
          </a:xfrm>
        </p:grpSpPr>
        <p:grpSp>
          <p:nvGrpSpPr>
            <p:cNvPr id="2" name="Agrupar 1"/>
            <p:cNvGrpSpPr>
              <a:grpSpLocks noChangeAspect="1"/>
            </p:cNvGrpSpPr>
            <p:nvPr/>
          </p:nvGrpSpPr>
          <p:grpSpPr>
            <a:xfrm>
              <a:off x="518761" y="1168367"/>
              <a:ext cx="5946865" cy="4335428"/>
              <a:chOff x="3026246" y="1521254"/>
              <a:chExt cx="6607629" cy="481714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91548" y="1959415"/>
                <a:ext cx="6531429" cy="175259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Material profile 1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(Physical surface 100)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102446" y="3712014"/>
                <a:ext cx="6531429" cy="19267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Material profile 2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(Physical surface 200)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3026246" y="5649635"/>
                <a:ext cx="6596730" cy="179617"/>
                <a:chOff x="3047999" y="5366633"/>
                <a:chExt cx="6596730" cy="179617"/>
              </a:xfrm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3047999" y="5372078"/>
                  <a:ext cx="4952991" cy="174172"/>
                  <a:chOff x="6008913" y="620485"/>
                  <a:chExt cx="4952991" cy="174172"/>
                </a:xfrm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6008913" y="620486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6302826" y="620486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Oval 98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6531426" y="620485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6836226" y="620486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7130139" y="620486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7358739" y="620485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10" name="Straight Connector 109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1" name="Oval 110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7663539" y="620486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4" name="Oval 113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7957452" y="620486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16" name="Straight Connector 115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8186052" y="620485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8490852" y="620486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3" name="Oval 122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" name="Group 123"/>
                  <p:cNvGrpSpPr/>
                  <p:nvPr/>
                </p:nvGrpSpPr>
                <p:grpSpPr>
                  <a:xfrm>
                    <a:off x="8784765" y="620486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25" name="Straight Connector 124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6" name="Oval 125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9013365" y="620485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28" name="Straight Connector 127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9" name="Oval 128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9307278" y="620486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31" name="Straight Connector 130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2" name="Oval 131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9601191" y="620486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5" name="Oval 134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9829791" y="620485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8" name="Oval 137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10134591" y="620486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40" name="Straight Connector 139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1" name="Oval 140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10428504" y="620486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10657104" y="620485"/>
                    <a:ext cx="304800" cy="174171"/>
                    <a:chOff x="9818914" y="762000"/>
                    <a:chExt cx="304800" cy="174171"/>
                  </a:xfrm>
                </p:grpSpPr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9818914" y="936171"/>
                      <a:ext cx="304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9895114" y="762000"/>
                      <a:ext cx="152400" cy="17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7990103" y="5366634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" name="Oval 150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8284016" y="5366634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Oval 153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5" name="Group 154"/>
                <p:cNvGrpSpPr/>
                <p:nvPr/>
              </p:nvGrpSpPr>
              <p:grpSpPr>
                <a:xfrm>
                  <a:off x="8512616" y="5366633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Oval 156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8817416" y="5366634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Oval 159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9111329" y="5366634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Oval 162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9339929" y="5366633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165" name="Straight Connector 164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Oval 165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257" name="Straight Arrow Connector 256"/>
              <p:cNvCxnSpPr/>
              <p:nvPr/>
            </p:nvCxnSpPr>
            <p:spPr>
              <a:xfrm>
                <a:off x="6362715" y="1521254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TextBox 277"/>
              <p:cNvSpPr txBox="1"/>
              <p:nvPr/>
            </p:nvSpPr>
            <p:spPr>
              <a:xfrm>
                <a:off x="5664508" y="6030620"/>
                <a:ext cx="1385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Physical </a:t>
                </a:r>
                <a:r>
                  <a:rPr lang="en-US" sz="1400" smtClean="0"/>
                  <a:t>line 400</a:t>
                </a:r>
                <a:endParaRPr lang="en-US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741745" y="1104481"/>
              <a:ext cx="1502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Physical point 500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23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adroTexto 202"/>
          <p:cNvSpPr txBox="1"/>
          <p:nvPr/>
        </p:nvSpPr>
        <p:spPr>
          <a:xfrm>
            <a:off x="1600892" y="40893"/>
            <a:ext cx="488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Subroutines</a:t>
            </a:r>
            <a:r>
              <a:rPr lang="es-ES" sz="2400" dirty="0" smtClean="0"/>
              <a:t> </a:t>
            </a:r>
            <a:r>
              <a:rPr lang="es-ES" sz="2400" dirty="0" err="1" smtClean="0"/>
              <a:t>contained</a:t>
            </a:r>
            <a:r>
              <a:rPr lang="es-ES" sz="2400" dirty="0" smtClean="0"/>
              <a:t> in </a:t>
            </a:r>
            <a:r>
              <a:rPr lang="es-ES" sz="2400" dirty="0" err="1" smtClean="0"/>
              <a:t>preprocesor</a:t>
            </a:r>
            <a:endParaRPr lang="es-E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8651615" y="221523"/>
            <a:ext cx="2973433" cy="1972184"/>
            <a:chOff x="8517103" y="872027"/>
            <a:chExt cx="2973433" cy="1972184"/>
          </a:xfrm>
        </p:grpSpPr>
        <p:sp>
          <p:nvSpPr>
            <p:cNvPr id="6" name="Rectangle 3"/>
            <p:cNvSpPr/>
            <p:nvPr/>
          </p:nvSpPr>
          <p:spPr>
            <a:xfrm>
              <a:off x="8546489" y="872027"/>
              <a:ext cx="2939143" cy="78867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8551393" y="1660696"/>
              <a:ext cx="2939143" cy="867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166"/>
            <p:cNvGrpSpPr/>
            <p:nvPr/>
          </p:nvGrpSpPr>
          <p:grpSpPr>
            <a:xfrm>
              <a:off x="8517103" y="2532626"/>
              <a:ext cx="2968529" cy="80828"/>
              <a:chOff x="3047999" y="5366633"/>
              <a:chExt cx="6596730" cy="179617"/>
            </a:xfrm>
          </p:grpSpPr>
          <p:grpSp>
            <p:nvGrpSpPr>
              <p:cNvPr id="11" name="Group 147"/>
              <p:cNvGrpSpPr/>
              <p:nvPr/>
            </p:nvGrpSpPr>
            <p:grpSpPr>
              <a:xfrm>
                <a:off x="3047999" y="5372078"/>
                <a:ext cx="4952991" cy="174172"/>
                <a:chOff x="6008913" y="620485"/>
                <a:chExt cx="4952991" cy="174172"/>
              </a:xfrm>
            </p:grpSpPr>
            <p:grpSp>
              <p:nvGrpSpPr>
                <p:cNvPr id="30" name="Group 92"/>
                <p:cNvGrpSpPr/>
                <p:nvPr/>
              </p:nvGrpSpPr>
              <p:grpSpPr>
                <a:xfrm>
                  <a:off x="6008913" y="620486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82" name="Straight Connector 89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Oval 90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96"/>
                <p:cNvGrpSpPr/>
                <p:nvPr/>
              </p:nvGrpSpPr>
              <p:grpSpPr>
                <a:xfrm>
                  <a:off x="6302826" y="620486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80" name="Straight Connector 97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Oval 98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99"/>
                <p:cNvGrpSpPr/>
                <p:nvPr/>
              </p:nvGrpSpPr>
              <p:grpSpPr>
                <a:xfrm>
                  <a:off x="6531426" y="620485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78" name="Straight Connector 100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Oval 101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102"/>
                <p:cNvGrpSpPr/>
                <p:nvPr/>
              </p:nvGrpSpPr>
              <p:grpSpPr>
                <a:xfrm>
                  <a:off x="6836226" y="620486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76" name="Straight Connector 103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Oval 104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105"/>
                <p:cNvGrpSpPr/>
                <p:nvPr/>
              </p:nvGrpSpPr>
              <p:grpSpPr>
                <a:xfrm>
                  <a:off x="7130139" y="620486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74" name="Straight Connector 106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Oval 107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7358739" y="620485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72" name="Straight Connector 109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110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111"/>
                <p:cNvGrpSpPr/>
                <p:nvPr/>
              </p:nvGrpSpPr>
              <p:grpSpPr>
                <a:xfrm>
                  <a:off x="7663539" y="620486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70" name="Straight Connector 112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113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114"/>
                <p:cNvGrpSpPr/>
                <p:nvPr/>
              </p:nvGrpSpPr>
              <p:grpSpPr>
                <a:xfrm>
                  <a:off x="7957452" y="620486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68" name="Straight Connector 115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Oval 116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117"/>
                <p:cNvGrpSpPr/>
                <p:nvPr/>
              </p:nvGrpSpPr>
              <p:grpSpPr>
                <a:xfrm>
                  <a:off x="8186052" y="620485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66" name="Straight Connector 118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119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120"/>
                <p:cNvGrpSpPr/>
                <p:nvPr/>
              </p:nvGrpSpPr>
              <p:grpSpPr>
                <a:xfrm>
                  <a:off x="8490852" y="620486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64" name="Straight Connector 121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Oval 122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123"/>
                <p:cNvGrpSpPr/>
                <p:nvPr/>
              </p:nvGrpSpPr>
              <p:grpSpPr>
                <a:xfrm>
                  <a:off x="8784765" y="620486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62" name="Straight Connector 124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Oval 125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126"/>
                <p:cNvGrpSpPr/>
                <p:nvPr/>
              </p:nvGrpSpPr>
              <p:grpSpPr>
                <a:xfrm>
                  <a:off x="9013365" y="620485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60" name="Straight Connector 127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128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129"/>
                <p:cNvGrpSpPr/>
                <p:nvPr/>
              </p:nvGrpSpPr>
              <p:grpSpPr>
                <a:xfrm>
                  <a:off x="9307278" y="620486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58" name="Straight Connector 130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Oval 131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132"/>
                <p:cNvGrpSpPr/>
                <p:nvPr/>
              </p:nvGrpSpPr>
              <p:grpSpPr>
                <a:xfrm>
                  <a:off x="9601191" y="620486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56" name="Straight Connector 133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Oval 134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135"/>
                <p:cNvGrpSpPr/>
                <p:nvPr/>
              </p:nvGrpSpPr>
              <p:grpSpPr>
                <a:xfrm>
                  <a:off x="9829791" y="620485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54" name="Straight Connector 136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Oval 137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138"/>
                <p:cNvGrpSpPr/>
                <p:nvPr/>
              </p:nvGrpSpPr>
              <p:grpSpPr>
                <a:xfrm>
                  <a:off x="10134591" y="620486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52" name="Straight Connector 139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Oval 140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141"/>
                <p:cNvGrpSpPr/>
                <p:nvPr/>
              </p:nvGrpSpPr>
              <p:grpSpPr>
                <a:xfrm>
                  <a:off x="10428504" y="620486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50" name="Straight Connector 142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143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144"/>
                <p:cNvGrpSpPr/>
                <p:nvPr/>
              </p:nvGrpSpPr>
              <p:grpSpPr>
                <a:xfrm>
                  <a:off x="10657104" y="620485"/>
                  <a:ext cx="304800" cy="174171"/>
                  <a:chOff x="9818914" y="762000"/>
                  <a:chExt cx="304800" cy="174171"/>
                </a:xfrm>
              </p:grpSpPr>
              <p:cxnSp>
                <p:nvCxnSpPr>
                  <p:cNvPr id="48" name="Straight Connector 145"/>
                  <p:cNvCxnSpPr/>
                  <p:nvPr/>
                </p:nvCxnSpPr>
                <p:spPr>
                  <a:xfrm>
                    <a:off x="9818914" y="936171"/>
                    <a:ext cx="304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146"/>
                  <p:cNvSpPr/>
                  <p:nvPr/>
                </p:nvSpPr>
                <p:spPr>
                  <a:xfrm>
                    <a:off x="9895114" y="762000"/>
                    <a:ext cx="152400" cy="17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" name="Group 148"/>
              <p:cNvGrpSpPr/>
              <p:nvPr/>
            </p:nvGrpSpPr>
            <p:grpSpPr>
              <a:xfrm>
                <a:off x="7990103" y="5366634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28" name="Straight Connector 149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150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51"/>
              <p:cNvGrpSpPr/>
              <p:nvPr/>
            </p:nvGrpSpPr>
            <p:grpSpPr>
              <a:xfrm>
                <a:off x="8284016" y="5366634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26" name="Straight Connector 152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153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54"/>
              <p:cNvGrpSpPr/>
              <p:nvPr/>
            </p:nvGrpSpPr>
            <p:grpSpPr>
              <a:xfrm>
                <a:off x="8512616" y="5366633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24" name="Straight Connector 155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156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57"/>
              <p:cNvGrpSpPr/>
              <p:nvPr/>
            </p:nvGrpSpPr>
            <p:grpSpPr>
              <a:xfrm>
                <a:off x="8817416" y="5366634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22" name="Straight Connector 158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159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60"/>
              <p:cNvGrpSpPr/>
              <p:nvPr/>
            </p:nvGrpSpPr>
            <p:grpSpPr>
              <a:xfrm>
                <a:off x="9111329" y="5366634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20" name="Straight Connector 161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162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3"/>
              <p:cNvGrpSpPr/>
              <p:nvPr/>
            </p:nvGrpSpPr>
            <p:grpSpPr>
              <a:xfrm>
                <a:off x="9339929" y="5366633"/>
                <a:ext cx="304800" cy="174171"/>
                <a:chOff x="9818914" y="762000"/>
                <a:chExt cx="304800" cy="174171"/>
              </a:xfrm>
            </p:grpSpPr>
            <p:cxnSp>
              <p:nvCxnSpPr>
                <p:cNvPr id="18" name="Straight Connector 164"/>
                <p:cNvCxnSpPr/>
                <p:nvPr/>
              </p:nvCxnSpPr>
              <p:spPr>
                <a:xfrm>
                  <a:off x="9818914" y="936171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65"/>
                <p:cNvSpPr/>
                <p:nvPr/>
              </p:nvSpPr>
              <p:spPr>
                <a:xfrm>
                  <a:off x="9895114" y="762000"/>
                  <a:ext cx="152400" cy="1741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4" name="TextBox 277"/>
            <p:cNvSpPr txBox="1"/>
            <p:nvPr/>
          </p:nvSpPr>
          <p:spPr>
            <a:xfrm>
              <a:off x="9407435" y="2705711"/>
              <a:ext cx="623478" cy="13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Physical line 400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766741" y="2471954"/>
            <a:ext cx="2956281" cy="2178163"/>
            <a:chOff x="8548740" y="3041298"/>
            <a:chExt cx="2956281" cy="2178163"/>
          </a:xfrm>
        </p:grpSpPr>
        <p:sp>
          <p:nvSpPr>
            <p:cNvPr id="85" name="Rectangle 3"/>
            <p:cNvSpPr/>
            <p:nvPr/>
          </p:nvSpPr>
          <p:spPr>
            <a:xfrm>
              <a:off x="8560974" y="3563760"/>
              <a:ext cx="2939143" cy="78867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4"/>
            <p:cNvSpPr/>
            <p:nvPr/>
          </p:nvSpPr>
          <p:spPr>
            <a:xfrm>
              <a:off x="8565878" y="4352429"/>
              <a:ext cx="2939143" cy="867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Group 274"/>
            <p:cNvGrpSpPr/>
            <p:nvPr/>
          </p:nvGrpSpPr>
          <p:grpSpPr>
            <a:xfrm>
              <a:off x="8548740" y="3366587"/>
              <a:ext cx="2956277" cy="195944"/>
              <a:chOff x="3429011" y="380998"/>
              <a:chExt cx="6569504" cy="435431"/>
            </a:xfrm>
          </p:grpSpPr>
          <p:cxnSp>
            <p:nvCxnSpPr>
              <p:cNvPr id="88" name="Straight Arrow Connector 239"/>
              <p:cNvCxnSpPr/>
              <p:nvPr/>
            </p:nvCxnSpPr>
            <p:spPr>
              <a:xfrm>
                <a:off x="3429011" y="381000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242"/>
              <p:cNvCxnSpPr/>
              <p:nvPr/>
            </p:nvCxnSpPr>
            <p:spPr>
              <a:xfrm>
                <a:off x="3657622" y="381000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243"/>
              <p:cNvCxnSpPr/>
              <p:nvPr/>
            </p:nvCxnSpPr>
            <p:spPr>
              <a:xfrm>
                <a:off x="3898922" y="380999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244"/>
              <p:cNvCxnSpPr/>
              <p:nvPr/>
            </p:nvCxnSpPr>
            <p:spPr>
              <a:xfrm>
                <a:off x="4127533" y="380999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245"/>
              <p:cNvCxnSpPr/>
              <p:nvPr/>
            </p:nvCxnSpPr>
            <p:spPr>
              <a:xfrm>
                <a:off x="4385115" y="381000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246"/>
              <p:cNvCxnSpPr/>
              <p:nvPr/>
            </p:nvCxnSpPr>
            <p:spPr>
              <a:xfrm>
                <a:off x="4613726" y="381000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247"/>
              <p:cNvCxnSpPr/>
              <p:nvPr/>
            </p:nvCxnSpPr>
            <p:spPr>
              <a:xfrm>
                <a:off x="4855026" y="380999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248"/>
              <p:cNvCxnSpPr/>
              <p:nvPr/>
            </p:nvCxnSpPr>
            <p:spPr>
              <a:xfrm>
                <a:off x="5083637" y="380999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250"/>
              <p:cNvCxnSpPr/>
              <p:nvPr/>
            </p:nvCxnSpPr>
            <p:spPr>
              <a:xfrm>
                <a:off x="5301350" y="380999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251"/>
              <p:cNvCxnSpPr/>
              <p:nvPr/>
            </p:nvCxnSpPr>
            <p:spPr>
              <a:xfrm>
                <a:off x="5529961" y="380999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252"/>
              <p:cNvCxnSpPr/>
              <p:nvPr/>
            </p:nvCxnSpPr>
            <p:spPr>
              <a:xfrm>
                <a:off x="5771261" y="380998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253"/>
              <p:cNvCxnSpPr/>
              <p:nvPr/>
            </p:nvCxnSpPr>
            <p:spPr>
              <a:xfrm>
                <a:off x="5999872" y="380998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254"/>
              <p:cNvCxnSpPr/>
              <p:nvPr/>
            </p:nvCxnSpPr>
            <p:spPr>
              <a:xfrm>
                <a:off x="6257454" y="380999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255"/>
              <p:cNvCxnSpPr/>
              <p:nvPr/>
            </p:nvCxnSpPr>
            <p:spPr>
              <a:xfrm>
                <a:off x="6486065" y="380999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256"/>
              <p:cNvCxnSpPr/>
              <p:nvPr/>
            </p:nvCxnSpPr>
            <p:spPr>
              <a:xfrm>
                <a:off x="6727365" y="380998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257"/>
              <p:cNvCxnSpPr/>
              <p:nvPr/>
            </p:nvCxnSpPr>
            <p:spPr>
              <a:xfrm>
                <a:off x="6955976" y="380998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258"/>
              <p:cNvCxnSpPr/>
              <p:nvPr/>
            </p:nvCxnSpPr>
            <p:spPr>
              <a:xfrm>
                <a:off x="7173689" y="380999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259"/>
              <p:cNvCxnSpPr/>
              <p:nvPr/>
            </p:nvCxnSpPr>
            <p:spPr>
              <a:xfrm>
                <a:off x="7402300" y="380999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260"/>
              <p:cNvCxnSpPr/>
              <p:nvPr/>
            </p:nvCxnSpPr>
            <p:spPr>
              <a:xfrm>
                <a:off x="7643600" y="380998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261"/>
              <p:cNvCxnSpPr/>
              <p:nvPr/>
            </p:nvCxnSpPr>
            <p:spPr>
              <a:xfrm>
                <a:off x="7872211" y="380998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262"/>
              <p:cNvCxnSpPr/>
              <p:nvPr/>
            </p:nvCxnSpPr>
            <p:spPr>
              <a:xfrm>
                <a:off x="8129793" y="380999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263"/>
              <p:cNvCxnSpPr/>
              <p:nvPr/>
            </p:nvCxnSpPr>
            <p:spPr>
              <a:xfrm>
                <a:off x="8358404" y="380999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264"/>
              <p:cNvCxnSpPr/>
              <p:nvPr/>
            </p:nvCxnSpPr>
            <p:spPr>
              <a:xfrm>
                <a:off x="8599704" y="380998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265"/>
              <p:cNvCxnSpPr/>
              <p:nvPr/>
            </p:nvCxnSpPr>
            <p:spPr>
              <a:xfrm>
                <a:off x="8828315" y="380998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266"/>
              <p:cNvCxnSpPr/>
              <p:nvPr/>
            </p:nvCxnSpPr>
            <p:spPr>
              <a:xfrm>
                <a:off x="9042411" y="380999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267"/>
              <p:cNvCxnSpPr/>
              <p:nvPr/>
            </p:nvCxnSpPr>
            <p:spPr>
              <a:xfrm>
                <a:off x="9271022" y="380999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268"/>
              <p:cNvCxnSpPr/>
              <p:nvPr/>
            </p:nvCxnSpPr>
            <p:spPr>
              <a:xfrm>
                <a:off x="9512322" y="380998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269"/>
              <p:cNvCxnSpPr/>
              <p:nvPr/>
            </p:nvCxnSpPr>
            <p:spPr>
              <a:xfrm>
                <a:off x="9740933" y="380998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270"/>
              <p:cNvCxnSpPr/>
              <p:nvPr/>
            </p:nvCxnSpPr>
            <p:spPr>
              <a:xfrm>
                <a:off x="9998515" y="380999"/>
                <a:ext cx="0" cy="43542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278"/>
            <p:cNvSpPr txBox="1"/>
            <p:nvPr/>
          </p:nvSpPr>
          <p:spPr>
            <a:xfrm>
              <a:off x="9142532" y="3041298"/>
              <a:ext cx="623478" cy="13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Physical line 500</a:t>
              </a:r>
              <a:endParaRPr lang="en-US" sz="1400" dirty="0"/>
            </a:p>
          </p:txBody>
        </p:sp>
      </p:grpSp>
      <p:grpSp>
        <p:nvGrpSpPr>
          <p:cNvPr id="118" name="Group 117"/>
          <p:cNvGrpSpPr>
            <a:grpSpLocks noChangeAspect="1"/>
          </p:cNvGrpSpPr>
          <p:nvPr/>
        </p:nvGrpSpPr>
        <p:grpSpPr>
          <a:xfrm>
            <a:off x="8773728" y="4814551"/>
            <a:ext cx="3029087" cy="1703527"/>
            <a:chOff x="6815423" y="2464671"/>
            <a:chExt cx="2944047" cy="1655701"/>
          </a:xfrm>
        </p:grpSpPr>
        <p:sp>
          <p:nvSpPr>
            <p:cNvPr id="119" name="Rectangle 3"/>
            <p:cNvSpPr/>
            <p:nvPr/>
          </p:nvSpPr>
          <p:spPr>
            <a:xfrm>
              <a:off x="6815423" y="2464671"/>
              <a:ext cx="2939143" cy="78867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Material profile 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(Physical surface 100)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4"/>
            <p:cNvSpPr/>
            <p:nvPr/>
          </p:nvSpPr>
          <p:spPr>
            <a:xfrm>
              <a:off x="6820327" y="3253340"/>
              <a:ext cx="2939143" cy="867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Material profile 2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(Physical surface 200)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19" y="634012"/>
            <a:ext cx="4610100" cy="6731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19" y="4876227"/>
            <a:ext cx="7302500" cy="10922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29" y="1338199"/>
            <a:ext cx="7150100" cy="62230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35" y="2584064"/>
            <a:ext cx="66167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202"/>
          <p:cNvSpPr txBox="1"/>
          <p:nvPr/>
        </p:nvSpPr>
        <p:spPr>
          <a:xfrm>
            <a:off x="4270099" y="99059"/>
            <a:ext cx="426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err="1" smtClean="0"/>
              <a:t>Step</a:t>
            </a:r>
            <a:r>
              <a:rPr lang="es-ES" sz="2400" dirty="0" smtClean="0"/>
              <a:t> </a:t>
            </a:r>
            <a:r>
              <a:rPr lang="es-ES" sz="2400" dirty="0" err="1" smtClean="0"/>
              <a:t>by</a:t>
            </a:r>
            <a:r>
              <a:rPr lang="es-ES" sz="2400" dirty="0" smtClean="0"/>
              <a:t> </a:t>
            </a:r>
            <a:r>
              <a:rPr lang="es-ES" sz="2400" dirty="0" err="1" smtClean="0"/>
              <a:t>step</a:t>
            </a:r>
            <a:r>
              <a:rPr lang="es-ES" sz="2400" dirty="0" smtClean="0"/>
              <a:t> </a:t>
            </a:r>
            <a:r>
              <a:rPr lang="es-ES" sz="2400" dirty="0" err="1" smtClean="0"/>
              <a:t>text</a:t>
            </a:r>
            <a:r>
              <a:rPr lang="es-ES" sz="2400" dirty="0" smtClean="0"/>
              <a:t> files </a:t>
            </a:r>
            <a:r>
              <a:rPr lang="es-ES" sz="2400" dirty="0" err="1" smtClean="0"/>
              <a:t>generation</a:t>
            </a:r>
            <a:endParaRPr lang="es-E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85" y="1427073"/>
            <a:ext cx="8369300" cy="427990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5466944" y="4447281"/>
            <a:ext cx="1362973" cy="4153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46672" y="2560608"/>
            <a:ext cx="1981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66159" y="2248619"/>
            <a:ext cx="914400" cy="304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52823" y="1563303"/>
            <a:ext cx="120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Imports </a:t>
            </a:r>
            <a:r>
              <a:rPr lang="en-US" sz="1200" dirty="0" err="1" smtClean="0"/>
              <a:t>meshio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880559" y="1764102"/>
            <a:ext cx="2372264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19791" y="1840302"/>
            <a:ext cx="958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Imports </a:t>
            </a:r>
            <a:r>
              <a:rPr lang="en-US" sz="1200" dirty="0" err="1" smtClean="0"/>
              <a:t>preprocesor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947180" y="2145102"/>
            <a:ext cx="3030926" cy="559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65185" y="2917764"/>
            <a:ext cx="4862423" cy="5970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187262" y="2577861"/>
            <a:ext cx="3030926" cy="559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64499" y="2200660"/>
            <a:ext cx="958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the mesh into python dictionaries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2037272" y="3443022"/>
            <a:ext cx="1490932" cy="42013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466642" y="3266094"/>
            <a:ext cx="3430580" cy="33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34511" y="3005267"/>
            <a:ext cx="958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Creates the nodal array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5339752" y="3634641"/>
            <a:ext cx="1639018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934511" y="3418567"/>
            <a:ext cx="3430580" cy="33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365091" y="3172976"/>
            <a:ext cx="95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physical surface 100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5339752" y="4079315"/>
            <a:ext cx="1639018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934511" y="3967665"/>
            <a:ext cx="3430580" cy="33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366267" y="3811797"/>
            <a:ext cx="95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physical surface 200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6746409" y="4657701"/>
            <a:ext cx="3501772" cy="118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365091" y="4404445"/>
            <a:ext cx="149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Imposes boundary conditions </a:t>
            </a:r>
            <a:r>
              <a:rPr lang="en-US" sz="1200" smtClean="0"/>
              <a:t>along physical line 400</a:t>
            </a:r>
            <a:endParaRPr lang="en-US" sz="1200" dirty="0"/>
          </a:p>
        </p:txBody>
      </p:sp>
      <p:sp>
        <p:nvSpPr>
          <p:cNvPr id="54" name="Oval 53"/>
          <p:cNvSpPr/>
          <p:nvPr/>
        </p:nvSpPr>
        <p:spPr>
          <a:xfrm>
            <a:off x="1433423" y="4654974"/>
            <a:ext cx="1362973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2782738" y="4951328"/>
            <a:ext cx="7396432" cy="408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283863" y="5072032"/>
            <a:ext cx="149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Concatenates the elemental arrays into a single array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893490" y="5881854"/>
            <a:ext cx="126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Writes the files</a:t>
            </a:r>
            <a:endParaRPr lang="en-US" sz="12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462643" y="5561397"/>
            <a:ext cx="3335636" cy="458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181</Words>
  <Application>Microsoft Macintosh PowerPoint</Application>
  <PresentationFormat>Widescreen</PresentationFormat>
  <Paragraphs>56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David Gomez Catano</dc:creator>
  <cp:lastModifiedBy>Juan David Gomez Catano</cp:lastModifiedBy>
  <cp:revision>120</cp:revision>
  <cp:lastPrinted>2017-10-09T12:36:16Z</cp:lastPrinted>
  <dcterms:created xsi:type="dcterms:W3CDTF">2017-05-21T11:57:40Z</dcterms:created>
  <dcterms:modified xsi:type="dcterms:W3CDTF">2018-03-07T22:50:44Z</dcterms:modified>
</cp:coreProperties>
</file>