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9"/>
  </p:notesMasterIdLst>
  <p:sldIdLst>
    <p:sldId id="269" r:id="rId2"/>
    <p:sldId id="347" r:id="rId3"/>
    <p:sldId id="348" r:id="rId4"/>
    <p:sldId id="349" r:id="rId5"/>
    <p:sldId id="350" r:id="rId6"/>
    <p:sldId id="351" r:id="rId7"/>
    <p:sldId id="352" r:id="rId8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36" y="-10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2163" y="611485"/>
            <a:ext cx="8496621" cy="22745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/>
            <a:r>
              <a:rPr lang="en-US" sz="3600" b="1" dirty="0" smtClean="0"/>
              <a:t>Geogg124</a:t>
            </a:r>
            <a:br>
              <a:rPr lang="en-US" sz="3600" b="1" dirty="0" smtClean="0"/>
            </a:br>
            <a:r>
              <a:rPr lang="en-US" sz="3600" b="1" dirty="0" smtClean="0"/>
              <a:t>TERRESTRIAL </a:t>
            </a:r>
            <a:r>
              <a:rPr lang="en-US" sz="3600" b="1" dirty="0"/>
              <a:t>CARBON: MODELLING and MONITORING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9912" y="3779837"/>
            <a:ext cx="6172200" cy="2362200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pPr eaLnBrk="1"/>
            <a:r>
              <a:rPr lang="en-GB" b="1" dirty="0" smtClean="0"/>
              <a:t>P. Lewis</a:t>
            </a:r>
          </a:p>
          <a:p>
            <a:pPr eaLnBrk="1"/>
            <a:endParaRPr lang="en-GB" b="1" dirty="0" smtClean="0"/>
          </a:p>
          <a:p>
            <a:pPr eaLnBrk="1"/>
            <a:r>
              <a:rPr lang="en-GB" dirty="0" smtClean="0"/>
              <a:t>Professor of Remote Sensing</a:t>
            </a:r>
          </a:p>
          <a:p>
            <a:pPr eaLnBrk="1"/>
            <a:r>
              <a:rPr lang="en-GB" dirty="0" smtClean="0"/>
              <a:t>UCL Geography </a:t>
            </a:r>
          </a:p>
          <a:p>
            <a:pPr eaLnBrk="1"/>
            <a:r>
              <a:rPr lang="en-GB" dirty="0" smtClean="0"/>
              <a:t>&amp; NERC NCEO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Terrestrial Carbon: </a:t>
            </a:r>
            <a:r>
              <a:rPr lang="en-US" sz="2400" dirty="0" err="1"/>
              <a:t>modelling</a:t>
            </a:r>
            <a:r>
              <a:rPr lang="en-US" sz="2400" dirty="0"/>
              <a:t> and monitoring module aims:</a:t>
            </a:r>
          </a:p>
          <a:p>
            <a:r>
              <a:rPr lang="en-US" sz="2400" dirty="0"/>
              <a:t>To outline the role of vegetation in the carbon cycle and the wider climate system</a:t>
            </a:r>
          </a:p>
          <a:p>
            <a:r>
              <a:rPr lang="en-US" sz="2400" dirty="0"/>
              <a:t>To outline how the vegetation carbon cycle can be </a:t>
            </a:r>
            <a:r>
              <a:rPr lang="en-US" sz="2400" dirty="0" err="1"/>
              <a:t>modelled</a:t>
            </a:r>
            <a:r>
              <a:rPr lang="en-US" sz="2400" dirty="0"/>
              <a:t> and use the models in prediction</a:t>
            </a:r>
          </a:p>
          <a:p>
            <a:r>
              <a:rPr lang="en-US" sz="2400" dirty="0"/>
              <a:t>To provide the linkages between the models and remote sensing observations (</a:t>
            </a:r>
            <a:r>
              <a:rPr lang="en-US" sz="2400" dirty="0" err="1"/>
              <a:t>radiative</a:t>
            </a:r>
            <a:r>
              <a:rPr lang="en-US" sz="2400" dirty="0"/>
              <a:t> transfer)</a:t>
            </a:r>
          </a:p>
          <a:p>
            <a:r>
              <a:rPr lang="en-US" sz="2400" dirty="0"/>
              <a:t>To enable the students to use remote sensing (and other) data to constrain, test and </a:t>
            </a:r>
            <a:r>
              <a:rPr lang="en-US" sz="2400" dirty="0" err="1"/>
              <a:t>criticise</a:t>
            </a:r>
            <a:r>
              <a:rPr lang="en-US" sz="2400" dirty="0"/>
              <a:t> the models</a:t>
            </a:r>
          </a:p>
          <a:p>
            <a:r>
              <a:rPr lang="en-US" sz="2400" dirty="0"/>
              <a:t>To expose the students to modern statistical methods in combining data and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5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of the </a:t>
            </a:r>
            <a:r>
              <a:rPr lang="en-US" b="1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cover:</a:t>
            </a:r>
          </a:p>
          <a:p>
            <a:pPr>
              <a:buFont typeface="Arial"/>
              <a:buChar char="•"/>
            </a:pPr>
            <a:r>
              <a:rPr lang="en-US" sz="2400" dirty="0"/>
              <a:t>The role of vegetation in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Terrestrial vegetation dynamics </a:t>
            </a:r>
            <a:r>
              <a:rPr lang="en-US" sz="2400" dirty="0" err="1"/>
              <a:t>modelling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Remote sensing of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Radiation interactions with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Model inversion in remote sensing</a:t>
            </a:r>
          </a:p>
          <a:p>
            <a:pPr>
              <a:buFont typeface="Arial"/>
              <a:buChar char="•"/>
            </a:pPr>
            <a:r>
              <a:rPr lang="en-US" sz="2400" dirty="0"/>
              <a:t>Concepts and </a:t>
            </a:r>
            <a:r>
              <a:rPr lang="en-US" sz="2400" dirty="0" err="1"/>
              <a:t>maths</a:t>
            </a:r>
            <a:r>
              <a:rPr lang="en-US" sz="2400" dirty="0"/>
              <a:t> of data assimilation</a:t>
            </a:r>
          </a:p>
          <a:p>
            <a:pPr>
              <a:buFont typeface="Arial"/>
              <a:buChar char="•"/>
            </a:pPr>
            <a:r>
              <a:rPr lang="en-US" sz="2400" dirty="0"/>
              <a:t>Using remote sensing data to constrain and test vegetation dynamics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5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hour unseen exam, 100% of the assessment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be delivered through:</a:t>
            </a:r>
          </a:p>
          <a:p>
            <a:r>
              <a:rPr lang="en-US" sz="2400" dirty="0"/>
              <a:t>Lectures (2 hour sessions providing concepts, contexts, and critiques)</a:t>
            </a:r>
          </a:p>
          <a:p>
            <a:r>
              <a:rPr lang="en-US" sz="2400" dirty="0"/>
              <a:t>Computer laboratory work (extended practical sessions progressing technical aspects of model implementation and options hands-on experience of relevant software). </a:t>
            </a:r>
            <a:r>
              <a:rPr lang="en-US" sz="2400" dirty="0" err="1"/>
              <a:t>Practicals</a:t>
            </a:r>
            <a:r>
              <a:rPr lang="en-US" sz="2400" dirty="0"/>
              <a:t> will initially be based around specific vegetation models and EO </a:t>
            </a:r>
            <a:r>
              <a:rPr lang="en-US" sz="2400" dirty="0" err="1"/>
              <a:t>radiative</a:t>
            </a:r>
            <a:r>
              <a:rPr lang="en-US" sz="2400" dirty="0"/>
              <a:t> transfer schemes, but also include advanced concepts such as data assimilation.</a:t>
            </a:r>
          </a:p>
          <a:p>
            <a:r>
              <a:rPr lang="en-US" sz="2400" dirty="0"/>
              <a:t>Moodle resources (hosting reading lists, lecture handouts, datasets, guides and practical support materials)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6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</a:t>
            </a:r>
            <a:r>
              <a:rPr lang="en-US" b="1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end of the module, students should: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 of vegetation in the carbon cycle and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role, strengths and weaknesses of models of global vegetation processes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the factors affecting remote sensing measurements of vegetation (</a:t>
            </a:r>
            <a:r>
              <a:rPr lang="en-US" sz="2400" dirty="0" err="1"/>
              <a:t>radiative</a:t>
            </a:r>
            <a:r>
              <a:rPr lang="en-US" sz="2400" dirty="0"/>
              <a:t> transfer theory)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how to use models and observations in combination to improve estimates of carbon fluxes and pools</a:t>
            </a:r>
          </a:p>
          <a:p>
            <a:pPr>
              <a:buFont typeface="Arial"/>
              <a:buChar char="•"/>
            </a:pPr>
            <a:r>
              <a:rPr lang="en-US" sz="2400" dirty="0"/>
              <a:t>Have an understanding of data assimilation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2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Moodle … but mainly</a:t>
            </a:r>
            <a:endParaRPr lang="en-US" dirty="0"/>
          </a:p>
          <a:p>
            <a:r>
              <a:rPr lang="en-US" dirty="0"/>
              <a:t>http://www2.geog.ucl.ac.uk/~</a:t>
            </a:r>
            <a:r>
              <a:rPr lang="en-US" dirty="0" err="1"/>
              <a:t>plewis</a:t>
            </a:r>
            <a:r>
              <a:rPr lang="en-US" dirty="0"/>
              <a:t>/geogg124</a:t>
            </a:r>
          </a:p>
        </p:txBody>
      </p:sp>
    </p:spTree>
    <p:extLst>
      <p:ext uri="{BB962C8B-B14F-4D97-AF65-F5344CB8AC3E}">
        <p14:creationId xmlns:p14="http://schemas.microsoft.com/office/powerpoint/2010/main" val="3262120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352</Words>
  <Application>Microsoft Macintosh PowerPoint</Application>
  <PresentationFormat>Custom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Geogg124 TERRESTRIAL CARBON: MODELLING and MONITORING </vt:lpstr>
      <vt:lpstr>Aims of course</vt:lpstr>
      <vt:lpstr>Content of the course</vt:lpstr>
      <vt:lpstr>Assessment</vt:lpstr>
      <vt:lpstr>Format</vt:lpstr>
      <vt:lpstr>Learning outcomes</vt:lpstr>
      <vt:lpstr>Course web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plewis</cp:lastModifiedBy>
  <cp:revision>88</cp:revision>
  <cp:lastPrinted>1601-01-01T00:00:00Z</cp:lastPrinted>
  <dcterms:created xsi:type="dcterms:W3CDTF">2010-11-25T08:35:40Z</dcterms:created>
  <dcterms:modified xsi:type="dcterms:W3CDTF">2012-01-12T23:13:53Z</dcterms:modified>
</cp:coreProperties>
</file>