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 id="303" r:id="rId48"/>
    <p:sldId id="299" r:id="rId49"/>
    <p:sldId id="304" r:id="rId50"/>
    <p:sldId id="305" r:id="rId51"/>
    <p:sldId id="306" r:id="rId52"/>
    <p:sldId id="307" r:id="rId53"/>
    <p:sldId id="308" r:id="rId54"/>
  </p:sldIdLst>
  <p:sldSz cx="10080625" cy="7559675"/>
  <p:notesSz cx="7559675" cy="10691813"/>
  <p:defaultTextStyle>
    <a:defPPr>
      <a:defRPr lang="en-GB"/>
    </a:defPPr>
    <a:lvl1pPr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1pPr>
    <a:lvl2pPr marL="742950" indent="-28575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2pPr>
    <a:lvl3pPr marL="11430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3pPr>
    <a:lvl4pPr marL="16002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4pPr>
    <a:lvl5pPr marL="20574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5pPr>
    <a:lvl6pPr marL="2286000" algn="l" defTabSz="457200" rtl="0" eaLnBrk="1" latinLnBrk="0" hangingPunct="1">
      <a:defRPr sz="4400" kern="1200">
        <a:solidFill>
          <a:srgbClr val="000000"/>
        </a:solidFill>
        <a:latin typeface="Arial" charset="0"/>
        <a:ea typeface="+mn-ea"/>
        <a:cs typeface="+mn-cs"/>
      </a:defRPr>
    </a:lvl6pPr>
    <a:lvl7pPr marL="2743200" algn="l" defTabSz="457200" rtl="0" eaLnBrk="1" latinLnBrk="0" hangingPunct="1">
      <a:defRPr sz="4400" kern="1200">
        <a:solidFill>
          <a:srgbClr val="000000"/>
        </a:solidFill>
        <a:latin typeface="Arial" charset="0"/>
        <a:ea typeface="+mn-ea"/>
        <a:cs typeface="+mn-cs"/>
      </a:defRPr>
    </a:lvl7pPr>
    <a:lvl8pPr marL="3200400" algn="l" defTabSz="457200" rtl="0" eaLnBrk="1" latinLnBrk="0" hangingPunct="1">
      <a:defRPr sz="4400" kern="1200">
        <a:solidFill>
          <a:srgbClr val="000000"/>
        </a:solidFill>
        <a:latin typeface="Arial" charset="0"/>
        <a:ea typeface="+mn-ea"/>
        <a:cs typeface="+mn-cs"/>
      </a:defRPr>
    </a:lvl8pPr>
    <a:lvl9pPr marL="3657600" algn="l" defTabSz="457200" rtl="0" eaLnBrk="1" latinLnBrk="0" hangingPunct="1">
      <a:defRPr sz="44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DF"/>
    <a:srgbClr val="FFB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848" y="-96"/>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4098"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0"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1"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2"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fld id="{51926520-7087-8B4D-A1C5-EECB1E05DA52}" type="slidenum">
              <a:rPr lang="en-GB"/>
              <a:pPr>
                <a:defRPr/>
              </a:pPr>
              <a:t>‹#›</a:t>
            </a:fld>
            <a:endParaRPr lang="en-GB"/>
          </a:p>
        </p:txBody>
      </p:sp>
    </p:spTree>
    <p:extLst>
      <p:ext uri="{BB962C8B-B14F-4D97-AF65-F5344CB8AC3E}">
        <p14:creationId xmlns:p14="http://schemas.microsoft.com/office/powerpoint/2010/main" val="25782578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wikipedia.org/wiki/Markov_chain" TargetMode="External"/><Relationship Id="rId4" Type="http://schemas.openxmlformats.org/officeDocument/2006/relationships/hyperlink" Target="http://en.wikipedia.org/wiki/Rosenbrock_function" TargetMode="External"/><Relationship Id="rId5" Type="http://schemas.openxmlformats.org/officeDocument/2006/relationships/hyperlink" Target="http://en.wikipedia.org/wiki/Posterior_probability"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a bit .. Also that its actually used for all sorts of ‘inversion’ problems which somewhat muddies the use of</a:t>
            </a:r>
            <a:r>
              <a:rPr lang="en-US" baseline="0" dirty="0" smtClean="0"/>
              <a:t> the term. Discuss what makes it different to ‘inversion’ … multiple constraints &amp; uncertainty framework mainly … IMHO</a:t>
            </a:r>
            <a:r>
              <a:rPr lang="en-US" dirty="0" smtClean="0"/>
              <a:t> </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a:t>
            </a:fld>
            <a:endParaRPr lang="en-GB"/>
          </a:p>
        </p:txBody>
      </p:sp>
    </p:spTree>
    <p:extLst>
      <p:ext uri="{BB962C8B-B14F-4D97-AF65-F5344CB8AC3E}">
        <p14:creationId xmlns:p14="http://schemas.microsoft.com/office/powerpoint/2010/main" val="3147050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 thro’ from top to bottom …</a:t>
            </a:r>
            <a:r>
              <a:rPr lang="en-US" baseline="0" dirty="0" smtClean="0"/>
              <a:t> some of them might know this </a:t>
            </a:r>
            <a:r>
              <a:rPr lang="en-US" baseline="0" dirty="0" err="1" smtClean="0"/>
              <a:t>univariate</a:t>
            </a:r>
            <a:r>
              <a:rPr lang="en-US" baseline="0" dirty="0" smtClean="0"/>
              <a:t> ‘adding of uncertainties’ in the middle line, if not, then the bottom one is easy to understand … 2 samples, so reduce uncertainty by 1/</a:t>
            </a:r>
            <a:r>
              <a:rPr lang="en-US" baseline="0" dirty="0" err="1" smtClean="0"/>
              <a:t>sqrt</a:t>
            </a:r>
            <a:r>
              <a:rPr lang="en-US" baseline="0" dirty="0" smtClean="0"/>
              <a:t>(2) (if independent)</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14</a:t>
            </a:fld>
            <a:endParaRPr lang="en-GB"/>
          </a:p>
        </p:txBody>
      </p:sp>
    </p:spTree>
    <p:extLst>
      <p:ext uri="{BB962C8B-B14F-4D97-AF65-F5344CB8AC3E}">
        <p14:creationId xmlns:p14="http://schemas.microsoft.com/office/powerpoint/2010/main" val="3910255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2 samples, the ‘best’ estimate is a variance</a:t>
            </a:r>
            <a:r>
              <a:rPr lang="en-US" baseline="0" dirty="0" smtClean="0"/>
              <a:t> weighted mean … or, if the variances are equal, its simply the mean ;-) as </a:t>
            </a:r>
            <a:r>
              <a:rPr lang="en-US" baseline="0" dirty="0" err="1" smtClean="0"/>
              <a:t>youd</a:t>
            </a:r>
            <a:r>
              <a:rPr lang="en-US" baseline="0" dirty="0" smtClean="0"/>
              <a:t> expect.</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15</a:t>
            </a:fld>
            <a:endParaRPr lang="en-GB"/>
          </a:p>
        </p:txBody>
      </p:sp>
    </p:spTree>
    <p:extLst>
      <p:ext uri="{BB962C8B-B14F-4D97-AF65-F5344CB8AC3E}">
        <p14:creationId xmlns:p14="http://schemas.microsoft.com/office/powerpoint/2010/main" val="54014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&amp; explain/discuss why you get this result … the posterior is quite close to the observation *because* the uncertainty in the observation is lower than that of the prior, but really its somewhere between the prior and the observation … essentially a variance weighted mean as shown above, but for 2D here. Also note that the posterior uncertainty is lower than either of the other 2 (relate to that </a:t>
            </a:r>
            <a:r>
              <a:rPr lang="en-US" baseline="0" dirty="0" err="1" smtClean="0"/>
              <a:t>sqrt</a:t>
            </a:r>
            <a:r>
              <a:rPr lang="en-US" baseline="0" dirty="0" smtClean="0"/>
              <a:t> 2 thing)</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18</a:t>
            </a:fld>
            <a:endParaRPr lang="en-GB"/>
          </a:p>
        </p:txBody>
      </p:sp>
    </p:spTree>
    <p:extLst>
      <p:ext uri="{BB962C8B-B14F-4D97-AF65-F5344CB8AC3E}">
        <p14:creationId xmlns:p14="http://schemas.microsoft.com/office/powerpoint/2010/main" val="2958913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from </a:t>
            </a:r>
            <a:r>
              <a:rPr lang="en-US" dirty="0" err="1" smtClean="0"/>
              <a:t>Bouttier</a:t>
            </a:r>
            <a:r>
              <a:rPr lang="en-US" dirty="0" smtClean="0"/>
              <a:t> and Courtier (1999) … should be self evident, but discuss with students. Mention 4D VAR … </a:t>
            </a:r>
            <a:r>
              <a:rPr lang="en-US" dirty="0" err="1" smtClean="0"/>
              <a:t>ie</a:t>
            </a:r>
            <a:r>
              <a:rPr lang="en-US" dirty="0" smtClean="0"/>
              <a:t> lots of these things happening over 3D space.</a:t>
            </a:r>
            <a:r>
              <a:rPr lang="en-US" baseline="0" dirty="0" smtClean="0"/>
              <a:t> </a:t>
            </a:r>
            <a:r>
              <a:rPr lang="en-US" dirty="0" smtClean="0"/>
              <a:t>Note that *normally* what is done is to adjust the initial conditions, </a:t>
            </a:r>
            <a:r>
              <a:rPr lang="en-US" dirty="0" err="1" smtClean="0"/>
              <a:t>eg</a:t>
            </a:r>
            <a:r>
              <a:rPr lang="en-US" dirty="0" smtClean="0"/>
              <a:t> in NWP.</a:t>
            </a:r>
            <a:r>
              <a:rPr lang="en-US" baseline="0" dirty="0" smtClean="0"/>
              <a:t> </a:t>
            </a:r>
            <a:r>
              <a:rPr lang="en-US" dirty="0" smtClean="0"/>
              <a:t>The ‘prior’ here is from a previous model run,</a:t>
            </a:r>
            <a:r>
              <a:rPr lang="en-US" baseline="0" dirty="0" smtClean="0"/>
              <a:t> or sometimes a climatology (average). Discuss advantages/disadvantages of strong constraint (trust the model … can correct for short term differences)</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21</a:t>
            </a:fld>
            <a:endParaRPr lang="en-GB"/>
          </a:p>
        </p:txBody>
      </p:sp>
    </p:spTree>
    <p:extLst>
      <p:ext uri="{BB962C8B-B14F-4D97-AF65-F5344CB8AC3E}">
        <p14:creationId xmlns:p14="http://schemas.microsoft.com/office/powerpoint/2010/main" val="464666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equivalent if you have an identity operator</a:t>
            </a:r>
            <a:r>
              <a:rPr lang="en-US" baseline="0" dirty="0" smtClean="0"/>
              <a:t> for the observations …</a:t>
            </a:r>
          </a:p>
          <a:p>
            <a:r>
              <a:rPr lang="en-US" baseline="0" dirty="0" smtClean="0"/>
              <a:t>Here, the relative uncertainty between the differential model (</a:t>
            </a:r>
            <a:r>
              <a:rPr lang="en-US" baseline="0" dirty="0" err="1" smtClean="0"/>
              <a:t>ie</a:t>
            </a:r>
            <a:r>
              <a:rPr lang="en-US" baseline="0" dirty="0" smtClean="0"/>
              <a:t> that </a:t>
            </a:r>
            <a:r>
              <a:rPr lang="en-US" baseline="0" dirty="0" err="1" smtClean="0"/>
              <a:t>Dx</a:t>
            </a:r>
            <a:r>
              <a:rPr lang="en-US" baseline="0" dirty="0" smtClean="0"/>
              <a:t> =0) and the observations (phrased as </a:t>
            </a:r>
            <a:r>
              <a:rPr lang="en-US" baseline="0" dirty="0" err="1" smtClean="0"/>
              <a:t>sd</a:t>
            </a:r>
            <a:r>
              <a:rPr lang="en-US" baseline="0" dirty="0" smtClean="0"/>
              <a:t> here) controls the effective width of the filter (</a:t>
            </a:r>
            <a:r>
              <a:rPr lang="en-US" baseline="0" dirty="0" err="1" smtClean="0"/>
              <a:t>ie</a:t>
            </a:r>
            <a:r>
              <a:rPr lang="en-US" baseline="0" dirty="0" smtClean="0"/>
              <a:t> the degree of smoothing), so </a:t>
            </a:r>
            <a:r>
              <a:rPr lang="en-US" baseline="0" dirty="0" err="1" smtClean="0"/>
              <a:t>sd</a:t>
            </a:r>
            <a:r>
              <a:rPr lang="en-US" baseline="0" dirty="0" smtClean="0"/>
              <a:t> = 0.04 -&gt; high uncertainty in the </a:t>
            </a:r>
            <a:r>
              <a:rPr lang="en-US" baseline="0" dirty="0" err="1" smtClean="0"/>
              <a:t>Dx</a:t>
            </a:r>
            <a:r>
              <a:rPr lang="en-US" baseline="0" dirty="0" smtClean="0"/>
              <a:t> model, so trust the observations more (</a:t>
            </a:r>
            <a:r>
              <a:rPr lang="en-US" baseline="0" dirty="0" err="1" smtClean="0"/>
              <a:t>ie</a:t>
            </a:r>
            <a:r>
              <a:rPr lang="en-US" baseline="0" dirty="0" smtClean="0"/>
              <a:t> less smoothing)</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23</a:t>
            </a:fld>
            <a:endParaRPr lang="en-GB"/>
          </a:p>
        </p:txBody>
      </p:sp>
    </p:spTree>
    <p:extLst>
      <p:ext uri="{BB962C8B-B14F-4D97-AF65-F5344CB8AC3E}">
        <p14:creationId xmlns:p14="http://schemas.microsoft.com/office/powerpoint/2010/main" val="3448052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blue dots are </a:t>
            </a:r>
            <a:r>
              <a:rPr lang="en-US" dirty="0" err="1" smtClean="0"/>
              <a:t>sythnthetic</a:t>
            </a:r>
            <a:r>
              <a:rPr lang="en-US" dirty="0" smtClean="0"/>
              <a:t> NDVI data.</a:t>
            </a:r>
            <a:r>
              <a:rPr lang="en-US" baseline="0" dirty="0" smtClean="0"/>
              <a:t> The green line is the truth. The red/grey is what is recovered by the smoother. Note: reduced uncertainty, interpolation is done, uncertainty bounds contain the truth (but actually rather over-</a:t>
            </a:r>
            <a:r>
              <a:rPr lang="en-US" baseline="0" dirty="0" err="1" smtClean="0"/>
              <a:t>smooths</a:t>
            </a:r>
            <a:r>
              <a:rPr lang="en-US" baseline="0" dirty="0" smtClean="0"/>
              <a:t> at the breakpoint, as </a:t>
            </a:r>
            <a:r>
              <a:rPr lang="en-US" baseline="0" dirty="0" err="1" smtClean="0"/>
              <a:t>youd</a:t>
            </a:r>
            <a:r>
              <a:rPr lang="en-US" baseline="0" dirty="0" smtClean="0"/>
              <a:t> expect it to d)</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24</a:t>
            </a:fld>
            <a:endParaRPr lang="en-GB"/>
          </a:p>
        </p:txBody>
      </p:sp>
    </p:spTree>
    <p:extLst>
      <p:ext uri="{BB962C8B-B14F-4D97-AF65-F5344CB8AC3E}">
        <p14:creationId xmlns:p14="http://schemas.microsoft.com/office/powerpoint/2010/main" val="350444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fun one to go through .. I presume</a:t>
            </a:r>
            <a:r>
              <a:rPr lang="en-US" baseline="0" dirty="0" smtClean="0"/>
              <a:t> you know it well enough, if not there is text in the notes.</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25</a:t>
            </a:fld>
            <a:endParaRPr lang="en-GB"/>
          </a:p>
        </p:txBody>
      </p:sp>
    </p:spTree>
    <p:extLst>
      <p:ext uri="{BB962C8B-B14F-4D97-AF65-F5344CB8AC3E}">
        <p14:creationId xmlns:p14="http://schemas.microsoft.com/office/powerpoint/2010/main" val="253914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 is the model here … </a:t>
            </a:r>
            <a:r>
              <a:rPr lang="en-US" dirty="0" err="1" smtClean="0"/>
              <a:t>ie</a:t>
            </a:r>
            <a:r>
              <a:rPr lang="en-US" dirty="0" smtClean="0"/>
              <a:t> what moves you from xk-1 to </a:t>
            </a:r>
            <a:r>
              <a:rPr lang="en-US" dirty="0" err="1" smtClean="0"/>
              <a:t>xk</a:t>
            </a:r>
            <a:endParaRPr lang="en-US" dirty="0" smtClean="0"/>
          </a:p>
          <a:p>
            <a:r>
              <a:rPr lang="en-US" dirty="0" smtClean="0"/>
              <a:t>The 2</a:t>
            </a:r>
            <a:r>
              <a:rPr lang="en-US" baseline="30000" dirty="0" smtClean="0"/>
              <a:t>nd</a:t>
            </a:r>
            <a:r>
              <a:rPr lang="en-US" dirty="0" smtClean="0"/>
              <a:t> line is just adding uncertainties as we learned earlier (the MT P M just deals with</a:t>
            </a:r>
            <a:r>
              <a:rPr lang="en-US" baseline="0" dirty="0" smtClean="0"/>
              <a:t> model propagation in the prior uncertainty) .. </a:t>
            </a:r>
            <a:r>
              <a:rPr lang="en-US" baseline="0" dirty="0" err="1" smtClean="0"/>
              <a:t>Qk</a:t>
            </a:r>
            <a:r>
              <a:rPr lang="en-US" baseline="0" dirty="0" smtClean="0"/>
              <a:t> is the process model </a:t>
            </a:r>
            <a:r>
              <a:rPr lang="en-US" baseline="0" dirty="0" err="1" smtClean="0"/>
              <a:t>uncertaiunty</a:t>
            </a:r>
            <a:r>
              <a:rPr lang="en-US" baseline="0" dirty="0" smtClean="0"/>
              <a:t>. Nice </a:t>
            </a:r>
            <a:r>
              <a:rPr lang="en-US" baseline="0" dirty="0" err="1" smtClean="0"/>
              <a:t>eg</a:t>
            </a:r>
            <a:r>
              <a:rPr lang="en-US" baseline="0" dirty="0" smtClean="0"/>
              <a:t> to think of is the </a:t>
            </a:r>
            <a:r>
              <a:rPr lang="en-US" baseline="0" dirty="0" err="1" smtClean="0"/>
              <a:t>Dx</a:t>
            </a:r>
            <a:r>
              <a:rPr lang="en-US" baseline="0" dirty="0" smtClean="0"/>
              <a:t> model … zero order process model, so M=I and Q is a statement of the uncertainty increase per step</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26</a:t>
            </a:fld>
            <a:endParaRPr lang="en-GB"/>
          </a:p>
        </p:txBody>
      </p:sp>
    </p:spTree>
    <p:extLst>
      <p:ext uri="{BB962C8B-B14F-4D97-AF65-F5344CB8AC3E}">
        <p14:creationId xmlns:p14="http://schemas.microsoft.com/office/powerpoint/2010/main" val="2746900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Essentially, K is the ratio of the current state uncertainty to the innovation uncertainty (mapped through H) .. So, sort of, how much you trust</a:t>
            </a:r>
            <a:r>
              <a:rPr lang="en-US" baseline="0" dirty="0" smtClean="0"/>
              <a:t> the current </a:t>
            </a:r>
            <a:r>
              <a:rPr lang="en-US" baseline="0" dirty="0" err="1" smtClean="0"/>
              <a:t>estrimate</a:t>
            </a:r>
            <a:r>
              <a:rPr lang="en-US" baseline="0" dirty="0" smtClean="0"/>
              <a:t> relative to what the innovation (the residual) is telling you, so this is used to scale the residual.</a:t>
            </a:r>
          </a:p>
          <a:p>
            <a:r>
              <a:rPr lang="en-US" baseline="0" dirty="0" smtClean="0"/>
              <a:t>The posterior has a part (I – KH) that is essentially the reduction in uncertainty. Its interesting to note that the </a:t>
            </a:r>
            <a:r>
              <a:rPr lang="en-US" baseline="0" dirty="0" err="1" smtClean="0"/>
              <a:t>Kalman</a:t>
            </a:r>
            <a:r>
              <a:rPr lang="en-US" baseline="0" dirty="0" smtClean="0"/>
              <a:t> gain is *only* a function of uncertainties</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28</a:t>
            </a:fld>
            <a:endParaRPr lang="en-GB"/>
          </a:p>
        </p:txBody>
      </p:sp>
    </p:spTree>
    <p:extLst>
      <p:ext uri="{BB962C8B-B14F-4D97-AF65-F5344CB8AC3E}">
        <p14:creationId xmlns:p14="http://schemas.microsoft.com/office/powerpoint/2010/main" val="3949552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v. good </a:t>
            </a:r>
            <a:r>
              <a:rPr lang="en-US" dirty="0" err="1" smtClean="0"/>
              <a:t>wikipedia</a:t>
            </a:r>
            <a:r>
              <a:rPr lang="en-US" dirty="0" smtClean="0"/>
              <a:t> page: The result of three </a:t>
            </a:r>
            <a:r>
              <a:rPr lang="en-US" dirty="0" smtClean="0">
                <a:hlinkClick r:id="rId3" tooltip="Markov chain"/>
              </a:rPr>
              <a:t>Markov chains</a:t>
            </a:r>
            <a:r>
              <a:rPr lang="en-US" dirty="0" smtClean="0"/>
              <a:t> running on the 3D </a:t>
            </a:r>
            <a:r>
              <a:rPr lang="en-US" dirty="0" smtClean="0">
                <a:hlinkClick r:id="rId4" tooltip="Rosenbrock function"/>
              </a:rPr>
              <a:t>Rosenbrock function</a:t>
            </a:r>
            <a:r>
              <a:rPr lang="en-US" dirty="0" smtClean="0"/>
              <a:t> using the Metropolis-Hastings algorithm. The algorithm samples from regions where the </a:t>
            </a:r>
            <a:r>
              <a:rPr lang="en-US" dirty="0" smtClean="0">
                <a:hlinkClick r:id="rId5" tooltip="Posterior probability"/>
              </a:rPr>
              <a:t>posterior probability</a:t>
            </a:r>
            <a:r>
              <a:rPr lang="en-US" dirty="0" smtClean="0"/>
              <a:t> is high and the chains begin to mix in these regions. The approximate position of the maximum has been illuminated. Note that the red points are the ones that remain after the burn-in process. The earlier ones have been discarded.</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30</a:t>
            </a:fld>
            <a:endParaRPr lang="en-GB"/>
          </a:p>
        </p:txBody>
      </p:sp>
    </p:spTree>
    <p:extLst>
      <p:ext uri="{BB962C8B-B14F-4D97-AF65-F5344CB8AC3E}">
        <p14:creationId xmlns:p14="http://schemas.microsoft.com/office/powerpoint/2010/main" val="61090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terms. X is the state vector here. T is transpose. Explain what a PDF is. Discuss</a:t>
            </a:r>
            <a:r>
              <a:rPr lang="en-US" baseline="0" dirty="0" smtClean="0"/>
              <a:t> the </a:t>
            </a:r>
            <a:r>
              <a:rPr lang="en-US" baseline="0" dirty="0" err="1" smtClean="0"/>
              <a:t>normalisation</a:t>
            </a:r>
            <a:r>
              <a:rPr lang="en-US" baseline="0" dirty="0" smtClean="0"/>
              <a:t> term &amp; how the bit in the </a:t>
            </a:r>
            <a:r>
              <a:rPr lang="en-US" baseline="0" dirty="0" err="1" smtClean="0"/>
              <a:t>exp</a:t>
            </a:r>
            <a:r>
              <a:rPr lang="en-US" baseline="0" dirty="0" smtClean="0"/>
              <a:t> is basically a squared Z score (discuss what a Z score is?)</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a:t>
            </a:fld>
            <a:endParaRPr lang="en-GB"/>
          </a:p>
        </p:txBody>
      </p:sp>
    </p:spTree>
    <p:extLst>
      <p:ext uri="{BB962C8B-B14F-4D97-AF65-F5344CB8AC3E}">
        <p14:creationId xmlns:p14="http://schemas.microsoft.com/office/powerpoint/2010/main" val="2481273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expresses the essential difference between</a:t>
            </a:r>
            <a:r>
              <a:rPr lang="en-US" baseline="0" dirty="0" smtClean="0"/>
              <a:t> smoothers (</a:t>
            </a:r>
            <a:r>
              <a:rPr lang="en-US" baseline="0" dirty="0" err="1" smtClean="0"/>
              <a:t>eg</a:t>
            </a:r>
            <a:r>
              <a:rPr lang="en-US" baseline="0" dirty="0" smtClean="0"/>
              <a:t> K smoother) (2 way … all data) &amp; filters (</a:t>
            </a:r>
            <a:r>
              <a:rPr lang="en-US" baseline="0" dirty="0" err="1" smtClean="0"/>
              <a:t>eg</a:t>
            </a:r>
            <a:r>
              <a:rPr lang="en-US" baseline="0" dirty="0" smtClean="0"/>
              <a:t> KF). You can run a filter in real time, but you need to be able to run the model backwards if you use a smoother &amp; a sequential method.</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31</a:t>
            </a:fld>
            <a:endParaRPr lang="en-GB"/>
          </a:p>
        </p:txBody>
      </p:sp>
    </p:spTree>
    <p:extLst>
      <p:ext uri="{BB962C8B-B14F-4D97-AF65-F5344CB8AC3E}">
        <p14:creationId xmlns:p14="http://schemas.microsoft.com/office/powerpoint/2010/main" val="2573083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Figure from </a:t>
            </a:r>
            <a:r>
              <a:rPr lang="en-US" dirty="0" err="1" smtClean="0"/>
              <a:t>Scholze</a:t>
            </a:r>
            <a:r>
              <a:rPr lang="en-US" dirty="0" smtClean="0"/>
              <a:t> et al., 2009</a:t>
            </a:r>
          </a:p>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32</a:t>
            </a:fld>
            <a:endParaRPr lang="en-GB"/>
          </a:p>
        </p:txBody>
      </p:sp>
    </p:spTree>
    <p:extLst>
      <p:ext uri="{BB962C8B-B14F-4D97-AF65-F5344CB8AC3E}">
        <p14:creationId xmlns:p14="http://schemas.microsoft.com/office/powerpoint/2010/main" val="105358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Assimilate </a:t>
            </a:r>
            <a:r>
              <a:rPr lang="en-US" dirty="0" err="1" smtClean="0"/>
              <a:t>fapar</a:t>
            </a:r>
            <a:r>
              <a:rPr lang="en-US" dirty="0" smtClean="0"/>
              <a:t> … calibrate</a:t>
            </a:r>
            <a:r>
              <a:rPr lang="en-US" baseline="0" dirty="0" smtClean="0"/>
              <a:t> phenology &amp; water parameters … diagnostics then </a:t>
            </a:r>
            <a:r>
              <a:rPr lang="en-US" baseline="0" dirty="0" err="1" smtClean="0"/>
              <a:t>eg</a:t>
            </a:r>
            <a:r>
              <a:rPr lang="en-US" baseline="0" dirty="0" smtClean="0"/>
              <a:t> CO2 fluxes at surface. </a:t>
            </a:r>
          </a:p>
          <a:p>
            <a:r>
              <a:rPr lang="en-US" baseline="0" dirty="0" smtClean="0"/>
              <a:t>Figure from </a:t>
            </a:r>
            <a:r>
              <a:rPr lang="en-US" dirty="0" err="1" smtClean="0"/>
              <a:t>Scholze</a:t>
            </a:r>
            <a:r>
              <a:rPr lang="en-US" dirty="0" smtClean="0"/>
              <a:t> et al., 2007</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33</a:t>
            </a:fld>
            <a:endParaRPr lang="en-GB"/>
          </a:p>
        </p:txBody>
      </p:sp>
    </p:spTree>
    <p:extLst>
      <p:ext uri="{BB962C8B-B14F-4D97-AF65-F5344CB8AC3E}">
        <p14:creationId xmlns:p14="http://schemas.microsoft.com/office/powerpoint/2010/main" val="450240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qualit</a:t>
            </a:r>
            <a:r>
              <a:rPr lang="en-US" baseline="0" dirty="0" smtClean="0"/>
              <a:t>y of this … note v large uncertainties of the </a:t>
            </a:r>
            <a:r>
              <a:rPr lang="en-US" baseline="0" dirty="0" err="1" smtClean="0"/>
              <a:t>fapar</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Figure from </a:t>
            </a:r>
            <a:r>
              <a:rPr lang="en-US" dirty="0" err="1" smtClean="0"/>
              <a:t>Scholze</a:t>
            </a:r>
            <a:r>
              <a:rPr lang="en-US" dirty="0" smtClean="0"/>
              <a:t> et al., 2007</a:t>
            </a:r>
          </a:p>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34</a:t>
            </a:fld>
            <a:endParaRPr lang="en-GB"/>
          </a:p>
        </p:txBody>
      </p:sp>
    </p:spTree>
    <p:extLst>
      <p:ext uri="{BB962C8B-B14F-4D97-AF65-F5344CB8AC3E}">
        <p14:creationId xmlns:p14="http://schemas.microsoft.com/office/powerpoint/2010/main" val="3167283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Figure from </a:t>
            </a:r>
            <a:r>
              <a:rPr lang="en-US" dirty="0" err="1" smtClean="0"/>
              <a:t>Scholze</a:t>
            </a:r>
            <a:r>
              <a:rPr lang="en-US" dirty="0" smtClean="0"/>
              <a:t> et al., 2007</a:t>
            </a:r>
          </a:p>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35</a:t>
            </a:fld>
            <a:endParaRPr lang="en-GB"/>
          </a:p>
        </p:txBody>
      </p:sp>
    </p:spTree>
    <p:extLst>
      <p:ext uri="{BB962C8B-B14F-4D97-AF65-F5344CB8AC3E}">
        <p14:creationId xmlns:p14="http://schemas.microsoft.com/office/powerpoint/2010/main" val="1636218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Figure from </a:t>
            </a:r>
            <a:r>
              <a:rPr lang="en-US" dirty="0" err="1" smtClean="0"/>
              <a:t>Scholze</a:t>
            </a:r>
            <a:r>
              <a:rPr lang="en-US" dirty="0" smtClean="0"/>
              <a:t> et al., 2007</a:t>
            </a:r>
          </a:p>
          <a:p>
            <a:r>
              <a:rPr lang="en-US" dirty="0" smtClean="0"/>
              <a:t>Discuss</a:t>
            </a:r>
            <a:r>
              <a:rPr lang="en-US" baseline="0" dirty="0" smtClean="0"/>
              <a:t> &amp; refer back to images … large improvement where model (</a:t>
            </a:r>
            <a:r>
              <a:rPr lang="en-US" baseline="0" dirty="0" err="1" smtClean="0"/>
              <a:t>params</a:t>
            </a:r>
            <a:r>
              <a:rPr lang="en-US" baseline="0" dirty="0" smtClean="0"/>
              <a:t>) poor.</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36</a:t>
            </a:fld>
            <a:endParaRPr lang="en-GB"/>
          </a:p>
        </p:txBody>
      </p:sp>
    </p:spTree>
    <p:extLst>
      <p:ext uri="{BB962C8B-B14F-4D97-AF65-F5344CB8AC3E}">
        <p14:creationId xmlns:p14="http://schemas.microsoft.com/office/powerpoint/2010/main" val="209156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from </a:t>
            </a:r>
            <a:r>
              <a:rPr lang="en-US" dirty="0" err="1" smtClean="0"/>
              <a:t>tristan</a:t>
            </a:r>
            <a:r>
              <a:rPr lang="en-US" dirty="0" smtClean="0"/>
              <a:t> probably …</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38</a:t>
            </a:fld>
            <a:endParaRPr lang="en-GB"/>
          </a:p>
        </p:txBody>
      </p:sp>
    </p:spTree>
    <p:extLst>
      <p:ext uri="{BB962C8B-B14F-4D97-AF65-F5344CB8AC3E}">
        <p14:creationId xmlns:p14="http://schemas.microsoft.com/office/powerpoint/2010/main" val="4012780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39</a:t>
            </a:fld>
            <a:endParaRPr lang="en-GB"/>
          </a:p>
        </p:txBody>
      </p:sp>
    </p:spTree>
    <p:extLst>
      <p:ext uri="{BB962C8B-B14F-4D97-AF65-F5344CB8AC3E}">
        <p14:creationId xmlns:p14="http://schemas.microsoft.com/office/powerpoint/2010/main" val="349562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 improvement in NPP with DA from MODIS (red</a:t>
            </a:r>
            <a:r>
              <a:rPr lang="en-US" baseline="0" dirty="0" smtClean="0"/>
              <a:t> &amp; NIR) reflectance data</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42</a:t>
            </a:fld>
            <a:endParaRPr lang="en-GB"/>
          </a:p>
        </p:txBody>
      </p:sp>
    </p:spTree>
    <p:extLst>
      <p:ext uri="{BB962C8B-B14F-4D97-AF65-F5344CB8AC3E}">
        <p14:creationId xmlns:p14="http://schemas.microsoft.com/office/powerpoint/2010/main" val="3491956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Improves NPP … but obviously cant constrain the soil parts of NPP. </a:t>
            </a:r>
            <a:r>
              <a:rPr lang="en-US" baseline="0" dirty="0" smtClean="0"/>
              <a:t> Note constraint from EO much less than </a:t>
            </a:r>
            <a:r>
              <a:rPr lang="en-US" baseline="0" dirty="0" err="1" smtClean="0"/>
              <a:t>williams</a:t>
            </a:r>
            <a:r>
              <a:rPr lang="en-US" baseline="0" dirty="0" smtClean="0"/>
              <a:t> et al using detailed data at flux tower, *but* </a:t>
            </a:r>
            <a:r>
              <a:rPr lang="en-US" baseline="0" dirty="0" err="1" smtClean="0"/>
              <a:t>eo</a:t>
            </a:r>
            <a:r>
              <a:rPr lang="en-US" baseline="0" dirty="0" smtClean="0"/>
              <a:t> can let you </a:t>
            </a:r>
            <a:r>
              <a:rPr lang="en-US" baseline="0" dirty="0" err="1" smtClean="0"/>
              <a:t>spatialise</a:t>
            </a:r>
            <a:r>
              <a:rPr lang="en-US" baseline="0" dirty="0" smtClean="0"/>
              <a:t>!</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43</a:t>
            </a:fld>
            <a:endParaRPr lang="en-GB"/>
          </a:p>
        </p:txBody>
      </p:sp>
    </p:spTree>
    <p:extLst>
      <p:ext uri="{BB962C8B-B14F-4D97-AF65-F5344CB8AC3E}">
        <p14:creationId xmlns:p14="http://schemas.microsoft.com/office/powerpoint/2010/main" val="79751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what these terms are … rho is </a:t>
            </a:r>
            <a:r>
              <a:rPr lang="en-US" dirty="0" err="1" smtClean="0"/>
              <a:t>correln</a:t>
            </a:r>
            <a:r>
              <a:rPr lang="en-US" dirty="0" smtClean="0"/>
              <a:t> coefficient .. </a:t>
            </a:r>
            <a:r>
              <a:rPr lang="en-US" dirty="0" err="1" smtClean="0"/>
              <a:t>Ie</a:t>
            </a:r>
            <a:r>
              <a:rPr lang="en-US" dirty="0" smtClean="0"/>
              <a:t> </a:t>
            </a:r>
            <a:r>
              <a:rPr lang="en-US" dirty="0" err="1" smtClean="0"/>
              <a:t>normalised</a:t>
            </a:r>
            <a:r>
              <a:rPr lang="en-US" baseline="0" dirty="0" smtClean="0"/>
              <a:t> covariance. The </a:t>
            </a:r>
            <a:r>
              <a:rPr lang="en-US" baseline="0" dirty="0" err="1" smtClean="0"/>
              <a:t>bij</a:t>
            </a:r>
            <a:r>
              <a:rPr lang="en-US" baseline="0" dirty="0" smtClean="0"/>
              <a:t> terms are covariance.</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4</a:t>
            </a:fld>
            <a:endParaRPr lang="en-GB"/>
          </a:p>
        </p:txBody>
      </p:sp>
    </p:spTree>
    <p:extLst>
      <p:ext uri="{BB962C8B-B14F-4D97-AF65-F5344CB8AC3E}">
        <p14:creationId xmlns:p14="http://schemas.microsoft.com/office/powerpoint/2010/main" val="2070310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prior</a:t>
            </a:r>
            <a:r>
              <a:rPr lang="en-US" baseline="0" dirty="0" smtClean="0"/>
              <a:t> + observations. Red = observations (I think …)</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46</a:t>
            </a:fld>
            <a:endParaRPr lang="en-GB"/>
          </a:p>
        </p:txBody>
      </p:sp>
    </p:spTree>
    <p:extLst>
      <p:ext uri="{BB962C8B-B14F-4D97-AF65-F5344CB8AC3E}">
        <p14:creationId xmlns:p14="http://schemas.microsoft.com/office/powerpoint/2010/main" val="412840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Green triangles = MODIS </a:t>
            </a:r>
            <a:r>
              <a:rPr lang="en-US" dirty="0" err="1" smtClean="0"/>
              <a:t>obs</a:t>
            </a:r>
            <a:r>
              <a:rPr lang="en-US" dirty="0" smtClean="0"/>
              <a:t> on same day</a:t>
            </a:r>
            <a:r>
              <a:rPr lang="en-US" baseline="0" dirty="0" smtClean="0"/>
              <a:t> same place as </a:t>
            </a:r>
            <a:r>
              <a:rPr lang="en-US" baseline="0" dirty="0" err="1" smtClean="0"/>
              <a:t>meris</a:t>
            </a:r>
            <a:endParaRPr lang="en-US" baseline="0" dirty="0" smtClean="0"/>
          </a:p>
          <a:p>
            <a:r>
              <a:rPr lang="en-US" baseline="0" dirty="0" smtClean="0"/>
              <a:t>Blue = prediction from </a:t>
            </a:r>
            <a:r>
              <a:rPr lang="en-US" baseline="0" dirty="0" err="1" smtClean="0"/>
              <a:t>params</a:t>
            </a:r>
            <a:r>
              <a:rPr lang="en-US" baseline="0" dirty="0" smtClean="0"/>
              <a:t> got from </a:t>
            </a:r>
            <a:r>
              <a:rPr lang="en-US" baseline="0" dirty="0" err="1" smtClean="0"/>
              <a:t>meris</a:t>
            </a:r>
            <a:r>
              <a:rPr lang="en-US" baseline="0" dirty="0" smtClean="0"/>
              <a:t> DA</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47</a:t>
            </a:fld>
            <a:endParaRPr lang="en-GB"/>
          </a:p>
        </p:txBody>
      </p:sp>
    </p:spTree>
    <p:extLst>
      <p:ext uri="{BB962C8B-B14F-4D97-AF65-F5344CB8AC3E}">
        <p14:creationId xmlns:p14="http://schemas.microsoft.com/office/powerpoint/2010/main" val="1655192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Retrieve biophysical </a:t>
            </a:r>
            <a:r>
              <a:rPr lang="en-US" dirty="0" err="1" smtClean="0"/>
              <a:t>params</a:t>
            </a:r>
            <a:r>
              <a:rPr lang="en-US" dirty="0" smtClean="0"/>
              <a:t> using synthetic sentinel data. 2 shown here, but in total 6 retrieved for each day using </a:t>
            </a:r>
            <a:r>
              <a:rPr lang="en-US" dirty="0" err="1" smtClean="0"/>
              <a:t>Dx</a:t>
            </a:r>
            <a:r>
              <a:rPr lang="en-US" dirty="0" smtClean="0"/>
              <a:t> D2x </a:t>
            </a:r>
            <a:r>
              <a:rPr lang="en-US" dirty="0" err="1" smtClean="0"/>
              <a:t>regularidsation</a:t>
            </a:r>
            <a:r>
              <a:rPr lang="en-US" dirty="0" smtClean="0"/>
              <a:t>.</a:t>
            </a:r>
          </a:p>
          <a:p>
            <a:r>
              <a:rPr lang="en-US" dirty="0" smtClean="0"/>
              <a:t>The</a:t>
            </a:r>
            <a:r>
              <a:rPr lang="en-US" baseline="0" dirty="0" smtClean="0"/>
              <a:t> left column show what you get from solving for each day separately.</a:t>
            </a:r>
          </a:p>
          <a:p>
            <a:r>
              <a:rPr lang="en-US" baseline="0" dirty="0" smtClean="0"/>
              <a:t>If anyone asks, you get the degree of smoothness from cross validation (see notes &amp; the paper)</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49</a:t>
            </a:fld>
            <a:endParaRPr lang="en-GB"/>
          </a:p>
        </p:txBody>
      </p:sp>
    </p:spTree>
    <p:extLst>
      <p:ext uri="{BB962C8B-B14F-4D97-AF65-F5344CB8AC3E}">
        <p14:creationId xmlns:p14="http://schemas.microsoft.com/office/powerpoint/2010/main" val="695524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previous, but with 50% of samples. Does a v good job of reconstructing temporal trajectories, even though given no information other than D1 D2 constraint.</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50</a:t>
            </a:fld>
            <a:endParaRPr lang="en-GB"/>
          </a:p>
        </p:txBody>
      </p:sp>
    </p:spTree>
    <p:extLst>
      <p:ext uri="{BB962C8B-B14F-4D97-AF65-F5344CB8AC3E}">
        <p14:creationId xmlns:p14="http://schemas.microsoft.com/office/powerpoint/2010/main" val="69552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a:t>
            </a:r>
            <a:r>
              <a:rPr lang="en-US" baseline="0" dirty="0" smtClean="0"/>
              <a:t> probability at the point (0,0) is only 0.86 of that when there is -0.5 correlation, so considering correlation is important (think of some </a:t>
            </a:r>
            <a:r>
              <a:rPr lang="en-US" baseline="0" dirty="0" err="1" smtClean="0"/>
              <a:t>egs</a:t>
            </a:r>
            <a:r>
              <a:rPr lang="en-US" baseline="0" dirty="0" smtClean="0"/>
              <a:t>?) </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6</a:t>
            </a:fld>
            <a:endParaRPr lang="en-GB"/>
          </a:p>
        </p:txBody>
      </p:sp>
    </p:spTree>
    <p:extLst>
      <p:ext uri="{BB962C8B-B14F-4D97-AF65-F5344CB8AC3E}">
        <p14:creationId xmlns:p14="http://schemas.microsoft.com/office/powerpoint/2010/main" val="1742822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conditional probabilities. The denominator is essentially a</a:t>
            </a:r>
            <a:r>
              <a:rPr lang="en-US" baseline="0" dirty="0" smtClean="0"/>
              <a:t> </a:t>
            </a:r>
            <a:r>
              <a:rPr lang="en-US" baseline="0" dirty="0" err="1" smtClean="0"/>
              <a:t>normalisation</a:t>
            </a:r>
            <a:r>
              <a:rPr lang="en-US" baseline="0" dirty="0" smtClean="0"/>
              <a:t> term so that the integral of the numerator is 1.</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7</a:t>
            </a:fld>
            <a:endParaRPr lang="en-GB"/>
          </a:p>
        </p:txBody>
      </p:sp>
    </p:spTree>
    <p:extLst>
      <p:ext uri="{BB962C8B-B14F-4D97-AF65-F5344CB8AC3E}">
        <p14:creationId xmlns:p14="http://schemas.microsoft.com/office/powerpoint/2010/main" val="29927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R is the uncertainty in the observations and the operator</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8</a:t>
            </a:fld>
            <a:endParaRPr lang="en-GB"/>
          </a:p>
        </p:txBody>
      </p:sp>
    </p:spTree>
    <p:extLst>
      <p:ext uri="{BB962C8B-B14F-4D97-AF65-F5344CB8AC3E}">
        <p14:creationId xmlns:p14="http://schemas.microsoft.com/office/powerpoint/2010/main" val="397040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Xb</a:t>
            </a:r>
            <a:r>
              <a:rPr lang="en-US" dirty="0" smtClean="0"/>
              <a:t>: prior estimate, B is prior </a:t>
            </a:r>
            <a:r>
              <a:rPr lang="en-US" dirty="0" err="1" smtClean="0"/>
              <a:t>uincertainty</a:t>
            </a:r>
            <a:endParaRPr lang="en-US" dirty="0" smtClean="0"/>
          </a:p>
          <a:p>
            <a:r>
              <a:rPr lang="en-US" dirty="0" smtClean="0"/>
              <a:t>X’ is the new (improved) estimate</a:t>
            </a:r>
          </a:p>
          <a:p>
            <a:r>
              <a:rPr lang="en-US" dirty="0" smtClean="0"/>
              <a:t>This</a:t>
            </a:r>
            <a:r>
              <a:rPr lang="en-US" baseline="0" dirty="0" smtClean="0"/>
              <a:t> all falls out of Bayes </a:t>
            </a:r>
            <a:r>
              <a:rPr lang="en-US" baseline="0" dirty="0" err="1" smtClean="0"/>
              <a:t>theorum</a:t>
            </a:r>
            <a:r>
              <a:rPr lang="en-US" baseline="0" dirty="0" smtClean="0"/>
              <a:t>. We drop the denominator because its just a </a:t>
            </a:r>
            <a:r>
              <a:rPr lang="en-US" baseline="0" dirty="0" err="1" smtClean="0"/>
              <a:t>normalisation</a:t>
            </a:r>
            <a:r>
              <a:rPr lang="en-US" baseline="0" dirty="0" smtClean="0"/>
              <a:t> term</a:t>
            </a:r>
            <a:endParaRPr lang="en-US" dirty="0" smtClean="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9</a:t>
            </a:fld>
            <a:endParaRPr lang="en-GB"/>
          </a:p>
        </p:txBody>
      </p:sp>
    </p:spTree>
    <p:extLst>
      <p:ext uri="{BB962C8B-B14F-4D97-AF65-F5344CB8AC3E}">
        <p14:creationId xmlns:p14="http://schemas.microsoft.com/office/powerpoint/2010/main" val="389494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info as previous slide, but broken</a:t>
            </a:r>
            <a:r>
              <a:rPr lang="en-US" baseline="0" dirty="0" smtClean="0"/>
              <a:t> down into parts to follow through …</a:t>
            </a:r>
          </a:p>
          <a:p>
            <a:r>
              <a:rPr lang="en-US" baseline="0" dirty="0" smtClean="0"/>
              <a:t>Basically, you can multiply the probabilities, so the maximum likelihood (max of P) is the same as </a:t>
            </a:r>
            <a:r>
              <a:rPr lang="en-US" baseline="0" dirty="0" err="1" smtClean="0"/>
              <a:t>minimising</a:t>
            </a:r>
            <a:r>
              <a:rPr lang="en-US" baseline="0" dirty="0" smtClean="0"/>
              <a:t> the J term (because </a:t>
            </a:r>
            <a:r>
              <a:rPr lang="en-US" baseline="0" dirty="0" err="1" smtClean="0"/>
              <a:t>iof</a:t>
            </a:r>
            <a:r>
              <a:rPr lang="en-US" baseline="0" dirty="0" smtClean="0"/>
              <a:t> the negative exponential), so the </a:t>
            </a:r>
            <a:r>
              <a:rPr lang="en-US" baseline="0" dirty="0" smtClean="0"/>
              <a:t>maximum likelihood solution involves the minimum of the J terms, where the J terms are essentially *cost functions*</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10</a:t>
            </a:fld>
            <a:endParaRPr lang="en-GB"/>
          </a:p>
        </p:txBody>
      </p:sp>
    </p:spTree>
    <p:extLst>
      <p:ext uri="{BB962C8B-B14F-4D97-AF65-F5344CB8AC3E}">
        <p14:creationId xmlns:p14="http://schemas.microsoft.com/office/powerpoint/2010/main" val="886774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derivatives for the prior and observation operator terms. Note how J’’B is just B-1 (which makes sense of course).</a:t>
            </a:r>
          </a:p>
          <a:p>
            <a:r>
              <a:rPr lang="en-US" dirty="0" smtClean="0"/>
              <a:t>Show how its simpler if H is linear (H’’ = 0;</a:t>
            </a:r>
            <a:r>
              <a:rPr lang="en-US" baseline="0" dirty="0" smtClean="0"/>
              <a:t> H’(x) = </a:t>
            </a:r>
            <a:r>
              <a:rPr lang="en-US" baseline="0" dirty="0" err="1" smtClean="0"/>
              <a:t>Hx</a:t>
            </a:r>
            <a:r>
              <a:rPr lang="en-US" baseline="0" dirty="0" smtClean="0"/>
              <a:t>)</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12</a:t>
            </a:fld>
            <a:endParaRPr lang="en-GB"/>
          </a:p>
        </p:txBody>
      </p:sp>
    </p:spTree>
    <p:extLst>
      <p:ext uri="{BB962C8B-B14F-4D97-AF65-F5344CB8AC3E}">
        <p14:creationId xmlns:p14="http://schemas.microsoft.com/office/powerpoint/2010/main" val="254253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_sm_blk"/>
          <p:cNvPicPr>
            <a:picLocks noChangeAspect="1" noChangeArrowheads="1"/>
          </p:cNvPicPr>
          <p:nvPr userDrawn="1"/>
        </p:nvPicPr>
        <p:blipFill>
          <a:blip r:embed="rId2"/>
          <a:srcRect/>
          <a:stretch>
            <a:fillRect/>
          </a:stretch>
        </p:blipFill>
        <p:spPr bwMode="auto">
          <a:xfrm>
            <a:off x="7600950" y="6732588"/>
            <a:ext cx="2087563" cy="619125"/>
          </a:xfrm>
          <a:prstGeom prst="rect">
            <a:avLst/>
          </a:prstGeom>
          <a:noFill/>
          <a:ln w="9525">
            <a:noFill/>
            <a:miter lim="800000"/>
            <a:headEnd/>
            <a:tailEnd/>
          </a:ln>
        </p:spPr>
      </p:pic>
      <p:pic>
        <p:nvPicPr>
          <p:cNvPr id="5" name="Picture 12" descr="NCEO_logo_lrg"/>
          <p:cNvPicPr>
            <a:picLocks noChangeAspect="1" noChangeArrowheads="1"/>
          </p:cNvPicPr>
          <p:nvPr userDrawn="1"/>
        </p:nvPicPr>
        <p:blipFill>
          <a:blip r:embed="rId3"/>
          <a:srcRect/>
          <a:stretch>
            <a:fillRect/>
          </a:stretch>
        </p:blipFill>
        <p:spPr bwMode="auto">
          <a:xfrm>
            <a:off x="144463" y="6692900"/>
            <a:ext cx="2982912" cy="758825"/>
          </a:xfrm>
          <a:prstGeom prst="rect">
            <a:avLst/>
          </a:prstGeom>
          <a:noFill/>
          <a:ln w="9525">
            <a:noFill/>
            <a:miter lim="800000"/>
            <a:headEnd/>
            <a:tailEnd/>
          </a:ln>
        </p:spPr>
      </p:pic>
      <p:sp>
        <p:nvSpPr>
          <p:cNvPr id="29698" name="Rectangle 2"/>
          <p:cNvSpPr>
            <a:spLocks noGrp="1" noChangeArrowheads="1"/>
          </p:cNvSpPr>
          <p:nvPr>
            <p:ph type="ctrTitle"/>
          </p:nvPr>
        </p:nvSpPr>
        <p:spPr>
          <a:xfrm>
            <a:off x="755650" y="2347913"/>
            <a:ext cx="8569325" cy="1620837"/>
          </a:xfrm>
        </p:spPr>
        <p:txBody>
          <a:bodyPr/>
          <a:lstStyle>
            <a:lvl1pPr>
              <a:defRPr/>
            </a:lvl1pPr>
          </a:lstStyle>
          <a:p>
            <a:r>
              <a:rPr lang="en-US"/>
              <a:t>Click to edit Master title style</a:t>
            </a:r>
          </a:p>
        </p:txBody>
      </p:sp>
      <p:sp>
        <p:nvSpPr>
          <p:cNvPr id="29699" name="Rectangle 3"/>
          <p:cNvSpPr>
            <a:spLocks noGrp="1" noChangeArrowheads="1"/>
          </p:cNvSpPr>
          <p:nvPr>
            <p:ph type="subTitle" idx="1"/>
          </p:nvPr>
        </p:nvSpPr>
        <p:spPr>
          <a:xfrm>
            <a:off x="1512888" y="4284663"/>
            <a:ext cx="7056437" cy="1931987"/>
          </a:xfrm>
          <a:solidFill>
            <a:srgbClr val="99CC00"/>
          </a:solidFill>
        </p:spPr>
        <p:txBody>
          <a:bodyPr/>
          <a:lstStyle>
            <a:lvl1pPr marL="0" indent="0" algn="ctr">
              <a:spcAft>
                <a:spcPct val="0"/>
              </a:spcAf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43ED92E-2888-844C-94C2-8FB15BD865C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504825" y="301625"/>
            <a:ext cx="6648450" cy="645477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FC3EB0F-6318-DA4F-8186-9E0ACBC290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62F25BA-1BFD-9547-A2A9-3A185E6726B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1896754-F929-E643-80B3-6E76ECBCE8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5048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1149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64335BA-F629-3D4E-BB9C-7133D433DE82}"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4DBA8E9E-B45A-F744-8626-56605351F00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3EAAFB5-F62E-5646-8874-B488CA10C4D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95388EB6-A3F7-3C4A-A074-A7C48919A16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2CFED7F-E23D-7C41-8722-1700A4A239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DA68CD4-F4A0-2B41-885C-80CE7EAA3E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4825" y="301625"/>
            <a:ext cx="9067800" cy="1260475"/>
          </a:xfrm>
          <a:prstGeom prst="rect">
            <a:avLst/>
          </a:prstGeom>
          <a:solidFill>
            <a:srgbClr val="99CC00"/>
          </a:solid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4825" y="1768475"/>
            <a:ext cx="9067800" cy="4987925"/>
          </a:xfrm>
          <a:prstGeom prst="rect">
            <a:avLst/>
          </a:prstGeom>
          <a:noFill/>
          <a:ln w="9525">
            <a:noFill/>
            <a:round/>
            <a:headEnd/>
            <a:tailEnd/>
          </a:ln>
        </p:spPr>
        <p:txBody>
          <a:bodyPr vert="horz" wrap="square" lIns="0" tIns="28221"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504825" y="6886575"/>
            <a:ext cx="2344738"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defRPr sz="1400">
                <a:latin typeface="Times New Roman" charset="0"/>
              </a:defRPr>
            </a:lvl1pPr>
          </a:lstStyle>
          <a:p>
            <a:pPr>
              <a:defRPr/>
            </a:pPr>
            <a:endParaRPr lang="en-US"/>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spcBef>
                <a:spcPct val="0"/>
              </a:spcBef>
              <a:defRPr sz="1400">
                <a:latin typeface="Times New Roman" charset="0"/>
              </a:defRPr>
            </a:lvl1pPr>
          </a:lstStyle>
          <a:p>
            <a:pPr>
              <a:defRPr/>
            </a:pPr>
            <a:endParaRPr lang="en-US"/>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defRPr sz="1400">
                <a:latin typeface="Times New Roman" charset="0"/>
              </a:defRPr>
            </a:lvl1pPr>
          </a:lstStyle>
          <a:p>
            <a:pPr>
              <a:defRPr/>
            </a:pPr>
            <a:fld id="{CD9C5664-7F6F-BE4A-ABCB-429E19C7B599}" type="slidenum">
              <a:rPr lang="en-GB"/>
              <a:pPr>
                <a:defRPr/>
              </a:pPr>
              <a:t>‹#›</a:t>
            </a:fld>
            <a:endParaRPr lang="en-GB"/>
          </a:p>
        </p:txBody>
      </p:sp>
      <p:pic>
        <p:nvPicPr>
          <p:cNvPr id="1031" name="Picture 7" descr="logo_sm_blk"/>
          <p:cNvPicPr>
            <a:picLocks noChangeAspect="1" noChangeArrowheads="1"/>
          </p:cNvPicPr>
          <p:nvPr userDrawn="1"/>
        </p:nvPicPr>
        <p:blipFill>
          <a:blip r:embed="rId13"/>
          <a:srcRect/>
          <a:stretch>
            <a:fillRect/>
          </a:stretch>
        </p:blipFill>
        <p:spPr bwMode="auto">
          <a:xfrm>
            <a:off x="7600950" y="6732588"/>
            <a:ext cx="2087563" cy="619125"/>
          </a:xfrm>
          <a:prstGeom prst="rect">
            <a:avLst/>
          </a:prstGeom>
          <a:noFill/>
          <a:ln w="9525">
            <a:noFill/>
            <a:miter lim="800000"/>
            <a:headEnd/>
            <a:tailEnd/>
          </a:ln>
        </p:spPr>
      </p:pic>
      <p:pic>
        <p:nvPicPr>
          <p:cNvPr id="1032" name="Picture 9" descr="NCEO_logo_lrg"/>
          <p:cNvPicPr>
            <a:picLocks noChangeAspect="1" noChangeArrowheads="1"/>
          </p:cNvPicPr>
          <p:nvPr userDrawn="1"/>
        </p:nvPicPr>
        <p:blipFill>
          <a:blip r:embed="rId14"/>
          <a:srcRect/>
          <a:stretch>
            <a:fillRect/>
          </a:stretch>
        </p:blipFill>
        <p:spPr bwMode="auto">
          <a:xfrm>
            <a:off x="144463" y="6692900"/>
            <a:ext cx="2982912" cy="758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128"/>
          <a:cs typeface="ＭＳ Ｐゴシック" charset="-128"/>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ＭＳ Ｐゴシック" charset="-128"/>
        </a:defRPr>
      </a:lvl2pPr>
      <a:lvl3pPr marL="1143000" indent="-230188"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ＭＳ Ｐゴシック" charset="-128"/>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ＭＳ Ｐゴシック" charset="-128"/>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Geogg124: Data assimilation</a:t>
            </a:r>
            <a:endParaRPr lang="en-US" dirty="0"/>
          </a:p>
        </p:txBody>
      </p:sp>
      <p:sp>
        <p:nvSpPr>
          <p:cNvPr id="3" name="Subtitle 2"/>
          <p:cNvSpPr>
            <a:spLocks noGrp="1"/>
          </p:cNvSpPr>
          <p:nvPr>
            <p:ph type="subTitle" idx="1"/>
          </p:nvPr>
        </p:nvSpPr>
        <p:spPr>
          <a:xfrm>
            <a:off x="1511920" y="4499917"/>
            <a:ext cx="7056437" cy="719310"/>
          </a:xfrm>
        </p:spPr>
        <p:txBody>
          <a:bodyPr/>
          <a:lstStyle/>
          <a:p>
            <a:r>
              <a:rPr lang="en-US" dirty="0" smtClean="0"/>
              <a:t>P. Lewis</a:t>
            </a:r>
            <a:endParaRPr lang="en-US" dirty="0"/>
          </a:p>
        </p:txBody>
      </p:sp>
    </p:spTree>
    <p:extLst>
      <p:ext uri="{BB962C8B-B14F-4D97-AF65-F5344CB8AC3E}">
        <p14:creationId xmlns:p14="http://schemas.microsoft.com/office/powerpoint/2010/main" val="2027537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Bayes </a:t>
            </a:r>
            <a:r>
              <a:rPr lang="en-US" dirty="0" err="1"/>
              <a:t>theorum</a:t>
            </a:r>
            <a:endParaRPr lang="en-US" dirty="0"/>
          </a:p>
        </p:txBody>
      </p:sp>
      <p:pic>
        <p:nvPicPr>
          <p:cNvPr id="4" name="Picture 3"/>
          <p:cNvPicPr>
            <a:picLocks noChangeAspect="1"/>
          </p:cNvPicPr>
          <p:nvPr/>
        </p:nvPicPr>
        <p:blipFill>
          <a:blip r:embed="rId3"/>
          <a:stretch>
            <a:fillRect/>
          </a:stretch>
        </p:blipFill>
        <p:spPr>
          <a:xfrm>
            <a:off x="2159992" y="2051645"/>
            <a:ext cx="5771295" cy="3476277"/>
          </a:xfrm>
          <a:prstGeom prst="rect">
            <a:avLst/>
          </a:prstGeom>
        </p:spPr>
      </p:pic>
    </p:spTree>
    <p:extLst>
      <p:ext uri="{BB962C8B-B14F-4D97-AF65-F5344CB8AC3E}">
        <p14:creationId xmlns:p14="http://schemas.microsoft.com/office/powerpoint/2010/main" val="253132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Differentials of J</a:t>
            </a:r>
            <a:endParaRPr lang="en-US" dirty="0"/>
          </a:p>
        </p:txBody>
      </p:sp>
      <p:sp>
        <p:nvSpPr>
          <p:cNvPr id="3" name="Content Placeholder 2"/>
          <p:cNvSpPr>
            <a:spLocks noGrp="1"/>
          </p:cNvSpPr>
          <p:nvPr>
            <p:ph idx="1"/>
          </p:nvPr>
        </p:nvSpPr>
        <p:spPr/>
        <p:txBody>
          <a:bodyPr/>
          <a:lstStyle/>
          <a:p>
            <a:r>
              <a:rPr lang="en-US" sz="2800" dirty="0" err="1" smtClean="0"/>
              <a:t>Minimisation</a:t>
            </a:r>
            <a:r>
              <a:rPr lang="en-US" sz="2800" dirty="0" smtClean="0"/>
              <a:t>:</a:t>
            </a:r>
          </a:p>
          <a:p>
            <a:pPr marL="457200" indent="-457200">
              <a:buFont typeface="Arial"/>
              <a:buChar char="•"/>
            </a:pPr>
            <a:r>
              <a:rPr lang="en-US" sz="2800" dirty="0" smtClean="0"/>
              <a:t>Need to know the derivatives</a:t>
            </a:r>
          </a:p>
          <a:p>
            <a:pPr marL="457200" indent="-457200">
              <a:buFont typeface="Arial"/>
              <a:buChar char="•"/>
            </a:pPr>
            <a:r>
              <a:rPr lang="en-US" sz="2800" dirty="0" smtClean="0"/>
              <a:t>J’ : </a:t>
            </a:r>
            <a:r>
              <a:rPr lang="en-US" sz="2800" dirty="0" err="1" smtClean="0"/>
              <a:t>Jacobian</a:t>
            </a:r>
            <a:endParaRPr lang="en-US" sz="2800" dirty="0" smtClean="0"/>
          </a:p>
          <a:p>
            <a:pPr marL="457200" indent="-457200">
              <a:buFont typeface="Arial"/>
              <a:buChar char="•"/>
            </a:pPr>
            <a:endParaRPr lang="en-US" sz="2800" dirty="0" smtClean="0"/>
          </a:p>
          <a:p>
            <a:pPr marL="0" indent="0"/>
            <a:r>
              <a:rPr lang="en-US" sz="2800" dirty="0" smtClean="0"/>
              <a:t>Uncertainty:</a:t>
            </a:r>
          </a:p>
          <a:p>
            <a:pPr marL="457200" indent="-457200">
              <a:buFont typeface="Arial"/>
              <a:buChar char="•"/>
            </a:pPr>
            <a:r>
              <a:rPr lang="en-US" sz="2800" dirty="0" smtClean="0"/>
              <a:t>Posterior uncertainty:</a:t>
            </a:r>
          </a:p>
          <a:p>
            <a:pPr marL="857250" lvl="1" indent="-457200">
              <a:buFont typeface="Arial"/>
              <a:buChar char="•"/>
            </a:pPr>
            <a:r>
              <a:rPr lang="en-US" sz="2400" dirty="0" smtClean="0"/>
              <a:t>Curvature of cost function</a:t>
            </a:r>
          </a:p>
          <a:p>
            <a:pPr marL="857250" lvl="1" indent="-457200">
              <a:buFont typeface="Arial"/>
              <a:buChar char="•"/>
            </a:pPr>
            <a:r>
              <a:rPr lang="en-US" sz="2400" dirty="0" smtClean="0"/>
              <a:t>Inverse of 2</a:t>
            </a:r>
            <a:r>
              <a:rPr lang="en-US" sz="2400" baseline="30000" dirty="0" smtClean="0"/>
              <a:t>nd</a:t>
            </a:r>
            <a:r>
              <a:rPr lang="en-US" sz="2400" dirty="0" smtClean="0"/>
              <a:t> O derivative of J, J’’ </a:t>
            </a:r>
          </a:p>
          <a:p>
            <a:pPr marL="857250" lvl="1" indent="-457200">
              <a:buFont typeface="Arial"/>
              <a:buChar char="•"/>
            </a:pPr>
            <a:r>
              <a:rPr lang="en-US" sz="2400" dirty="0" smtClean="0"/>
              <a:t>Hessian</a:t>
            </a:r>
            <a:endParaRPr lang="en-US" sz="2400" dirty="0"/>
          </a:p>
        </p:txBody>
      </p:sp>
    </p:spTree>
    <p:extLst>
      <p:ext uri="{BB962C8B-B14F-4D97-AF65-F5344CB8AC3E}">
        <p14:creationId xmlns:p14="http://schemas.microsoft.com/office/powerpoint/2010/main" val="220219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Differentials of J</a:t>
            </a:r>
            <a:endParaRPr lang="en-US" dirty="0"/>
          </a:p>
        </p:txBody>
      </p:sp>
      <p:pic>
        <p:nvPicPr>
          <p:cNvPr id="4" name="Picture 3"/>
          <p:cNvPicPr>
            <a:picLocks noChangeAspect="1"/>
          </p:cNvPicPr>
          <p:nvPr/>
        </p:nvPicPr>
        <p:blipFill>
          <a:blip r:embed="rId3"/>
          <a:stretch>
            <a:fillRect/>
          </a:stretch>
        </p:blipFill>
        <p:spPr>
          <a:xfrm>
            <a:off x="2520031" y="1619596"/>
            <a:ext cx="4338343" cy="2444365"/>
          </a:xfrm>
          <a:prstGeom prst="rect">
            <a:avLst/>
          </a:prstGeom>
        </p:spPr>
      </p:pic>
      <p:pic>
        <p:nvPicPr>
          <p:cNvPr id="5" name="Picture 4"/>
          <p:cNvPicPr>
            <a:picLocks noChangeAspect="1"/>
          </p:cNvPicPr>
          <p:nvPr/>
        </p:nvPicPr>
        <p:blipFill>
          <a:blip r:embed="rId4"/>
          <a:stretch>
            <a:fillRect/>
          </a:stretch>
        </p:blipFill>
        <p:spPr>
          <a:xfrm>
            <a:off x="1727944" y="4355901"/>
            <a:ext cx="6685580" cy="2088232"/>
          </a:xfrm>
          <a:prstGeom prst="rect">
            <a:avLst/>
          </a:prstGeom>
        </p:spPr>
      </p:pic>
    </p:spTree>
    <p:extLst>
      <p:ext uri="{BB962C8B-B14F-4D97-AF65-F5344CB8AC3E}">
        <p14:creationId xmlns:p14="http://schemas.microsoft.com/office/powerpoint/2010/main" val="136468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Posterior uncertainty</a:t>
            </a:r>
            <a:endParaRPr lang="en-US" dirty="0"/>
          </a:p>
        </p:txBody>
      </p:sp>
      <p:sp>
        <p:nvSpPr>
          <p:cNvPr id="3" name="Content Placeholder 2"/>
          <p:cNvSpPr>
            <a:spLocks noGrp="1"/>
          </p:cNvSpPr>
          <p:nvPr>
            <p:ph idx="1"/>
          </p:nvPr>
        </p:nvSpPr>
        <p:spPr/>
        <p:txBody>
          <a:bodyPr/>
          <a:lstStyle/>
          <a:p>
            <a:r>
              <a:rPr lang="en-US" dirty="0" smtClean="0"/>
              <a:t>Follows from previous that (for linear case)</a:t>
            </a:r>
            <a:endParaRPr lang="en-US" dirty="0"/>
          </a:p>
        </p:txBody>
      </p:sp>
      <p:pic>
        <p:nvPicPr>
          <p:cNvPr id="4" name="Picture 3"/>
          <p:cNvPicPr>
            <a:picLocks noChangeAspect="1"/>
          </p:cNvPicPr>
          <p:nvPr/>
        </p:nvPicPr>
        <p:blipFill>
          <a:blip r:embed="rId2"/>
          <a:stretch>
            <a:fillRect/>
          </a:stretch>
        </p:blipFill>
        <p:spPr>
          <a:xfrm>
            <a:off x="2592040" y="2411685"/>
            <a:ext cx="4485510" cy="1033835"/>
          </a:xfrm>
          <a:prstGeom prst="rect">
            <a:avLst/>
          </a:prstGeom>
        </p:spPr>
      </p:pic>
    </p:spTree>
    <p:extLst>
      <p:ext uri="{BB962C8B-B14F-4D97-AF65-F5344CB8AC3E}">
        <p14:creationId xmlns:p14="http://schemas.microsoft.com/office/powerpoint/2010/main" val="4242400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If H=I (identity operator)</a:t>
            </a:r>
          </a:p>
          <a:p>
            <a:endParaRPr lang="en-US" dirty="0"/>
          </a:p>
          <a:p>
            <a:r>
              <a:rPr lang="en-US" dirty="0" err="1" smtClean="0"/>
              <a:t>Univariate</a:t>
            </a:r>
            <a:r>
              <a:rPr lang="en-US" dirty="0" smtClean="0"/>
              <a:t>:</a:t>
            </a:r>
          </a:p>
          <a:p>
            <a:endParaRPr lang="en-US" dirty="0"/>
          </a:p>
          <a:p>
            <a:r>
              <a:rPr lang="en-US" dirty="0" smtClean="0"/>
              <a:t>Equal variances:</a:t>
            </a:r>
            <a:endParaRPr lang="en-US" dirty="0"/>
          </a:p>
        </p:txBody>
      </p:sp>
      <p:pic>
        <p:nvPicPr>
          <p:cNvPr id="4" name="Picture 3"/>
          <p:cNvPicPr>
            <a:picLocks noChangeAspect="1"/>
          </p:cNvPicPr>
          <p:nvPr/>
        </p:nvPicPr>
        <p:blipFill>
          <a:blip r:embed="rId3"/>
          <a:stretch>
            <a:fillRect/>
          </a:stretch>
        </p:blipFill>
        <p:spPr>
          <a:xfrm>
            <a:off x="5400351" y="1691604"/>
            <a:ext cx="4260887" cy="1239531"/>
          </a:xfrm>
          <a:prstGeom prst="rect">
            <a:avLst/>
          </a:prstGeom>
        </p:spPr>
      </p:pic>
      <p:pic>
        <p:nvPicPr>
          <p:cNvPr id="5" name="Picture 4"/>
          <p:cNvPicPr>
            <a:picLocks noChangeAspect="1"/>
          </p:cNvPicPr>
          <p:nvPr/>
        </p:nvPicPr>
        <p:blipFill>
          <a:blip r:embed="rId4"/>
          <a:stretch>
            <a:fillRect/>
          </a:stretch>
        </p:blipFill>
        <p:spPr>
          <a:xfrm>
            <a:off x="5328343" y="2771725"/>
            <a:ext cx="3776695" cy="1413840"/>
          </a:xfrm>
          <a:prstGeom prst="rect">
            <a:avLst/>
          </a:prstGeom>
        </p:spPr>
      </p:pic>
      <p:pic>
        <p:nvPicPr>
          <p:cNvPr id="6" name="Picture 5"/>
          <p:cNvPicPr>
            <a:picLocks noChangeAspect="1"/>
          </p:cNvPicPr>
          <p:nvPr/>
        </p:nvPicPr>
        <p:blipFill>
          <a:blip r:embed="rId5"/>
          <a:stretch>
            <a:fillRect/>
          </a:stretch>
        </p:blipFill>
        <p:spPr>
          <a:xfrm>
            <a:off x="5544368" y="3923853"/>
            <a:ext cx="2808312" cy="1723723"/>
          </a:xfrm>
          <a:prstGeom prst="rect">
            <a:avLst/>
          </a:prstGeom>
        </p:spPr>
      </p:pic>
    </p:spTree>
    <p:extLst>
      <p:ext uri="{BB962C8B-B14F-4D97-AF65-F5344CB8AC3E}">
        <p14:creationId xmlns:p14="http://schemas.microsoft.com/office/powerpoint/2010/main" val="312070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estimate</a:t>
            </a:r>
            <a:endParaRPr lang="en-US" dirty="0"/>
          </a:p>
        </p:txBody>
      </p:sp>
      <p:sp>
        <p:nvSpPr>
          <p:cNvPr id="3" name="Content Placeholder 2"/>
          <p:cNvSpPr>
            <a:spLocks noGrp="1"/>
          </p:cNvSpPr>
          <p:nvPr>
            <p:ph idx="1"/>
          </p:nvPr>
        </p:nvSpPr>
        <p:spPr/>
        <p:txBody>
          <a:bodyPr/>
          <a:lstStyle/>
          <a:p>
            <a:r>
              <a:rPr lang="en-US" dirty="0" smtClean="0"/>
              <a:t>Solve for </a:t>
            </a:r>
            <a:r>
              <a:rPr lang="en-US" dirty="0" err="1" smtClean="0"/>
              <a:t>univariate</a:t>
            </a:r>
            <a:r>
              <a:rPr lang="en-US" dirty="0" smtClean="0"/>
              <a:t> case: </a:t>
            </a:r>
          </a:p>
          <a:p>
            <a:r>
              <a:rPr lang="en-US" dirty="0" smtClean="0"/>
              <a:t>Samples (</a:t>
            </a:r>
            <a:r>
              <a:rPr lang="en-US" dirty="0" err="1" smtClean="0"/>
              <a:t>x</a:t>
            </a:r>
            <a:r>
              <a:rPr lang="en-US" baseline="-25000" dirty="0" err="1" smtClean="0"/>
              <a:t>a</a:t>
            </a:r>
            <a:r>
              <a:rPr lang="en-US" dirty="0" smtClean="0"/>
              <a:t>, </a:t>
            </a:r>
            <a:r>
              <a:rPr lang="en-US" dirty="0" err="1" smtClean="0"/>
              <a:t>x</a:t>
            </a:r>
            <a:r>
              <a:rPr lang="en-US" baseline="-25000" dirty="0" err="1" smtClean="0"/>
              <a:t>b</a:t>
            </a:r>
            <a:r>
              <a:rPr lang="en-US" dirty="0" smtClean="0"/>
              <a:t>) (</a:t>
            </a:r>
            <a:r>
              <a:rPr lang="en-US" dirty="0" err="1" smtClean="0"/>
              <a:t>sigma</a:t>
            </a:r>
            <a:r>
              <a:rPr lang="en-US" baseline="-25000" dirty="0" err="1" smtClean="0"/>
              <a:t>a</a:t>
            </a:r>
            <a:r>
              <a:rPr lang="en-US" dirty="0" smtClean="0"/>
              <a:t>, </a:t>
            </a:r>
            <a:r>
              <a:rPr lang="en-US" dirty="0" err="1" smtClean="0"/>
              <a:t>sigma</a:t>
            </a:r>
            <a:r>
              <a:rPr lang="en-US" baseline="-25000" dirty="0" err="1" smtClean="0"/>
              <a:t>b</a:t>
            </a:r>
            <a:r>
              <a:rPr lang="en-US" dirty="0" smtClean="0"/>
              <a:t>):</a:t>
            </a:r>
            <a:endParaRPr lang="en-US" dirty="0"/>
          </a:p>
        </p:txBody>
      </p:sp>
      <p:pic>
        <p:nvPicPr>
          <p:cNvPr id="4" name="Picture 3"/>
          <p:cNvPicPr>
            <a:picLocks noChangeAspect="1"/>
          </p:cNvPicPr>
          <p:nvPr/>
        </p:nvPicPr>
        <p:blipFill>
          <a:blip r:embed="rId3"/>
          <a:stretch>
            <a:fillRect/>
          </a:stretch>
        </p:blipFill>
        <p:spPr>
          <a:xfrm>
            <a:off x="4441148" y="2987749"/>
            <a:ext cx="5222336" cy="1368152"/>
          </a:xfrm>
          <a:prstGeom prst="rect">
            <a:avLst/>
          </a:prstGeom>
        </p:spPr>
      </p:pic>
      <p:pic>
        <p:nvPicPr>
          <p:cNvPr id="5" name="Picture 4"/>
          <p:cNvPicPr>
            <a:picLocks noChangeAspect="1"/>
          </p:cNvPicPr>
          <p:nvPr/>
        </p:nvPicPr>
        <p:blipFill>
          <a:blip r:embed="rId4"/>
          <a:stretch>
            <a:fillRect/>
          </a:stretch>
        </p:blipFill>
        <p:spPr>
          <a:xfrm>
            <a:off x="143768" y="4319897"/>
            <a:ext cx="4176464" cy="3132348"/>
          </a:xfrm>
          <a:prstGeom prst="rect">
            <a:avLst/>
          </a:prstGeom>
        </p:spPr>
      </p:pic>
    </p:spTree>
    <p:extLst>
      <p:ext uri="{BB962C8B-B14F-4D97-AF65-F5344CB8AC3E}">
        <p14:creationId xmlns:p14="http://schemas.microsoft.com/office/powerpoint/2010/main" val="2273934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a:t>
            </a:r>
            <a:endParaRPr lang="en-US" dirty="0"/>
          </a:p>
        </p:txBody>
      </p:sp>
      <p:pic>
        <p:nvPicPr>
          <p:cNvPr id="4" name="Content Placeholder 3"/>
          <p:cNvPicPr>
            <a:picLocks noGrp="1" noChangeAspect="1"/>
          </p:cNvPicPr>
          <p:nvPr>
            <p:ph idx="1"/>
          </p:nvPr>
        </p:nvPicPr>
        <p:blipFill>
          <a:blip r:embed="rId2"/>
          <a:srcRect l="-18173" r="-18173"/>
          <a:stretch>
            <a:fillRect/>
          </a:stretch>
        </p:blipFill>
        <p:spPr/>
      </p:pic>
    </p:spTree>
    <p:extLst>
      <p:ext uri="{BB962C8B-B14F-4D97-AF65-F5344CB8AC3E}">
        <p14:creationId xmlns:p14="http://schemas.microsoft.com/office/powerpoint/2010/main" val="51206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pic>
        <p:nvPicPr>
          <p:cNvPr id="5" name="Content Placeholder 4"/>
          <p:cNvPicPr>
            <a:picLocks noGrp="1" noChangeAspect="1"/>
          </p:cNvPicPr>
          <p:nvPr>
            <p:ph idx="1"/>
          </p:nvPr>
        </p:nvPicPr>
        <p:blipFill>
          <a:blip r:embed="rId2"/>
          <a:srcRect l="-18173" r="-18173"/>
          <a:stretch>
            <a:fillRect/>
          </a:stretch>
        </p:blipFill>
        <p:spPr/>
      </p:pic>
    </p:spTree>
    <p:extLst>
      <p:ext uri="{BB962C8B-B14F-4D97-AF65-F5344CB8AC3E}">
        <p14:creationId xmlns:p14="http://schemas.microsoft.com/office/powerpoint/2010/main" val="368642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posterior</a:t>
            </a:r>
            <a:endParaRPr lang="en-US" dirty="0"/>
          </a:p>
        </p:txBody>
      </p:sp>
      <p:pic>
        <p:nvPicPr>
          <p:cNvPr id="4" name="Content Placeholder 3"/>
          <p:cNvPicPr>
            <a:picLocks noGrp="1" noChangeAspect="1"/>
          </p:cNvPicPr>
          <p:nvPr>
            <p:ph idx="1"/>
          </p:nvPr>
        </p:nvPicPr>
        <p:blipFill>
          <a:blip r:embed="rId3"/>
          <a:srcRect l="-18173" r="-18173"/>
          <a:stretch>
            <a:fillRect/>
          </a:stretch>
        </p:blipFill>
        <p:spPr/>
      </p:pic>
    </p:spTree>
    <p:extLst>
      <p:ext uri="{BB962C8B-B14F-4D97-AF65-F5344CB8AC3E}">
        <p14:creationId xmlns:p14="http://schemas.microsoft.com/office/powerpoint/2010/main" val="356859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a:t>
            </a:r>
            <a:r>
              <a:rPr lang="en-US" b="1" dirty="0" smtClean="0"/>
              <a:t>solutions</a:t>
            </a:r>
            <a:endParaRPr lang="en-US" dirty="0"/>
          </a:p>
        </p:txBody>
      </p:sp>
      <p:sp>
        <p:nvSpPr>
          <p:cNvPr id="3" name="Content Placeholder 2"/>
          <p:cNvSpPr>
            <a:spLocks noGrp="1"/>
          </p:cNvSpPr>
          <p:nvPr>
            <p:ph idx="1"/>
          </p:nvPr>
        </p:nvSpPr>
        <p:spPr/>
        <p:txBody>
          <a:bodyPr/>
          <a:lstStyle/>
          <a:p>
            <a:r>
              <a:rPr lang="en-US" dirty="0" smtClean="0"/>
              <a:t>DA methods</a:t>
            </a:r>
          </a:p>
          <a:p>
            <a:pPr marL="457200" indent="-457200">
              <a:buFont typeface="Arial"/>
              <a:buChar char="•"/>
            </a:pPr>
            <a:r>
              <a:rPr lang="en-US" dirty="0" err="1" smtClean="0"/>
              <a:t>Variational</a:t>
            </a:r>
            <a:r>
              <a:rPr lang="en-US" dirty="0" smtClean="0"/>
              <a:t> (strong, weak constraint)</a:t>
            </a:r>
          </a:p>
          <a:p>
            <a:pPr marL="457200" indent="-457200">
              <a:buFont typeface="Arial"/>
              <a:buChar char="•"/>
            </a:pPr>
            <a:r>
              <a:rPr lang="en-US" dirty="0" smtClean="0"/>
              <a:t>Sequential</a:t>
            </a:r>
          </a:p>
          <a:p>
            <a:pPr marL="457200" indent="-457200">
              <a:buFont typeface="Arial"/>
              <a:buChar char="•"/>
            </a:pPr>
            <a:r>
              <a:rPr lang="en-US" dirty="0" smtClean="0"/>
              <a:t>MCMC (briefly)</a:t>
            </a:r>
            <a:endParaRPr lang="en-US" dirty="0"/>
          </a:p>
        </p:txBody>
      </p:sp>
    </p:spTree>
    <p:extLst>
      <p:ext uri="{BB962C8B-B14F-4D97-AF65-F5344CB8AC3E}">
        <p14:creationId xmlns:p14="http://schemas.microsoft.com/office/powerpoint/2010/main" val="349496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Assimilation?</a:t>
            </a:r>
            <a:endParaRPr lang="en-US" dirty="0"/>
          </a:p>
        </p:txBody>
      </p:sp>
      <p:sp>
        <p:nvSpPr>
          <p:cNvPr id="3" name="Content Placeholder 2"/>
          <p:cNvSpPr>
            <a:spLocks noGrp="1"/>
          </p:cNvSpPr>
          <p:nvPr>
            <p:ph idx="1"/>
          </p:nvPr>
        </p:nvSpPr>
        <p:spPr/>
        <p:txBody>
          <a:bodyPr/>
          <a:lstStyle/>
          <a:p>
            <a:r>
              <a:rPr lang="en-US" dirty="0" smtClean="0"/>
              <a:t>Optimal merging of models and data</a:t>
            </a:r>
          </a:p>
          <a:p>
            <a:pPr marL="457200" indent="-457200">
              <a:buFont typeface="Arial"/>
              <a:buChar char="•"/>
            </a:pPr>
            <a:r>
              <a:rPr lang="en-US" dirty="0" smtClean="0"/>
              <a:t>Models</a:t>
            </a:r>
          </a:p>
          <a:p>
            <a:pPr marL="857250" lvl="1" indent="-457200">
              <a:buFont typeface="Arial"/>
              <a:buChar char="•"/>
            </a:pPr>
            <a:r>
              <a:rPr lang="en-US" dirty="0" smtClean="0"/>
              <a:t>Expression of current understanding about process</a:t>
            </a:r>
          </a:p>
          <a:p>
            <a:pPr marL="857250" lvl="1" indent="-457200">
              <a:buFont typeface="Arial"/>
              <a:buChar char="•"/>
            </a:pPr>
            <a:r>
              <a:rPr lang="en-US" dirty="0" smtClean="0"/>
              <a:t>E.g. terrestrial C model</a:t>
            </a:r>
          </a:p>
          <a:p>
            <a:pPr marL="457200" indent="-457200">
              <a:buFont typeface="Arial"/>
              <a:buChar char="•"/>
            </a:pPr>
            <a:r>
              <a:rPr lang="en-US" dirty="0" smtClean="0"/>
              <a:t>Data</a:t>
            </a:r>
          </a:p>
          <a:p>
            <a:pPr marL="857250" lvl="1" indent="-457200">
              <a:buFont typeface="Arial"/>
              <a:buChar char="•"/>
            </a:pPr>
            <a:r>
              <a:rPr lang="en-US" dirty="0" smtClean="0"/>
              <a:t>Observations</a:t>
            </a:r>
          </a:p>
          <a:p>
            <a:pPr marL="857250" lvl="1" indent="-457200">
              <a:buFont typeface="Arial"/>
              <a:buChar char="•"/>
            </a:pPr>
            <a:r>
              <a:rPr lang="en-US" dirty="0" smtClean="0"/>
              <a:t>E.g. EO</a:t>
            </a:r>
          </a:p>
          <a:p>
            <a:r>
              <a:rPr lang="en-US" dirty="0"/>
              <a:t>	</a:t>
            </a:r>
          </a:p>
        </p:txBody>
      </p:sp>
    </p:spTree>
    <p:extLst>
      <p:ext uri="{BB962C8B-B14F-4D97-AF65-F5344CB8AC3E}">
        <p14:creationId xmlns:p14="http://schemas.microsoft.com/office/powerpoint/2010/main" val="386410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Variational</a:t>
            </a:r>
            <a:r>
              <a:rPr lang="en-US" b="1" dirty="0"/>
              <a:t> data assimilation: strong </a:t>
            </a:r>
            <a:r>
              <a:rPr lang="en-US" b="1" dirty="0" smtClean="0"/>
              <a:t>constraint</a:t>
            </a:r>
            <a:endParaRPr lang="en-US" dirty="0"/>
          </a:p>
        </p:txBody>
      </p:sp>
      <p:sp>
        <p:nvSpPr>
          <p:cNvPr id="3" name="Content Placeholder 2"/>
          <p:cNvSpPr>
            <a:spLocks noGrp="1"/>
          </p:cNvSpPr>
          <p:nvPr>
            <p:ph idx="1"/>
          </p:nvPr>
        </p:nvSpPr>
        <p:spPr/>
        <p:txBody>
          <a:bodyPr/>
          <a:lstStyle/>
          <a:p>
            <a:r>
              <a:rPr lang="en-US" dirty="0" smtClean="0"/>
              <a:t>Cost function </a:t>
            </a:r>
            <a:r>
              <a:rPr lang="en-US" dirty="0" err="1" smtClean="0"/>
              <a:t>minimisation</a:t>
            </a:r>
            <a:endParaRPr lang="en-US" dirty="0" smtClean="0"/>
          </a:p>
          <a:p>
            <a:pPr marL="457200" indent="-457200">
              <a:buFont typeface="Arial"/>
              <a:buChar char="•"/>
            </a:pPr>
            <a:r>
              <a:rPr lang="en-US" dirty="0" smtClean="0"/>
              <a:t>Multiple </a:t>
            </a:r>
            <a:r>
              <a:rPr lang="en-US" dirty="0" err="1" smtClean="0"/>
              <a:t>obs</a:t>
            </a:r>
            <a:r>
              <a:rPr lang="en-US" dirty="0" smtClean="0"/>
              <a:t> constraints</a:t>
            </a:r>
          </a:p>
          <a:p>
            <a:pPr marL="457200" indent="-457200">
              <a:buFont typeface="Arial"/>
              <a:buChar char="•"/>
            </a:pPr>
            <a:r>
              <a:rPr lang="en-US" dirty="0" smtClean="0"/>
              <a:t>Plus prior</a:t>
            </a:r>
          </a:p>
          <a:p>
            <a:pPr marL="457200" indent="-457200">
              <a:buFont typeface="Arial"/>
              <a:buChar char="•"/>
            </a:pPr>
            <a:endParaRPr lang="en-US" dirty="0"/>
          </a:p>
          <a:p>
            <a:pPr marL="457200" indent="-457200">
              <a:buFont typeface="Arial"/>
              <a:buChar char="•"/>
            </a:pPr>
            <a:r>
              <a:rPr lang="en-US" dirty="0" smtClean="0"/>
              <a:t>Strong constraint:</a:t>
            </a:r>
          </a:p>
          <a:p>
            <a:pPr marL="857250" lvl="1" indent="-457200">
              <a:buFont typeface="Arial"/>
              <a:buChar char="•"/>
            </a:pPr>
            <a:r>
              <a:rPr lang="en-US" dirty="0" smtClean="0"/>
              <a:t>Prediction must be a valid model state</a:t>
            </a:r>
          </a:p>
          <a:p>
            <a:pPr marL="857250" lvl="1" indent="-457200">
              <a:buFont typeface="Arial"/>
              <a:buChar char="•"/>
            </a:pPr>
            <a:r>
              <a:rPr lang="en-US" dirty="0" smtClean="0"/>
              <a:t>‘trust the model’</a:t>
            </a:r>
            <a:endParaRPr lang="en-US" dirty="0"/>
          </a:p>
        </p:txBody>
      </p:sp>
      <p:pic>
        <p:nvPicPr>
          <p:cNvPr id="4" name="Picture 3"/>
          <p:cNvPicPr>
            <a:picLocks noChangeAspect="1"/>
          </p:cNvPicPr>
          <p:nvPr/>
        </p:nvPicPr>
        <p:blipFill>
          <a:blip r:embed="rId2"/>
          <a:stretch>
            <a:fillRect/>
          </a:stretch>
        </p:blipFill>
        <p:spPr>
          <a:xfrm>
            <a:off x="5206421" y="1547589"/>
            <a:ext cx="4381851" cy="1512168"/>
          </a:xfrm>
          <a:prstGeom prst="rect">
            <a:avLst/>
          </a:prstGeom>
        </p:spPr>
      </p:pic>
    </p:spTree>
    <p:extLst>
      <p:ext uri="{BB962C8B-B14F-4D97-AF65-F5344CB8AC3E}">
        <p14:creationId xmlns:p14="http://schemas.microsoft.com/office/powerpoint/2010/main" val="329705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Variational</a:t>
            </a:r>
            <a:r>
              <a:rPr lang="en-US" b="1" dirty="0"/>
              <a:t> data assimilation: strong constraint</a:t>
            </a:r>
            <a:endParaRPr lang="en-US" dirty="0"/>
          </a:p>
        </p:txBody>
      </p:sp>
      <p:pic>
        <p:nvPicPr>
          <p:cNvPr id="4" name="Content Placeholder 3"/>
          <p:cNvPicPr>
            <a:picLocks noGrp="1" noChangeAspect="1"/>
          </p:cNvPicPr>
          <p:nvPr>
            <p:ph idx="1"/>
          </p:nvPr>
        </p:nvPicPr>
        <p:blipFill>
          <a:blip r:embed="rId3"/>
          <a:srcRect t="-4416" b="-4416"/>
          <a:stretch>
            <a:fillRect/>
          </a:stretch>
        </p:blipFill>
        <p:spPr/>
      </p:pic>
    </p:spTree>
    <p:extLst>
      <p:ext uri="{BB962C8B-B14F-4D97-AF65-F5344CB8AC3E}">
        <p14:creationId xmlns:p14="http://schemas.microsoft.com/office/powerpoint/2010/main" val="45411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Variational</a:t>
            </a:r>
            <a:r>
              <a:rPr lang="en-US" b="1" dirty="0"/>
              <a:t> data assimilation: weak </a:t>
            </a:r>
            <a:r>
              <a:rPr lang="en-US" b="1" dirty="0" smtClean="0"/>
              <a:t>constraint</a:t>
            </a:r>
            <a:endParaRPr lang="en-US" dirty="0"/>
          </a:p>
        </p:txBody>
      </p:sp>
      <p:sp>
        <p:nvSpPr>
          <p:cNvPr id="3" name="Content Placeholder 2"/>
          <p:cNvSpPr>
            <a:spLocks noGrp="1"/>
          </p:cNvSpPr>
          <p:nvPr>
            <p:ph idx="1"/>
          </p:nvPr>
        </p:nvSpPr>
        <p:spPr/>
        <p:txBody>
          <a:bodyPr/>
          <a:lstStyle/>
          <a:p>
            <a:r>
              <a:rPr lang="en-US" sz="2800" dirty="0" smtClean="0"/>
              <a:t>Sometime want model as a ‘guide’ but don</a:t>
            </a:r>
            <a:r>
              <a:rPr lang="fr-FR" sz="2800" dirty="0" smtClean="0"/>
              <a:t>’</a:t>
            </a:r>
            <a:r>
              <a:rPr lang="en-US" sz="2800" dirty="0" smtClean="0"/>
              <a:t>t trust it. </a:t>
            </a:r>
          </a:p>
          <a:p>
            <a:pPr marL="457200" indent="-457200">
              <a:buFont typeface="Arial"/>
              <a:buChar char="•"/>
            </a:pPr>
            <a:r>
              <a:rPr lang="en-US" sz="2800" dirty="0" smtClean="0"/>
              <a:t>So define model uncertainty</a:t>
            </a:r>
          </a:p>
          <a:p>
            <a:pPr marL="457200" indent="-457200">
              <a:buFont typeface="Arial"/>
              <a:buChar char="•"/>
            </a:pPr>
            <a:r>
              <a:rPr lang="en-US" sz="2800" dirty="0" smtClean="0"/>
              <a:t>Use appropriate cost function for model</a:t>
            </a:r>
          </a:p>
          <a:p>
            <a:pPr marL="457200" indent="-457200">
              <a:buFont typeface="Arial"/>
              <a:buChar char="•"/>
            </a:pPr>
            <a:endParaRPr lang="en-US" sz="2800" dirty="0"/>
          </a:p>
          <a:p>
            <a:pPr marL="457200" indent="-457200">
              <a:buFont typeface="Arial"/>
              <a:buChar char="•"/>
            </a:pPr>
            <a:r>
              <a:rPr lang="en-US" sz="2800" dirty="0" smtClean="0"/>
              <a:t>E.g. model</a:t>
            </a:r>
          </a:p>
          <a:p>
            <a:endParaRPr lang="en-US" sz="2800" dirty="0"/>
          </a:p>
        </p:txBody>
      </p:sp>
      <p:pic>
        <p:nvPicPr>
          <p:cNvPr id="4" name="Picture 3"/>
          <p:cNvPicPr>
            <a:picLocks noChangeAspect="1"/>
          </p:cNvPicPr>
          <p:nvPr/>
        </p:nvPicPr>
        <p:blipFill>
          <a:blip r:embed="rId2"/>
          <a:stretch>
            <a:fillRect/>
          </a:stretch>
        </p:blipFill>
        <p:spPr>
          <a:xfrm>
            <a:off x="2880072" y="3995861"/>
            <a:ext cx="1728192" cy="717016"/>
          </a:xfrm>
          <a:prstGeom prst="rect">
            <a:avLst/>
          </a:prstGeom>
        </p:spPr>
      </p:pic>
      <p:pic>
        <p:nvPicPr>
          <p:cNvPr id="5" name="Picture 4"/>
          <p:cNvPicPr>
            <a:picLocks noChangeAspect="1"/>
          </p:cNvPicPr>
          <p:nvPr/>
        </p:nvPicPr>
        <p:blipFill>
          <a:blip r:embed="rId3"/>
          <a:stretch>
            <a:fillRect/>
          </a:stretch>
        </p:blipFill>
        <p:spPr>
          <a:xfrm>
            <a:off x="5472360" y="3851845"/>
            <a:ext cx="4358377" cy="1041524"/>
          </a:xfrm>
          <a:prstGeom prst="rect">
            <a:avLst/>
          </a:prstGeom>
        </p:spPr>
      </p:pic>
      <p:pic>
        <p:nvPicPr>
          <p:cNvPr id="6" name="Picture 5"/>
          <p:cNvPicPr>
            <a:picLocks noChangeAspect="1"/>
          </p:cNvPicPr>
          <p:nvPr/>
        </p:nvPicPr>
        <p:blipFill>
          <a:blip r:embed="rId4"/>
          <a:stretch>
            <a:fillRect/>
          </a:stretch>
        </p:blipFill>
        <p:spPr>
          <a:xfrm>
            <a:off x="4031703" y="5075981"/>
            <a:ext cx="5977161" cy="2448272"/>
          </a:xfrm>
          <a:prstGeom prst="rect">
            <a:avLst/>
          </a:prstGeom>
        </p:spPr>
      </p:pic>
    </p:spTree>
    <p:extLst>
      <p:ext uri="{BB962C8B-B14F-4D97-AF65-F5344CB8AC3E}">
        <p14:creationId xmlns:p14="http://schemas.microsoft.com/office/powerpoint/2010/main" val="11181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Dx</a:t>
            </a:r>
            <a:r>
              <a:rPr lang="en-US" dirty="0" smtClean="0"/>
              <a:t>: ~equivalent to convolution with Laplace function: smoother</a:t>
            </a:r>
            <a:endParaRPr lang="en-US" dirty="0"/>
          </a:p>
        </p:txBody>
      </p:sp>
      <p:pic>
        <p:nvPicPr>
          <p:cNvPr id="4" name="Content Placeholder 3"/>
          <p:cNvPicPr>
            <a:picLocks noGrp="1" noChangeAspect="1"/>
          </p:cNvPicPr>
          <p:nvPr>
            <p:ph idx="1"/>
          </p:nvPr>
        </p:nvPicPr>
        <p:blipFill>
          <a:blip r:embed="rId3"/>
          <a:srcRect l="-18173" r="-18173"/>
          <a:stretch>
            <a:fillRect/>
          </a:stretch>
        </p:blipFill>
        <p:spPr>
          <a:xfrm>
            <a:off x="575816" y="1835621"/>
            <a:ext cx="9067800" cy="4987925"/>
          </a:xfrm>
        </p:spPr>
      </p:pic>
    </p:spTree>
    <p:extLst>
      <p:ext uri="{BB962C8B-B14F-4D97-AF65-F5344CB8AC3E}">
        <p14:creationId xmlns:p14="http://schemas.microsoft.com/office/powerpoint/2010/main" val="301386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Dx</a:t>
            </a:r>
            <a:r>
              <a:rPr lang="en-US" dirty="0" smtClean="0"/>
              <a:t> constraint as a smoother</a:t>
            </a:r>
            <a:endParaRPr lang="en-US" dirty="0"/>
          </a:p>
        </p:txBody>
      </p:sp>
      <p:pic>
        <p:nvPicPr>
          <p:cNvPr id="4" name="Content Placeholder 3"/>
          <p:cNvPicPr>
            <a:picLocks noGrp="1" noChangeAspect="1"/>
          </p:cNvPicPr>
          <p:nvPr>
            <p:ph idx="1"/>
          </p:nvPr>
        </p:nvPicPr>
        <p:blipFill>
          <a:blip r:embed="rId3"/>
          <a:srcRect l="-18173" r="-18173"/>
          <a:stretch>
            <a:fillRect/>
          </a:stretch>
        </p:blipFill>
        <p:spPr/>
      </p:pic>
    </p:spTree>
    <p:extLst>
      <p:ext uri="{BB962C8B-B14F-4D97-AF65-F5344CB8AC3E}">
        <p14:creationId xmlns:p14="http://schemas.microsoft.com/office/powerpoint/2010/main" val="203380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Sequential </a:t>
            </a:r>
            <a:r>
              <a:rPr lang="en-US" sz="4000" b="1" dirty="0" smtClean="0"/>
              <a:t>methods: </a:t>
            </a:r>
            <a:r>
              <a:rPr lang="en-US" sz="4000" b="1" dirty="0" err="1" smtClean="0"/>
              <a:t>Kalman</a:t>
            </a:r>
            <a:r>
              <a:rPr lang="en-US" sz="4000" b="1" dirty="0" smtClean="0"/>
              <a:t> Filter</a:t>
            </a:r>
            <a:endParaRPr lang="en-US" sz="4000" dirty="0"/>
          </a:p>
        </p:txBody>
      </p:sp>
      <p:pic>
        <p:nvPicPr>
          <p:cNvPr id="4" name="Content Placeholder 3"/>
          <p:cNvPicPr>
            <a:picLocks noGrp="1" noChangeAspect="1"/>
          </p:cNvPicPr>
          <p:nvPr>
            <p:ph idx="1"/>
          </p:nvPr>
        </p:nvPicPr>
        <p:blipFill>
          <a:blip r:embed="rId3"/>
          <a:srcRect l="3990" r="3990"/>
          <a:stretch>
            <a:fillRect/>
          </a:stretch>
        </p:blipFill>
        <p:spPr/>
      </p:pic>
    </p:spTree>
    <p:extLst>
      <p:ext uri="{BB962C8B-B14F-4D97-AF65-F5344CB8AC3E}">
        <p14:creationId xmlns:p14="http://schemas.microsoft.com/office/powerpoint/2010/main" val="329091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step</a:t>
            </a:r>
            <a:endParaRPr lang="en-US" dirty="0"/>
          </a:p>
        </p:txBody>
      </p:sp>
      <p:pic>
        <p:nvPicPr>
          <p:cNvPr id="4" name="Picture 3"/>
          <p:cNvPicPr>
            <a:picLocks noChangeAspect="1"/>
          </p:cNvPicPr>
          <p:nvPr/>
        </p:nvPicPr>
        <p:blipFill>
          <a:blip r:embed="rId3"/>
          <a:stretch>
            <a:fillRect/>
          </a:stretch>
        </p:blipFill>
        <p:spPr>
          <a:xfrm>
            <a:off x="1799952" y="2627709"/>
            <a:ext cx="6501084" cy="1838499"/>
          </a:xfrm>
          <a:prstGeom prst="rect">
            <a:avLst/>
          </a:prstGeom>
        </p:spPr>
      </p:pic>
    </p:spTree>
    <p:extLst>
      <p:ext uri="{BB962C8B-B14F-4D97-AF65-F5344CB8AC3E}">
        <p14:creationId xmlns:p14="http://schemas.microsoft.com/office/powerpoint/2010/main" val="1151137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step: 1</a:t>
            </a:r>
            <a:endParaRPr lang="en-US" dirty="0"/>
          </a:p>
        </p:txBody>
      </p:sp>
      <p:pic>
        <p:nvPicPr>
          <p:cNvPr id="4" name="Picture 3"/>
          <p:cNvPicPr>
            <a:picLocks noChangeAspect="1"/>
          </p:cNvPicPr>
          <p:nvPr/>
        </p:nvPicPr>
        <p:blipFill>
          <a:blip r:embed="rId2"/>
          <a:stretch>
            <a:fillRect/>
          </a:stretch>
        </p:blipFill>
        <p:spPr>
          <a:xfrm>
            <a:off x="2952080" y="2699717"/>
            <a:ext cx="3728531" cy="1020440"/>
          </a:xfrm>
          <a:prstGeom prst="rect">
            <a:avLst/>
          </a:prstGeom>
        </p:spPr>
      </p:pic>
      <p:pic>
        <p:nvPicPr>
          <p:cNvPr id="5" name="Picture 4"/>
          <p:cNvPicPr>
            <a:picLocks noChangeAspect="1"/>
          </p:cNvPicPr>
          <p:nvPr/>
        </p:nvPicPr>
        <p:blipFill>
          <a:blip r:embed="rId3"/>
          <a:stretch>
            <a:fillRect/>
          </a:stretch>
        </p:blipFill>
        <p:spPr>
          <a:xfrm>
            <a:off x="2232000" y="3491805"/>
            <a:ext cx="5148572" cy="936104"/>
          </a:xfrm>
          <a:prstGeom prst="rect">
            <a:avLst/>
          </a:prstGeom>
        </p:spPr>
      </p:pic>
      <p:sp>
        <p:nvSpPr>
          <p:cNvPr id="6" name="TextBox 5"/>
          <p:cNvSpPr txBox="1"/>
          <p:nvPr/>
        </p:nvSpPr>
        <p:spPr>
          <a:xfrm>
            <a:off x="1856493" y="2267669"/>
            <a:ext cx="5773260" cy="498085"/>
          </a:xfrm>
          <a:prstGeom prst="rect">
            <a:avLst/>
          </a:prstGeom>
          <a:noFill/>
        </p:spPr>
        <p:txBody>
          <a:bodyPr wrap="none" rtlCol="0">
            <a:spAutoFit/>
          </a:bodyPr>
          <a:lstStyle/>
          <a:p>
            <a:r>
              <a:rPr lang="en-US" sz="2800" dirty="0" smtClean="0"/>
              <a:t>Calculate the residual (‘innovation’)</a:t>
            </a:r>
            <a:endParaRPr lang="en-US" sz="2800" dirty="0"/>
          </a:p>
        </p:txBody>
      </p:sp>
      <p:sp>
        <p:nvSpPr>
          <p:cNvPr id="7" name="TextBox 6"/>
          <p:cNvSpPr txBox="1"/>
          <p:nvPr/>
        </p:nvSpPr>
        <p:spPr>
          <a:xfrm>
            <a:off x="2909647" y="4571925"/>
            <a:ext cx="3697897" cy="498085"/>
          </a:xfrm>
          <a:prstGeom prst="rect">
            <a:avLst/>
          </a:prstGeom>
          <a:noFill/>
        </p:spPr>
        <p:txBody>
          <a:bodyPr wrap="none" rtlCol="0">
            <a:spAutoFit/>
          </a:bodyPr>
          <a:lstStyle/>
          <a:p>
            <a:r>
              <a:rPr lang="en-US" sz="2800" dirty="0" smtClean="0"/>
              <a:t>Innovation uncertainty</a:t>
            </a:r>
            <a:endParaRPr lang="en-US" sz="2800" dirty="0"/>
          </a:p>
        </p:txBody>
      </p:sp>
      <p:pic>
        <p:nvPicPr>
          <p:cNvPr id="8" name="Picture 7"/>
          <p:cNvPicPr>
            <a:picLocks noChangeAspect="1"/>
          </p:cNvPicPr>
          <p:nvPr/>
        </p:nvPicPr>
        <p:blipFill>
          <a:blip r:embed="rId4"/>
          <a:stretch>
            <a:fillRect/>
          </a:stretch>
        </p:blipFill>
        <p:spPr>
          <a:xfrm>
            <a:off x="2520032" y="5147989"/>
            <a:ext cx="4317541" cy="936104"/>
          </a:xfrm>
          <a:prstGeom prst="rect">
            <a:avLst/>
          </a:prstGeom>
        </p:spPr>
      </p:pic>
      <p:pic>
        <p:nvPicPr>
          <p:cNvPr id="9" name="Picture 8"/>
          <p:cNvPicPr>
            <a:picLocks noChangeAspect="1"/>
          </p:cNvPicPr>
          <p:nvPr/>
        </p:nvPicPr>
        <p:blipFill>
          <a:blip r:embed="rId5"/>
          <a:stretch>
            <a:fillRect/>
          </a:stretch>
        </p:blipFill>
        <p:spPr>
          <a:xfrm>
            <a:off x="1511920" y="6228109"/>
            <a:ext cx="6527800" cy="406400"/>
          </a:xfrm>
          <a:prstGeom prst="rect">
            <a:avLst/>
          </a:prstGeom>
        </p:spPr>
      </p:pic>
    </p:spTree>
    <p:extLst>
      <p:ext uri="{BB962C8B-B14F-4D97-AF65-F5344CB8AC3E}">
        <p14:creationId xmlns:p14="http://schemas.microsoft.com/office/powerpoint/2010/main" val="777234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step: </a:t>
            </a:r>
            <a:r>
              <a:rPr lang="en-US" dirty="0" smtClean="0"/>
              <a:t>2</a:t>
            </a:r>
            <a:endParaRPr lang="en-US" dirty="0"/>
          </a:p>
        </p:txBody>
      </p:sp>
      <p:sp>
        <p:nvSpPr>
          <p:cNvPr id="3" name="Content Placeholder 2"/>
          <p:cNvSpPr>
            <a:spLocks noGrp="1"/>
          </p:cNvSpPr>
          <p:nvPr>
            <p:ph idx="1"/>
          </p:nvPr>
        </p:nvSpPr>
        <p:spPr/>
        <p:txBody>
          <a:bodyPr/>
          <a:lstStyle/>
          <a:p>
            <a:r>
              <a:rPr lang="en-US" dirty="0" smtClean="0"/>
              <a:t>Optimal </a:t>
            </a:r>
            <a:r>
              <a:rPr lang="en-US" dirty="0" err="1" smtClean="0"/>
              <a:t>Kalman</a:t>
            </a:r>
            <a:r>
              <a:rPr lang="en-US" dirty="0" smtClean="0"/>
              <a:t> gain</a:t>
            </a:r>
            <a:endParaRPr lang="en-US" dirty="0"/>
          </a:p>
        </p:txBody>
      </p:sp>
      <p:pic>
        <p:nvPicPr>
          <p:cNvPr id="4" name="Picture 3"/>
          <p:cNvPicPr>
            <a:picLocks noChangeAspect="1"/>
          </p:cNvPicPr>
          <p:nvPr/>
        </p:nvPicPr>
        <p:blipFill>
          <a:blip r:embed="rId3"/>
          <a:stretch>
            <a:fillRect/>
          </a:stretch>
        </p:blipFill>
        <p:spPr>
          <a:xfrm>
            <a:off x="2664048" y="2411685"/>
            <a:ext cx="4241926" cy="1080120"/>
          </a:xfrm>
          <a:prstGeom prst="rect">
            <a:avLst/>
          </a:prstGeom>
        </p:spPr>
      </p:pic>
      <p:pic>
        <p:nvPicPr>
          <p:cNvPr id="5" name="Picture 4"/>
          <p:cNvPicPr>
            <a:picLocks noChangeAspect="1"/>
          </p:cNvPicPr>
          <p:nvPr/>
        </p:nvPicPr>
        <p:blipFill>
          <a:blip r:embed="rId4"/>
          <a:stretch>
            <a:fillRect/>
          </a:stretch>
        </p:blipFill>
        <p:spPr>
          <a:xfrm>
            <a:off x="2304008" y="3635821"/>
            <a:ext cx="4755659" cy="1008112"/>
          </a:xfrm>
          <a:prstGeom prst="rect">
            <a:avLst/>
          </a:prstGeom>
        </p:spPr>
      </p:pic>
      <p:pic>
        <p:nvPicPr>
          <p:cNvPr id="6" name="Picture 5"/>
          <p:cNvPicPr>
            <a:picLocks noChangeAspect="1"/>
          </p:cNvPicPr>
          <p:nvPr/>
        </p:nvPicPr>
        <p:blipFill>
          <a:blip r:embed="rId5"/>
          <a:stretch>
            <a:fillRect/>
          </a:stretch>
        </p:blipFill>
        <p:spPr>
          <a:xfrm>
            <a:off x="2448024" y="4643933"/>
            <a:ext cx="4945455" cy="1008112"/>
          </a:xfrm>
          <a:prstGeom prst="rect">
            <a:avLst/>
          </a:prstGeom>
        </p:spPr>
      </p:pic>
    </p:spTree>
    <p:extLst>
      <p:ext uri="{BB962C8B-B14F-4D97-AF65-F5344CB8AC3E}">
        <p14:creationId xmlns:p14="http://schemas.microsoft.com/office/powerpoint/2010/main" val="32378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sz="2000" b="1" dirty="0"/>
              <a:t>Extended </a:t>
            </a:r>
            <a:r>
              <a:rPr lang="en-US" sz="2000" b="1" dirty="0" err="1"/>
              <a:t>Kalman</a:t>
            </a:r>
            <a:r>
              <a:rPr lang="en-US" sz="2000" b="1" dirty="0"/>
              <a:t> </a:t>
            </a:r>
            <a:r>
              <a:rPr lang="en-US" sz="2000" b="1" dirty="0" smtClean="0"/>
              <a:t>filter</a:t>
            </a:r>
          </a:p>
          <a:p>
            <a:pPr marL="857250" lvl="1" indent="-457200">
              <a:buFont typeface="Arial"/>
              <a:buChar char="•"/>
            </a:pPr>
            <a:r>
              <a:rPr lang="en-US" sz="1800" dirty="0"/>
              <a:t>deal with non-linearity by </a:t>
            </a:r>
            <a:r>
              <a:rPr lang="en-US" sz="1800" dirty="0" err="1"/>
              <a:t>linearsing</a:t>
            </a:r>
            <a:r>
              <a:rPr lang="en-US" sz="1800" dirty="0"/>
              <a:t> the </a:t>
            </a:r>
            <a:r>
              <a:rPr lang="en-US" sz="1800" dirty="0" smtClean="0"/>
              <a:t>operators</a:t>
            </a:r>
          </a:p>
          <a:p>
            <a:pPr marL="457200" indent="-457200">
              <a:buFont typeface="Arial"/>
              <a:buChar char="•"/>
            </a:pPr>
            <a:r>
              <a:rPr lang="en-US" sz="2000" b="1" dirty="0"/>
              <a:t>Particle </a:t>
            </a:r>
            <a:r>
              <a:rPr lang="en-US" sz="2000" b="1" dirty="0" smtClean="0"/>
              <a:t>filter</a:t>
            </a:r>
          </a:p>
          <a:p>
            <a:pPr marL="857250" lvl="1" indent="-457200">
              <a:buFont typeface="Arial"/>
              <a:buChar char="•"/>
            </a:pPr>
            <a:r>
              <a:rPr lang="en-US" sz="1800" dirty="0"/>
              <a:t>Instead of </a:t>
            </a:r>
            <a:r>
              <a:rPr lang="en-US" sz="1800" dirty="0" err="1"/>
              <a:t>linearising</a:t>
            </a:r>
            <a:r>
              <a:rPr lang="en-US" sz="1800" dirty="0"/>
              <a:t> the operators, sample the distributions using Monte Carlo </a:t>
            </a:r>
            <a:r>
              <a:rPr lang="en-US" sz="1800" dirty="0" smtClean="0"/>
              <a:t>methods</a:t>
            </a:r>
          </a:p>
          <a:p>
            <a:pPr marL="457200" indent="-457200">
              <a:buFont typeface="Arial"/>
              <a:buChar char="•"/>
            </a:pPr>
            <a:r>
              <a:rPr lang="en-US" sz="2000" b="1" dirty="0"/>
              <a:t>Ensemble </a:t>
            </a:r>
            <a:r>
              <a:rPr lang="en-US" sz="2000" b="1" dirty="0" err="1"/>
              <a:t>Kalman</a:t>
            </a:r>
            <a:r>
              <a:rPr lang="en-US" sz="2000" b="1" dirty="0"/>
              <a:t> </a:t>
            </a:r>
            <a:r>
              <a:rPr lang="en-US" sz="2000" b="1" dirty="0" smtClean="0"/>
              <a:t>filter</a:t>
            </a:r>
          </a:p>
          <a:p>
            <a:pPr marL="857250" lvl="1" indent="-457200">
              <a:buFont typeface="Arial"/>
              <a:buChar char="•"/>
            </a:pPr>
            <a:r>
              <a:rPr lang="en-US" sz="1800" dirty="0"/>
              <a:t>Deal with non-</a:t>
            </a:r>
            <a:r>
              <a:rPr lang="en-US" sz="1800" dirty="0" err="1"/>
              <a:t>linearities</a:t>
            </a:r>
            <a:r>
              <a:rPr lang="en-US" sz="1800" dirty="0"/>
              <a:t> by running an ensemble </a:t>
            </a:r>
            <a:r>
              <a:rPr lang="en-US" sz="1800" dirty="0" smtClean="0"/>
              <a:t>of </a:t>
            </a:r>
            <a:r>
              <a:rPr lang="en-US" sz="1800" dirty="0"/>
              <a:t>sample trajectories through the model</a:t>
            </a:r>
            <a:r>
              <a:rPr lang="en-US" sz="1800" dirty="0" smtClean="0"/>
              <a:t>.</a:t>
            </a:r>
          </a:p>
          <a:p>
            <a:pPr marL="457200" indent="-457200">
              <a:buFont typeface="Arial"/>
              <a:buChar char="•"/>
            </a:pPr>
            <a:r>
              <a:rPr lang="en-US" sz="2000" b="1" dirty="0" smtClean="0"/>
              <a:t>MCMC</a:t>
            </a:r>
          </a:p>
          <a:p>
            <a:pPr marL="857250" lvl="1" indent="-457200">
              <a:buFont typeface="Arial"/>
              <a:buChar char="•"/>
            </a:pPr>
            <a:r>
              <a:rPr lang="en-US" sz="1800" dirty="0" smtClean="0"/>
              <a:t>Use Markov chains to sample space. Clever rules such as MH. </a:t>
            </a:r>
          </a:p>
          <a:p>
            <a:pPr marL="857250" lvl="1" indent="-457200">
              <a:buFont typeface="Arial"/>
              <a:buChar char="•"/>
            </a:pPr>
            <a:r>
              <a:rPr lang="en-US" sz="1800" dirty="0" smtClean="0"/>
              <a:t>MH: propose update of x-&gt;x’. Measure </a:t>
            </a:r>
            <a:r>
              <a:rPr lang="en-US" sz="1800" dirty="0" err="1" smtClean="0"/>
              <a:t>improvment</a:t>
            </a:r>
            <a:r>
              <a:rPr lang="en-US" sz="1800" dirty="0" smtClean="0"/>
              <a:t> </a:t>
            </a:r>
            <a:r>
              <a:rPr lang="en-US" sz="1800" i="1" dirty="0" smtClean="0"/>
              <a:t>a</a:t>
            </a:r>
          </a:p>
          <a:p>
            <a:pPr marL="857250" lvl="1" indent="-457200">
              <a:buFont typeface="Arial"/>
              <a:buChar char="•"/>
            </a:pPr>
            <a:r>
              <a:rPr lang="en-US" sz="1800" dirty="0" smtClean="0"/>
              <a:t>Accept is </a:t>
            </a:r>
            <a:r>
              <a:rPr lang="en-US" sz="1800" i="1" dirty="0" smtClean="0"/>
              <a:t>a&gt;1</a:t>
            </a:r>
            <a:r>
              <a:rPr lang="en-US" sz="1800" dirty="0" smtClean="0"/>
              <a:t> </a:t>
            </a:r>
            <a:r>
              <a:rPr lang="en-US" sz="1800" i="1" dirty="0" smtClean="0"/>
              <a:t>or</a:t>
            </a:r>
            <a:r>
              <a:rPr lang="en-US" sz="1800" dirty="0" smtClean="0"/>
              <a:t> use </a:t>
            </a:r>
            <a:r>
              <a:rPr lang="en-US" sz="1800" i="1" dirty="0" smtClean="0"/>
              <a:t>a </a:t>
            </a:r>
            <a:r>
              <a:rPr lang="en-US" sz="1800" dirty="0" smtClean="0"/>
              <a:t>as probability of acceptance else </a:t>
            </a:r>
            <a:endParaRPr lang="en-US" sz="1800" dirty="0"/>
          </a:p>
        </p:txBody>
      </p:sp>
    </p:spTree>
    <p:extLst>
      <p:ext uri="{BB962C8B-B14F-4D97-AF65-F5344CB8AC3E}">
        <p14:creationId xmlns:p14="http://schemas.microsoft.com/office/powerpoint/2010/main" val="181134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 stats</a:t>
            </a:r>
            <a:endParaRPr lang="en-US" dirty="0"/>
          </a:p>
        </p:txBody>
      </p:sp>
      <p:sp>
        <p:nvSpPr>
          <p:cNvPr id="3" name="Content Placeholder 2"/>
          <p:cNvSpPr>
            <a:spLocks noGrp="1"/>
          </p:cNvSpPr>
          <p:nvPr>
            <p:ph idx="1"/>
          </p:nvPr>
        </p:nvSpPr>
        <p:spPr/>
        <p:txBody>
          <a:bodyPr/>
          <a:lstStyle/>
          <a:p>
            <a:r>
              <a:rPr lang="en-US" dirty="0" smtClean="0"/>
              <a:t>Gaussian PDF:</a:t>
            </a:r>
            <a:endParaRPr lang="en-US" dirty="0"/>
          </a:p>
        </p:txBody>
      </p:sp>
      <p:pic>
        <p:nvPicPr>
          <p:cNvPr id="4" name="Picture 3"/>
          <p:cNvPicPr>
            <a:picLocks noChangeAspect="1"/>
          </p:cNvPicPr>
          <p:nvPr/>
        </p:nvPicPr>
        <p:blipFill>
          <a:blip r:embed="rId3"/>
          <a:stretch>
            <a:fillRect/>
          </a:stretch>
        </p:blipFill>
        <p:spPr>
          <a:xfrm>
            <a:off x="1439912" y="2771725"/>
            <a:ext cx="7272157" cy="1304851"/>
          </a:xfrm>
          <a:prstGeom prst="rect">
            <a:avLst/>
          </a:prstGeom>
        </p:spPr>
      </p:pic>
    </p:spTree>
    <p:extLst>
      <p:ext uri="{BB962C8B-B14F-4D97-AF65-F5344CB8AC3E}">
        <p14:creationId xmlns:p14="http://schemas.microsoft.com/office/powerpoint/2010/main" val="1312399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Metropolis Hastings</a:t>
            </a:r>
            <a:endParaRPr lang="en-US" dirty="0"/>
          </a:p>
        </p:txBody>
      </p:sp>
      <p:pic>
        <p:nvPicPr>
          <p:cNvPr id="4" name="Content Placeholder 3"/>
          <p:cNvPicPr>
            <a:picLocks noGrp="1" noChangeAspect="1"/>
          </p:cNvPicPr>
          <p:nvPr>
            <p:ph idx="1"/>
          </p:nvPr>
        </p:nvPicPr>
        <p:blipFill>
          <a:blip r:embed="rId3"/>
          <a:srcRect l="-8970" r="-8970"/>
          <a:stretch>
            <a:fillRect/>
          </a:stretch>
        </p:blipFill>
        <p:spPr/>
      </p:pic>
    </p:spTree>
    <p:extLst>
      <p:ext uri="{BB962C8B-B14F-4D97-AF65-F5344CB8AC3E}">
        <p14:creationId xmlns:p14="http://schemas.microsoft.com/office/powerpoint/2010/main" val="219215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Smoothers and </a:t>
            </a:r>
            <a:r>
              <a:rPr lang="en-US" b="1" dirty="0" smtClean="0"/>
              <a:t>filters</a:t>
            </a:r>
            <a:endParaRPr lang="en-US" dirty="0"/>
          </a:p>
        </p:txBody>
      </p:sp>
      <p:pic>
        <p:nvPicPr>
          <p:cNvPr id="4" name="Content Placeholder 3"/>
          <p:cNvPicPr>
            <a:picLocks noGrp="1" noChangeAspect="1"/>
          </p:cNvPicPr>
          <p:nvPr>
            <p:ph idx="1"/>
          </p:nvPr>
        </p:nvPicPr>
        <p:blipFill>
          <a:blip r:embed="rId3"/>
          <a:srcRect l="-18173" r="-18173"/>
          <a:stretch>
            <a:fillRect/>
          </a:stretch>
        </p:blipFill>
        <p:spPr/>
      </p:pic>
    </p:spTree>
    <p:extLst>
      <p:ext uri="{BB962C8B-B14F-4D97-AF65-F5344CB8AC3E}">
        <p14:creationId xmlns:p14="http://schemas.microsoft.com/office/powerpoint/2010/main" val="3754643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b="1" dirty="0"/>
              <a:t>Carbon Cycle Data Assimilation </a:t>
            </a:r>
            <a:r>
              <a:rPr lang="en-US" b="1" dirty="0" smtClean="0"/>
              <a:t>System</a:t>
            </a:r>
            <a:endParaRPr lang="en-US" dirty="0" smtClean="0"/>
          </a:p>
          <a:p>
            <a:pPr marL="457200" indent="-457200">
              <a:buFont typeface="Arial"/>
              <a:buChar char="•"/>
            </a:pPr>
            <a:r>
              <a:rPr lang="en-US" dirty="0" smtClean="0"/>
              <a:t>DA system around BETHY model (+</a:t>
            </a:r>
            <a:r>
              <a:rPr lang="en-US" dirty="0" err="1" smtClean="0"/>
              <a:t>adjoint</a:t>
            </a:r>
            <a:r>
              <a:rPr lang="en-US" dirty="0" smtClean="0"/>
              <a:t>)</a:t>
            </a:r>
          </a:p>
          <a:p>
            <a:pPr marL="457200" indent="-457200">
              <a:buFont typeface="Arial"/>
              <a:buChar char="•"/>
            </a:pPr>
            <a:r>
              <a:rPr lang="en-US" dirty="0" smtClean="0"/>
              <a:t>Deal with e.g. atmospheric conc. </a:t>
            </a:r>
            <a:r>
              <a:rPr lang="en-US" dirty="0"/>
              <a:t>d</a:t>
            </a:r>
            <a:r>
              <a:rPr lang="en-US" dirty="0" smtClean="0"/>
              <a:t>ata. Through coupled atmospheric tracer model</a:t>
            </a:r>
            <a:endParaRPr lang="en-US" dirty="0"/>
          </a:p>
          <a:p>
            <a:endParaRPr lang="en-US" dirty="0"/>
          </a:p>
        </p:txBody>
      </p:sp>
      <p:pic>
        <p:nvPicPr>
          <p:cNvPr id="4" name="Picture 3"/>
          <p:cNvPicPr>
            <a:picLocks noChangeAspect="1"/>
          </p:cNvPicPr>
          <p:nvPr/>
        </p:nvPicPr>
        <p:blipFill>
          <a:blip r:embed="rId3"/>
          <a:stretch>
            <a:fillRect/>
          </a:stretch>
        </p:blipFill>
        <p:spPr>
          <a:xfrm>
            <a:off x="0" y="4041511"/>
            <a:ext cx="9792840" cy="3515378"/>
          </a:xfrm>
          <a:prstGeom prst="rect">
            <a:avLst/>
          </a:prstGeom>
        </p:spPr>
      </p:pic>
    </p:spTree>
    <p:extLst>
      <p:ext uri="{BB962C8B-B14F-4D97-AF65-F5344CB8AC3E}">
        <p14:creationId xmlns:p14="http://schemas.microsoft.com/office/powerpoint/2010/main" val="2670889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CCDAS</a:t>
            </a:r>
            <a:endParaRPr lang="en-US" dirty="0"/>
          </a:p>
        </p:txBody>
      </p:sp>
      <p:pic>
        <p:nvPicPr>
          <p:cNvPr id="4" name="Content Placeholder 3"/>
          <p:cNvPicPr>
            <a:picLocks noGrp="1" noChangeAspect="1"/>
          </p:cNvPicPr>
          <p:nvPr>
            <p:ph idx="1"/>
          </p:nvPr>
        </p:nvPicPr>
        <p:blipFill>
          <a:blip r:embed="rId3"/>
          <a:srcRect l="-17304" r="-17304"/>
          <a:stretch>
            <a:fillRect/>
          </a:stretch>
        </p:blipFill>
        <p:spPr/>
      </p:pic>
    </p:spTree>
    <p:extLst>
      <p:ext uri="{BB962C8B-B14F-4D97-AF65-F5344CB8AC3E}">
        <p14:creationId xmlns:p14="http://schemas.microsoft.com/office/powerpoint/2010/main" val="4093660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fAPAR</a:t>
            </a:r>
            <a:r>
              <a:rPr lang="en-US" dirty="0" smtClean="0"/>
              <a:t> assimilation</a:t>
            </a:r>
            <a:endParaRPr lang="en-US" dirty="0"/>
          </a:p>
        </p:txBody>
      </p:sp>
      <p:pic>
        <p:nvPicPr>
          <p:cNvPr id="4" name="Content Placeholder 3"/>
          <p:cNvPicPr>
            <a:picLocks noGrp="1" noChangeAspect="1"/>
          </p:cNvPicPr>
          <p:nvPr>
            <p:ph idx="1"/>
          </p:nvPr>
        </p:nvPicPr>
        <p:blipFill>
          <a:blip r:embed="rId3"/>
          <a:srcRect l="-19721" r="-19721"/>
          <a:stretch>
            <a:fillRect/>
          </a:stretch>
        </p:blipFill>
        <p:spPr/>
      </p:pic>
    </p:spTree>
    <p:extLst>
      <p:ext uri="{BB962C8B-B14F-4D97-AF65-F5344CB8AC3E}">
        <p14:creationId xmlns:p14="http://schemas.microsoft.com/office/powerpoint/2010/main" val="3711516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fAPAR</a:t>
            </a:r>
            <a:r>
              <a:rPr lang="en-US" dirty="0"/>
              <a:t> assimilation</a:t>
            </a:r>
          </a:p>
        </p:txBody>
      </p:sp>
      <p:pic>
        <p:nvPicPr>
          <p:cNvPr id="4" name="Content Placeholder 3"/>
          <p:cNvPicPr>
            <a:picLocks noGrp="1" noChangeAspect="1"/>
          </p:cNvPicPr>
          <p:nvPr>
            <p:ph idx="1"/>
          </p:nvPr>
        </p:nvPicPr>
        <p:blipFill>
          <a:blip r:embed="rId3"/>
          <a:srcRect l="-22145" r="-22145"/>
          <a:stretch>
            <a:fillRect/>
          </a:stretch>
        </p:blipFill>
        <p:spPr/>
      </p:pic>
    </p:spTree>
    <p:extLst>
      <p:ext uri="{BB962C8B-B14F-4D97-AF65-F5344CB8AC3E}">
        <p14:creationId xmlns:p14="http://schemas.microsoft.com/office/powerpoint/2010/main" val="3759049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DA on NPP</a:t>
            </a:r>
            <a:endParaRPr lang="en-US" dirty="0"/>
          </a:p>
        </p:txBody>
      </p:sp>
      <p:pic>
        <p:nvPicPr>
          <p:cNvPr id="4" name="Content Placeholder 3"/>
          <p:cNvPicPr>
            <a:picLocks noGrp="1" noChangeAspect="1"/>
          </p:cNvPicPr>
          <p:nvPr>
            <p:ph idx="1"/>
          </p:nvPr>
        </p:nvPicPr>
        <p:blipFill>
          <a:blip r:embed="rId3"/>
          <a:srcRect l="-12544" r="-12544"/>
          <a:stretch>
            <a:fillRect/>
          </a:stretch>
        </p:blipFill>
        <p:spPr/>
      </p:pic>
    </p:spTree>
    <p:extLst>
      <p:ext uri="{BB962C8B-B14F-4D97-AF65-F5344CB8AC3E}">
        <p14:creationId xmlns:p14="http://schemas.microsoft.com/office/powerpoint/2010/main" val="1995443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EnKF</a:t>
            </a:r>
            <a:r>
              <a:rPr lang="en-US" b="1" dirty="0"/>
              <a:t> of surface reflectance data into an ecosystem </a:t>
            </a:r>
            <a:r>
              <a:rPr lang="en-US" b="1" dirty="0" smtClean="0"/>
              <a:t>model</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CCDAS has simple interface to observations</a:t>
            </a:r>
          </a:p>
          <a:p>
            <a:pPr marL="457200" indent="-457200">
              <a:buFont typeface="Arial"/>
              <a:buChar char="•"/>
            </a:pPr>
            <a:r>
              <a:rPr lang="en-US" dirty="0" smtClean="0"/>
              <a:t>But difficult to make products (</a:t>
            </a:r>
            <a:r>
              <a:rPr lang="en-US" dirty="0" err="1" smtClean="0"/>
              <a:t>fAPAR</a:t>
            </a:r>
            <a:r>
              <a:rPr lang="en-US" dirty="0" smtClean="0"/>
              <a:t>) &amp; use in model consistent</a:t>
            </a:r>
          </a:p>
          <a:p>
            <a:pPr marL="457200" indent="-457200">
              <a:buFont typeface="Arial"/>
              <a:buChar char="•"/>
            </a:pPr>
            <a:r>
              <a:rPr lang="en-US" dirty="0" smtClean="0"/>
              <a:t>Difficult to track noise in satellite product</a:t>
            </a:r>
          </a:p>
          <a:p>
            <a:pPr marL="457200" indent="-457200">
              <a:buFont typeface="Arial"/>
              <a:buChar char="•"/>
            </a:pPr>
            <a:r>
              <a:rPr lang="en-US" dirty="0" smtClean="0"/>
              <a:t>So, </a:t>
            </a:r>
            <a:r>
              <a:rPr lang="en-US" dirty="0" err="1" smtClean="0"/>
              <a:t>Quaife</a:t>
            </a:r>
            <a:r>
              <a:rPr lang="en-US" dirty="0" smtClean="0"/>
              <a:t> et al. (2008) attempt to link model state (LAI) to EO surface reflectance </a:t>
            </a:r>
          </a:p>
          <a:p>
            <a:pPr marL="857250" lvl="1" indent="-457200">
              <a:buFont typeface="Arial"/>
              <a:buChar char="•"/>
            </a:pPr>
            <a:r>
              <a:rPr lang="en-US" dirty="0" smtClean="0"/>
              <a:t>using NL obs. op.</a:t>
            </a:r>
          </a:p>
          <a:p>
            <a:pPr marL="457200" indent="-457200">
              <a:buFont typeface="Arial"/>
              <a:buChar char="•"/>
            </a:pPr>
            <a:endParaRPr lang="en-US" dirty="0"/>
          </a:p>
        </p:txBody>
      </p:sp>
    </p:spTree>
    <p:extLst>
      <p:ext uri="{BB962C8B-B14F-4D97-AF65-F5344CB8AC3E}">
        <p14:creationId xmlns:p14="http://schemas.microsoft.com/office/powerpoint/2010/main" val="389032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DALEC</a:t>
            </a:r>
            <a:endParaRPr lang="en-US" dirty="0"/>
          </a:p>
        </p:txBody>
      </p:sp>
      <p:pic>
        <p:nvPicPr>
          <p:cNvPr id="4" name="Content Placeholder 3"/>
          <p:cNvPicPr>
            <a:picLocks noGrp="1" noChangeAspect="1"/>
          </p:cNvPicPr>
          <p:nvPr>
            <p:ph idx="1"/>
          </p:nvPr>
        </p:nvPicPr>
        <p:blipFill>
          <a:blip r:embed="rId3"/>
          <a:srcRect t="-647" b="-647"/>
          <a:stretch>
            <a:fillRect/>
          </a:stretch>
        </p:blipFill>
        <p:spPr/>
      </p:pic>
    </p:spTree>
    <p:extLst>
      <p:ext uri="{BB962C8B-B14F-4D97-AF65-F5344CB8AC3E}">
        <p14:creationId xmlns:p14="http://schemas.microsoft.com/office/powerpoint/2010/main" val="18300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operator</a:t>
            </a:r>
            <a:endParaRPr lang="en-US" dirty="0"/>
          </a:p>
        </p:txBody>
      </p:sp>
      <p:pic>
        <p:nvPicPr>
          <p:cNvPr id="4" name="Content Placeholder 3"/>
          <p:cNvPicPr>
            <a:picLocks noGrp="1" noChangeAspect="1"/>
          </p:cNvPicPr>
          <p:nvPr>
            <p:ph idx="1"/>
          </p:nvPr>
        </p:nvPicPr>
        <p:blipFill>
          <a:blip r:embed="rId3"/>
          <a:srcRect t="-2957" b="-2957"/>
          <a:stretch>
            <a:fillRect/>
          </a:stretch>
        </p:blipFill>
        <p:spPr/>
      </p:pic>
    </p:spTree>
    <p:extLst>
      <p:ext uri="{BB962C8B-B14F-4D97-AF65-F5344CB8AC3E}">
        <p14:creationId xmlns:p14="http://schemas.microsoft.com/office/powerpoint/2010/main" val="157945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uncertainty matrix</a:t>
            </a:r>
            <a:endParaRPr lang="en-US" dirty="0"/>
          </a:p>
        </p:txBody>
      </p:sp>
      <p:pic>
        <p:nvPicPr>
          <p:cNvPr id="4" name="Picture 3"/>
          <p:cNvPicPr>
            <a:picLocks noChangeAspect="1"/>
          </p:cNvPicPr>
          <p:nvPr/>
        </p:nvPicPr>
        <p:blipFill>
          <a:blip r:embed="rId3"/>
          <a:stretch>
            <a:fillRect/>
          </a:stretch>
        </p:blipFill>
        <p:spPr>
          <a:xfrm>
            <a:off x="2376016" y="2051645"/>
            <a:ext cx="5027723" cy="3527201"/>
          </a:xfrm>
          <a:prstGeom prst="rect">
            <a:avLst/>
          </a:prstGeom>
        </p:spPr>
      </p:pic>
    </p:spTree>
    <p:extLst>
      <p:ext uri="{BB962C8B-B14F-4D97-AF65-F5344CB8AC3E}">
        <p14:creationId xmlns:p14="http://schemas.microsoft.com/office/powerpoint/2010/main" val="1094844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err="1" smtClean="0"/>
              <a:t>EnKF</a:t>
            </a:r>
            <a:endParaRPr lang="en-US" dirty="0" smtClean="0"/>
          </a:p>
          <a:p>
            <a:pPr marL="457200" indent="-457200">
              <a:buFont typeface="Arial"/>
              <a:buChar char="•"/>
            </a:pPr>
            <a:r>
              <a:rPr lang="en-US" dirty="0" smtClean="0"/>
              <a:t>Used to affect leaf C (LAI)</a:t>
            </a:r>
          </a:p>
          <a:p>
            <a:pPr marL="457200" indent="-457200">
              <a:buFont typeface="Arial"/>
              <a:buChar char="•"/>
            </a:pPr>
            <a:r>
              <a:rPr lang="en-US" dirty="0" smtClean="0"/>
              <a:t>EO data </a:t>
            </a:r>
            <a:r>
              <a:rPr lang="en-US" dirty="0" err="1" smtClean="0"/>
              <a:t>fn</a:t>
            </a:r>
            <a:r>
              <a:rPr lang="en-US" dirty="0" smtClean="0"/>
              <a:t> of ‘ancillary’ terms</a:t>
            </a:r>
          </a:p>
          <a:p>
            <a:pPr marL="857250" lvl="1" indent="-457200">
              <a:buFont typeface="Arial"/>
              <a:buChar char="•"/>
            </a:pPr>
            <a:r>
              <a:rPr lang="en-US" dirty="0" smtClean="0"/>
              <a:t>Leaf chl., water etc.</a:t>
            </a:r>
          </a:p>
          <a:p>
            <a:pPr marL="857250" lvl="1" indent="-457200">
              <a:buFont typeface="Arial"/>
              <a:buChar char="•"/>
            </a:pPr>
            <a:r>
              <a:rPr lang="en-US" dirty="0" smtClean="0"/>
              <a:t>Assumed constant (no uncertainty)</a:t>
            </a:r>
          </a:p>
        </p:txBody>
      </p:sp>
    </p:spTree>
    <p:extLst>
      <p:ext uri="{BB962C8B-B14F-4D97-AF65-F5344CB8AC3E}">
        <p14:creationId xmlns:p14="http://schemas.microsoft.com/office/powerpoint/2010/main" val="1862158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NPP</a:t>
            </a:r>
            <a:endParaRPr lang="en-US" dirty="0"/>
          </a:p>
        </p:txBody>
      </p:sp>
      <p:pic>
        <p:nvPicPr>
          <p:cNvPr id="4" name="Content Placeholder 3"/>
          <p:cNvPicPr>
            <a:picLocks noGrp="1" noChangeAspect="1"/>
          </p:cNvPicPr>
          <p:nvPr>
            <p:ph idx="1"/>
          </p:nvPr>
        </p:nvPicPr>
        <p:blipFill>
          <a:blip r:embed="rId2"/>
          <a:srcRect t="-27538" b="-27538"/>
          <a:stretch>
            <a:fillRect/>
          </a:stretch>
        </p:blipFill>
        <p:spPr/>
      </p:pic>
    </p:spTree>
    <p:extLst>
      <p:ext uri="{BB962C8B-B14F-4D97-AF65-F5344CB8AC3E}">
        <p14:creationId xmlns:p14="http://schemas.microsoft.com/office/powerpoint/2010/main" val="136198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NPP</a:t>
            </a:r>
            <a:endParaRPr lang="en-US" dirty="0"/>
          </a:p>
        </p:txBody>
      </p:sp>
      <p:pic>
        <p:nvPicPr>
          <p:cNvPr id="4" name="Content Placeholder 3"/>
          <p:cNvPicPr>
            <a:picLocks noGrp="1" noChangeAspect="1"/>
          </p:cNvPicPr>
          <p:nvPr>
            <p:ph idx="1"/>
          </p:nvPr>
        </p:nvPicPr>
        <p:blipFill>
          <a:blip r:embed="rId3"/>
          <a:srcRect t="-26234" b="-26234"/>
          <a:stretch>
            <a:fillRect/>
          </a:stretch>
        </p:blipFill>
        <p:spPr/>
      </p:pic>
    </p:spTree>
    <p:extLst>
      <p:ext uri="{BB962C8B-B14F-4D97-AF65-F5344CB8AC3E}">
        <p14:creationId xmlns:p14="http://schemas.microsoft.com/office/powerpoint/2010/main" val="2878941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a:t>
            </a:r>
            <a:endParaRPr lang="en-US" dirty="0"/>
          </a:p>
        </p:txBody>
      </p:sp>
      <p:pic>
        <p:nvPicPr>
          <p:cNvPr id="4" name="Content Placeholder 3"/>
          <p:cNvPicPr>
            <a:picLocks noGrp="1" noChangeAspect="1"/>
          </p:cNvPicPr>
          <p:nvPr>
            <p:ph idx="1"/>
          </p:nvPr>
        </p:nvPicPr>
        <p:blipFill>
          <a:blip r:embed="rId3"/>
          <a:srcRect l="-22241" r="-22241"/>
          <a:stretch>
            <a:fillRect/>
          </a:stretch>
        </p:blipFill>
        <p:spPr/>
      </p:pic>
    </p:spTree>
    <p:extLst>
      <p:ext uri="{BB962C8B-B14F-4D97-AF65-F5344CB8AC3E}">
        <p14:creationId xmlns:p14="http://schemas.microsoft.com/office/powerpoint/2010/main" val="2298786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sz="4000">
                <a:solidFill>
                  <a:schemeClr val="tx1"/>
                </a:solidFill>
                <a:latin typeface="Arial" charset="0"/>
              </a:rPr>
              <a:t>Mean NEP for 2000-2002</a:t>
            </a:r>
            <a:endParaRPr lang="en-US" sz="4000">
              <a:solidFill>
                <a:schemeClr val="tx1"/>
              </a:solidFill>
              <a:latin typeface="Arial" charset="0"/>
            </a:endParaRPr>
          </a:p>
        </p:txBody>
      </p:sp>
      <p:grpSp>
        <p:nvGrpSpPr>
          <p:cNvPr id="26627" name="Group 12"/>
          <p:cNvGrpSpPr>
            <a:grpSpLocks/>
          </p:cNvGrpSpPr>
          <p:nvPr/>
        </p:nvGrpSpPr>
        <p:grpSpPr bwMode="auto">
          <a:xfrm>
            <a:off x="1344083" y="2351899"/>
            <a:ext cx="7728479" cy="4656592"/>
            <a:chOff x="869950" y="1682750"/>
            <a:chExt cx="7927957" cy="4976813"/>
          </a:xfrm>
        </p:grpSpPr>
        <p:grpSp>
          <p:nvGrpSpPr>
            <p:cNvPr id="26629" name="Group 9"/>
            <p:cNvGrpSpPr>
              <a:grpSpLocks/>
            </p:cNvGrpSpPr>
            <p:nvPr/>
          </p:nvGrpSpPr>
          <p:grpSpPr bwMode="auto">
            <a:xfrm>
              <a:off x="2395538" y="1682750"/>
              <a:ext cx="4392612" cy="4976813"/>
              <a:chOff x="1474" y="754"/>
              <a:chExt cx="2767" cy="3135"/>
            </a:xfrm>
          </p:grpSpPr>
          <p:pic>
            <p:nvPicPr>
              <p:cNvPr id="26634" name="Picture 10" descr="NEP3yearMe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 y="754"/>
                <a:ext cx="2461" cy="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11"/>
              <p:cNvSpPr txBox="1">
                <a:spLocks noChangeArrowheads="1"/>
              </p:cNvSpPr>
              <p:nvPr/>
            </p:nvSpPr>
            <p:spPr bwMode="auto">
              <a:xfrm>
                <a:off x="1474" y="3294"/>
                <a:ext cx="40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GB"/>
                  <a:t>15</a:t>
                </a:r>
                <a:endParaRPr lang="en-US"/>
              </a:p>
            </p:txBody>
          </p:sp>
          <p:sp>
            <p:nvSpPr>
              <p:cNvPr id="26636" name="Text Box 12"/>
              <p:cNvSpPr txBox="1">
                <a:spLocks noChangeArrowheads="1"/>
              </p:cNvSpPr>
              <p:nvPr/>
            </p:nvSpPr>
            <p:spPr bwMode="auto">
              <a:xfrm>
                <a:off x="3742" y="3294"/>
                <a:ext cx="49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GB"/>
                  <a:t>65</a:t>
                </a:r>
                <a:endParaRPr lang="en-US"/>
              </a:p>
            </p:txBody>
          </p:sp>
          <p:sp>
            <p:nvSpPr>
              <p:cNvPr id="26637" name="Text Box 13"/>
              <p:cNvSpPr txBox="1">
                <a:spLocks noChangeArrowheads="1"/>
              </p:cNvSpPr>
              <p:nvPr/>
            </p:nvSpPr>
            <p:spPr bwMode="auto">
              <a:xfrm>
                <a:off x="2290" y="3612"/>
                <a:ext cx="163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GB" sz="2200"/>
                  <a:t>gC/m</a:t>
                </a:r>
                <a:r>
                  <a:rPr lang="en-GB" sz="2200" baseline="30000"/>
                  <a:t>2</a:t>
                </a:r>
                <a:r>
                  <a:rPr lang="en-GB" sz="2200"/>
                  <a:t>/year</a:t>
                </a:r>
                <a:endParaRPr lang="en-US" sz="2200"/>
              </a:p>
            </p:txBody>
          </p:sp>
        </p:grpSp>
        <p:sp>
          <p:nvSpPr>
            <p:cNvPr id="26630" name="Line 14"/>
            <p:cNvSpPr>
              <a:spLocks noChangeShapeType="1"/>
            </p:cNvSpPr>
            <p:nvPr/>
          </p:nvSpPr>
          <p:spPr bwMode="auto">
            <a:xfrm>
              <a:off x="2136775" y="1709738"/>
              <a:ext cx="0" cy="3889375"/>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6631" name="Text Box 15"/>
            <p:cNvSpPr txBox="1">
              <a:spLocks noChangeArrowheads="1"/>
            </p:cNvSpPr>
            <p:nvPr/>
          </p:nvSpPr>
          <p:spPr bwMode="auto">
            <a:xfrm>
              <a:off x="869950" y="3409949"/>
              <a:ext cx="1223963" cy="43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GB" sz="2200"/>
                <a:t>4.5 km</a:t>
              </a:r>
              <a:endParaRPr lang="en-US" sz="2200"/>
            </a:p>
          </p:txBody>
        </p:sp>
        <p:sp>
          <p:nvSpPr>
            <p:cNvPr id="26632" name="Line 16"/>
            <p:cNvSpPr>
              <a:spLocks noChangeShapeType="1"/>
            </p:cNvSpPr>
            <p:nvPr/>
          </p:nvSpPr>
          <p:spPr bwMode="auto">
            <a:xfrm flipH="1">
              <a:off x="4546600" y="2636838"/>
              <a:ext cx="2257425" cy="1003300"/>
            </a:xfrm>
            <a:prstGeom prst="line">
              <a:avLst/>
            </a:prstGeom>
            <a:noFill/>
            <a:ln w="9525">
              <a:solidFill>
                <a:schemeClr val="tx1"/>
              </a:solidFill>
              <a:round/>
              <a:headEnd/>
              <a:tailEnd type="oval" w="lg" len="lg"/>
            </a:ln>
            <a:extLst>
              <a:ext uri="{909E8E84-426E-40dd-AFC4-6F175D3DCCD1}">
                <a14:hiddenFill xmlns:a14="http://schemas.microsoft.com/office/drawing/2010/main">
                  <a:noFill/>
                </a14:hiddenFill>
              </a:ext>
            </a:extLst>
          </p:spPr>
          <p:txBody>
            <a:bodyPr/>
            <a:lstStyle/>
            <a:p>
              <a:endParaRPr lang="en-US"/>
            </a:p>
          </p:txBody>
        </p:sp>
        <p:sp>
          <p:nvSpPr>
            <p:cNvPr id="26633" name="Text Box 17"/>
            <p:cNvSpPr txBox="1">
              <a:spLocks noChangeArrowheads="1"/>
            </p:cNvSpPr>
            <p:nvPr/>
          </p:nvSpPr>
          <p:spPr bwMode="auto">
            <a:xfrm>
              <a:off x="6804025" y="2420938"/>
              <a:ext cx="1993882" cy="43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sz="2200"/>
                <a:t>Flux Tower 1</a:t>
              </a:r>
              <a:endParaRPr lang="en-US" sz="2200"/>
            </a:p>
          </p:txBody>
        </p:sp>
      </p:grpSp>
      <p:sp>
        <p:nvSpPr>
          <p:cNvPr id="26628" name="Text Box 18"/>
          <p:cNvSpPr txBox="1">
            <a:spLocks noChangeArrowheads="1"/>
          </p:cNvSpPr>
          <p:nvPr/>
        </p:nvSpPr>
        <p:spPr bwMode="auto">
          <a:xfrm>
            <a:off x="7233199" y="4387062"/>
            <a:ext cx="2777422" cy="13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GB" sz="2000"/>
              <a:t>Spatial average = 50.9</a:t>
            </a:r>
          </a:p>
          <a:p>
            <a:pPr eaLnBrk="1" hangingPunct="1">
              <a:spcBef>
                <a:spcPct val="50000"/>
              </a:spcBef>
            </a:pPr>
            <a:r>
              <a:rPr lang="en-GB" sz="2000"/>
              <a:t>Std. dev. = 9.7</a:t>
            </a:r>
          </a:p>
          <a:p>
            <a:pPr eaLnBrk="1" hangingPunct="1">
              <a:spcBef>
                <a:spcPct val="50000"/>
              </a:spcBef>
            </a:pPr>
            <a:r>
              <a:rPr lang="en-GB" sz="2000"/>
              <a:t>(gC/m</a:t>
            </a:r>
            <a:r>
              <a:rPr lang="en-GB" sz="2000" baseline="30000"/>
              <a:t>2</a:t>
            </a:r>
            <a:r>
              <a:rPr lang="en-GB" sz="2000"/>
              <a:t>/year)</a:t>
            </a:r>
            <a:endParaRPr lang="en-US" sz="2000"/>
          </a:p>
        </p:txBody>
      </p:sp>
    </p:spTree>
    <p:extLst>
      <p:ext uri="{BB962C8B-B14F-4D97-AF65-F5344CB8AC3E}">
        <p14:creationId xmlns:p14="http://schemas.microsoft.com/office/powerpoint/2010/main" val="115686110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EO-</a:t>
            </a:r>
            <a:r>
              <a:rPr lang="en-US" b="1" dirty="0" smtClean="0"/>
              <a:t>LDAS</a:t>
            </a:r>
            <a:endParaRPr lang="en-US" dirty="0"/>
          </a:p>
        </p:txBody>
      </p:sp>
      <p:sp>
        <p:nvSpPr>
          <p:cNvPr id="3" name="Content Placeholder 2"/>
          <p:cNvSpPr>
            <a:spLocks noGrp="1"/>
          </p:cNvSpPr>
          <p:nvPr>
            <p:ph idx="1"/>
          </p:nvPr>
        </p:nvSpPr>
        <p:spPr/>
        <p:txBody>
          <a:bodyPr/>
          <a:lstStyle/>
          <a:p>
            <a:r>
              <a:rPr lang="en-US" dirty="0"/>
              <a:t>Earth Observation Land Data </a:t>
            </a:r>
            <a:r>
              <a:rPr lang="en-US" dirty="0" smtClean="0"/>
              <a:t>Assimilation</a:t>
            </a:r>
          </a:p>
          <a:p>
            <a:pPr marL="457200" indent="-457200">
              <a:buFont typeface="Arial"/>
              <a:buChar char="•"/>
            </a:pPr>
            <a:r>
              <a:rPr lang="en-US" dirty="0" smtClean="0"/>
              <a:t>Focus on EO</a:t>
            </a:r>
          </a:p>
          <a:p>
            <a:pPr marL="457200" indent="-457200">
              <a:buFont typeface="Arial"/>
              <a:buChar char="•"/>
            </a:pPr>
            <a:r>
              <a:rPr lang="en-US" dirty="0" smtClean="0"/>
              <a:t>Simple models only (</a:t>
            </a:r>
            <a:r>
              <a:rPr lang="en-US" dirty="0" err="1" smtClean="0"/>
              <a:t>regularisers</a:t>
            </a:r>
            <a:r>
              <a:rPr lang="en-US" dirty="0" smtClean="0"/>
              <a:t>, </a:t>
            </a:r>
            <a:r>
              <a:rPr lang="en-US" dirty="0" err="1" smtClean="0"/>
              <a:t>Dx</a:t>
            </a:r>
            <a:r>
              <a:rPr lang="en-US" dirty="0" smtClean="0"/>
              <a:t>, D</a:t>
            </a:r>
            <a:r>
              <a:rPr lang="en-US" baseline="30000" dirty="0" smtClean="0"/>
              <a:t>2</a:t>
            </a:r>
            <a:r>
              <a:rPr lang="en-US" dirty="0" smtClean="0"/>
              <a:t>x …)</a:t>
            </a:r>
          </a:p>
          <a:p>
            <a:pPr marL="457200" indent="-457200">
              <a:buFont typeface="Arial"/>
              <a:buChar char="•"/>
            </a:pPr>
            <a:r>
              <a:rPr lang="en-US" dirty="0" smtClean="0"/>
              <a:t>Observation operator</a:t>
            </a:r>
          </a:p>
          <a:p>
            <a:pPr marL="857250" lvl="1" indent="-457200">
              <a:buFont typeface="Arial"/>
              <a:buChar char="•"/>
            </a:pPr>
            <a:r>
              <a:rPr lang="en-US" dirty="0" smtClean="0"/>
              <a:t>Semi-discrete (</a:t>
            </a:r>
            <a:r>
              <a:rPr lang="en-US" dirty="0" err="1" smtClean="0"/>
              <a:t>Gobron</a:t>
            </a:r>
            <a:r>
              <a:rPr lang="en-US" dirty="0" smtClean="0"/>
              <a:t>) + soil + ~PROSPECT</a:t>
            </a:r>
          </a:p>
          <a:p>
            <a:pPr marL="857250" lvl="1" indent="-457200">
              <a:buFont typeface="Arial"/>
              <a:buChar char="•"/>
            </a:pPr>
            <a:r>
              <a:rPr lang="en-US" dirty="0" smtClean="0"/>
              <a:t>+ </a:t>
            </a:r>
            <a:r>
              <a:rPr lang="en-US" dirty="0" err="1" smtClean="0"/>
              <a:t>adjoint</a:t>
            </a:r>
            <a:r>
              <a:rPr lang="en-US" dirty="0" smtClean="0"/>
              <a:t>!</a:t>
            </a:r>
          </a:p>
        </p:txBody>
      </p:sp>
    </p:spTree>
    <p:extLst>
      <p:ext uri="{BB962C8B-B14F-4D97-AF65-F5344CB8AC3E}">
        <p14:creationId xmlns:p14="http://schemas.microsoft.com/office/powerpoint/2010/main" val="3712621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Simple DA: weak prior + MERIS </a:t>
            </a:r>
            <a:r>
              <a:rPr lang="en-US" sz="3600" dirty="0" smtClean="0"/>
              <a:t>observation</a:t>
            </a:r>
            <a:endParaRPr lang="en-US" sz="3600" dirty="0"/>
          </a:p>
        </p:txBody>
      </p:sp>
      <p:pic>
        <p:nvPicPr>
          <p:cNvPr id="4" name="Content Placeholder 3"/>
          <p:cNvPicPr>
            <a:picLocks noGrp="1" noChangeAspect="1"/>
          </p:cNvPicPr>
          <p:nvPr>
            <p:ph idx="1"/>
          </p:nvPr>
        </p:nvPicPr>
        <p:blipFill>
          <a:blip r:embed="rId3"/>
          <a:srcRect l="-18173" r="-18173"/>
          <a:stretch>
            <a:fillRect/>
          </a:stretch>
        </p:blipFill>
        <p:spPr>
          <a:xfrm>
            <a:off x="-1224384" y="1768475"/>
            <a:ext cx="9067800" cy="4987925"/>
          </a:xfrm>
        </p:spPr>
      </p:pic>
      <p:sp>
        <p:nvSpPr>
          <p:cNvPr id="5" name="TextBox 4"/>
          <p:cNvSpPr txBox="1"/>
          <p:nvPr/>
        </p:nvSpPr>
        <p:spPr>
          <a:xfrm>
            <a:off x="3960192" y="2195661"/>
            <a:ext cx="5607725" cy="4137133"/>
          </a:xfrm>
          <a:prstGeom prst="rect">
            <a:avLst/>
          </a:prstGeom>
          <a:noFill/>
        </p:spPr>
        <p:txBody>
          <a:bodyPr wrap="none" rtlCol="0">
            <a:spAutoFit/>
          </a:bodyPr>
          <a:lstStyle/>
          <a:p>
            <a:r>
              <a:rPr lang="en-US" sz="2400" dirty="0" smtClean="0"/>
              <a:t>Reduces uncertainty</a:t>
            </a:r>
          </a:p>
          <a:p>
            <a:endParaRPr lang="en-US" sz="2400" dirty="0"/>
          </a:p>
          <a:p>
            <a:r>
              <a:rPr lang="en-US" sz="2400" dirty="0" smtClean="0"/>
              <a:t>Models observation well</a:t>
            </a:r>
          </a:p>
          <a:p>
            <a:endParaRPr lang="en-US" sz="2400" dirty="0"/>
          </a:p>
          <a:p>
            <a:r>
              <a:rPr lang="en-US" sz="2400" dirty="0" smtClean="0"/>
              <a:t>Solve for 7 biophysical parameters here</a:t>
            </a:r>
          </a:p>
          <a:p>
            <a:endParaRPr lang="en-US" sz="2400" dirty="0"/>
          </a:p>
          <a:p>
            <a:r>
              <a:rPr lang="en-US" sz="2400" dirty="0" smtClean="0"/>
              <a:t>Uncertainty on most are high </a:t>
            </a:r>
          </a:p>
          <a:p>
            <a:r>
              <a:rPr lang="en-US" sz="2400" dirty="0" smtClean="0"/>
              <a:t>From single </a:t>
            </a:r>
            <a:r>
              <a:rPr lang="en-US" sz="2400" dirty="0" err="1" smtClean="0"/>
              <a:t>meris</a:t>
            </a:r>
            <a:r>
              <a:rPr lang="en-US" sz="2400" dirty="0" smtClean="0"/>
              <a:t> observation</a:t>
            </a:r>
            <a:endParaRPr lang="en-US" sz="2400" dirty="0"/>
          </a:p>
        </p:txBody>
      </p:sp>
    </p:spTree>
    <p:extLst>
      <p:ext uri="{BB962C8B-B14F-4D97-AF65-F5344CB8AC3E}">
        <p14:creationId xmlns:p14="http://schemas.microsoft.com/office/powerpoint/2010/main" val="750097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rcRect l="-18173" r="-18173"/>
          <a:stretch>
            <a:fillRect/>
          </a:stretch>
        </p:blipFill>
        <p:spPr>
          <a:xfrm>
            <a:off x="4253432" y="1691605"/>
            <a:ext cx="9067800" cy="4987925"/>
          </a:xfrm>
        </p:spPr>
      </p:pic>
      <p:sp>
        <p:nvSpPr>
          <p:cNvPr id="5" name="TextBox 4"/>
          <p:cNvSpPr txBox="1"/>
          <p:nvPr/>
        </p:nvSpPr>
        <p:spPr>
          <a:xfrm>
            <a:off x="-5364" y="2123653"/>
            <a:ext cx="5967349" cy="2552699"/>
          </a:xfrm>
          <a:prstGeom prst="rect">
            <a:avLst/>
          </a:prstGeom>
          <a:noFill/>
        </p:spPr>
        <p:txBody>
          <a:bodyPr wrap="none" rtlCol="0">
            <a:spAutoFit/>
          </a:bodyPr>
          <a:lstStyle/>
          <a:p>
            <a:r>
              <a:rPr lang="en-US" sz="2400" dirty="0" smtClean="0"/>
              <a:t>Predict MODIS </a:t>
            </a:r>
          </a:p>
          <a:p>
            <a:r>
              <a:rPr lang="en-US" sz="2400" dirty="0" smtClean="0"/>
              <a:t>from MERIS parameters</a:t>
            </a:r>
          </a:p>
          <a:p>
            <a:endParaRPr lang="en-US" sz="2400" dirty="0"/>
          </a:p>
          <a:p>
            <a:r>
              <a:rPr lang="en-US" sz="2400" dirty="0" smtClean="0"/>
              <a:t>Poor performance in extrapolation</a:t>
            </a:r>
          </a:p>
          <a:p>
            <a:r>
              <a:rPr lang="en-US" sz="2400" dirty="0" smtClean="0"/>
              <a:t>Due to correlations and large uncertainties</a:t>
            </a:r>
            <a:endParaRPr lang="en-US" sz="2400" dirty="0"/>
          </a:p>
        </p:txBody>
      </p:sp>
    </p:spTree>
    <p:extLst>
      <p:ext uri="{BB962C8B-B14F-4D97-AF65-F5344CB8AC3E}">
        <p14:creationId xmlns:p14="http://schemas.microsoft.com/office/powerpoint/2010/main" val="4253931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Sentinel-2 MSI</a:t>
            </a:r>
            <a:endParaRPr lang="en-US" dirty="0"/>
          </a:p>
        </p:txBody>
      </p:sp>
      <p:pic>
        <p:nvPicPr>
          <p:cNvPr id="4" name="Content Placeholder 3"/>
          <p:cNvPicPr>
            <a:picLocks noGrp="1" noChangeAspect="1"/>
          </p:cNvPicPr>
          <p:nvPr>
            <p:ph idx="1"/>
          </p:nvPr>
        </p:nvPicPr>
        <p:blipFill>
          <a:blip r:embed="rId2"/>
          <a:srcRect t="-99385" b="-99385"/>
          <a:stretch>
            <a:fillRect/>
          </a:stretch>
        </p:blipFill>
        <p:spPr>
          <a:xfrm>
            <a:off x="503808" y="683493"/>
            <a:ext cx="9067800" cy="4987925"/>
          </a:xfrm>
        </p:spPr>
      </p:pic>
      <p:pic>
        <p:nvPicPr>
          <p:cNvPr id="5" name="Picture 4"/>
          <p:cNvPicPr>
            <a:picLocks noChangeAspect="1"/>
          </p:cNvPicPr>
          <p:nvPr/>
        </p:nvPicPr>
        <p:blipFill>
          <a:blip r:embed="rId3"/>
          <a:stretch>
            <a:fillRect/>
          </a:stretch>
        </p:blipFill>
        <p:spPr>
          <a:xfrm>
            <a:off x="3456136" y="4283893"/>
            <a:ext cx="2603500" cy="1943100"/>
          </a:xfrm>
          <a:prstGeom prst="rect">
            <a:avLst/>
          </a:prstGeom>
        </p:spPr>
      </p:pic>
    </p:spTree>
    <p:extLst>
      <p:ext uri="{BB962C8B-B14F-4D97-AF65-F5344CB8AC3E}">
        <p14:creationId xmlns:p14="http://schemas.microsoft.com/office/powerpoint/2010/main" val="3280165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t>Dx</a:t>
            </a:r>
            <a:r>
              <a:rPr lang="en-US" dirty="0" smtClean="0"/>
              <a:t>, D</a:t>
            </a:r>
            <a:r>
              <a:rPr lang="en-US" baseline="30000" dirty="0" smtClean="0"/>
              <a:t>2</a:t>
            </a:r>
            <a:r>
              <a:rPr lang="en-US" dirty="0" smtClean="0"/>
              <a:t>x to constrain</a:t>
            </a:r>
            <a:endParaRPr lang="en-US" dirty="0"/>
          </a:p>
        </p:txBody>
      </p:sp>
      <p:pic>
        <p:nvPicPr>
          <p:cNvPr id="4" name="Content Placeholder 3"/>
          <p:cNvPicPr>
            <a:picLocks noGrp="1" noChangeAspect="1"/>
          </p:cNvPicPr>
          <p:nvPr>
            <p:ph idx="1"/>
          </p:nvPr>
        </p:nvPicPr>
        <p:blipFill rotWithShape="1">
          <a:blip r:embed="rId3"/>
          <a:srcRect t="1466" b="64488"/>
          <a:stretch/>
        </p:blipFill>
        <p:spPr>
          <a:xfrm>
            <a:off x="575816" y="1619597"/>
            <a:ext cx="9067800" cy="4987925"/>
          </a:xfrm>
        </p:spPr>
      </p:pic>
    </p:spTree>
    <p:extLst>
      <p:ext uri="{BB962C8B-B14F-4D97-AF65-F5344CB8AC3E}">
        <p14:creationId xmlns:p14="http://schemas.microsoft.com/office/powerpoint/2010/main" val="210043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X=(0.2,0.5) sigma=(0.3,0.2), rho=-0.5</a:t>
            </a:r>
            <a:endParaRPr lang="en-US" sz="3600" dirty="0"/>
          </a:p>
        </p:txBody>
      </p:sp>
      <p:pic>
        <p:nvPicPr>
          <p:cNvPr id="4" name="Content Placeholder 3"/>
          <p:cNvPicPr>
            <a:picLocks noGrp="1" noChangeAspect="1"/>
          </p:cNvPicPr>
          <p:nvPr>
            <p:ph idx="1"/>
          </p:nvPr>
        </p:nvPicPr>
        <p:blipFill>
          <a:blip r:embed="rId2"/>
          <a:srcRect l="-18173" r="-18173"/>
          <a:stretch>
            <a:fillRect/>
          </a:stretch>
        </p:blipFill>
        <p:spPr/>
      </p:pic>
    </p:spTree>
    <p:extLst>
      <p:ext uri="{BB962C8B-B14F-4D97-AF65-F5344CB8AC3E}">
        <p14:creationId xmlns:p14="http://schemas.microsoft.com/office/powerpoint/2010/main" val="2934046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Cloudy case</a:t>
            </a:r>
            <a:endParaRPr lang="en-US" dirty="0"/>
          </a:p>
        </p:txBody>
      </p:sp>
      <p:pic>
        <p:nvPicPr>
          <p:cNvPr id="5" name="Content Placeholder 4"/>
          <p:cNvPicPr>
            <a:picLocks noGrp="1" noChangeAspect="1"/>
          </p:cNvPicPr>
          <p:nvPr>
            <p:ph idx="1"/>
          </p:nvPr>
        </p:nvPicPr>
        <p:blipFill rotWithShape="1">
          <a:blip r:embed="rId3"/>
          <a:srcRect l="567" t="-359" r="-567" b="64513"/>
          <a:stretch/>
        </p:blipFill>
        <p:spPr/>
      </p:pic>
    </p:spTree>
    <p:extLst>
      <p:ext uri="{BB962C8B-B14F-4D97-AF65-F5344CB8AC3E}">
        <p14:creationId xmlns:p14="http://schemas.microsoft.com/office/powerpoint/2010/main" val="314354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Outlined what DA is</a:t>
            </a:r>
          </a:p>
          <a:p>
            <a:pPr marL="457200" indent="-457200">
              <a:buFont typeface="Arial"/>
              <a:buChar char="•"/>
            </a:pPr>
            <a:r>
              <a:rPr lang="en-US" dirty="0" smtClean="0"/>
              <a:t>Presented basic stats</a:t>
            </a:r>
          </a:p>
          <a:p>
            <a:pPr marL="857250" lvl="1" indent="-457200">
              <a:buFont typeface="Arial"/>
              <a:buChar char="•"/>
            </a:pPr>
            <a:r>
              <a:rPr lang="en-US" dirty="0" smtClean="0"/>
              <a:t>How to combine uncertainties</a:t>
            </a:r>
          </a:p>
          <a:p>
            <a:pPr marL="857250" lvl="1" indent="-457200">
              <a:buFont typeface="Arial"/>
              <a:buChar char="•"/>
            </a:pPr>
            <a:r>
              <a:rPr lang="en-US" dirty="0" smtClean="0"/>
              <a:t>Leads to how to combine constraints</a:t>
            </a:r>
          </a:p>
          <a:p>
            <a:pPr marL="457200" indent="-457200">
              <a:buFont typeface="Arial"/>
              <a:buChar char="•"/>
            </a:pPr>
            <a:r>
              <a:rPr lang="en-US" dirty="0" smtClean="0"/>
              <a:t>Reviewed some major DA approaches</a:t>
            </a:r>
          </a:p>
          <a:p>
            <a:pPr marL="857250" lvl="1" indent="-457200">
              <a:buFont typeface="Arial"/>
              <a:buChar char="•"/>
            </a:pPr>
            <a:r>
              <a:rPr lang="en-US" dirty="0" err="1" smtClean="0"/>
              <a:t>Variational</a:t>
            </a:r>
            <a:r>
              <a:rPr lang="en-US" dirty="0" smtClean="0"/>
              <a:t> / sequential</a:t>
            </a:r>
          </a:p>
          <a:p>
            <a:pPr marL="857250" lvl="1" indent="-457200">
              <a:buFont typeface="Arial"/>
              <a:buChar char="•"/>
            </a:pPr>
            <a:r>
              <a:rPr lang="en-US" dirty="0" smtClean="0"/>
              <a:t>Weak constraint / strong constraint</a:t>
            </a:r>
          </a:p>
          <a:p>
            <a:pPr marL="857250" lvl="1" indent="-457200">
              <a:buFont typeface="Arial"/>
              <a:buChar char="•"/>
            </a:pPr>
            <a:r>
              <a:rPr lang="en-US" dirty="0" smtClean="0"/>
              <a:t>Filters / smoothers</a:t>
            </a:r>
            <a:endParaRPr lang="en-US" dirty="0"/>
          </a:p>
        </p:txBody>
      </p:sp>
    </p:spTree>
    <p:extLst>
      <p:ext uri="{BB962C8B-B14F-4D97-AF65-F5344CB8AC3E}">
        <p14:creationId xmlns:p14="http://schemas.microsoft.com/office/powerpoint/2010/main" val="167282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sz="2400" dirty="0" smtClean="0"/>
              <a:t>Applications</a:t>
            </a:r>
          </a:p>
          <a:p>
            <a:pPr marL="857250" lvl="1" indent="-457200">
              <a:buFont typeface="Arial"/>
              <a:buChar char="•"/>
            </a:pPr>
            <a:r>
              <a:rPr lang="en-US" sz="2000" dirty="0" smtClean="0"/>
              <a:t>CCDAS</a:t>
            </a:r>
          </a:p>
          <a:p>
            <a:pPr marL="1257300" lvl="2" indent="-457200">
              <a:buFont typeface="Arial"/>
              <a:buChar char="•"/>
            </a:pPr>
            <a:r>
              <a:rPr lang="en-US" sz="1800" dirty="0" smtClean="0"/>
              <a:t>Simple obs. Op., </a:t>
            </a:r>
          </a:p>
          <a:p>
            <a:pPr marL="1257300" lvl="2" indent="-457200">
              <a:buFont typeface="Arial"/>
              <a:buChar char="•"/>
            </a:pPr>
            <a:r>
              <a:rPr lang="en-US" sz="1800" dirty="0" smtClean="0"/>
              <a:t>concentrates more on model (&amp; atmos. </a:t>
            </a:r>
            <a:r>
              <a:rPr lang="en-US" sz="1800" dirty="0"/>
              <a:t>t</a:t>
            </a:r>
            <a:r>
              <a:rPr lang="en-US" sz="1800" dirty="0" smtClean="0"/>
              <a:t>ransport)</a:t>
            </a:r>
          </a:p>
          <a:p>
            <a:pPr marL="857250" lvl="1" indent="-457200">
              <a:buFont typeface="Arial"/>
              <a:buChar char="•"/>
            </a:pPr>
            <a:r>
              <a:rPr lang="en-US" sz="2000" dirty="0" err="1" smtClean="0"/>
              <a:t>Quaife</a:t>
            </a:r>
            <a:r>
              <a:rPr lang="en-US" sz="2000" dirty="0" smtClean="0"/>
              <a:t> et al</a:t>
            </a:r>
          </a:p>
          <a:p>
            <a:pPr marL="1257300" lvl="2" indent="-457200">
              <a:buFont typeface="Arial"/>
              <a:buChar char="•"/>
            </a:pPr>
            <a:r>
              <a:rPr lang="en-US" sz="1800" dirty="0" smtClean="0"/>
              <a:t>Connected refl. data to ecological model</a:t>
            </a:r>
          </a:p>
          <a:p>
            <a:pPr marL="1257300" lvl="2" indent="-457200">
              <a:buFont typeface="Arial"/>
              <a:buChar char="•"/>
            </a:pPr>
            <a:r>
              <a:rPr lang="en-US" sz="1800" dirty="0" smtClean="0"/>
              <a:t>Try to make canopy assumptions in M and H consistent</a:t>
            </a:r>
          </a:p>
          <a:p>
            <a:pPr marL="1714500" lvl="3" indent="-457200">
              <a:buFont typeface="Arial"/>
              <a:buChar char="•"/>
            </a:pPr>
            <a:r>
              <a:rPr lang="en-US" sz="1600" dirty="0" smtClean="0"/>
              <a:t>But only partially achieved this</a:t>
            </a:r>
          </a:p>
          <a:p>
            <a:pPr marL="857250" lvl="1" indent="-457200">
              <a:buFont typeface="Arial"/>
              <a:buChar char="•"/>
            </a:pPr>
            <a:r>
              <a:rPr lang="en-US" sz="2000" dirty="0" smtClean="0"/>
              <a:t>EO-LDAS</a:t>
            </a:r>
          </a:p>
          <a:p>
            <a:pPr marL="1257300" lvl="2" indent="-457200">
              <a:buFont typeface="Arial"/>
              <a:buChar char="•"/>
            </a:pPr>
            <a:r>
              <a:rPr lang="en-US" sz="1800" dirty="0" smtClean="0"/>
              <a:t>Concentrate more on EO (H)</a:t>
            </a:r>
          </a:p>
          <a:p>
            <a:pPr marL="1257300" lvl="2" indent="-457200">
              <a:buFont typeface="Arial"/>
              <a:buChar char="•"/>
            </a:pPr>
            <a:r>
              <a:rPr lang="en-US" sz="1800" dirty="0" err="1" smtClean="0"/>
              <a:t>Variational</a:t>
            </a:r>
            <a:r>
              <a:rPr lang="en-US" sz="1800" dirty="0" smtClean="0"/>
              <a:t> system</a:t>
            </a:r>
          </a:p>
          <a:p>
            <a:pPr marL="1257300" lvl="2" indent="-457200">
              <a:buFont typeface="Arial"/>
              <a:buChar char="•"/>
            </a:pPr>
            <a:r>
              <a:rPr lang="en-US" sz="1800" dirty="0" smtClean="0"/>
              <a:t>Demonstrates use of </a:t>
            </a:r>
            <a:r>
              <a:rPr lang="en-US" sz="1800" dirty="0" err="1" smtClean="0"/>
              <a:t>regularisation</a:t>
            </a:r>
            <a:endParaRPr lang="en-US" sz="1800" dirty="0"/>
          </a:p>
        </p:txBody>
      </p:sp>
    </p:spTree>
    <p:extLst>
      <p:ext uri="{BB962C8B-B14F-4D97-AF65-F5344CB8AC3E}">
        <p14:creationId xmlns:p14="http://schemas.microsoft.com/office/powerpoint/2010/main" val="2500247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sz="2000" dirty="0" smtClean="0"/>
              <a:t>State of the art in combining models/data</a:t>
            </a:r>
          </a:p>
          <a:p>
            <a:pPr marL="457200" indent="-457200">
              <a:buFont typeface="Arial"/>
              <a:buChar char="•"/>
            </a:pPr>
            <a:r>
              <a:rPr lang="en-US" sz="2000" dirty="0" smtClean="0"/>
              <a:t>Really quite basic </a:t>
            </a:r>
          </a:p>
          <a:p>
            <a:pPr marL="857250" lvl="1" indent="-457200">
              <a:buFont typeface="Arial"/>
              <a:buChar char="•"/>
            </a:pPr>
            <a:r>
              <a:rPr lang="en-US" sz="1800" dirty="0" smtClean="0"/>
              <a:t>NDVI to calibrate phenology</a:t>
            </a:r>
          </a:p>
          <a:p>
            <a:pPr marL="457200" indent="-457200">
              <a:buFont typeface="Arial"/>
              <a:buChar char="•"/>
            </a:pPr>
            <a:r>
              <a:rPr lang="en-US" sz="2000" dirty="0" smtClean="0"/>
              <a:t>DA (CCDAS) shows that can be achieved in much more consistent / scientific manner</a:t>
            </a:r>
          </a:p>
          <a:p>
            <a:pPr marL="857250" lvl="1" indent="-457200">
              <a:buFont typeface="Arial"/>
              <a:buChar char="•"/>
            </a:pPr>
            <a:r>
              <a:rPr lang="en-US" sz="1800" dirty="0" smtClean="0"/>
              <a:t>Incorporate uncertainty … DA</a:t>
            </a:r>
          </a:p>
          <a:p>
            <a:pPr marL="457200" indent="-457200">
              <a:buFont typeface="Arial"/>
              <a:buChar char="•"/>
            </a:pPr>
            <a:r>
              <a:rPr lang="en-US" sz="2000" dirty="0" smtClean="0"/>
              <a:t>DA (</a:t>
            </a:r>
            <a:r>
              <a:rPr lang="en-US" sz="2000" dirty="0" err="1" smtClean="0"/>
              <a:t>Quaife</a:t>
            </a:r>
            <a:r>
              <a:rPr lang="en-US" sz="2000" dirty="0" smtClean="0"/>
              <a:t>/EO-LDAS) show potential for bypassing ‘products’ from EO</a:t>
            </a:r>
          </a:p>
          <a:p>
            <a:pPr marL="857250" lvl="1" indent="-457200">
              <a:buFont typeface="Arial"/>
              <a:buChar char="•"/>
            </a:pPr>
            <a:r>
              <a:rPr lang="en-US" sz="1800" dirty="0" smtClean="0"/>
              <a:t>Directly link observations</a:t>
            </a:r>
          </a:p>
          <a:p>
            <a:pPr marL="857250" lvl="1" indent="-457200">
              <a:buFont typeface="Arial"/>
              <a:buChar char="•"/>
            </a:pPr>
            <a:r>
              <a:rPr lang="en-US" sz="1800" dirty="0" smtClean="0"/>
              <a:t>Many advantages (multiple constraints)</a:t>
            </a:r>
          </a:p>
          <a:p>
            <a:pPr marL="857250" lvl="1" indent="-457200">
              <a:buFont typeface="Arial"/>
              <a:buChar char="•"/>
            </a:pPr>
            <a:r>
              <a:rPr lang="en-US" sz="1800" dirty="0" smtClean="0"/>
              <a:t>But a bit slow/complex now</a:t>
            </a:r>
          </a:p>
          <a:p>
            <a:pPr marL="457200" indent="-457200">
              <a:buFont typeface="Arial"/>
              <a:buChar char="•"/>
            </a:pPr>
            <a:r>
              <a:rPr lang="en-US" sz="2200" dirty="0" smtClean="0"/>
              <a:t>“In the future” this is how EO data will be used … (I hope!!)</a:t>
            </a:r>
          </a:p>
          <a:p>
            <a:pPr marL="400050" lvl="1" indent="0"/>
            <a:endParaRPr lang="en-US" sz="1800" dirty="0"/>
          </a:p>
        </p:txBody>
      </p:sp>
    </p:spTree>
    <p:extLst>
      <p:ext uri="{BB962C8B-B14F-4D97-AF65-F5344CB8AC3E}">
        <p14:creationId xmlns:p14="http://schemas.microsoft.com/office/powerpoint/2010/main" val="78773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X=(0.2,0.5) sigma=(0.3,0.2), rho=0.0</a:t>
            </a:r>
            <a:endParaRPr lang="en-US" sz="3600" dirty="0"/>
          </a:p>
        </p:txBody>
      </p:sp>
      <p:pic>
        <p:nvPicPr>
          <p:cNvPr id="5" name="Content Placeholder 4"/>
          <p:cNvPicPr>
            <a:picLocks noGrp="1" noChangeAspect="1"/>
          </p:cNvPicPr>
          <p:nvPr>
            <p:ph idx="1"/>
          </p:nvPr>
        </p:nvPicPr>
        <p:blipFill>
          <a:blip r:embed="rId3"/>
          <a:srcRect l="-18173" r="-18173"/>
          <a:stretch>
            <a:fillRect/>
          </a:stretch>
        </p:blipFill>
        <p:spPr/>
      </p:pic>
    </p:spTree>
    <p:extLst>
      <p:ext uri="{BB962C8B-B14F-4D97-AF65-F5344CB8AC3E}">
        <p14:creationId xmlns:p14="http://schemas.microsoft.com/office/powerpoint/2010/main" val="234521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Combining </a:t>
            </a:r>
            <a:r>
              <a:rPr lang="en-US" b="1" dirty="0" smtClean="0"/>
              <a:t>probabilities</a:t>
            </a:r>
            <a:endParaRPr lang="en-US" dirty="0"/>
          </a:p>
        </p:txBody>
      </p:sp>
      <p:sp>
        <p:nvSpPr>
          <p:cNvPr id="3" name="Content Placeholder 2"/>
          <p:cNvSpPr>
            <a:spLocks noGrp="1"/>
          </p:cNvSpPr>
          <p:nvPr>
            <p:ph idx="1"/>
          </p:nvPr>
        </p:nvSpPr>
        <p:spPr/>
        <p:txBody>
          <a:bodyPr/>
          <a:lstStyle/>
          <a:p>
            <a:r>
              <a:rPr lang="en-US" dirty="0" smtClean="0"/>
              <a:t>Bayes </a:t>
            </a:r>
            <a:r>
              <a:rPr lang="en-US" dirty="0" err="1" smtClean="0"/>
              <a:t>theorum</a:t>
            </a:r>
            <a:endParaRPr lang="en-US" dirty="0" smtClean="0"/>
          </a:p>
          <a:p>
            <a:endParaRPr lang="en-US" dirty="0"/>
          </a:p>
          <a:p>
            <a:endParaRPr lang="en-US" dirty="0"/>
          </a:p>
        </p:txBody>
      </p:sp>
      <p:pic>
        <p:nvPicPr>
          <p:cNvPr id="4" name="Picture 3"/>
          <p:cNvPicPr>
            <a:picLocks noChangeAspect="1"/>
          </p:cNvPicPr>
          <p:nvPr/>
        </p:nvPicPr>
        <p:blipFill>
          <a:blip r:embed="rId3"/>
          <a:stretch>
            <a:fillRect/>
          </a:stretch>
        </p:blipFill>
        <p:spPr>
          <a:xfrm>
            <a:off x="2304008" y="3059757"/>
            <a:ext cx="5504123" cy="2177455"/>
          </a:xfrm>
          <a:prstGeom prst="rect">
            <a:avLst/>
          </a:prstGeom>
        </p:spPr>
      </p:pic>
    </p:spTree>
    <p:extLst>
      <p:ext uri="{BB962C8B-B14F-4D97-AF65-F5344CB8AC3E}">
        <p14:creationId xmlns:p14="http://schemas.microsoft.com/office/powerpoint/2010/main" val="37565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operator</a:t>
            </a:r>
            <a:endParaRPr lang="en-US" dirty="0"/>
          </a:p>
        </p:txBody>
      </p:sp>
      <p:sp>
        <p:nvSpPr>
          <p:cNvPr id="3" name="Content Placeholder 2"/>
          <p:cNvSpPr>
            <a:spLocks noGrp="1"/>
          </p:cNvSpPr>
          <p:nvPr>
            <p:ph idx="1"/>
          </p:nvPr>
        </p:nvSpPr>
        <p:spPr/>
        <p:txBody>
          <a:bodyPr/>
          <a:lstStyle/>
          <a:p>
            <a:r>
              <a:rPr lang="en-US" dirty="0" smtClean="0"/>
              <a:t>Model of y:</a:t>
            </a:r>
          </a:p>
          <a:p>
            <a:endParaRPr lang="en-US" dirty="0"/>
          </a:p>
          <a:p>
            <a:endParaRPr lang="en-US" dirty="0" smtClean="0"/>
          </a:p>
          <a:p>
            <a:endParaRPr lang="en-US" dirty="0"/>
          </a:p>
          <a:p>
            <a:r>
              <a:rPr lang="en-US" sz="2000" dirty="0"/>
              <a:t>The PDF of the observations is the PDF of the observations </a:t>
            </a:r>
            <a:r>
              <a:rPr lang="en-US" sz="2000" i="1" dirty="0"/>
              <a:t>given</a:t>
            </a:r>
            <a:r>
              <a:rPr lang="en-US" sz="2000" dirty="0"/>
              <a:t> </a:t>
            </a:r>
            <a:r>
              <a:rPr lang="en-US" sz="2000" i="1" dirty="0" smtClean="0"/>
              <a:t>x</a:t>
            </a:r>
          </a:p>
          <a:p>
            <a:endParaRPr lang="en-US" sz="2000" i="1" dirty="0"/>
          </a:p>
          <a:p>
            <a:r>
              <a:rPr lang="en-US" sz="2000" i="1" dirty="0" smtClean="0"/>
              <a:t>The observation PDF</a:t>
            </a:r>
            <a:endParaRPr lang="en-US" sz="2000" dirty="0"/>
          </a:p>
        </p:txBody>
      </p:sp>
      <p:pic>
        <p:nvPicPr>
          <p:cNvPr id="4" name="Picture 3"/>
          <p:cNvPicPr>
            <a:picLocks noChangeAspect="1"/>
          </p:cNvPicPr>
          <p:nvPr/>
        </p:nvPicPr>
        <p:blipFill>
          <a:blip r:embed="rId3"/>
          <a:stretch>
            <a:fillRect/>
          </a:stretch>
        </p:blipFill>
        <p:spPr>
          <a:xfrm>
            <a:off x="3528144" y="1763613"/>
            <a:ext cx="4224808" cy="2069294"/>
          </a:xfrm>
          <a:prstGeom prst="rect">
            <a:avLst/>
          </a:prstGeom>
        </p:spPr>
      </p:pic>
      <p:pic>
        <p:nvPicPr>
          <p:cNvPr id="5" name="Picture 4"/>
          <p:cNvPicPr>
            <a:picLocks noChangeAspect="1"/>
          </p:cNvPicPr>
          <p:nvPr/>
        </p:nvPicPr>
        <p:blipFill>
          <a:blip r:embed="rId4"/>
          <a:stretch>
            <a:fillRect/>
          </a:stretch>
        </p:blipFill>
        <p:spPr>
          <a:xfrm>
            <a:off x="3168103" y="4859957"/>
            <a:ext cx="6597841" cy="1080120"/>
          </a:xfrm>
          <a:prstGeom prst="rect">
            <a:avLst/>
          </a:prstGeom>
        </p:spPr>
      </p:pic>
    </p:spTree>
    <p:extLst>
      <p:ext uri="{BB962C8B-B14F-4D97-AF65-F5344CB8AC3E}">
        <p14:creationId xmlns:p14="http://schemas.microsoft.com/office/powerpoint/2010/main" val="101031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Bayes </a:t>
            </a:r>
            <a:r>
              <a:rPr lang="en-US" dirty="0" err="1" smtClean="0"/>
              <a:t>theorum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So … we can improve on a prior estimate (</a:t>
            </a:r>
            <a:r>
              <a:rPr lang="en-US" dirty="0" err="1" smtClean="0"/>
              <a:t>x</a:t>
            </a:r>
            <a:r>
              <a:rPr lang="en-US" baseline="-25000" dirty="0" err="1" smtClean="0"/>
              <a:t>b</a:t>
            </a:r>
            <a:r>
              <a:rPr lang="en-US" dirty="0" smtClean="0"/>
              <a:t>) by multiplying by the observation PDF</a:t>
            </a:r>
            <a:endParaRPr lang="en-US" dirty="0"/>
          </a:p>
        </p:txBody>
      </p:sp>
      <p:pic>
        <p:nvPicPr>
          <p:cNvPr id="4" name="Picture 3"/>
          <p:cNvPicPr>
            <a:picLocks noChangeAspect="1"/>
          </p:cNvPicPr>
          <p:nvPr/>
        </p:nvPicPr>
        <p:blipFill>
          <a:blip r:embed="rId3"/>
          <a:stretch>
            <a:fillRect/>
          </a:stretch>
        </p:blipFill>
        <p:spPr>
          <a:xfrm>
            <a:off x="791840" y="2051645"/>
            <a:ext cx="3490776" cy="1410067"/>
          </a:xfrm>
          <a:prstGeom prst="rect">
            <a:avLst/>
          </a:prstGeom>
        </p:spPr>
      </p:pic>
      <p:pic>
        <p:nvPicPr>
          <p:cNvPr id="5" name="Picture 4"/>
          <p:cNvPicPr>
            <a:picLocks noChangeAspect="1"/>
          </p:cNvPicPr>
          <p:nvPr/>
        </p:nvPicPr>
        <p:blipFill>
          <a:blip r:embed="rId4"/>
          <a:stretch>
            <a:fillRect/>
          </a:stretch>
        </p:blipFill>
        <p:spPr>
          <a:xfrm>
            <a:off x="5832400" y="2195661"/>
            <a:ext cx="3181249" cy="1152128"/>
          </a:xfrm>
          <a:prstGeom prst="rect">
            <a:avLst/>
          </a:prstGeom>
        </p:spPr>
      </p:pic>
      <p:pic>
        <p:nvPicPr>
          <p:cNvPr id="6" name="Picture 5"/>
          <p:cNvPicPr>
            <a:picLocks noChangeAspect="1"/>
          </p:cNvPicPr>
          <p:nvPr/>
        </p:nvPicPr>
        <p:blipFill>
          <a:blip r:embed="rId5"/>
          <a:stretch>
            <a:fillRect/>
          </a:stretch>
        </p:blipFill>
        <p:spPr>
          <a:xfrm>
            <a:off x="0" y="3923853"/>
            <a:ext cx="10296896" cy="1227247"/>
          </a:xfrm>
          <a:prstGeom prst="rect">
            <a:avLst/>
          </a:prstGeom>
        </p:spPr>
      </p:pic>
    </p:spTree>
    <p:extLst>
      <p:ext uri="{BB962C8B-B14F-4D97-AF65-F5344CB8AC3E}">
        <p14:creationId xmlns:p14="http://schemas.microsoft.com/office/powerpoint/2010/main" val="62783931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4910</TotalTime>
  <Words>2254</Words>
  <Application>Microsoft Macintosh PowerPoint</Application>
  <PresentationFormat>Custom</PresentationFormat>
  <Paragraphs>271</Paragraphs>
  <Slides>53</Slides>
  <Notes>33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Default Design</vt:lpstr>
      <vt:lpstr>Geogg124: Data assimilation</vt:lpstr>
      <vt:lpstr>What is Data Assimilation?</vt:lpstr>
      <vt:lpstr>Some basic stats</vt:lpstr>
      <vt:lpstr>The uncertainty matrix</vt:lpstr>
      <vt:lpstr>X=(0.2,0.5) sigma=(0.3,0.2), rho=-0.5</vt:lpstr>
      <vt:lpstr>X=(0.2,0.5) sigma=(0.3,0.2), rho=0.0</vt:lpstr>
      <vt:lpstr>Combining probabilities</vt:lpstr>
      <vt:lpstr>Observation operator</vt:lpstr>
      <vt:lpstr>Using Bayes theorum</vt:lpstr>
      <vt:lpstr>Using Bayes theorum</vt:lpstr>
      <vt:lpstr>Differentials of J</vt:lpstr>
      <vt:lpstr>Differentials of J</vt:lpstr>
      <vt:lpstr>Posterior uncertainty</vt:lpstr>
      <vt:lpstr>Univariate example</vt:lpstr>
      <vt:lpstr>Optimal estimate</vt:lpstr>
      <vt:lpstr>prior</vt:lpstr>
      <vt:lpstr>observation</vt:lpstr>
      <vt:lpstr>posterior</vt:lpstr>
      <vt:lpstr>Finding solutions</vt:lpstr>
      <vt:lpstr>Variational data assimilation: strong constraint</vt:lpstr>
      <vt:lpstr>Variational data assimilation: strong constraint</vt:lpstr>
      <vt:lpstr>Variational data assimilation: weak constraint</vt:lpstr>
      <vt:lpstr>Dx: ~equivalent to convolution with Laplace function: smoother</vt:lpstr>
      <vt:lpstr>Dx constraint as a smoother</vt:lpstr>
      <vt:lpstr>Sequential methods: Kalman Filter</vt:lpstr>
      <vt:lpstr>Prediction step</vt:lpstr>
      <vt:lpstr>Update step: 1</vt:lpstr>
      <vt:lpstr>Update step: 2</vt:lpstr>
      <vt:lpstr>Variants</vt:lpstr>
      <vt:lpstr>Metropolis Hastings</vt:lpstr>
      <vt:lpstr>Smoothers and filters</vt:lpstr>
      <vt:lpstr>Applications</vt:lpstr>
      <vt:lpstr>CCDAS</vt:lpstr>
      <vt:lpstr>fAPAR assimilation</vt:lpstr>
      <vt:lpstr>fAPAR assimilation</vt:lpstr>
      <vt:lpstr>Impact of DA on NPP</vt:lpstr>
      <vt:lpstr>EnKF of surface reflectance data into an ecosystem model</vt:lpstr>
      <vt:lpstr>DALEC</vt:lpstr>
      <vt:lpstr>Observation operator</vt:lpstr>
      <vt:lpstr>DA</vt:lpstr>
      <vt:lpstr>NPP</vt:lpstr>
      <vt:lpstr>NPP</vt:lpstr>
      <vt:lpstr>DA</vt:lpstr>
      <vt:lpstr>Mean NEP for 2000-2002</vt:lpstr>
      <vt:lpstr>EO-LDAS</vt:lpstr>
      <vt:lpstr>Simple DA: weak prior + MERIS observation</vt:lpstr>
      <vt:lpstr>PowerPoint Presentation</vt:lpstr>
      <vt:lpstr>Sentinel-2 MSI</vt:lpstr>
      <vt:lpstr>Use Dx, D2x to constrain</vt:lpstr>
      <vt:lpstr>Cloudy case</vt:lpstr>
      <vt:lpstr>Discussion</vt:lpstr>
      <vt:lpstr>Discussion</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EOLDAS Data Assimilation algorithm</dc:title>
  <dc:creator>Tristan Quaife</dc:creator>
  <cp:lastModifiedBy>philip Lewis</cp:lastModifiedBy>
  <cp:revision>113</cp:revision>
  <cp:lastPrinted>1601-01-01T00:00:00Z</cp:lastPrinted>
  <dcterms:created xsi:type="dcterms:W3CDTF">2010-11-25T08:35:40Z</dcterms:created>
  <dcterms:modified xsi:type="dcterms:W3CDTF">2012-03-15T22:53:06Z</dcterms:modified>
</cp:coreProperties>
</file>