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8"/>
  </p:notesMasterIdLst>
  <p:sldIdLst>
    <p:sldId id="269" r:id="rId2"/>
    <p:sldId id="347" r:id="rId3"/>
    <p:sldId id="348" r:id="rId4"/>
    <p:sldId id="350" r:id="rId5"/>
    <p:sldId id="351" r:id="rId6"/>
    <p:sldId id="349" r:id="rId7"/>
  </p:sldIdLst>
  <p:sldSz cx="10080625" cy="7559675"/>
  <p:notesSz cx="7559675" cy="10691813"/>
  <p:defaultTextStyle>
    <a:defPPr>
      <a:defRPr lang="en-GB"/>
    </a:defPPr>
    <a:lvl1pPr algn="ctr" defTabSz="449263" rtl="0" fontAlgn="base" hangingPunct="0">
      <a:lnSpc>
        <a:spcPct val="93000"/>
      </a:lnSpc>
      <a:spcBef>
        <a:spcPct val="50000"/>
      </a:spcBef>
      <a:spcAft>
        <a:spcPct val="0"/>
      </a:spcAft>
      <a:buClr>
        <a:srgbClr val="000000"/>
      </a:buClr>
      <a:buSzPct val="100000"/>
      <a:buFont typeface="Times New Roman" charset="0"/>
      <a:defRPr sz="4400" kern="1200">
        <a:solidFill>
          <a:srgbClr val="000000"/>
        </a:solidFill>
        <a:latin typeface="Arial" charset="0"/>
        <a:ea typeface="+mn-ea"/>
        <a:cs typeface="+mn-cs"/>
      </a:defRPr>
    </a:lvl1pPr>
    <a:lvl2pPr marL="742950" indent="-285750" algn="ctr" defTabSz="449263" rtl="0" fontAlgn="base" hangingPunct="0">
      <a:lnSpc>
        <a:spcPct val="93000"/>
      </a:lnSpc>
      <a:spcBef>
        <a:spcPct val="50000"/>
      </a:spcBef>
      <a:spcAft>
        <a:spcPct val="0"/>
      </a:spcAft>
      <a:buClr>
        <a:srgbClr val="000000"/>
      </a:buClr>
      <a:buSzPct val="100000"/>
      <a:buFont typeface="Times New Roman" charset="0"/>
      <a:defRPr sz="4400" kern="1200">
        <a:solidFill>
          <a:srgbClr val="000000"/>
        </a:solidFill>
        <a:latin typeface="Arial" charset="0"/>
        <a:ea typeface="+mn-ea"/>
        <a:cs typeface="+mn-cs"/>
      </a:defRPr>
    </a:lvl2pPr>
    <a:lvl3pPr marL="1143000" indent="-228600" algn="ctr" defTabSz="449263" rtl="0" fontAlgn="base" hangingPunct="0">
      <a:lnSpc>
        <a:spcPct val="93000"/>
      </a:lnSpc>
      <a:spcBef>
        <a:spcPct val="50000"/>
      </a:spcBef>
      <a:spcAft>
        <a:spcPct val="0"/>
      </a:spcAft>
      <a:buClr>
        <a:srgbClr val="000000"/>
      </a:buClr>
      <a:buSzPct val="100000"/>
      <a:buFont typeface="Times New Roman" charset="0"/>
      <a:defRPr sz="4400" kern="1200">
        <a:solidFill>
          <a:srgbClr val="000000"/>
        </a:solidFill>
        <a:latin typeface="Arial" charset="0"/>
        <a:ea typeface="+mn-ea"/>
        <a:cs typeface="+mn-cs"/>
      </a:defRPr>
    </a:lvl3pPr>
    <a:lvl4pPr marL="1600200" indent="-228600" algn="ctr" defTabSz="449263" rtl="0" fontAlgn="base" hangingPunct="0">
      <a:lnSpc>
        <a:spcPct val="93000"/>
      </a:lnSpc>
      <a:spcBef>
        <a:spcPct val="50000"/>
      </a:spcBef>
      <a:spcAft>
        <a:spcPct val="0"/>
      </a:spcAft>
      <a:buClr>
        <a:srgbClr val="000000"/>
      </a:buClr>
      <a:buSzPct val="100000"/>
      <a:buFont typeface="Times New Roman" charset="0"/>
      <a:defRPr sz="4400" kern="1200">
        <a:solidFill>
          <a:srgbClr val="000000"/>
        </a:solidFill>
        <a:latin typeface="Arial" charset="0"/>
        <a:ea typeface="+mn-ea"/>
        <a:cs typeface="+mn-cs"/>
      </a:defRPr>
    </a:lvl4pPr>
    <a:lvl5pPr marL="2057400" indent="-228600" algn="ctr" defTabSz="449263" rtl="0" fontAlgn="base" hangingPunct="0">
      <a:lnSpc>
        <a:spcPct val="93000"/>
      </a:lnSpc>
      <a:spcBef>
        <a:spcPct val="50000"/>
      </a:spcBef>
      <a:spcAft>
        <a:spcPct val="0"/>
      </a:spcAft>
      <a:buClr>
        <a:srgbClr val="000000"/>
      </a:buClr>
      <a:buSzPct val="100000"/>
      <a:buFont typeface="Times New Roman" charset="0"/>
      <a:defRPr sz="4400" kern="1200">
        <a:solidFill>
          <a:srgbClr val="000000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sz="4400" kern="1200">
        <a:solidFill>
          <a:srgbClr val="000000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sz="4400" kern="1200">
        <a:solidFill>
          <a:srgbClr val="000000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sz="4400" kern="1200">
        <a:solidFill>
          <a:srgbClr val="000000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sz="4400" kern="1200">
        <a:solidFill>
          <a:srgbClr val="000000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FFDF"/>
    <a:srgbClr val="FFB0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88"/>
  </p:normalViewPr>
  <p:slideViewPr>
    <p:cSldViewPr>
      <p:cViewPr varScale="1">
        <p:scale>
          <a:sx n="110" d="100"/>
          <a:sy n="110" d="100"/>
        </p:scale>
        <p:origin x="824" y="176"/>
      </p:cViewPr>
      <p:guideLst>
        <p:guide orient="horz" pos="2161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  <p:sp>
        <p:nvSpPr>
          <p:cNvPr id="4098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latin typeface="Times New Roman" charset="0"/>
              </a:defRPr>
            </a:lvl1pPr>
          </a:lstStyle>
          <a:p>
            <a:pPr>
              <a:defRPr/>
            </a:pPr>
            <a:fld id="{51926520-7087-8B4D-A1C5-EECB1E05DA5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82578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ＭＳ Ｐゴシック" charset="-128"/>
      </a:defRPr>
    </a:lvl1pPr>
    <a:lvl2pPr marL="37931725" indent="-37474525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334505D7-5FAC-2D4C-8468-D7BCBDAF90BA}" type="slidenum">
              <a:rPr lang="en-GB"/>
              <a:pPr/>
              <a:t>1</a:t>
            </a:fld>
            <a:endParaRPr lang="en-GB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logo_sm_blk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600950" y="6732588"/>
            <a:ext cx="2087563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2" descr="NCEO_logo_lr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144463" y="6692900"/>
            <a:ext cx="2982912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6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12888" y="4284663"/>
            <a:ext cx="7056437" cy="1931987"/>
          </a:xfrm>
          <a:solidFill>
            <a:srgbClr val="99CC00"/>
          </a:solidFill>
        </p:spPr>
        <p:txBody>
          <a:bodyPr/>
          <a:lstStyle>
            <a:lvl1pPr marL="0" indent="0" algn="ctr">
              <a:spcAft>
                <a:spcPct val="0"/>
              </a:spcAft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3ED92E-2888-844C-94C2-8FB15BD865C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5675" y="301625"/>
            <a:ext cx="2266950" cy="645477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4825" y="301625"/>
            <a:ext cx="6648450" cy="645477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C3EB0F-6318-DA4F-8186-9E0ACBC2904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2F25BA-1BFD-9547-A2A9-3A185E6726B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896754-F929-E643-80B3-6E76ECBCE8B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825" y="1768475"/>
            <a:ext cx="44577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577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4335BA-F629-3D4E-BB9C-7133D433DE8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BA8E9E-B45A-F744-8626-56605351F00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EAAFB5-F62E-5646-8874-B488CA10C4D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388EB6-A3F7-3C4A-A074-A7C48919A16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CFED7F-E23D-7C41-8722-1700A4A2393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A68CD4-F4A0-2B41-885C-80CE7EAA3ED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4825" y="301625"/>
            <a:ext cx="9067800" cy="1260475"/>
          </a:xfrm>
          <a:prstGeom prst="rect">
            <a:avLst/>
          </a:prstGeom>
          <a:solidFill>
            <a:srgbClr val="99CC00"/>
          </a:solidFill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4825" y="1768475"/>
            <a:ext cx="9067800" cy="49879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28221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4825" y="6886575"/>
            <a:ext cx="2344738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4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latin typeface="Times New Roman" charset="0"/>
              </a:defRPr>
            </a:lvl1pPr>
          </a:lstStyle>
          <a:p>
            <a:pPr>
              <a:defRPr/>
            </a:pPr>
            <a:fld id="{CD9C5664-7F6F-BE4A-ABCB-429E19C7B59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pic>
        <p:nvPicPr>
          <p:cNvPr id="1031" name="Picture 7" descr="logo_sm_blk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7600950" y="6732588"/>
            <a:ext cx="2087563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9" descr="NCEO_logo_lrg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144463" y="6692900"/>
            <a:ext cx="2982912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xStyles>
    <p:titleStyle>
      <a:lvl1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-128"/>
          <a:cs typeface="ＭＳ Ｐゴシック" charset="-128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-128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-128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-128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49263" rtl="0" eaLnBrk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ＭＳ Ｐゴシック" charset="-128"/>
        </a:defRPr>
      </a:lvl2pPr>
      <a:lvl3pPr marL="1143000" indent="-230188" algn="l" defTabSz="449263" rtl="0" eaLnBrk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ＭＳ Ｐゴシック" charset="-128"/>
        </a:defRPr>
      </a:lvl3pPr>
      <a:lvl4pPr marL="16002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ＭＳ Ｐゴシック" charset="-128"/>
        </a:defRPr>
      </a:lvl4pPr>
      <a:lvl5pPr marL="20574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ＭＳ Ｐゴシック" charset="-128"/>
        </a:defRPr>
      </a:lvl5pPr>
      <a:lvl6pPr marL="25146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ＭＳ Ｐゴシック" charset="-128"/>
        </a:defRPr>
      </a:lvl6pPr>
      <a:lvl7pPr marL="29718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ＭＳ Ｐゴシック" charset="-128"/>
        </a:defRPr>
      </a:lvl7pPr>
      <a:lvl8pPr marL="34290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ＭＳ Ｐゴシック" charset="-128"/>
        </a:defRPr>
      </a:lvl8pPr>
      <a:lvl9pPr marL="38862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792163" y="611485"/>
            <a:ext cx="8496621" cy="2274589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pPr eaLnBrk="1"/>
            <a:r>
              <a:rPr lang="en-US" sz="3600" b="1" dirty="0"/>
              <a:t>GEOG0113</a:t>
            </a:r>
            <a:br>
              <a:rPr lang="en-US" sz="3600" b="1" dirty="0"/>
            </a:br>
            <a:r>
              <a:rPr lang="en-US" sz="3600" b="1" dirty="0"/>
              <a:t>TERRESTRIAL CARBON: MODELLING and MONITORING</a:t>
            </a:r>
            <a:br>
              <a:rPr lang="en-US" sz="3600" b="1" dirty="0"/>
            </a:br>
            <a:endParaRPr lang="en-US" sz="3600" b="1" dirty="0"/>
          </a:p>
        </p:txBody>
      </p:sp>
      <p:sp>
        <p:nvSpPr>
          <p:cNvPr id="1433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839912" y="3779837"/>
            <a:ext cx="6172200" cy="2362200"/>
          </a:xfrm>
          <a:solidFill>
            <a:schemeClr val="bg1">
              <a:lumMod val="85000"/>
            </a:schemeClr>
          </a:solidFill>
        </p:spPr>
        <p:txBody>
          <a:bodyPr anchor="ctr" anchorCtr="1"/>
          <a:lstStyle/>
          <a:p>
            <a:pPr eaLnBrk="1"/>
            <a:r>
              <a:rPr lang="en-GB" b="1" dirty="0"/>
              <a:t>P. Lewis, M. Disney, J. Gomez- </a:t>
            </a:r>
            <a:r>
              <a:rPr lang="en-GB" b="1" dirty="0" err="1"/>
              <a:t>Dans</a:t>
            </a:r>
            <a:endParaRPr lang="en-GB" b="1" dirty="0"/>
          </a:p>
          <a:p>
            <a:pPr eaLnBrk="1"/>
            <a:endParaRPr lang="en-GB" b="1" dirty="0"/>
          </a:p>
          <a:p>
            <a:pPr eaLnBrk="1"/>
            <a:r>
              <a:rPr lang="en-GB" dirty="0"/>
              <a:t>UCL Geography </a:t>
            </a:r>
          </a:p>
          <a:p>
            <a:pPr eaLnBrk="1"/>
            <a:r>
              <a:rPr lang="en-GB" dirty="0"/>
              <a:t>&amp; NERC NCEO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Aims of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Terrestrial Carbon: </a:t>
            </a:r>
            <a:r>
              <a:rPr lang="en-US" sz="2400" dirty="0" err="1"/>
              <a:t>modelling</a:t>
            </a:r>
            <a:r>
              <a:rPr lang="en-US" sz="2400" dirty="0"/>
              <a:t> and monitoring module aims:</a:t>
            </a:r>
          </a:p>
          <a:p>
            <a:r>
              <a:rPr lang="en-US" sz="2400" dirty="0"/>
              <a:t>To outline the role of vegetation in the carbon cycle and the wider climate system</a:t>
            </a:r>
          </a:p>
          <a:p>
            <a:r>
              <a:rPr lang="en-US" sz="2400" dirty="0"/>
              <a:t>To outline how the vegetation carbon cycle can be </a:t>
            </a:r>
            <a:r>
              <a:rPr lang="en-US" sz="2400" dirty="0" err="1"/>
              <a:t>modelled</a:t>
            </a:r>
            <a:r>
              <a:rPr lang="en-US" sz="2400" dirty="0"/>
              <a:t> and use the models in prediction</a:t>
            </a:r>
          </a:p>
          <a:p>
            <a:r>
              <a:rPr lang="en-US" sz="2400" dirty="0"/>
              <a:t>To provide the linkages between the models and remote sensing observations (</a:t>
            </a:r>
            <a:r>
              <a:rPr lang="en-US" sz="2400" dirty="0" err="1"/>
              <a:t>radiative</a:t>
            </a:r>
            <a:r>
              <a:rPr lang="en-US" sz="2400" dirty="0"/>
              <a:t> transfer)</a:t>
            </a:r>
          </a:p>
          <a:p>
            <a:r>
              <a:rPr lang="en-US" sz="2400" dirty="0"/>
              <a:t>To enable the students to use remote sensing (and other) data to constrain, test and </a:t>
            </a:r>
            <a:r>
              <a:rPr lang="en-US" sz="2400" dirty="0" err="1"/>
              <a:t>criticise</a:t>
            </a:r>
            <a:r>
              <a:rPr lang="en-US" sz="2400" dirty="0"/>
              <a:t> the models</a:t>
            </a:r>
          </a:p>
          <a:p>
            <a:r>
              <a:rPr lang="en-US" sz="2400" dirty="0"/>
              <a:t>To expose the students to modern statistical methods in combining data and models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09598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Content of the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module will cover:</a:t>
            </a:r>
          </a:p>
          <a:p>
            <a:pPr>
              <a:buFont typeface="Arial"/>
              <a:buChar char="•"/>
            </a:pPr>
            <a:r>
              <a:rPr lang="en-US" sz="2400" dirty="0"/>
              <a:t>The role of vegetation in the climate system</a:t>
            </a:r>
          </a:p>
          <a:p>
            <a:pPr>
              <a:buFont typeface="Arial"/>
              <a:buChar char="•"/>
            </a:pPr>
            <a:r>
              <a:rPr lang="en-US" sz="2400" dirty="0"/>
              <a:t>Terrestrial vegetation dynamics </a:t>
            </a:r>
            <a:r>
              <a:rPr lang="en-US" sz="2400" dirty="0" err="1"/>
              <a:t>modelling</a:t>
            </a:r>
            <a:endParaRPr lang="en-US" sz="2400" dirty="0"/>
          </a:p>
          <a:p>
            <a:pPr>
              <a:buFont typeface="Arial"/>
              <a:buChar char="•"/>
            </a:pPr>
            <a:r>
              <a:rPr lang="en-US" sz="2400" dirty="0"/>
              <a:t>Remote sensing of vegetation</a:t>
            </a:r>
          </a:p>
          <a:p>
            <a:pPr>
              <a:buFont typeface="Arial"/>
              <a:buChar char="•"/>
            </a:pPr>
            <a:r>
              <a:rPr lang="en-US" sz="2400" dirty="0"/>
              <a:t>Radiation interactions with vegetation</a:t>
            </a:r>
          </a:p>
          <a:p>
            <a:pPr>
              <a:buFont typeface="Arial"/>
              <a:buChar char="•"/>
            </a:pPr>
            <a:r>
              <a:rPr lang="en-US" sz="2400" dirty="0"/>
              <a:t>Model inversion in remote sensing</a:t>
            </a:r>
          </a:p>
          <a:p>
            <a:pPr>
              <a:buFont typeface="Arial"/>
              <a:buChar char="•"/>
            </a:pPr>
            <a:r>
              <a:rPr lang="en-US" sz="2400" dirty="0"/>
              <a:t>Concepts and </a:t>
            </a:r>
            <a:r>
              <a:rPr lang="en-US" sz="2400" dirty="0" err="1"/>
              <a:t>maths</a:t>
            </a:r>
            <a:r>
              <a:rPr lang="en-US" sz="2400" dirty="0"/>
              <a:t> of data assimilation</a:t>
            </a:r>
          </a:p>
          <a:p>
            <a:pPr>
              <a:buFont typeface="Arial"/>
              <a:buChar char="•"/>
            </a:pPr>
            <a:r>
              <a:rPr lang="en-US" sz="2400" dirty="0"/>
              <a:t>Using remote sensing data to constrain and test vegetation dynamics models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55526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module will be delivered through:</a:t>
            </a:r>
          </a:p>
          <a:p>
            <a:r>
              <a:rPr lang="en-US" sz="2400" dirty="0"/>
              <a:t>Lectures (2 hour sessions providing concepts, contexts, and critiques)</a:t>
            </a:r>
          </a:p>
          <a:p>
            <a:r>
              <a:rPr lang="en-US" sz="2400" dirty="0"/>
              <a:t>Computer laboratory work (extended practical sessions progressing technical aspects of model implementation and options hands-on experience of relevant software). </a:t>
            </a:r>
            <a:r>
              <a:rPr lang="en-US" sz="2400" dirty="0" err="1"/>
              <a:t>Practicals</a:t>
            </a:r>
            <a:r>
              <a:rPr lang="en-US" sz="2400" dirty="0"/>
              <a:t> will initially be based around specific vegetation models and EO </a:t>
            </a:r>
            <a:r>
              <a:rPr lang="en-US" sz="2400" dirty="0" err="1"/>
              <a:t>radiative</a:t>
            </a:r>
            <a:r>
              <a:rPr lang="en-US" sz="2400" dirty="0"/>
              <a:t> transfer schemes, but also include advanced concepts such as data assimilation.</a:t>
            </a:r>
          </a:p>
          <a:p>
            <a:r>
              <a:rPr lang="en-US" sz="2400" dirty="0"/>
              <a:t>Moodle resources (hosting reading lists, lecture handouts, datasets, guides and practical support materials)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69611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Learning 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At the end of the module, students should:</a:t>
            </a:r>
          </a:p>
          <a:p>
            <a:pPr>
              <a:buFont typeface="Arial"/>
              <a:buChar char="•"/>
            </a:pPr>
            <a:r>
              <a:rPr lang="en-US" sz="2400" dirty="0"/>
              <a:t>Appreciate the role of vegetation in the carbon cycle and the climate system</a:t>
            </a:r>
          </a:p>
          <a:p>
            <a:pPr>
              <a:buFont typeface="Arial"/>
              <a:buChar char="•"/>
            </a:pPr>
            <a:r>
              <a:rPr lang="en-US" sz="2400" dirty="0"/>
              <a:t>Appreciate the role, strengths and weaknesses of models of global vegetation processes</a:t>
            </a:r>
          </a:p>
          <a:p>
            <a:pPr>
              <a:buFont typeface="Arial"/>
              <a:buChar char="•"/>
            </a:pPr>
            <a:r>
              <a:rPr lang="en-US" sz="2400" dirty="0"/>
              <a:t>Understand the factors affecting remote sensing measurements of vegetation (</a:t>
            </a:r>
            <a:r>
              <a:rPr lang="en-US" sz="2400" dirty="0" err="1"/>
              <a:t>radiative</a:t>
            </a:r>
            <a:r>
              <a:rPr lang="en-US" sz="2400" dirty="0"/>
              <a:t> transfer theory)</a:t>
            </a:r>
          </a:p>
          <a:p>
            <a:pPr>
              <a:buFont typeface="Arial"/>
              <a:buChar char="•"/>
            </a:pPr>
            <a:r>
              <a:rPr lang="en-US" sz="2400" dirty="0"/>
              <a:t>Understand how to use models and observations in combination to improve estimates of carbon fluxes and pools</a:t>
            </a:r>
          </a:p>
          <a:p>
            <a:pPr>
              <a:buFont typeface="Arial"/>
              <a:buChar char="•"/>
            </a:pPr>
            <a:r>
              <a:rPr lang="en-US" sz="2400" dirty="0"/>
              <a:t>Have an understanding of data assimilation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93254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Assessment, course material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 hour unseen exam, 100% of the assessment, essay-based questions, answer 2 Q from 6 in 2 hours</a:t>
            </a:r>
          </a:p>
          <a:p>
            <a:r>
              <a:rPr lang="en-US" dirty="0"/>
              <a:t>Course material, announcements via </a:t>
            </a:r>
            <a:r>
              <a:rPr lang="en-US" dirty="0" err="1"/>
              <a:t>moodle</a:t>
            </a:r>
            <a:r>
              <a:rPr lang="en-US" dirty="0"/>
              <a:t> &amp; links to </a:t>
            </a:r>
            <a:r>
              <a:rPr lang="en-US" dirty="0" err="1"/>
              <a:t>practicals</a:t>
            </a:r>
            <a:r>
              <a:rPr lang="en-US" dirty="0"/>
              <a:t> https://geog0113.readthedocs.</a:t>
            </a:r>
            <a:r>
              <a:rPr lang="en-US"/>
              <a:t>io/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57196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FF0000"/>
          </a:solidFill>
          <a:prstDash val="solid"/>
          <a:round/>
          <a:headEnd type="oval" w="med" len="med"/>
          <a:tailEnd type="triangl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0">
          <a:lnSpc>
            <a:spcPct val="93000"/>
          </a:lnSpc>
          <a:spcBef>
            <a:spcPct val="5000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4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FF0000"/>
          </a:solidFill>
          <a:prstDash val="solid"/>
          <a:round/>
          <a:headEnd type="oval" w="med" len="med"/>
          <a:tailEnd type="triangl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0">
          <a:lnSpc>
            <a:spcPct val="93000"/>
          </a:lnSpc>
          <a:spcBef>
            <a:spcPct val="5000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4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4838</TotalTime>
  <Words>367</Words>
  <Application>Microsoft Macintosh PowerPoint</Application>
  <PresentationFormat>Custom</PresentationFormat>
  <Paragraphs>37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Times New Roman</vt:lpstr>
      <vt:lpstr>Default Design</vt:lpstr>
      <vt:lpstr>GEOG0113 TERRESTRIAL CARBON: MODELLING and MONITORING </vt:lpstr>
      <vt:lpstr>Aims of course</vt:lpstr>
      <vt:lpstr>Content of the course</vt:lpstr>
      <vt:lpstr>Format</vt:lpstr>
      <vt:lpstr>Learning outcomes</vt:lpstr>
      <vt:lpstr>Assessment, course material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EOLDAS Data Assimilation algorithm</dc:title>
  <dc:creator>Tristan Quaife</dc:creator>
  <cp:lastModifiedBy>Mat Disney</cp:lastModifiedBy>
  <cp:revision>93</cp:revision>
  <cp:lastPrinted>1601-01-01T00:00:00Z</cp:lastPrinted>
  <dcterms:created xsi:type="dcterms:W3CDTF">2010-11-25T08:35:40Z</dcterms:created>
  <dcterms:modified xsi:type="dcterms:W3CDTF">2019-01-11T10:00:57Z</dcterms:modified>
</cp:coreProperties>
</file>