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7" r:id="rId6"/>
    <p:sldId id="262" r:id="rId7"/>
    <p:sldId id="264" r:id="rId8"/>
    <p:sldId id="263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6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F5B8F-4FE6-4690-BE1B-05A5B33D48B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CF948-1E07-4AE0-A79E-6CAAB7B6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1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3824-1F64-4926-AB9A-053C7612C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FBCB8-F9A9-4FD3-8067-7E2104112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352B9-D5DB-40D0-9CCA-61920EFA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EFD-12B5-4BBF-8A76-71167B4427E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5BE7F-9600-4A8C-A858-D1502588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DB5F8-B607-4CE0-836E-1C24F7C5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9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E0A4-0815-4F05-8CC1-4AAB39D5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85AD4-0D2B-4506-81F8-15187F295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5492B-5064-4673-9D78-330395B5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EFD-12B5-4BBF-8A76-71167B4427E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A3E0D-45D2-4F1F-BDE7-6154C6C8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14260-18C8-4C67-85B0-DC29311E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4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C188D-325A-4E0C-B8F3-5125BD405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51608-2781-42C2-95DD-4F82F4AED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91D0B-7321-4FDB-AE07-CBC7C1E0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EFD-12B5-4BBF-8A76-71167B4427E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83771-7A08-42B0-822F-B4EBAC8B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6C59E-A148-4B36-BD36-6291166B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25B5-6AD7-44A6-BC2A-E6BB6382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EDEE-F2AA-4257-BA94-8C2E875DF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C8CA9-16BD-4178-A45B-4C16D51C4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EFD-12B5-4BBF-8A76-71167B4427E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FB447-8950-40BE-B45A-1D12C274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5854C-2512-44A0-8CE4-0A5693A6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0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C4D2-33C2-4A09-80A6-4C8908EE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57163-86C4-4773-895C-2B0ECB02A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E2CF7-87F2-4F26-9709-7B703D2B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EFD-12B5-4BBF-8A76-71167B4427E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9F13D-0814-4121-851B-FBC87E70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FB81C-7D02-4642-9424-C850360A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1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2EE4-675E-4BAC-98E7-06007A8B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0516E-6F36-4156-BFA9-B598B7123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9E319-CEC8-4610-8CA9-7FA82ABC7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9FD03-F491-4E0D-9B8B-D94775BC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EFD-12B5-4BBF-8A76-71167B4427E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20CD4-3C2C-4451-BE8E-81909DB2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A205E-5F77-45D6-B61D-915DB0C7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2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9AEE-B5E3-44FA-A5D9-EB08B1AB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BE243-6FF9-427D-B55B-1EC189E84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23987-A4C2-4706-BAB7-665133D03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5A605-C552-419C-8534-397E16CA0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DA06E-4B7D-4C65-976C-18DE4BC71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D5B4A-2D59-4C34-A8F5-5CC61B53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EFD-12B5-4BBF-8A76-71167B4427E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CB2A4-F80A-4A26-AEF2-5590DEF6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7E6E0-7D06-4A2F-ABD5-DBE8CC47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0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B700-ABB3-4880-8433-58F9212A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3CACA-60AC-497C-9452-1D83E640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EFD-12B5-4BBF-8A76-71167B4427E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CA835-1CA4-4252-A975-99F8731B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4B942-29BC-45FB-B5E6-1B17F072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8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AD3DE-5831-4323-ACB7-AD615738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EFD-12B5-4BBF-8A76-71167B4427E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0FF97-8288-460F-95AF-403D8988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8A05B-D38A-4EA0-BD75-398CB6BE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F47D-63E6-4733-9966-273428EA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BB0FE-C74E-4ABF-A6FA-DF0D766A8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2ACB3-47DE-4F83-84BB-0471932A9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FFFB0-4FEE-48F6-9A1D-B2E80606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EFD-12B5-4BBF-8A76-71167B4427E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2A25E-B6BF-41F0-8642-F53283B8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7A98D-261F-4035-B524-F5D421CF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8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22936-36FD-40BC-93C4-A499E13AE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6BB41-AEDF-4221-96E7-1DCB7BBB8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7F015-ED48-4FEF-8204-456A53B6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2F190-FF45-4280-B3AB-49D95F71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EFD-12B5-4BBF-8A76-71167B4427E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B362E-13E2-4647-984B-DF900BC8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52B33-50BB-4794-9722-302F8003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5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7384D-4438-404E-B39A-3AFFD79A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12B6C-C18A-4B0B-994F-40D7019A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2DB72-6D56-432D-8246-ECFF74822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44EFD-12B5-4BBF-8A76-71167B4427E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AB57D-B198-4159-9AD5-EACBAB9F3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9FF7-8093-4257-97BE-62FEC6507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6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romatic_scale#Notes" TargetMode="External"/><Relationship Id="rId2" Type="http://schemas.openxmlformats.org/officeDocument/2006/relationships/hyperlink" Target="https://developer.spotify.com/documentation/web-api/reference/tracks/get-audio-analysi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0785D0-399D-4AA8-9466-A1A824C50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US" sz="4300">
                <a:solidFill>
                  <a:srgbClr val="FFFFFF"/>
                </a:solidFill>
              </a:rPr>
              <a:t>Music is Universal.</a:t>
            </a:r>
            <a:br>
              <a:rPr lang="en-US" sz="4300">
                <a:solidFill>
                  <a:srgbClr val="FFFFFF"/>
                </a:solidFill>
              </a:rPr>
            </a:br>
            <a:r>
              <a:rPr lang="en-US" sz="4300">
                <a:solidFill>
                  <a:srgbClr val="FFFFFF"/>
                </a:solidFill>
              </a:rPr>
              <a:t>Or is it not?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FBB37-C169-4E57-AD13-D26C320E5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Jonathan Gomez Martinez and Ragip Gurlek</a:t>
            </a:r>
          </a:p>
        </p:txBody>
      </p:sp>
    </p:spTree>
    <p:extLst>
      <p:ext uri="{BB962C8B-B14F-4D97-AF65-F5344CB8AC3E}">
        <p14:creationId xmlns:p14="http://schemas.microsoft.com/office/powerpoint/2010/main" val="21092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DA84-D437-4810-B76C-7A246859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Accuracy in the current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DAD32-F261-4EE7-B385-81374573E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1BF97-8627-4A42-AB15-754A970FB4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082959"/>
            <a:ext cx="10515600" cy="386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8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0C0E-E5F8-481A-9C9D-7054F4EF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64B0-535C-4225-999A-02FD3D812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“Timbre is the quality of a musical note or sound that distinguishes different types of musical instruments, or voices. …The first dimension represents the average loudness of the segment; second emphasizes brightness; third is more closely correlated to the flatness of a sound; fourth to sounds with a stronger attack; etc.” </a:t>
            </a:r>
            <a:r>
              <a:rPr lang="en-US" sz="2000" dirty="0">
                <a:hlinkClick r:id="rId2"/>
              </a:rPr>
              <a:t>https://developer.spotify.com/documentation/web-api/reference/tracks/get-audio-analysis/</a:t>
            </a:r>
            <a:endParaRPr lang="en-US" sz="2000" dirty="0"/>
          </a:p>
          <a:p>
            <a:r>
              <a:rPr lang="en-US" sz="2000" dirty="0"/>
              <a:t>Pitch: Represented by a vector of 12. It represents the dominance of 12 pitches in </a:t>
            </a:r>
            <a:r>
              <a:rPr lang="en-US" sz="2000" dirty="0">
                <a:hlinkClick r:id="rId3"/>
              </a:rPr>
              <a:t>Chromatic Scale</a:t>
            </a:r>
            <a:r>
              <a:rPr lang="en-US" sz="2000" dirty="0"/>
              <a:t> in the segment.</a:t>
            </a:r>
          </a:p>
        </p:txBody>
      </p:sp>
    </p:spTree>
    <p:extLst>
      <p:ext uri="{BB962C8B-B14F-4D97-AF65-F5344CB8AC3E}">
        <p14:creationId xmlns:p14="http://schemas.microsoft.com/office/powerpoint/2010/main" val="58789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E025-F358-422D-8034-4CB385E7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96C8-465C-4E41-A286-0B82B8E1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9446" y="2172464"/>
            <a:ext cx="3651214" cy="3353476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Identifying which country a song is popular in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Using only the musical properties and their relations over segments of the song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Without contextual information such as artist, label, or year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0EF112-5151-4989-A7E1-5746553F5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48" y="2257006"/>
            <a:ext cx="6277198" cy="360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5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E025-F358-422D-8034-4CB385E7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/>
              <a:t>Dataset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96C8-465C-4E41-A286-0B82B8E1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85879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Songs in featured Spotify</a:t>
            </a:r>
            <a:r>
              <a:rPr lang="en-US" sz="2400" baseline="30000" dirty="0"/>
              <a:t>1</a:t>
            </a:r>
            <a:r>
              <a:rPr lang="en-US" sz="2400" dirty="0"/>
              <a:t> playlists</a:t>
            </a:r>
          </a:p>
          <a:p>
            <a:pPr lvl="1"/>
            <a:r>
              <a:rPr lang="en-US" sz="2000" dirty="0"/>
              <a:t>12 countries </a:t>
            </a:r>
          </a:p>
          <a:p>
            <a:pPr lvl="2"/>
            <a:r>
              <a:rPr lang="en-US" sz="1600" dirty="0"/>
              <a:t>2 countries with most unique tracks on each continent</a:t>
            </a:r>
          </a:p>
          <a:p>
            <a:pPr lvl="1"/>
            <a:r>
              <a:rPr lang="en-US" sz="2000" dirty="0"/>
              <a:t>Sampled monthly over 19 years</a:t>
            </a:r>
          </a:p>
          <a:p>
            <a:r>
              <a:rPr lang="en-US" sz="2400" dirty="0"/>
              <a:t>Songs appearing in playlists of multiple countries are discarded</a:t>
            </a:r>
          </a:p>
          <a:p>
            <a:r>
              <a:rPr lang="en-US" sz="2400" dirty="0"/>
              <a:t>Songs are divided into segments that are musically different than each other. Each segment is represented with two musical properties, pitch and timbre.</a:t>
            </a:r>
          </a:p>
          <a:p>
            <a:pPr lvl="1"/>
            <a:r>
              <a:rPr lang="en-US" sz="2000" dirty="0"/>
              <a:t>Limitation: Some playlists are generated by Spotify and it is likely that they use the same features to curate the lists.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BC7CD-5312-4837-B8F3-3FA8BCA438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67397" y="1278844"/>
            <a:ext cx="4306888" cy="521403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32D26-9E38-4B8A-8B05-E794D34B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633" y="6310312"/>
            <a:ext cx="4114800" cy="365125"/>
          </a:xfrm>
        </p:spPr>
        <p:txBody>
          <a:bodyPr/>
          <a:lstStyle/>
          <a:p>
            <a:r>
              <a:rPr lang="en-US" baseline="30000"/>
              <a:t>1</a:t>
            </a:r>
            <a:r>
              <a:rPr lang="en-US"/>
              <a:t>https://developer.spotify.com/documentation/web-api/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BD41-8C9B-40B8-BE11-343731C3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Descriptive Statistics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4557B-74D4-4289-A9D1-B73AA44F6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595" y="1690688"/>
            <a:ext cx="4890809" cy="43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1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BFF1-F5EE-43E3-A0A6-721EA583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AEC5C-60FC-4880-B3AF-781FB2104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in song</a:t>
            </a:r>
          </a:p>
          <a:p>
            <a:pPr lvl="1"/>
            <a:r>
              <a:rPr lang="en-US" dirty="0"/>
              <a:t>“Sample” tracks at 10 samples per seconds by expanding segments</a:t>
            </a:r>
          </a:p>
          <a:p>
            <a:r>
              <a:rPr lang="en-US" dirty="0"/>
              <a:t>From dataset</a:t>
            </a:r>
          </a:p>
          <a:p>
            <a:pPr lvl="1"/>
            <a:r>
              <a:rPr lang="en-US" dirty="0"/>
              <a:t>For each country</a:t>
            </a:r>
          </a:p>
          <a:p>
            <a:pPr lvl="2"/>
            <a:r>
              <a:rPr lang="en-US" dirty="0"/>
              <a:t>Select 5000 tracks (with replacement) for training</a:t>
            </a:r>
          </a:p>
          <a:p>
            <a:pPr lvl="2"/>
            <a:r>
              <a:rPr lang="en-US" dirty="0"/>
              <a:t>Select 1000 tracks (with replacement) for validation</a:t>
            </a:r>
          </a:p>
          <a:p>
            <a:pPr lvl="1"/>
            <a:r>
              <a:rPr lang="en-US" dirty="0"/>
              <a:t>For each track</a:t>
            </a:r>
          </a:p>
          <a:p>
            <a:pPr lvl="2"/>
            <a:r>
              <a:rPr lang="en-US" dirty="0"/>
              <a:t>Randomly select a starting position</a:t>
            </a:r>
          </a:p>
          <a:p>
            <a:pPr lvl="2"/>
            <a:r>
              <a:rPr lang="en-US" dirty="0"/>
              <a:t>Construct a 30 second sequence (length 300)</a:t>
            </a:r>
          </a:p>
          <a:p>
            <a:pPr lvl="1"/>
            <a:r>
              <a:rPr lang="en-US" dirty="0"/>
              <a:t>50,000 – 60,000 training samples</a:t>
            </a:r>
          </a:p>
          <a:p>
            <a:pPr lvl="1"/>
            <a:r>
              <a:rPr lang="en-US" dirty="0"/>
              <a:t>10,000 - 12,000 validation samples</a:t>
            </a:r>
          </a:p>
        </p:txBody>
      </p:sp>
    </p:spTree>
    <p:extLst>
      <p:ext uri="{BB962C8B-B14F-4D97-AF65-F5344CB8AC3E}">
        <p14:creationId xmlns:p14="http://schemas.microsoft.com/office/powerpoint/2010/main" val="403265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E025-F358-422D-8034-4CB385E7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96C8-465C-4E41-A286-0B82B8E1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947401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Tf.keras</a:t>
            </a:r>
            <a:r>
              <a:rPr lang="en-US" sz="2400" dirty="0"/>
              <a:t> • 8 cores clocked at 3.00Ghz • 32 GB RAM</a:t>
            </a:r>
          </a:p>
          <a:p>
            <a:r>
              <a:rPr lang="en-US" sz="2400" dirty="0"/>
              <a:t>Batch size of 1024</a:t>
            </a:r>
          </a:p>
          <a:p>
            <a:r>
              <a:rPr lang="en-US" sz="2400" dirty="0"/>
              <a:t>Attempting to get 20% accuracy across 12 categories on validation</a:t>
            </a:r>
          </a:p>
          <a:p>
            <a:pPr lvl="1"/>
            <a:r>
              <a:rPr lang="en-US" sz="2000" dirty="0"/>
              <a:t>2.4x chance on balanced (by construction) classes</a:t>
            </a:r>
            <a:endParaRPr lang="en-US" sz="2400" dirty="0"/>
          </a:p>
          <a:p>
            <a:r>
              <a:rPr lang="en-US" sz="2400" dirty="0"/>
              <a:t>Half learning rate and resample every 25 epochs</a:t>
            </a:r>
          </a:p>
        </p:txBody>
      </p:sp>
    </p:spTree>
    <p:extLst>
      <p:ext uri="{BB962C8B-B14F-4D97-AF65-F5344CB8AC3E}">
        <p14:creationId xmlns:p14="http://schemas.microsoft.com/office/powerpoint/2010/main" val="383397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E025-F358-422D-8034-4CB385E7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96C8-465C-4E41-A286-0B82B8E1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725576" cy="435133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Work in progress</a:t>
            </a:r>
          </a:p>
          <a:p>
            <a:pPr lvl="0"/>
            <a:r>
              <a:rPr lang="en-US" sz="2400" dirty="0"/>
              <a:t>General architecture</a:t>
            </a:r>
            <a:endParaRPr lang="en-US" sz="2000" dirty="0"/>
          </a:p>
          <a:p>
            <a:pPr lvl="1"/>
            <a:r>
              <a:rPr lang="en-US" sz="1900" dirty="0"/>
              <a:t>Input: 30 seconds, sampled 10 times per second, for a sequence of length 300</a:t>
            </a:r>
          </a:p>
          <a:p>
            <a:pPr lvl="1"/>
            <a:r>
              <a:rPr lang="en-US" sz="1900" dirty="0"/>
              <a:t>LSTM 1: Vanilla</a:t>
            </a:r>
          </a:p>
          <a:p>
            <a:pPr lvl="1"/>
            <a:r>
              <a:rPr lang="en-US" sz="1900" dirty="0"/>
              <a:t>LSTM 2: Input Dropout: .5, Process sequence backwards</a:t>
            </a:r>
          </a:p>
          <a:p>
            <a:pPr lvl="1"/>
            <a:r>
              <a:rPr lang="en-US" sz="1900" dirty="0"/>
              <a:t>LSTM 3: Input Dropout: .5</a:t>
            </a:r>
          </a:p>
          <a:p>
            <a:pPr lvl="1"/>
            <a:r>
              <a:rPr lang="en-US" sz="1900" dirty="0"/>
              <a:t>Dropout: Drop prob = .5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C9F192-C964-4A55-9FDA-0FAE11FDF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84" y="2260295"/>
            <a:ext cx="3696216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E025-F358-422D-8034-4CB385E7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96C8-465C-4E41-A286-0B82B8E1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947401" cy="4351338"/>
          </a:xfrm>
        </p:spPr>
        <p:txBody>
          <a:bodyPr>
            <a:normAutofit/>
          </a:bodyPr>
          <a:lstStyle/>
          <a:p>
            <a:r>
              <a:rPr lang="en-US" dirty="0"/>
              <a:t>Validation accuracy across 12 categories</a:t>
            </a:r>
          </a:p>
          <a:p>
            <a:r>
              <a:rPr lang="en-US" dirty="0"/>
              <a:t>Pooled voting over tracks with final model</a:t>
            </a:r>
          </a:p>
          <a:p>
            <a:pPr lvl="1"/>
            <a:r>
              <a:rPr lang="en-US" dirty="0"/>
              <a:t>Subsample 30 second segments of test tracks and classify each. 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softmax</a:t>
            </a:r>
            <a:r>
              <a:rPr lang="en-US" dirty="0"/>
              <a:t> over all subsamples</a:t>
            </a:r>
          </a:p>
          <a:p>
            <a:pPr lvl="1"/>
            <a:r>
              <a:rPr lang="en-US" dirty="0"/>
              <a:t>Prediction = argmax over added </a:t>
            </a:r>
            <a:r>
              <a:rPr lang="en-US" dirty="0" err="1"/>
              <a:t>softmax</a:t>
            </a:r>
            <a:r>
              <a:rPr lang="en-US" dirty="0"/>
              <a:t>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8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DA84-D437-4810-B76C-7A246859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Loss in the current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DAD32-F261-4EE7-B385-81374573E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17021-3DD3-4B43-88BF-C3FF2BB106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5723" y="2516595"/>
            <a:ext cx="10220553" cy="296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7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451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Music is Universal. Or is it not?</vt:lpstr>
      <vt:lpstr>Goal</vt:lpstr>
      <vt:lpstr>Dataset</vt:lpstr>
      <vt:lpstr>Descriptive Statistics</vt:lpstr>
      <vt:lpstr>Sampling</vt:lpstr>
      <vt:lpstr>Training</vt:lpstr>
      <vt:lpstr>Architecture</vt:lpstr>
      <vt:lpstr>Evaluation</vt:lpstr>
      <vt:lpstr>Loss in the current training</vt:lpstr>
      <vt:lpstr>Accuracy in the current training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is Universal. Or is it not?</dc:title>
  <dc:creator>Gurlek, Ragip</dc:creator>
  <cp:lastModifiedBy>Gomez Martinez, Jonathan</cp:lastModifiedBy>
  <cp:revision>5</cp:revision>
  <dcterms:created xsi:type="dcterms:W3CDTF">2020-03-29T20:16:48Z</dcterms:created>
  <dcterms:modified xsi:type="dcterms:W3CDTF">2020-03-29T21:28:06Z</dcterms:modified>
</cp:coreProperties>
</file>