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E2274-1C30-4BC6-97E1-90621A328AC7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41A49-22BF-4382-95E4-8DF6D576BD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1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5DAA59D-E588-4403-A060-4816E08EAF60}" type="slidenum">
              <a:rPr lang="en-US" altLang="es-ES" smtClean="0">
                <a:latin typeface="Arial" panose="020B0604020202020204" pitchFamily="34" charset="0"/>
              </a:rPr>
              <a:pPr/>
              <a:t>1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5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89470AE-66F3-446E-93C3-540AEAEA6E91}" type="slidenum">
              <a:rPr lang="en-US" altLang="es-ES" smtClean="0">
                <a:latin typeface="Arial" panose="020B0604020202020204" pitchFamily="34" charset="0"/>
              </a:rPr>
              <a:pPr/>
              <a:t>13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04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98F33B7-90A7-43DA-B08A-2952EE622AE7}" type="slidenum">
              <a:rPr lang="en-US" altLang="es-ES" smtClean="0">
                <a:latin typeface="Arial" panose="020B0604020202020204" pitchFamily="34" charset="0"/>
              </a:rPr>
              <a:pPr/>
              <a:t>14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21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0711A14-6ABC-45D2-87A4-A004E20BDD16}" type="slidenum">
              <a:rPr lang="en-US" altLang="es-ES" smtClean="0">
                <a:latin typeface="Arial" panose="020B0604020202020204" pitchFamily="34" charset="0"/>
              </a:rPr>
              <a:pPr/>
              <a:t>15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E57EBC0-5AD1-4E5F-B460-C602C80E857A}" type="slidenum">
              <a:rPr lang="en-US" altLang="es-ES" smtClean="0">
                <a:latin typeface="Arial" panose="020B0604020202020204" pitchFamily="34" charset="0"/>
              </a:rPr>
              <a:pPr/>
              <a:t>2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CB75545-FA51-496C-80AE-39A172056BDB}" type="slidenum">
              <a:rPr lang="en-US" altLang="es-ES" smtClean="0">
                <a:latin typeface="Arial" panose="020B0604020202020204" pitchFamily="34" charset="0"/>
              </a:rPr>
              <a:pPr/>
              <a:t>3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2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F153375-64F2-4408-B184-77322BDADD14}" type="slidenum">
              <a:rPr lang="en-US" altLang="es-ES" smtClean="0">
                <a:latin typeface="Arial" panose="020B0604020202020204" pitchFamily="34" charset="0"/>
              </a:rPr>
              <a:pPr/>
              <a:t>4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2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3360600-4FC3-439F-A0C7-74EDE21CFE92}" type="slidenum">
              <a:rPr lang="en-US" altLang="es-ES" smtClean="0">
                <a:latin typeface="Arial" panose="020B0604020202020204" pitchFamily="34" charset="0"/>
              </a:rPr>
              <a:pPr/>
              <a:t>5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3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BC48538-5FFF-4A41-AB1C-B762F60B8CC0}" type="slidenum">
              <a:rPr lang="en-US" altLang="es-ES" smtClean="0">
                <a:latin typeface="Arial" panose="020B0604020202020204" pitchFamily="34" charset="0"/>
              </a:rPr>
              <a:pPr/>
              <a:t>7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1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A6290D6-2993-4D8A-A571-AF1A70DA65F2}" type="slidenum">
              <a:rPr lang="en-US" altLang="es-ES" smtClean="0">
                <a:latin typeface="Arial" panose="020B0604020202020204" pitchFamily="34" charset="0"/>
              </a:rPr>
              <a:pPr/>
              <a:t>9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s-ES" altLang="es-ES" sz="900" smtClean="0">
                <a:latin typeface="Arial" panose="020B0604020202020204" pitchFamily="34" charset="0"/>
              </a:rPr>
              <a:t>Weldon (1894) utilizo un dado e hizo 315672 lanzamientos bajo la supervisión de un juez </a:t>
            </a:r>
          </a:p>
          <a:p>
            <a:pPr eaLnBrk="1" hangingPunct="1"/>
            <a:endParaRPr lang="es-ES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8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FDECFAE-CD37-4C54-88CF-A30C1E0A49D1}" type="slidenum">
              <a:rPr lang="en-US" altLang="es-ES" smtClean="0">
                <a:latin typeface="Arial" panose="020B0604020202020204" pitchFamily="34" charset="0"/>
              </a:rPr>
              <a:pPr/>
              <a:t>10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0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1190383-3FA3-424C-B364-1C8C0ECD194B}" type="slidenum">
              <a:rPr lang="en-US" altLang="es-ES" smtClean="0">
                <a:latin typeface="Arial" panose="020B0604020202020204" pitchFamily="34" charset="0"/>
              </a:rPr>
              <a:pPr/>
              <a:t>12</a:t>
            </a:fld>
            <a:endParaRPr lang="en-US" altLang="es-ES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8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05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69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40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9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55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040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768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BD2DA-AE8D-4773-9EC8-2230222452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51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59B81-6C11-436F-9179-70A3F121FD7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0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5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1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11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5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5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8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7D96-0959-4271-8798-44EBAE7C5838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E2558B-0105-4A67-A750-A88CBAE43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40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8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6942" y="1799303"/>
            <a:ext cx="7851058" cy="10899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2800" dirty="0">
                <a:solidFill>
                  <a:schemeClr val="tx1"/>
                </a:solidFill>
              </a:rPr>
              <a:t>Universidad Nacional Agraria La Molina</a:t>
            </a:r>
            <a:br>
              <a:rPr lang="es-ES" sz="2800" dirty="0">
                <a:solidFill>
                  <a:schemeClr val="tx1"/>
                </a:solidFill>
              </a:rPr>
            </a:br>
            <a:r>
              <a:rPr lang="es-ES" sz="2800" dirty="0">
                <a:solidFill>
                  <a:schemeClr val="tx1"/>
                </a:solidFill>
              </a:rPr>
              <a:t>Departamento de Estadística e Informática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8856" y="3940022"/>
            <a:ext cx="6307394" cy="550862"/>
          </a:xfrm>
        </p:spPr>
        <p:txBody>
          <a:bodyPr>
            <a:noAutofit/>
          </a:bodyPr>
          <a:lstStyle/>
          <a:p>
            <a:pPr marL="26988"/>
            <a:r>
              <a:rPr lang="es-PE" altLang="es-ES" sz="3600" b="1" dirty="0" smtClean="0">
                <a:solidFill>
                  <a:srgbClr val="32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 Computacional</a:t>
            </a:r>
            <a:endParaRPr lang="es-ES" altLang="es-ES" sz="3600" b="1" dirty="0" smtClean="0">
              <a:solidFill>
                <a:srgbClr val="32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038600" y="5105401"/>
            <a:ext cx="5327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ES" altLang="es-ES" sz="2800" dirty="0"/>
              <a:t>PH.D. Frida </a:t>
            </a:r>
            <a:r>
              <a:rPr lang="es-ES" altLang="es-ES" sz="2800" dirty="0" smtClean="0"/>
              <a:t>Coaquira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ES" altLang="es-ES" sz="2800" dirty="0" smtClean="0"/>
              <a:t>fcoaquira@unalm.edu.pe</a:t>
            </a:r>
            <a:endParaRPr lang="es-ES" altLang="es-ES" sz="2800" dirty="0"/>
          </a:p>
        </p:txBody>
      </p:sp>
    </p:spTree>
    <p:extLst>
      <p:ext uri="{BB962C8B-B14F-4D97-AF65-F5344CB8AC3E}">
        <p14:creationId xmlns:p14="http://schemas.microsoft.com/office/powerpoint/2010/main" val="14270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304801"/>
            <a:ext cx="8001000" cy="817563"/>
          </a:xfrm>
        </p:spPr>
        <p:txBody>
          <a:bodyPr/>
          <a:lstStyle/>
          <a:p>
            <a:pPr>
              <a:defRPr/>
            </a:pP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Ejemplo: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32089" y="1844676"/>
            <a:ext cx="7138987" cy="1331913"/>
          </a:xfrm>
        </p:spPr>
        <p:txBody>
          <a:bodyPr/>
          <a:lstStyle/>
          <a:p>
            <a:pPr marL="68263" indent="23813" algn="just">
              <a:buNone/>
            </a:pPr>
            <a:r>
              <a:rPr lang="es-ES" altLang="es-E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Dado el experimento anterior se puede definir su función de probabilidad de la siguiente manera:</a:t>
            </a:r>
          </a:p>
          <a:p>
            <a:pPr marL="68263" indent="23813">
              <a:buNone/>
            </a:pPr>
            <a:endParaRPr lang="es-ES" altLang="es-E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28" name="Group 48"/>
          <p:cNvGraphicFramePr>
            <a:graphicFrameLocks noGrp="1"/>
          </p:cNvGraphicFramePr>
          <p:nvPr>
            <p:ph sz="quarter" idx="2"/>
          </p:nvPr>
        </p:nvGraphicFramePr>
        <p:xfrm>
          <a:off x="2541589" y="3048001"/>
          <a:ext cx="7585075" cy="1541463"/>
        </p:xfrm>
        <a:graphic>
          <a:graphicData uri="http://schemas.openxmlformats.org/drawingml/2006/table">
            <a:tbl>
              <a:tblPr/>
              <a:tblGrid>
                <a:gridCol w="140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P(X=x)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1/36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3/36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5/36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7/36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9/36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11/36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P(X=x)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0.028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0.083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0.139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0.194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0.250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0.306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686" name="Object 3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66988" y="4829175"/>
          <a:ext cx="5545137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667000" imgH="660400" progId="Equation.DSMT4">
                  <p:embed/>
                </p:oleObj>
              </mc:Choice>
              <mc:Fallback>
                <p:oleObj name="Equation" r:id="rId4" imgW="2667000" imgH="660400" progId="Equation.DSMT4">
                  <p:embed/>
                  <p:pic>
                    <p:nvPicPr>
                      <p:cNvPr id="276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829175"/>
                        <a:ext cx="5545137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65107" y="914401"/>
            <a:ext cx="8001000" cy="1216025"/>
          </a:xfrm>
        </p:spPr>
        <p:txBody>
          <a:bodyPr/>
          <a:lstStyle/>
          <a:p>
            <a:pPr>
              <a:defRPr/>
            </a:pPr>
            <a:r>
              <a:rPr lang="es-MX" sz="2800" dirty="0" smtClean="0">
                <a:solidFill>
                  <a:schemeClr val="tx2">
                    <a:satMod val="130000"/>
                  </a:schemeClr>
                </a:solidFill>
              </a:rPr>
              <a:t>4. Principales </a:t>
            </a:r>
            <a:r>
              <a:rPr lang="es-MX" sz="2800" dirty="0">
                <a:solidFill>
                  <a:schemeClr val="tx2">
                    <a:satMod val="130000"/>
                  </a:schemeClr>
                </a:solidFill>
              </a:rPr>
              <a:t>Funciones de Probabilidad </a:t>
            </a:r>
          </a:p>
        </p:txBody>
      </p:sp>
      <p:sp>
        <p:nvSpPr>
          <p:cNvPr id="29699" name="5 Rectángulo"/>
          <p:cNvSpPr>
            <a:spLocks noChangeArrowheads="1"/>
          </p:cNvSpPr>
          <p:nvPr/>
        </p:nvSpPr>
        <p:spPr bwMode="auto">
          <a:xfrm>
            <a:off x="2514600" y="1905000"/>
            <a:ext cx="5029200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MX" altLang="es-ES" dirty="0"/>
          </a:p>
          <a:p>
            <a:r>
              <a:rPr lang="es-MX" altLang="es-E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algunas de las muchas que existen tenemos: </a:t>
            </a:r>
          </a:p>
          <a:p>
            <a:r>
              <a:rPr lang="es-MX" altLang="es-E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Uniforme Discreta </a:t>
            </a:r>
          </a:p>
          <a:p>
            <a:r>
              <a:rPr lang="es-MX" altLang="es-E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de Bernoulli </a:t>
            </a:r>
          </a:p>
          <a:p>
            <a:r>
              <a:rPr lang="es-MX" altLang="es-E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 </a:t>
            </a:r>
          </a:p>
          <a:p>
            <a:r>
              <a:rPr lang="es-MX" altLang="es-E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</a:t>
            </a:r>
            <a:r>
              <a:rPr lang="es-MX" altLang="es-E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Hipergeométrica</a:t>
            </a:r>
            <a:r>
              <a:rPr lang="es-MX" altLang="es-E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MX" altLang="es-E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Geométrica….. </a:t>
            </a:r>
          </a:p>
        </p:txBody>
      </p:sp>
      <p:pic>
        <p:nvPicPr>
          <p:cNvPr id="29701" name="Picture 4" descr="http://www.wolfram.com/mathematica/new-in-8/parametric-probability-distributions/HTMLImages.es/univariate-discrete-distributions/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20" y="2364658"/>
            <a:ext cx="28225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7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70155" y="304801"/>
            <a:ext cx="10913806" cy="758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" sz="39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5. </a:t>
            </a:r>
            <a:r>
              <a:rPr lang="es-ES" altLang="es-ES" sz="4000" b="1" dirty="0"/>
              <a:t>Función de Distribución Acumulada Empírica </a:t>
            </a:r>
            <a:endParaRPr lang="es-ES" sz="39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51089" y="1557338"/>
            <a:ext cx="7921625" cy="4546600"/>
          </a:xfrm>
        </p:spPr>
        <p:txBody>
          <a:bodyPr>
            <a:normAutofit lnSpcReduction="10000"/>
          </a:bodyPr>
          <a:lstStyle/>
          <a:p>
            <a:pPr indent="-365125" algn="just">
              <a:buNone/>
            </a:pPr>
            <a:r>
              <a:rPr lang="es-ES" altLang="es-ES" sz="2200" b="1" dirty="0"/>
              <a:t>     Función de Distribución Acumulada Empírica </a:t>
            </a:r>
          </a:p>
          <a:p>
            <a:pPr indent="-365125" algn="just">
              <a:buNone/>
            </a:pPr>
            <a:r>
              <a:rPr lang="es-ES" altLang="es-ES" sz="2200" dirty="0"/>
              <a:t>	</a:t>
            </a:r>
            <a:r>
              <a:rPr lang="es-ES" altLang="es-E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función de distribución acumulada empírica para una muestra aleatoria X1,X2,…,</a:t>
            </a:r>
            <a:r>
              <a:rPr lang="es-ES" altLang="es-E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s-ES" altLang="es-E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es definida por:</a:t>
            </a:r>
          </a:p>
          <a:p>
            <a:pPr indent="-365125" algn="just">
              <a:buNone/>
            </a:pPr>
            <a:endParaRPr lang="es-ES" altLang="es-ES" sz="2200" baseline="-25000" dirty="0"/>
          </a:p>
          <a:p>
            <a:pPr indent="-365125" algn="just">
              <a:buNone/>
            </a:pPr>
            <a:endParaRPr lang="es-ES" altLang="es-ES" sz="2200" baseline="-25000" dirty="0"/>
          </a:p>
          <a:p>
            <a:pPr indent="-365125" algn="just">
              <a:buNone/>
            </a:pPr>
            <a:endParaRPr lang="es-ES" altLang="es-ES" sz="2200" baseline="-25000" dirty="0"/>
          </a:p>
          <a:p>
            <a:pPr indent="-365125" algn="just">
              <a:buNone/>
            </a:pPr>
            <a:r>
              <a:rPr lang="es-ES" altLang="es-ES" sz="2200" baseline="-25000" dirty="0"/>
              <a:t>	</a:t>
            </a:r>
            <a:r>
              <a:rPr lang="es-ES" altLang="es-E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distribución correspondiente a         </a:t>
            </a:r>
            <a:r>
              <a:rPr lang="es-ES" altLang="es-E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asigna </a:t>
            </a:r>
            <a:r>
              <a:rPr lang="es-ES" altLang="es-E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 1/n a cada valor xi observado en la muestra.</a:t>
            </a:r>
          </a:p>
          <a:p>
            <a:pPr indent="-365125" algn="just">
              <a:buNone/>
            </a:pPr>
            <a:r>
              <a:rPr lang="es-ES" altLang="es-E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 función de distribución acumulada empírica sirve como un estimador no paramétrico de la función de distribución acumulada de una variable aleatoria. </a:t>
            </a:r>
          </a:p>
          <a:p>
            <a:pPr indent="-365125" algn="just">
              <a:buNone/>
            </a:pPr>
            <a:r>
              <a:rPr lang="es-ES" altLang="es-ES" sz="2200" dirty="0"/>
              <a:t>	</a:t>
            </a:r>
          </a:p>
        </p:txBody>
      </p:sp>
      <p:graphicFrame>
        <p:nvGraphicFramePr>
          <p:cNvPr id="3072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83675" y="1508125"/>
          <a:ext cx="8969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406048" imgH="266469" progId="Equation.DSMT4">
                  <p:embed/>
                </p:oleObj>
              </mc:Choice>
              <mc:Fallback>
                <p:oleObj name="Equation" r:id="rId4" imgW="406048" imgH="266469" progId="Equation.DSMT4">
                  <p:embed/>
                  <p:pic>
                    <p:nvPicPr>
                      <p:cNvPr id="307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3675" y="1508125"/>
                        <a:ext cx="89693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61230144"/>
              </p:ext>
            </p:extLst>
          </p:nvPr>
        </p:nvGraphicFramePr>
        <p:xfrm>
          <a:off x="4619509" y="2960153"/>
          <a:ext cx="2667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1574800" imgH="419100" progId="Equation.DSMT4">
                  <p:embed/>
                </p:oleObj>
              </mc:Choice>
              <mc:Fallback>
                <p:oleObj name="Equation" r:id="rId6" imgW="1574800" imgH="419100" progId="Equation.DSMT4">
                  <p:embed/>
                  <p:pic>
                    <p:nvPicPr>
                      <p:cNvPr id="307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509" y="2960153"/>
                        <a:ext cx="26670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57775"/>
              </p:ext>
            </p:extLst>
          </p:nvPr>
        </p:nvGraphicFramePr>
        <p:xfrm>
          <a:off x="6747164" y="3694373"/>
          <a:ext cx="7207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8" imgW="406048" imgH="266469" progId="Equation.DSMT4">
                  <p:embed/>
                </p:oleObj>
              </mc:Choice>
              <mc:Fallback>
                <p:oleObj name="Equation" r:id="rId8" imgW="406048" imgH="266469" progId="Equation.DSMT4">
                  <p:embed/>
                  <p:pic>
                    <p:nvPicPr>
                      <p:cNvPr id="307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7164" y="3694373"/>
                        <a:ext cx="7207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2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304801"/>
            <a:ext cx="8001000" cy="758825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6. </a:t>
            </a:r>
            <a:r>
              <a:rPr lang="es-ES" dirty="0"/>
              <a:t>Aspectos Preliminares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51089" y="1557338"/>
            <a:ext cx="7921625" cy="4546600"/>
          </a:xfrm>
        </p:spPr>
        <p:txBody>
          <a:bodyPr/>
          <a:lstStyle/>
          <a:p>
            <a:pPr marL="533400" indent="-533400" algn="just">
              <a:buNone/>
              <a:defRPr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Propiedades de la Función de Distribución </a:t>
            </a:r>
          </a:p>
          <a:p>
            <a:pPr marL="533400" indent="-533400" algn="just">
              <a:buNone/>
              <a:defRPr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Acumulada Empírica </a:t>
            </a:r>
          </a:p>
          <a:p>
            <a:pPr marL="533400" indent="-533400" algn="just">
              <a:buFont typeface="Wingdings" panose="05000000000000000000" pitchFamily="2" charset="2"/>
              <a:buAutoNum type="alphaLcParenR"/>
              <a:defRPr/>
            </a:pPr>
            <a:r>
              <a:rPr lang="es-ES" sz="2600" dirty="0"/>
              <a:t>	    es creciente de 0 hasta 1.</a:t>
            </a:r>
          </a:p>
          <a:p>
            <a:pPr marL="533400" indent="-533400" algn="just">
              <a:buFont typeface="Wingdings" panose="05000000000000000000" pitchFamily="2" charset="2"/>
              <a:buAutoNum type="alphaLcParenR"/>
              <a:defRPr/>
            </a:pPr>
            <a:r>
              <a:rPr lang="es-ES" sz="2600" dirty="0"/>
              <a:t>       es escalonada con saltos en los distintos valores    </a:t>
            </a:r>
          </a:p>
          <a:p>
            <a:pPr marL="0" indent="0" algn="just">
              <a:buNone/>
              <a:defRPr/>
            </a:pPr>
            <a:r>
              <a:rPr lang="es-ES" sz="2600" dirty="0"/>
              <a:t>              de </a:t>
            </a:r>
            <a:r>
              <a:rPr lang="es-ES" sz="2600" i="1" dirty="0"/>
              <a:t>X</a:t>
            </a:r>
            <a:r>
              <a:rPr lang="es-ES" sz="2600" i="1" baseline="-25000" dirty="0"/>
              <a:t>1</a:t>
            </a:r>
            <a:r>
              <a:rPr lang="es-ES" sz="2600" i="1" dirty="0"/>
              <a:t>,X</a:t>
            </a:r>
            <a:r>
              <a:rPr lang="es-ES" sz="2600" i="1" baseline="-25000" dirty="0"/>
              <a:t>2</a:t>
            </a:r>
            <a:r>
              <a:rPr lang="es-ES" sz="2600" i="1" dirty="0"/>
              <a:t>,…,</a:t>
            </a:r>
            <a:r>
              <a:rPr lang="es-ES" sz="2600" i="1" dirty="0" err="1"/>
              <a:t>X</a:t>
            </a:r>
            <a:r>
              <a:rPr lang="es-ES" sz="2600" i="1" baseline="-25000" dirty="0" err="1"/>
              <a:t>n</a:t>
            </a:r>
            <a:r>
              <a:rPr lang="es-ES" sz="2600" dirty="0"/>
              <a:t>.</a:t>
            </a:r>
          </a:p>
          <a:p>
            <a:pPr marL="533400" indent="-533400" algn="just">
              <a:buFont typeface="Wingdings" panose="05000000000000000000" pitchFamily="2" charset="2"/>
              <a:buAutoNum type="alphaLcParenR"/>
              <a:defRPr/>
            </a:pPr>
            <a:r>
              <a:rPr lang="es-ES" sz="2600" dirty="0"/>
              <a:t>El valor esperado de la función de distribución empírica coincide con el verdadero valor de la distribución</a:t>
            </a:r>
          </a:p>
          <a:p>
            <a:pPr marL="533400" indent="-533400" algn="just">
              <a:buFont typeface="Wingdings" panose="05000000000000000000" pitchFamily="2" charset="2"/>
              <a:buAutoNum type="alphaLcParenR"/>
              <a:defRPr/>
            </a:pPr>
            <a:endParaRPr lang="es-ES" sz="2600" dirty="0"/>
          </a:p>
          <a:p>
            <a:pPr marL="533400" indent="-533400" algn="just">
              <a:buNone/>
              <a:defRPr/>
            </a:pPr>
            <a:endParaRPr lang="es-ES" sz="2600" dirty="0"/>
          </a:p>
        </p:txBody>
      </p:sp>
      <p:graphicFrame>
        <p:nvGraphicFramePr>
          <p:cNvPr id="3277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41975" y="1920875"/>
          <a:ext cx="8223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406048" imgH="266469" progId="Equation.DSMT4">
                  <p:embed/>
                </p:oleObj>
              </mc:Choice>
              <mc:Fallback>
                <p:oleObj name="Equation" r:id="rId4" imgW="406048" imgH="266469" progId="Equation.DSMT4">
                  <p:embed/>
                  <p:pic>
                    <p:nvPicPr>
                      <p:cNvPr id="327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1920875"/>
                        <a:ext cx="8223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0741727"/>
              </p:ext>
            </p:extLst>
          </p:nvPr>
        </p:nvGraphicFramePr>
        <p:xfrm>
          <a:off x="2886825" y="2544331"/>
          <a:ext cx="787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6" imgW="406048" imgH="266469" progId="Equation.DSMT4">
                  <p:embed/>
                </p:oleObj>
              </mc:Choice>
              <mc:Fallback>
                <p:oleObj name="Equation" r:id="rId6" imgW="406048" imgH="266469" progId="Equation.DSMT4">
                  <p:embed/>
                  <p:pic>
                    <p:nvPicPr>
                      <p:cNvPr id="3277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825" y="2544331"/>
                        <a:ext cx="787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676385"/>
              </p:ext>
            </p:extLst>
          </p:nvPr>
        </p:nvGraphicFramePr>
        <p:xfrm>
          <a:off x="2777837" y="3061856"/>
          <a:ext cx="7905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7" imgW="406048" imgH="266469" progId="Equation.DSMT4">
                  <p:embed/>
                </p:oleObj>
              </mc:Choice>
              <mc:Fallback>
                <p:oleObj name="Equation" r:id="rId7" imgW="406048" imgH="266469" progId="Equation.DSMT4">
                  <p:embed/>
                  <p:pic>
                    <p:nvPicPr>
                      <p:cNvPr id="327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837" y="3061856"/>
                        <a:ext cx="7905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464845"/>
              </p:ext>
            </p:extLst>
          </p:nvPr>
        </p:nvGraphicFramePr>
        <p:xfrm>
          <a:off x="4796879" y="5847556"/>
          <a:ext cx="19446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8" imgW="1155199" imgH="304668" progId="Equation.DSMT4">
                  <p:embed/>
                </p:oleObj>
              </mc:Choice>
              <mc:Fallback>
                <p:oleObj name="Equation" r:id="rId8" imgW="1155199" imgH="304668" progId="Equation.DSMT4">
                  <p:embed/>
                  <p:pic>
                    <p:nvPicPr>
                      <p:cNvPr id="327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879" y="5847556"/>
                        <a:ext cx="19446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7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482601"/>
            <a:ext cx="8001000" cy="758825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Aspectos </a:t>
            </a:r>
            <a:r>
              <a:rPr lang="es-ES" dirty="0"/>
              <a:t>Preliminares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1" y="1752600"/>
            <a:ext cx="7921625" cy="4546600"/>
          </a:xfrm>
        </p:spPr>
        <p:txBody>
          <a:bodyPr>
            <a:normAutofit lnSpcReduction="10000"/>
          </a:bodyPr>
          <a:lstStyle/>
          <a:p>
            <a:pPr marL="533400" indent="-533400" algn="just">
              <a:buFont typeface="Wingdings" panose="05000000000000000000" pitchFamily="2" charset="2"/>
              <a:buAutoNum type="alphaLcParenR" startAt="4"/>
            </a:pPr>
            <a:r>
              <a:rPr lang="es-ES" altLang="es-ES" sz="2600"/>
              <a:t>La varianza de          converge a cero a medida que el tamaño muestral tiende a infinito. </a:t>
            </a:r>
          </a:p>
          <a:p>
            <a:pPr marL="533400" indent="-533400" algn="just">
              <a:buNone/>
            </a:pPr>
            <a:endParaRPr lang="es-ES" altLang="es-ES" sz="2600"/>
          </a:p>
          <a:p>
            <a:pPr marL="533400" indent="-533400" algn="just">
              <a:buFont typeface="Wingdings" panose="05000000000000000000" pitchFamily="2" charset="2"/>
              <a:buAutoNum type="alphaLcParenR" startAt="5"/>
            </a:pPr>
            <a:r>
              <a:rPr lang="es-ES" altLang="es-ES" sz="2600"/>
              <a:t>            </a:t>
            </a:r>
          </a:p>
          <a:p>
            <a:pPr marL="533400" indent="-533400" algn="just">
              <a:buFont typeface="Wingdings" panose="05000000000000000000" pitchFamily="2" charset="2"/>
              <a:buAutoNum type="alphaLcParenR" startAt="5"/>
            </a:pPr>
            <a:endParaRPr lang="es-ES" altLang="es-ES" sz="2600"/>
          </a:p>
          <a:p>
            <a:pPr marL="533400" indent="-533400" algn="just">
              <a:buFont typeface="Wingdings" panose="05000000000000000000" pitchFamily="2" charset="2"/>
              <a:buAutoNum type="alphaLcParenR" startAt="5"/>
            </a:pPr>
            <a:r>
              <a:rPr lang="es-ES" altLang="es-ES" sz="2600"/>
              <a:t>    cuando         (con probabilidad 1). Consecuencia del teorema de Glivenko-Cantelli.</a:t>
            </a:r>
          </a:p>
          <a:p>
            <a:pPr marL="533400" indent="-533400" algn="just">
              <a:buNone/>
            </a:pPr>
            <a:r>
              <a:rPr lang="es-ES" altLang="es-ES" sz="1700"/>
              <a:t>	</a:t>
            </a:r>
          </a:p>
          <a:p>
            <a:pPr marL="533400" indent="-533400" algn="just"/>
            <a:endParaRPr lang="es-ES" altLang="es-ES" sz="1700"/>
          </a:p>
          <a:p>
            <a:pPr marL="533400" indent="-533400" algn="just">
              <a:buNone/>
            </a:pPr>
            <a:endParaRPr lang="es-ES" altLang="es-ES" sz="2600"/>
          </a:p>
        </p:txBody>
      </p:sp>
      <p:graphicFrame>
        <p:nvGraphicFramePr>
          <p:cNvPr id="3482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40050" y="3427413"/>
          <a:ext cx="17843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952087" imgH="266584" progId="Equation.DSMT4">
                  <p:embed/>
                </p:oleObj>
              </mc:Choice>
              <mc:Fallback>
                <p:oleObj name="Equation" r:id="rId4" imgW="952087" imgH="266584" progId="Equation.DSMT4">
                  <p:embed/>
                  <p:pic>
                    <p:nvPicPr>
                      <p:cNvPr id="348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427413"/>
                        <a:ext cx="17843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29454038"/>
              </p:ext>
            </p:extLst>
          </p:nvPr>
        </p:nvGraphicFramePr>
        <p:xfrm>
          <a:off x="5617369" y="1585913"/>
          <a:ext cx="8350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6" imgW="406048" imgH="266469" progId="Equation.DSMT4">
                  <p:embed/>
                </p:oleObj>
              </mc:Choice>
              <mc:Fallback>
                <p:oleObj name="Equation" r:id="rId6" imgW="406048" imgH="266469" progId="Equation.DSMT4">
                  <p:embed/>
                  <p:pic>
                    <p:nvPicPr>
                      <p:cNvPr id="348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369" y="1585913"/>
                        <a:ext cx="8350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83354"/>
              </p:ext>
            </p:extLst>
          </p:nvPr>
        </p:nvGraphicFramePr>
        <p:xfrm>
          <a:off x="5457843" y="3400424"/>
          <a:ext cx="33829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8" imgW="1841500" imgH="444500" progId="Equation.DSMT4">
                  <p:embed/>
                </p:oleObj>
              </mc:Choice>
              <mc:Fallback>
                <p:oleObj name="Equation" r:id="rId8" imgW="1841500" imgH="444500" progId="Equation.DSMT4">
                  <p:embed/>
                  <p:pic>
                    <p:nvPicPr>
                      <p:cNvPr id="348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43" y="3400424"/>
                        <a:ext cx="338296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01076"/>
              </p:ext>
            </p:extLst>
          </p:nvPr>
        </p:nvGraphicFramePr>
        <p:xfrm>
          <a:off x="5118893" y="4482306"/>
          <a:ext cx="9159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0" imgW="444307" imgH="139639" progId="Equation.DSMT4">
                  <p:embed/>
                </p:oleObj>
              </mc:Choice>
              <mc:Fallback>
                <p:oleObj name="Equation" r:id="rId10" imgW="444307" imgH="139639" progId="Equation.DSMT4">
                  <p:embed/>
                  <p:pic>
                    <p:nvPicPr>
                      <p:cNvPr id="348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893" y="4482306"/>
                        <a:ext cx="91598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7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641350"/>
            <a:ext cx="8001000" cy="641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/>
              <a:t> </a:t>
            </a:r>
            <a:r>
              <a:rPr lang="es-ES" altLang="es-ES" dirty="0"/>
              <a:t> Aplicación</a:t>
            </a:r>
            <a:br>
              <a:rPr lang="es-ES" altLang="es-ES" dirty="0"/>
            </a:br>
            <a:endParaRPr lang="es-E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24114" y="1773238"/>
            <a:ext cx="7775575" cy="4824412"/>
          </a:xfrm>
        </p:spPr>
        <p:txBody>
          <a:bodyPr/>
          <a:lstStyle/>
          <a:p>
            <a:pPr marL="268288" indent="-268288" algn="just">
              <a:buNone/>
            </a:pPr>
            <a:r>
              <a:rPr lang="es-ES" altLang="es-ES" sz="2000" dirty="0"/>
              <a:t>	Sea </a:t>
            </a:r>
            <a:r>
              <a:rPr lang="es-ES" altLang="es-ES" sz="2000" i="1" dirty="0"/>
              <a:t>F(x)</a:t>
            </a:r>
            <a:r>
              <a:rPr lang="es-ES" altLang="es-ES" sz="2000" dirty="0"/>
              <a:t> una distribución continua. Supongamos que estamos interesados en saber si la distribución de la que proceden los datos es o no </a:t>
            </a:r>
            <a:r>
              <a:rPr lang="es-ES" altLang="es-ES" sz="2000" i="1" dirty="0"/>
              <a:t>F(x)</a:t>
            </a:r>
            <a:r>
              <a:rPr lang="es-ES" altLang="es-ES" sz="2000" dirty="0"/>
              <a:t>. Un procedimiento bastante conocido para resolver este problema es el </a:t>
            </a:r>
            <a:r>
              <a:rPr lang="es-ES" altLang="es-ES" sz="2000" b="1" dirty="0"/>
              <a:t>contraste de bondad de ajuste </a:t>
            </a:r>
            <a:r>
              <a:rPr lang="es-ES" altLang="es-ES" sz="2000" dirty="0"/>
              <a:t>de </a:t>
            </a:r>
            <a:r>
              <a:rPr lang="es-ES" altLang="es-ES" sz="2000" dirty="0" err="1"/>
              <a:t>Kolmogorov-Smirnov</a:t>
            </a:r>
            <a:r>
              <a:rPr lang="es-ES" altLang="es-ES" sz="2000" dirty="0"/>
              <a:t>, que consiste en calcular</a:t>
            </a:r>
          </a:p>
          <a:p>
            <a:pPr marL="268288" indent="-268288" algn="just">
              <a:buNone/>
            </a:pPr>
            <a:endParaRPr lang="es-ES" altLang="es-ES" sz="2000" dirty="0"/>
          </a:p>
          <a:p>
            <a:pPr marL="268288" indent="-268288" algn="just">
              <a:buNone/>
            </a:pPr>
            <a:r>
              <a:rPr lang="es-ES" altLang="es-ES" sz="2000" dirty="0"/>
              <a:t>                                     y rechazar que nuestros datos proceden de </a:t>
            </a:r>
            <a:r>
              <a:rPr lang="es-ES" altLang="es-ES" sz="2000" i="1" dirty="0"/>
              <a:t>F(x)</a:t>
            </a:r>
            <a:r>
              <a:rPr lang="es-ES" altLang="es-ES" sz="2000" dirty="0"/>
              <a:t> si </a:t>
            </a:r>
            <a:r>
              <a:rPr lang="es-ES" altLang="es-ES" sz="2000" i="1" dirty="0" err="1"/>
              <a:t>D</a:t>
            </a:r>
            <a:r>
              <a:rPr lang="es-ES" altLang="es-ES" sz="2000" i="1" baseline="-25000" dirty="0" err="1"/>
              <a:t>n</a:t>
            </a:r>
            <a:r>
              <a:rPr lang="es-ES" altLang="es-ES" sz="2000" dirty="0"/>
              <a:t> es suficientemente grande.</a:t>
            </a:r>
          </a:p>
          <a:p>
            <a:pPr marL="268288" indent="-268288" algn="just">
              <a:buNone/>
            </a:pPr>
            <a:r>
              <a:rPr lang="es-ES" altLang="es-ES" sz="2000" dirty="0"/>
              <a:t>	</a:t>
            </a:r>
            <a:endParaRPr lang="es-ES" altLang="es-ES" sz="2000" i="1" dirty="0"/>
          </a:p>
        </p:txBody>
      </p:sp>
      <p:graphicFrame>
        <p:nvGraphicFramePr>
          <p:cNvPr id="3686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4037013"/>
          <a:ext cx="2063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320227" imgH="291973" progId="Equation.DSMT4">
                  <p:embed/>
                </p:oleObj>
              </mc:Choice>
              <mc:Fallback>
                <p:oleObj name="Equation" r:id="rId4" imgW="1320227" imgH="291973" progId="Equation.DSMT4">
                  <p:embed/>
                  <p:pic>
                    <p:nvPicPr>
                      <p:cNvPr id="368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7013"/>
                        <a:ext cx="2063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1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 de números aleatorios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8554604" cy="4267200"/>
          </a:xfrm>
        </p:spPr>
        <p:txBody>
          <a:bodyPr/>
          <a:lstStyle/>
          <a:p>
            <a:r>
              <a:rPr lang="es-PE" dirty="0" smtClean="0"/>
              <a:t>La </a:t>
            </a:r>
            <a:r>
              <a:rPr lang="es-PE" dirty="0"/>
              <a:t>simulación </a:t>
            </a:r>
            <a:r>
              <a:rPr lang="es-PE" dirty="0" smtClean="0"/>
              <a:t>mas utilizada es la que esta basada en las probabilidades,</a:t>
            </a:r>
          </a:p>
          <a:p>
            <a:r>
              <a:rPr lang="es-PE" dirty="0" smtClean="0"/>
              <a:t> Simular </a:t>
            </a:r>
            <a:r>
              <a:rPr lang="es-PE" dirty="0"/>
              <a:t>variables aleatorias que siguen ciertas </a:t>
            </a:r>
            <a:r>
              <a:rPr lang="es-PE" dirty="0" smtClean="0"/>
              <a:t>distribuciones consiste en: Una vez establecida </a:t>
            </a:r>
            <a:r>
              <a:rPr lang="es-PE" dirty="0"/>
              <a:t>una </a:t>
            </a:r>
            <a:r>
              <a:rPr lang="es-PE" dirty="0" smtClean="0"/>
              <a:t>distribución </a:t>
            </a:r>
            <a:r>
              <a:rPr lang="es-PE" dirty="0"/>
              <a:t>de probabilidad, se desea generar una o más variables aleatorias que sigan dicha distribución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ES" dirty="0" smtClean="0"/>
              <a:t>La </a:t>
            </a:r>
            <a:r>
              <a:rPr lang="es-ES" dirty="0"/>
              <a:t>distribución Uniforme [0,1</a:t>
            </a:r>
            <a:r>
              <a:rPr lang="es-ES" dirty="0" smtClean="0"/>
              <a:t>]</a:t>
            </a:r>
          </a:p>
          <a:p>
            <a:r>
              <a:rPr lang="es-ES" dirty="0" smtClean="0"/>
              <a:t>La </a:t>
            </a:r>
            <a:r>
              <a:rPr lang="es-ES" dirty="0"/>
              <a:t>distribución </a:t>
            </a:r>
            <a:r>
              <a:rPr lang="es-ES" dirty="0" smtClean="0"/>
              <a:t>Normal  N(0,1)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073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Método de Box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Muller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755650" y="1752600"/>
                <a:ext cx="10158155" cy="4267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es-P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 quiere generar n observaciones de una variable aleatoria N(0,1) y si y , con U1 </a:t>
                </a: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una variable aleatoria con distribución uniforme [0,1] y </a:t>
                </a:r>
                <a:r>
                  <a:rPr lang="es-P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U2 es </a:t>
                </a: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otra </a:t>
                </a:r>
                <a:r>
                  <a:rPr lang="es-P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variable aleatoria con distribución uniforme [0,1] </a:t>
                </a: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independientes </a:t>
                </a:r>
                <a:r>
                  <a:rPr lang="es-P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endParaRPr lang="es-PE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define X=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𝑙𝑛𝑈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rad>
                    <m:func>
                      <m:funcPr>
                        <m:ctrlPr>
                          <a:rPr lang="es-E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U2</a:t>
                </a:r>
              </a:p>
              <a:p>
                <a:pPr marL="0" indent="0">
                  <a:buNone/>
                </a:pP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Y=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s-E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𝑙𝑛𝑈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rad>
                    <m:func>
                      <m:funcPr>
                        <m:ctrlPr>
                          <a:rPr lang="es-E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sen</m:t>
                        </m:r>
                      </m:fName>
                      <m:e>
                        <m:r>
                          <a:rPr lang="es-E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s-P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U2</a:t>
                </a:r>
              </a:p>
              <a:p>
                <a:pPr marL="0" indent="0">
                  <a:buNone/>
                </a:pPr>
                <a:endParaRPr lang="es-P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s-PE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entonces,X</a:t>
                </a: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(0,1)</m:t>
                    </m:r>
                  </m:oMath>
                </a14:m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 Y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(0,1)</m:t>
                    </m:r>
                  </m:oMath>
                </a14:m>
                <a:r>
                  <a:rPr lang="es-P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P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además son independientes</a:t>
                </a: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PE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 </a:t>
                </a:r>
                <a:r>
                  <a:rPr lang="es-P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 </a:t>
                </a: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existen las funciones </a:t>
                </a:r>
                <a:r>
                  <a:rPr lang="es-PE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rnorm</a:t>
                </a:r>
                <a:r>
                  <a:rPr lang="es-P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</a:t>
                </a:r>
                <a:r>
                  <a:rPr lang="es-PE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mvrnorm</a:t>
                </a: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P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del paquete MASS </a:t>
                </a: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 permiten </a:t>
                </a:r>
                <a:r>
                  <a:rPr lang="es-P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generar datos normales </a:t>
                </a:r>
                <a:r>
                  <a:rPr lang="es-PE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normales multivariados respectivamente.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55650" y="1752600"/>
                <a:ext cx="10158155" cy="4267200"/>
              </a:xfrm>
              <a:blipFill>
                <a:blip r:embed="rId2"/>
                <a:stretch>
                  <a:fillRect l="-780" t="-17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5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304801"/>
            <a:ext cx="8001000" cy="758825"/>
          </a:xfrm>
        </p:spPr>
        <p:txBody>
          <a:bodyPr/>
          <a:lstStyle/>
          <a:p>
            <a:pPr>
              <a:defRPr/>
            </a:pPr>
            <a:r>
              <a:rPr lang="es-ES">
                <a:solidFill>
                  <a:schemeClr val="tx2">
                    <a:satMod val="130000"/>
                  </a:schemeClr>
                </a:solidFill>
              </a:rPr>
              <a:t>Contenido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08214" y="1773239"/>
            <a:ext cx="8270875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500" b="1" dirty="0"/>
              <a:t>Capítulo I: Conceptos Preliminares</a:t>
            </a:r>
          </a:p>
          <a:p>
            <a:pPr algn="just" eaLnBrk="1" hangingPunct="1">
              <a:lnSpc>
                <a:spcPct val="90000"/>
              </a:lnSpc>
            </a:pPr>
            <a:endParaRPr lang="es-ES" altLang="es-ES" sz="2100" dirty="0" smtClean="0"/>
          </a:p>
          <a:p>
            <a:pPr algn="just" eaLnBrk="1" hangingPunct="1">
              <a:lnSpc>
                <a:spcPct val="90000"/>
              </a:lnSpc>
            </a:pPr>
            <a:r>
              <a:rPr lang="es-ES" altLang="es-ES" sz="2100" dirty="0" smtClean="0"/>
              <a:t>Experimento </a:t>
            </a:r>
            <a:r>
              <a:rPr lang="es-ES" altLang="es-ES" sz="2100" dirty="0"/>
              <a:t>Aleatorio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altLang="es-ES" sz="2100" dirty="0"/>
              <a:t>Espacio </a:t>
            </a:r>
            <a:r>
              <a:rPr lang="es-ES" altLang="es-ES" sz="2100" dirty="0" err="1"/>
              <a:t>muestral</a:t>
            </a:r>
            <a:r>
              <a:rPr lang="es-ES" altLang="es-ES" sz="21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altLang="es-ES" sz="2100" dirty="0" smtClean="0"/>
              <a:t>Probabilidad</a:t>
            </a:r>
            <a:endParaRPr lang="es-ES" altLang="es-ES" sz="2100" dirty="0"/>
          </a:p>
          <a:p>
            <a:pPr algn="just" eaLnBrk="1" hangingPunct="1">
              <a:lnSpc>
                <a:spcPct val="90000"/>
              </a:lnSpc>
            </a:pPr>
            <a:r>
              <a:rPr lang="es-ES" altLang="es-ES" sz="2100" dirty="0"/>
              <a:t>Variables Aleatorias.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altLang="es-ES" sz="2100" dirty="0"/>
              <a:t>Función de Distribución Acumulada.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altLang="es-ES" sz="2100" dirty="0"/>
              <a:t>Función de Distribución Empírica. Propiedades</a:t>
            </a:r>
          </a:p>
          <a:p>
            <a:pPr algn="just" eaLnBrk="1" hangingPunct="1">
              <a:lnSpc>
                <a:spcPct val="90000"/>
              </a:lnSpc>
            </a:pPr>
            <a:endParaRPr lang="es-ES" altLang="es-ES" sz="21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12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304801"/>
            <a:ext cx="8001000" cy="7588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  <a:defRPr/>
            </a:pPr>
            <a:r>
              <a:rPr lang="es-ES" b="1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Experimento Aleatorio</a:t>
            </a:r>
            <a:r>
              <a:rPr lang="es-ES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 (E):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135189" y="1447800"/>
            <a:ext cx="8270875" cy="44323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PE" altLang="es-ES" sz="2600" dirty="0"/>
              <a:t>	</a:t>
            </a:r>
            <a:r>
              <a:rPr lang="es-PE" alt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una operación o acto cuyo resultado no se puede predecir con certeza y que se realiza bajo los siguientes criterios:</a:t>
            </a:r>
          </a:p>
          <a:p>
            <a:pPr lvl="1" algn="just" eaLnBrk="1" hangingPunct="1"/>
            <a:r>
              <a:rPr lang="es-PE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 ser repetido bajo las mismas condiciones.</a:t>
            </a:r>
          </a:p>
          <a:p>
            <a:pPr lvl="1" algn="just" eaLnBrk="1" hangingPunct="1"/>
            <a:r>
              <a:rPr lang="es-PE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puede describir el número de resultados posibles.</a:t>
            </a:r>
          </a:p>
          <a:p>
            <a:pPr lvl="1" algn="just" eaLnBrk="1" hangingPunct="1"/>
            <a:r>
              <a:rPr lang="es-PE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puede establecer un modelo matemático asociado a 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PE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PE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: </a:t>
            </a:r>
            <a:r>
              <a:rPr lang="es-PE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Lanzar </a:t>
            </a:r>
            <a:r>
              <a:rPr lang="es-E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dado para registrar resultados.</a:t>
            </a:r>
            <a:endParaRPr lang="es-PE" alt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PE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: Lanzar una moneda.</a:t>
            </a:r>
            <a:endParaRPr lang="es-ES" alt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3601" y="688975"/>
            <a:ext cx="7793037" cy="911225"/>
          </a:xfrm>
        </p:spPr>
        <p:txBody>
          <a:bodyPr>
            <a:normAutofit fontScale="90000"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s-E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Espacio </a:t>
            </a:r>
            <a:r>
              <a:rPr lang="es-ES" sz="31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muestral</a:t>
            </a:r>
            <a:r>
              <a:rPr lang="es-E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PE" sz="31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s-E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1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3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s-ES" sz="31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s-ES" sz="3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400301" y="1600200"/>
            <a:ext cx="8270875" cy="489743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PE" altLang="es-ES" smtClean="0"/>
              <a:t>	</a:t>
            </a:r>
            <a:r>
              <a:rPr lang="es-PE" alt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Es el conjunto de todos los resultados posibles de un experimento aleatorio E.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PE" alt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Se denota por lo general con la letra </a:t>
            </a:r>
            <a:r>
              <a:rPr lang="es-PE" altLang="es-E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PE" altLang="es-E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PE" altLang="es-E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Ejemplo: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PE" altLang="es-E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El espacio muestral asociado al experimento anterior es: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PE" altLang="es-E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={cara, sello}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PE" altLang="es-E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s-PE" altLang="es-E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Ejemplo: </a:t>
            </a:r>
            <a:r>
              <a:rPr lang="pt-BR" altLang="es-E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Una bolsa contiene bolas blancas y negras. Se extraen sucesivamente tres bolas.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pt-BR" altLang="es-E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PE" altLang="es-E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lang="pt-BR" altLang="es-E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{(b,b,b); (b,b,n); (b,n,b); (n,b,b); (b,n,n); (n,b,n); (n,n ,b); (n, n,n)}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PE" altLang="es-E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0708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2239963" y="2112963"/>
            <a:ext cx="7556500" cy="2798250"/>
          </a:xfrm>
        </p:spPr>
        <p:txBody>
          <a:bodyPr/>
          <a:lstStyle/>
          <a:p>
            <a:pPr marL="609600" indent="-609600" algn="just">
              <a:buNone/>
            </a:pPr>
            <a:r>
              <a:rPr lang="es-PE" altLang="es-ES" b="1" dirty="0" smtClean="0"/>
              <a:t>	</a:t>
            </a:r>
            <a:r>
              <a:rPr lang="es-PE" alt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Punto </a:t>
            </a:r>
            <a:r>
              <a:rPr lang="es-PE" alt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muestral</a:t>
            </a:r>
            <a:r>
              <a:rPr lang="es-PE" alt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alt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cualquier elemento de </a:t>
            </a:r>
            <a:r>
              <a:rPr lang="es-PE" alt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s-PE" alt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609600" indent="-609600" algn="just">
              <a:buNone/>
            </a:pPr>
            <a:r>
              <a:rPr lang="es-PE" alt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PE" alt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Evento:</a:t>
            </a:r>
            <a:r>
              <a:rPr lang="es-PE" alt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 cualquier subconjunto de un espacio </a:t>
            </a:r>
            <a:r>
              <a:rPr lang="es-PE" alt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muestral</a:t>
            </a:r>
            <a:r>
              <a:rPr lang="es-PE" alt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Los eventos se identifican mediante letras mayúsculas.</a:t>
            </a:r>
            <a:endParaRPr lang="es-ES" alt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dirty="0" smtClean="0"/>
              <a:t>2. Probabilidad</a:t>
            </a:r>
            <a:r>
              <a:rPr lang="es-MX" dirty="0"/>
              <a:t>: </a:t>
            </a:r>
            <a:endParaRPr lang="es-MX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>
          <a:xfrm>
            <a:off x="1807547" y="1646903"/>
            <a:ext cx="8915400" cy="3777622"/>
          </a:xfrm>
        </p:spPr>
        <p:txBody>
          <a:bodyPr/>
          <a:lstStyle/>
          <a:p>
            <a:pPr eaLnBrk="1" hangingPunct="1"/>
            <a:r>
              <a:rPr lang="es-MX" altLang="es-ES" sz="2400" dirty="0" smtClean="0"/>
              <a:t>Es un número real que expresa la confianza o incertidumbre en la ocurrencia de un suceso o evento cuyo resultado no se puede predecir con certeza. </a:t>
            </a:r>
          </a:p>
          <a:p>
            <a:pPr marL="0" indent="0" eaLnBrk="1" hangingPunct="1">
              <a:buNone/>
            </a:pPr>
            <a:endParaRPr lang="es-MX" altLang="es-ES" sz="2400" dirty="0" smtClean="0"/>
          </a:p>
          <a:p>
            <a:pPr marL="0" indent="0" eaLnBrk="1" hangingPunct="1">
              <a:buNone/>
            </a:pPr>
            <a:r>
              <a:rPr lang="es-MX" altLang="es-ES" sz="2400" dirty="0" smtClean="0"/>
              <a:t>Por ejemplo</a:t>
            </a:r>
          </a:p>
          <a:p>
            <a:pPr eaLnBrk="1" hangingPunct="1"/>
            <a:r>
              <a:rPr lang="es-MX" altLang="es-ES" sz="2400" dirty="0" smtClean="0"/>
              <a:t>La probabilidad de que el candidato Pedro  gane las elecciones municipales de Lima Metropolitana. </a:t>
            </a:r>
          </a:p>
          <a:p>
            <a:pPr eaLnBrk="1" hangingPunct="1"/>
            <a:endParaRPr lang="es-MX" altLang="es-ES" dirty="0" smtClean="0"/>
          </a:p>
          <a:p>
            <a:pPr eaLnBrk="1" hangingPunct="1"/>
            <a:endParaRPr lang="es-MX" altLang="es-ES" dirty="0" smtClean="0"/>
          </a:p>
        </p:txBody>
      </p:sp>
    </p:spTree>
    <p:extLst>
      <p:ext uri="{BB962C8B-B14F-4D97-AF65-F5344CB8AC3E}">
        <p14:creationId xmlns:p14="http://schemas.microsoft.com/office/powerpoint/2010/main" val="12283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304801"/>
            <a:ext cx="8001000" cy="758825"/>
          </a:xfrm>
        </p:spPr>
        <p:txBody>
          <a:bodyPr/>
          <a:lstStyle/>
          <a:p>
            <a:pPr>
              <a:defRPr/>
            </a:pP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3. </a:t>
            </a:r>
            <a:r>
              <a:rPr lang="es-ES" dirty="0">
                <a:solidFill>
                  <a:schemeClr val="tx2">
                    <a:satMod val="130000"/>
                  </a:schemeClr>
                </a:solidFill>
              </a:rPr>
              <a:t>Aspectos Preliminares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08214" y="1700213"/>
            <a:ext cx="8270875" cy="4432300"/>
          </a:xfrm>
        </p:spPr>
        <p:txBody>
          <a:bodyPr/>
          <a:lstStyle/>
          <a:p>
            <a:pPr indent="-365125">
              <a:buNone/>
            </a:pPr>
            <a:r>
              <a:rPr lang="es-ES" altLang="es-ES" sz="2600" b="1"/>
              <a:t>Variables Aleatorias</a:t>
            </a:r>
          </a:p>
          <a:p>
            <a:pPr indent="-365125" algn="just">
              <a:buNone/>
            </a:pPr>
            <a:r>
              <a:rPr lang="es-ES" altLang="es-ES" sz="2600"/>
              <a:t>	</a:t>
            </a:r>
            <a:r>
              <a:rPr lang="es-ES" altLang="es-E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Es una función que asume sus valores de acuerdo a los resultados de un experimento aleatorio, es decir un experimento en donde hay incertidumbre acerca del resultado que ocurrirá.</a:t>
            </a:r>
          </a:p>
          <a:p>
            <a:pPr indent="-365125" algn="just">
              <a:buNone/>
            </a:pPr>
            <a:r>
              <a:rPr lang="es-ES" altLang="es-E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Una variable aleatoria puede ser discreta o continua de acuerdo al rango de valores que se puedan obtener, el cual es llamado espacio muestral, denotado por </a:t>
            </a:r>
            <a:r>
              <a:rPr lang="el-GR" altLang="es-ES" sz="2600">
                <a:latin typeface="Times New Roman" panose="02020603050405020304" pitchFamily="18" charset="0"/>
                <a:cs typeface="Times New Roman" panose="02020603050405020304" pitchFamily="18" charset="0"/>
              </a:rPr>
              <a:t>Ώ</a:t>
            </a:r>
            <a:r>
              <a:rPr lang="es-ES" altLang="es-ES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65125" algn="just">
              <a:buNone/>
            </a:pPr>
            <a:r>
              <a:rPr lang="es-ES" altLang="es-ES" sz="260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166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Ejemplo de variable aleatoria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59100" y="1389063"/>
            <a:ext cx="7499350" cy="5257800"/>
          </a:xfrm>
        </p:spPr>
        <p:txBody>
          <a:bodyPr/>
          <a:lstStyle/>
          <a:p>
            <a:pPr marL="82550" indent="0">
              <a:buNone/>
              <a:defRPr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Consideremos la variable X=“Resultado obtenido” al lanzar un dado corriente con seis caras. Podemos enfrentarnos a esta variable de dos maneras diferentes:</a:t>
            </a:r>
          </a:p>
          <a:p>
            <a:pPr marL="82550" indent="0">
              <a:buNone/>
              <a:defRPr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</a:t>
            </a:r>
            <a:r>
              <a:rPr lang="es-P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muestrales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Lanzamos el dado n veces, y anotamos los resultados: </a:t>
            </a:r>
          </a:p>
          <a:p>
            <a:pPr marL="82550" indent="0">
              <a:buNone/>
              <a:defRPr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obtenemos n1 veces el número 1,...,n6 veces el número 6. </a:t>
            </a:r>
          </a:p>
          <a:p>
            <a:pPr marL="82550" indent="0">
              <a:buNone/>
              <a:defRPr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frecuencia relativa con la que hemos obtenido el valor i es fi = ni/n. Si lanzamos el dado muchas veces, seguramente las frecuencias relativas serán todas ellas bastante parecidas a 1/6, si el dado está equilibrado.</a:t>
            </a:r>
          </a:p>
          <a:p>
            <a:pPr marL="82550" indent="0">
              <a:buNone/>
              <a:defRPr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P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Modelo teórico.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Consideramos la variable X=“Resultado obtenido”</a:t>
            </a:r>
          </a:p>
          <a:p>
            <a:pPr marL="82550" indent="0">
              <a:buNone/>
              <a:defRPr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una variable aleatoria discreta que puede tomar los valores 1,...,6, cada uno de ellos con probabilidad </a:t>
            </a:r>
            <a:r>
              <a:rPr lang="es-PE" sz="1800" dirty="0">
                <a:latin typeface="Arial" panose="020B0604020202020204" pitchFamily="34" charset="0"/>
                <a:cs typeface="Arial" panose="020B0604020202020204" pitchFamily="34" charset="0"/>
              </a:rPr>
              <a:t>1/6.</a:t>
            </a:r>
          </a:p>
          <a:p>
            <a:pPr>
              <a:defRPr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38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304801"/>
            <a:ext cx="8001000" cy="817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" alt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  <a:r>
              <a:rPr lang="es-E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133600" y="1927226"/>
            <a:ext cx="3810000" cy="4238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600" dirty="0"/>
              <a:t>	</a:t>
            </a:r>
            <a:r>
              <a:rPr lang="es-ES" alt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E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experimento aleatorio consiste en lanzar al mismo tiempo dos dados no cargados.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Sea la variable aleatoria X: </a:t>
            </a:r>
            <a:r>
              <a:rPr lang="es-ES" altLang="es-E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mayor</a:t>
            </a:r>
            <a:r>
              <a:rPr lang="es-ES" altLang="es-E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aparece en la cara superior de los dos dados</a:t>
            </a:r>
            <a:r>
              <a:rPr lang="es-ES" alt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8437" name="Group 5"/>
          <p:cNvGraphicFramePr>
            <a:graphicFrameLocks noGrp="1"/>
          </p:cNvGraphicFramePr>
          <p:nvPr>
            <p:ph sz="half" idx="2"/>
          </p:nvPr>
        </p:nvGraphicFramePr>
        <p:xfrm>
          <a:off x="5867400" y="1295400"/>
          <a:ext cx="4681538" cy="4070352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(2,1)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(3,1)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(4,1)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(5,1)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(6,1)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(2,2)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(3,2)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(4,2)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(5,2)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(6,2)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(2,3)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(3,3)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(4,3)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(5,3)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(6,3)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(3,4)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(5,4)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(6,4)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(2,5)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(3,5)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(4,5)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(5,5)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(6,5)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(2,6)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(3,6)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(4,6)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(5,6)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(6,6)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684" name="Text Box 89"/>
          <p:cNvSpPr txBox="1">
            <a:spLocks noChangeArrowheads="1"/>
          </p:cNvSpPr>
          <p:nvPr/>
        </p:nvSpPr>
        <p:spPr bwMode="auto">
          <a:xfrm>
            <a:off x="6743701" y="6165850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400">
                <a:latin typeface="Arial" panose="020B0604020202020204" pitchFamily="34" charset="0"/>
                <a:cs typeface="Arial" panose="020B0604020202020204" pitchFamily="34" charset="0"/>
              </a:rPr>
              <a:t>Rx={1,2,3,4,5,6}</a:t>
            </a:r>
            <a:endParaRPr lang="el-GR" altLang="es-E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647252"/>
    </a:dk2>
    <a:lt2>
      <a:srgbClr val="EAE8CF"/>
    </a:lt2>
    <a:accent1>
      <a:srgbClr val="E78712"/>
    </a:accent1>
    <a:accent2>
      <a:srgbClr val="B73C26"/>
    </a:accent2>
    <a:accent3>
      <a:srgbClr val="865331"/>
    </a:accent3>
    <a:accent4>
      <a:srgbClr val="B38648"/>
    </a:accent4>
    <a:accent5>
      <a:srgbClr val="BBB473"/>
    </a:accent5>
    <a:accent6>
      <a:srgbClr val="849276"/>
    </a:accent6>
    <a:hlink>
      <a:srgbClr val="FDAB2A"/>
    </a:hlink>
    <a:folHlink>
      <a:srgbClr val="CCB1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609</Words>
  <Application>Microsoft Office PowerPoint</Application>
  <PresentationFormat>Panorámica</PresentationFormat>
  <Paragraphs>200</Paragraphs>
  <Slides>17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Symbol</vt:lpstr>
      <vt:lpstr>Times New Roman</vt:lpstr>
      <vt:lpstr>Verdana</vt:lpstr>
      <vt:lpstr>Wingdings</vt:lpstr>
      <vt:lpstr>Wingdings 2</vt:lpstr>
      <vt:lpstr>Wingdings 3</vt:lpstr>
      <vt:lpstr>Espiral</vt:lpstr>
      <vt:lpstr>Equation</vt:lpstr>
      <vt:lpstr>Universidad Nacional Agraria La Molina Departamento de Estadística e Informática</vt:lpstr>
      <vt:lpstr>Contenido</vt:lpstr>
      <vt:lpstr>Experimento Aleatorio (E):</vt:lpstr>
      <vt:lpstr>Espacio muestral () : </vt:lpstr>
      <vt:lpstr>Presentación de PowerPoint</vt:lpstr>
      <vt:lpstr>2. Probabilidad: </vt:lpstr>
      <vt:lpstr>3. Aspectos Preliminares</vt:lpstr>
      <vt:lpstr>Ejemplo de variable aleatoria</vt:lpstr>
      <vt:lpstr>Ejemplo: </vt:lpstr>
      <vt:lpstr>Ejemplo:</vt:lpstr>
      <vt:lpstr>4. Principales Funciones de Probabilidad </vt:lpstr>
      <vt:lpstr>5. Función de Distribución Acumulada Empírica </vt:lpstr>
      <vt:lpstr>6. Aspectos Preliminares</vt:lpstr>
      <vt:lpstr>Aspectos Preliminares</vt:lpstr>
      <vt:lpstr>  Aplicación </vt:lpstr>
      <vt:lpstr>Simulación de números aleatorios</vt:lpstr>
      <vt:lpstr> Método de Box Muller: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Felipe Saravia Coaquira</dc:creator>
  <cp:lastModifiedBy>Hector Felipe Saravia Coaquira</cp:lastModifiedBy>
  <cp:revision>7</cp:revision>
  <dcterms:created xsi:type="dcterms:W3CDTF">2019-03-28T21:00:14Z</dcterms:created>
  <dcterms:modified xsi:type="dcterms:W3CDTF">2019-09-06T21:58:00Z</dcterms:modified>
</cp:coreProperties>
</file>