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7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9926C8-B3BC-4DE4-86E7-2CDD3AA56CE5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90769A-1492-4D8F-8B1E-2C872C206F7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0D889F-514A-4E5F-97AB-2583AD5CB6E5}" type="slidenum">
              <a:rPr lang="en-US" altLang="es-ES" smtClean="0">
                <a:latin typeface="Calibri" panose="020F0502020204030204" pitchFamily="34" charset="0"/>
              </a:rPr>
              <a:pPr/>
              <a:t>1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750FC8-676A-4295-9E45-7E688813D4CD}" type="slidenum">
              <a:rPr lang="en-US" altLang="es-ES" smtClean="0">
                <a:latin typeface="Calibri" panose="020F0502020204030204" pitchFamily="34" charset="0"/>
              </a:rPr>
              <a:pPr/>
              <a:t>5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13255-25D0-4028-BC16-EDA4E200AA6C}" type="slidenum">
              <a:rPr lang="en-US" altLang="es-ES" smtClean="0">
                <a:latin typeface="Calibri" panose="020F0502020204030204" pitchFamily="34" charset="0"/>
              </a:rPr>
              <a:pPr/>
              <a:t>6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07E4B5-149D-412C-9743-D747F2844161}" type="slidenum">
              <a:rPr lang="en-US" altLang="es-ES" smtClean="0">
                <a:latin typeface="Calibri" panose="020F0502020204030204" pitchFamily="34" charset="0"/>
              </a:rPr>
              <a:pPr/>
              <a:t>7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5A953-2ADE-4F06-97CA-8C74460E043C}" type="slidenum">
              <a:rPr lang="en-US" altLang="es-ES" smtClean="0">
                <a:latin typeface="Calibri" panose="020F0502020204030204" pitchFamily="34" charset="0"/>
              </a:rPr>
              <a:pPr/>
              <a:t>8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655F1-97A5-4E98-99C4-83F9D3CC190F}" type="slidenum">
              <a:rPr lang="en-US" altLang="es-ES" smtClean="0">
                <a:latin typeface="Calibri" panose="020F0502020204030204" pitchFamily="34" charset="0"/>
              </a:rPr>
              <a:pPr/>
              <a:t>9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DF75FB-2227-4ACD-81C6-A192056B4B14}" type="slidenum">
              <a:rPr lang="en-US" altLang="es-ES" smtClean="0">
                <a:latin typeface="Calibri" panose="020F0502020204030204" pitchFamily="34" charset="0"/>
              </a:rPr>
              <a:pPr/>
              <a:t>10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D3A519-FAA6-4277-B8FB-158D294C5B32}" type="slidenum">
              <a:rPr lang="en-US" altLang="es-ES" smtClean="0">
                <a:latin typeface="Calibri" panose="020F0502020204030204" pitchFamily="34" charset="0"/>
              </a:rPr>
              <a:pPr/>
              <a:t>11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69D198-0E48-401B-8D6F-A6DF1B9FF0A7}" type="slidenum">
              <a:rPr lang="en-US" altLang="es-ES" smtClean="0">
                <a:latin typeface="Calibri" panose="020F0502020204030204" pitchFamily="34" charset="0"/>
              </a:rPr>
              <a:pPr/>
              <a:t>12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24030-3036-4D9C-BF27-54C75530C093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0D03-5EC3-48EB-A2BD-152F8F4118D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4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019AA-1716-4A74-9FDC-9721B9B82D60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29E62-017D-42B5-A173-A8508AD1710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52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4A22-C70D-4049-BA10-82BFD414546C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BD978-A28B-4641-A285-AB90D0010D1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75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C969E-270F-4A88-9206-F76ACCBCEB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C430C-1C79-4BC6-BF62-8D931E50E8D3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314C-930B-412A-87C6-D1F0A58DEA7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9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450CE-68AD-4B55-8B32-2085BD4CA846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3C80-187A-4557-8B95-828AD4B99C6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BE8AB-0577-45C8-9679-E887E2964C4A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8A196-ED17-434E-B516-E4000329702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DFE2F-C183-4458-B4AE-73834F46A526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EA18D-0022-467B-947D-68278A9B4EE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42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DB4A-0825-43E3-91AE-D4E507E0C1DE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119A4-5DAF-43F9-AFE2-78E6B4BFBB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6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703F4-FA35-495C-9E38-97DC583F6DC9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E427-DF31-4B7D-8A59-748B2DFBB5E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6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2AB7-26FC-4393-8537-7AA6531563BD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1DC1-1C2D-4FC6-90CE-29347CC9D5E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3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A3816-371E-4AA0-8994-BC658E3EFEF8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32306-40A1-4831-8FDF-17227134FD6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s-MX" altLang="es-ES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s-MX" alt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01931E-40FB-493A-97F9-241C643160C4}" type="datetimeFigureOut">
              <a:rPr lang="es-MX"/>
              <a:pPr>
                <a:defRPr/>
              </a:pPr>
              <a:t>20/09/2019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EBA5F7B-A9E1-4377-B237-A8AA4CFA0F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Archivos%20de%20programa\R\R-2.2.1\bin\Rgui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Archivos%20de%20programa\R\R-2.2.1\bin\Rgui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781300"/>
            <a:ext cx="8064500" cy="603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800">
                <a:solidFill>
                  <a:schemeClr val="folHlink"/>
                </a:solidFill>
              </a:rPr>
              <a:t>Universidad Nacional Agraria La Molina</a:t>
            </a:r>
            <a:br>
              <a:rPr lang="es-ES" sz="2800">
                <a:solidFill>
                  <a:schemeClr val="folHlink"/>
                </a:solidFill>
              </a:rPr>
            </a:br>
            <a:r>
              <a:rPr lang="es-ES" sz="280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92538"/>
            <a:ext cx="9144000" cy="550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s-PE" altLang="es-ES" smtClean="0">
                <a:solidFill>
                  <a:srgbClr val="898989"/>
                </a:solidFill>
              </a:rPr>
              <a:t>Estadística  Computacional</a:t>
            </a:r>
            <a:endParaRPr lang="es-ES" altLang="es-ES" smtClean="0">
              <a:solidFill>
                <a:srgbClr val="898989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14600" y="5105400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  <a:latin typeface="Gill Sans MT" panose="020B0502020104020203" pitchFamily="34" charset="0"/>
              </a:rPr>
              <a:t>Ph.D. Frida Coaquira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343900" cy="4503738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Sea la variable aleatoria </a:t>
            </a:r>
            <a:r>
              <a:rPr lang="es-ES" altLang="es-ES" sz="2100" i="1" smtClean="0"/>
              <a:t>X</a:t>
            </a:r>
            <a:r>
              <a:rPr lang="es-ES" altLang="es-ES" sz="2100" smtClean="0"/>
              <a:t> con una distribución </a:t>
            </a:r>
            <a:r>
              <a:rPr lang="es-ES" altLang="es-ES" sz="2100" i="1" smtClean="0"/>
              <a:t>F(x)</a:t>
            </a:r>
            <a:r>
              <a:rPr lang="es-ES" altLang="es-ES" sz="2100" smtClean="0"/>
              <a:t>  con valor esperado                y con variancia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                      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Si se toman muestras aleatorias </a:t>
            </a:r>
            <a:r>
              <a:rPr lang="es-ES" altLang="es-ES" sz="2100" i="1" smtClean="0"/>
              <a:t>X</a:t>
            </a:r>
            <a:r>
              <a:rPr lang="es-ES" altLang="es-ES" sz="2100" i="1" baseline="-25000" smtClean="0"/>
              <a:t>1</a:t>
            </a:r>
            <a:r>
              <a:rPr lang="es-ES" altLang="es-ES" sz="2100" i="1" smtClean="0"/>
              <a:t>,…,X</a:t>
            </a:r>
            <a:r>
              <a:rPr lang="es-ES" altLang="es-ES" sz="2100" i="1" baseline="-25000" smtClean="0"/>
              <a:t>n</a:t>
            </a:r>
            <a:r>
              <a:rPr lang="es-ES" altLang="es-ES" sz="2100" smtClean="0"/>
              <a:t> con reemplazo entonces           tiene como media              y variancia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1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1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1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El error estándar de la media muestral representado por                              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es igual 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1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El error estándar de la media y de un estimado en general da una buena idea de su precisión.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2700338" y="1989138"/>
          <a:ext cx="1331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825500" imgH="254000" progId="Equation.DSMT4">
                  <p:embed/>
                </p:oleObj>
              </mc:Choice>
              <mc:Fallback>
                <p:oleObj name="Equation" r:id="rId4" imgW="8255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13319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2339975" y="4806950"/>
          <a:ext cx="2952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1993900" imgH="330200" progId="Equation.DSMT4">
                  <p:embed/>
                </p:oleObj>
              </mc:Choice>
              <mc:Fallback>
                <p:oleObj name="Equation" r:id="rId6" imgW="19939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06950"/>
                        <a:ext cx="2952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graphicFrame>
        <p:nvGraphicFramePr>
          <p:cNvPr id="19464" name="Object 4"/>
          <p:cNvGraphicFramePr>
            <a:graphicFrameLocks noChangeAspect="1"/>
          </p:cNvGraphicFramePr>
          <p:nvPr/>
        </p:nvGraphicFramePr>
        <p:xfrm>
          <a:off x="2881313" y="2967038"/>
          <a:ext cx="260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8" imgW="177569" imgH="202936" progId="Equation.DSMT4">
                  <p:embed/>
                </p:oleObj>
              </mc:Choice>
              <mc:Fallback>
                <p:oleObj name="Equation" r:id="rId8" imgW="177569" imgH="2029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967038"/>
                        <a:ext cx="260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graphicFrame>
        <p:nvGraphicFramePr>
          <p:cNvPr id="19466" name="Object 5"/>
          <p:cNvGraphicFramePr>
            <a:graphicFrameLocks noChangeAspect="1"/>
          </p:cNvGraphicFramePr>
          <p:nvPr/>
        </p:nvGraphicFramePr>
        <p:xfrm>
          <a:off x="2341563" y="3667125"/>
          <a:ext cx="1079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0" imgW="736280" imgH="304668" progId="Equation.DSMT4">
                  <p:embed/>
                </p:oleObj>
              </mc:Choice>
              <mc:Fallback>
                <p:oleObj name="Equation" r:id="rId10" imgW="736280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67125"/>
                        <a:ext cx="10795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graphicFrame>
        <p:nvGraphicFramePr>
          <p:cNvPr id="19468" name="Object 6"/>
          <p:cNvGraphicFramePr>
            <a:graphicFrameLocks noChangeAspect="1"/>
          </p:cNvGraphicFramePr>
          <p:nvPr/>
        </p:nvGraphicFramePr>
        <p:xfrm>
          <a:off x="4073525" y="3608388"/>
          <a:ext cx="15128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2" imgW="889000" imgH="419100" progId="Equation.DSMT4">
                  <p:embed/>
                </p:oleObj>
              </mc:Choice>
              <mc:Fallback>
                <p:oleObj name="Equation" r:id="rId12" imgW="889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608388"/>
                        <a:ext cx="15128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7"/>
          <p:cNvGraphicFramePr>
            <a:graphicFrameLocks noChangeAspect="1"/>
          </p:cNvGraphicFramePr>
          <p:nvPr/>
        </p:nvGraphicFramePr>
        <p:xfrm>
          <a:off x="6948488" y="4292600"/>
          <a:ext cx="865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4" imgW="520474" imgH="304668" progId="Equation.DSMT4">
                  <p:embed/>
                </p:oleObj>
              </mc:Choice>
              <mc:Fallback>
                <p:oleObj name="Equation" r:id="rId14" imgW="520474" imgH="3046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92600"/>
                        <a:ext cx="865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8"/>
          <p:cNvGraphicFramePr>
            <a:graphicFrameLocks noChangeAspect="1"/>
          </p:cNvGraphicFramePr>
          <p:nvPr/>
        </p:nvGraphicFramePr>
        <p:xfrm>
          <a:off x="4787900" y="2857500"/>
          <a:ext cx="5048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6" imgW="266584" imgH="418918" progId="Equation.DSMT4">
                  <p:embed/>
                </p:oleObj>
              </mc:Choice>
              <mc:Fallback>
                <p:oleObj name="Equation" r:id="rId16" imgW="266584" imgH="4189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7500"/>
                        <a:ext cx="5048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116013" y="620713"/>
            <a:ext cx="78279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3000">
                <a:solidFill>
                  <a:schemeClr val="tx2"/>
                </a:solidFill>
              </a:rPr>
              <a:t>Distribución muestral de la media y su error estándar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58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El Teorema de Límite Central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600" smtClean="0"/>
              <a:t>Si </a:t>
            </a:r>
            <a:r>
              <a:rPr lang="es-ES" altLang="es-ES" sz="2600" i="1" smtClean="0"/>
              <a:t>X</a:t>
            </a:r>
            <a:r>
              <a:rPr lang="es-ES" altLang="es-ES" sz="2600" i="1" baseline="-25000" smtClean="0"/>
              <a:t>1</a:t>
            </a:r>
            <a:r>
              <a:rPr lang="es-ES" altLang="es-ES" sz="2600" i="1" smtClean="0"/>
              <a:t>,…,X</a:t>
            </a:r>
            <a:r>
              <a:rPr lang="es-ES" altLang="es-ES" sz="2600" i="1" baseline="-25000" smtClean="0"/>
              <a:t>n</a:t>
            </a:r>
            <a:r>
              <a:rPr lang="es-ES" altLang="es-ES" sz="2600" smtClean="0"/>
              <a:t> es una muestra aleatoria extraída de una población con media    y variancia     la distribución de la media muestral     es aproximadamente normal con media       y variancia           , es decir: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600" smtClean="0"/>
              <a:t>             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6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ES" sz="2600" smtClean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600" smtClean="0"/>
              <a:t>cuando </a:t>
            </a:r>
            <a:r>
              <a:rPr lang="es-ES" altLang="es-ES" sz="2600" i="1" smtClean="0"/>
              <a:t>n</a:t>
            </a:r>
            <a:r>
              <a:rPr lang="es-ES" altLang="es-ES" sz="2600" smtClean="0"/>
              <a:t> es grande</a:t>
            </a: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3687763" y="2790825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177569" imgH="202936" progId="Equation.DSMT4">
                  <p:embed/>
                </p:oleObj>
              </mc:Choice>
              <mc:Fallback>
                <p:oleObj name="Equation" r:id="rId4" imgW="177569" imgH="20293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790825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4075113" y="2438400"/>
          <a:ext cx="3429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152268" imgH="164957" progId="Equation.DSMT4">
                  <p:embed/>
                </p:oleObj>
              </mc:Choice>
              <mc:Fallback>
                <p:oleObj name="Equation" r:id="rId6" imgW="152268" imgH="1649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38400"/>
                        <a:ext cx="3429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5940425" y="2322513"/>
          <a:ext cx="3952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8" imgW="203024" imgH="203024" progId="Equation.DSMT4">
                  <p:embed/>
                </p:oleObj>
              </mc:Choice>
              <mc:Fallback>
                <p:oleObj name="Equation" r:id="rId8" imgW="203024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22513"/>
                        <a:ext cx="3952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5"/>
          <p:cNvGraphicFramePr>
            <a:graphicFrameLocks noChangeAspect="1"/>
          </p:cNvGraphicFramePr>
          <p:nvPr/>
        </p:nvGraphicFramePr>
        <p:xfrm>
          <a:off x="3851275" y="4229100"/>
          <a:ext cx="18002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0" imgW="977476" imgH="482391" progId="Equation.DSMT4">
                  <p:embed/>
                </p:oleObj>
              </mc:Choice>
              <mc:Fallback>
                <p:oleObj name="Equation" r:id="rId10" imgW="977476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29100"/>
                        <a:ext cx="18002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6"/>
          <p:cNvGraphicFramePr>
            <a:graphicFrameLocks noChangeAspect="1"/>
          </p:cNvGraphicFramePr>
          <p:nvPr/>
        </p:nvGraphicFramePr>
        <p:xfrm>
          <a:off x="2270125" y="3151188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2" imgW="152268" imgH="164957" progId="Equation.DSMT4">
                  <p:embed/>
                </p:oleObj>
              </mc:Choice>
              <mc:Fallback>
                <p:oleObj name="Equation" r:id="rId12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151188"/>
                        <a:ext cx="3317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7"/>
          <p:cNvGraphicFramePr>
            <a:graphicFrameLocks noChangeAspect="1"/>
          </p:cNvGraphicFramePr>
          <p:nvPr/>
        </p:nvGraphicFramePr>
        <p:xfrm>
          <a:off x="4360863" y="3117850"/>
          <a:ext cx="36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3" imgW="241195" imgH="418918" progId="Equation.DSMT4">
                  <p:embed/>
                </p:oleObj>
              </mc:Choice>
              <mc:Fallback>
                <p:oleObj name="Equation" r:id="rId13" imgW="241195" imgH="418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3117850"/>
                        <a:ext cx="36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76327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smtClean="0"/>
              <a:t>CONTENIDO</a:t>
            </a:r>
          </a:p>
        </p:txBody>
      </p:sp>
      <p:sp>
        <p:nvSpPr>
          <p:cNvPr id="6147" name="3 Rectángulo"/>
          <p:cNvSpPr>
            <a:spLocks noChangeArrowheads="1"/>
          </p:cNvSpPr>
          <p:nvPr/>
        </p:nvSpPr>
        <p:spPr bwMode="auto">
          <a:xfrm>
            <a:off x="428625" y="1500188"/>
            <a:ext cx="8715375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E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 b="1"/>
              <a:t>Capítulo I: Distribuciones Muestrales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1.Introducción.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2.Valor del estadístico.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3.Muestra Aleatoria.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4.Distribución muestral.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5.Distribución Muestral de la media y su error estándar.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ES" sz="2400"/>
              <a:t>6.ElTeorema Central de Límite.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smtClean="0"/>
              <a:t>1. Introducción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ES" smtClean="0"/>
              <a:t>Para entender la idea del primer método computacional (Bootstrap)es necesario recordar algunos conceptos referidos a distribuciones muestrales de un estadístico.</a:t>
            </a:r>
          </a:p>
          <a:p>
            <a:pPr eaLnBrk="1" hangingPunct="1"/>
            <a:r>
              <a:rPr lang="es-MX" altLang="es-ES" smtClean="0"/>
              <a:t>Aquí se discutirán desde el punto de vista computacional la distribución muestral de la media y de la diferencia de medias.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" smtClean="0"/>
              <a:t>VALOR ESTADISTICO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ES" smtClean="0"/>
              <a:t>Un valor estadístico es cualquier cantidad cuyo valor se puede calcular a partir de datos muestrales. Antes de obtener la información, hay incertidumbre en cuanto a ¿Cuál será el resultado del valor estadístico?</a:t>
            </a:r>
          </a:p>
          <a:p>
            <a:pPr eaLnBrk="1" hangingPunct="1"/>
            <a:r>
              <a:rPr lang="es-MX" altLang="es-ES" smtClean="0"/>
              <a:t>Por lo tanto un valor estadístico es una variablealeatoria.</a:t>
            </a:r>
          </a:p>
          <a:p>
            <a:pPr eaLnBrk="1" hangingPunct="1"/>
            <a:r>
              <a:rPr lang="es-MX" altLang="es-ES" smtClean="0"/>
              <a:t>Estadísticos: u,u1-u2me,s,p,p1-p2,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58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Muestra Aleatoria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70875" cy="4432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400" smtClean="0">
                <a:latin typeface="Arial" panose="020B0604020202020204" pitchFamily="34" charset="0"/>
              </a:rPr>
              <a:t>	Sea la población </a:t>
            </a:r>
            <a:r>
              <a:rPr lang="es-ES" altLang="es-ES" sz="2400" i="1" smtClean="0">
                <a:latin typeface="Arial" panose="020B0604020202020204" pitchFamily="34" charset="0"/>
              </a:rPr>
              <a:t>U</a:t>
            </a:r>
            <a:r>
              <a:rPr lang="es-ES" altLang="es-ES" sz="2400" smtClean="0">
                <a:latin typeface="Arial" panose="020B0604020202020204" pitchFamily="34" charset="0"/>
              </a:rPr>
              <a:t>={</a:t>
            </a:r>
            <a:r>
              <a:rPr lang="es-ES" altLang="es-ES" sz="2400" i="1" smtClean="0">
                <a:latin typeface="Arial" panose="020B0604020202020204" pitchFamily="34" charset="0"/>
              </a:rPr>
              <a:t>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1</a:t>
            </a:r>
            <a:r>
              <a:rPr lang="es-ES" altLang="es-ES" sz="2400" i="1" smtClean="0">
                <a:latin typeface="Arial" panose="020B0604020202020204" pitchFamily="34" charset="0"/>
              </a:rPr>
              <a:t>, 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2</a:t>
            </a:r>
            <a:r>
              <a:rPr lang="es-ES" altLang="es-ES" sz="2400" i="1" smtClean="0">
                <a:latin typeface="Arial" panose="020B0604020202020204" pitchFamily="34" charset="0"/>
              </a:rPr>
              <a:t>,…,U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N</a:t>
            </a:r>
            <a:r>
              <a:rPr lang="es-ES" altLang="es-ES" sz="2400" i="1" smtClean="0">
                <a:latin typeface="Arial" panose="020B0604020202020204" pitchFamily="34" charset="0"/>
              </a:rPr>
              <a:t>}</a:t>
            </a:r>
            <a:r>
              <a:rPr lang="es-ES" altLang="es-ES" sz="2400" baseline="-25000" smtClean="0">
                <a:latin typeface="Arial" panose="020B0604020202020204" pitchFamily="34" charset="0"/>
              </a:rPr>
              <a:t> </a:t>
            </a:r>
            <a:r>
              <a:rPr lang="es-ES" altLang="es-ES" sz="2400" smtClean="0">
                <a:latin typeface="Arial" panose="020B0604020202020204" pitchFamily="34" charset="0"/>
              </a:rPr>
              <a:t>de </a:t>
            </a:r>
            <a:r>
              <a:rPr lang="es-ES" altLang="es-ES" sz="2400" i="1" smtClean="0">
                <a:latin typeface="Arial" panose="020B0604020202020204" pitchFamily="34" charset="0"/>
              </a:rPr>
              <a:t>N</a:t>
            </a:r>
            <a:r>
              <a:rPr lang="es-ES" altLang="es-ES" sz="2400" smtClean="0">
                <a:latin typeface="Arial" panose="020B0604020202020204" pitchFamily="34" charset="0"/>
              </a:rPr>
              <a:t> unidades cada una de las cuales es igualmente probable de ser seleccionada en cualquier extracción al azar.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400" smtClean="0">
                <a:latin typeface="Arial" panose="020B0604020202020204" pitchFamily="34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400" smtClean="0">
                <a:latin typeface="Arial" panose="020B0604020202020204" pitchFamily="34" charset="0"/>
              </a:rPr>
              <a:t>Una muestra aleatoria </a:t>
            </a:r>
            <a:r>
              <a:rPr lang="es-ES" altLang="es-ES" sz="2400" i="1" smtClean="0">
                <a:latin typeface="Arial" panose="020B0604020202020204" pitchFamily="34" charset="0"/>
              </a:rPr>
              <a:t>S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j</a:t>
            </a:r>
            <a:r>
              <a:rPr lang="es-ES" altLang="es-ES" sz="2400" smtClean="0">
                <a:latin typeface="Arial" panose="020B0604020202020204" pitchFamily="34" charset="0"/>
              </a:rPr>
              <a:t>={</a:t>
            </a:r>
            <a:r>
              <a:rPr lang="es-ES" altLang="es-ES" sz="2400" i="1" smtClean="0">
                <a:latin typeface="Arial" panose="020B0604020202020204" pitchFamily="34" charset="0"/>
              </a:rPr>
              <a:t>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j1,</a:t>
            </a:r>
            <a:r>
              <a:rPr lang="es-ES" altLang="es-ES" sz="2400" i="1" smtClean="0">
                <a:latin typeface="Arial" panose="020B0604020202020204" pitchFamily="34" charset="0"/>
              </a:rPr>
              <a:t> 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j2</a:t>
            </a:r>
            <a:r>
              <a:rPr lang="es-ES" altLang="es-ES" sz="2400" i="1" smtClean="0">
                <a:latin typeface="Arial" panose="020B0604020202020204" pitchFamily="34" charset="0"/>
              </a:rPr>
              <a:t>,…,u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jn</a:t>
            </a:r>
            <a:r>
              <a:rPr lang="es-ES" altLang="es-ES" sz="2400" smtClean="0">
                <a:latin typeface="Arial" panose="020B0604020202020204" pitchFamily="34" charset="0"/>
              </a:rPr>
              <a:t>}</a:t>
            </a:r>
            <a:r>
              <a:rPr lang="es-ES" altLang="es-ES" sz="2400" baseline="-25000" smtClean="0">
                <a:latin typeface="Arial" panose="020B0604020202020204" pitchFamily="34" charset="0"/>
              </a:rPr>
              <a:t> </a:t>
            </a:r>
            <a:r>
              <a:rPr lang="es-ES" altLang="es-ES" sz="2400" smtClean="0">
                <a:latin typeface="Arial" panose="020B0604020202020204" pitchFamily="34" charset="0"/>
              </a:rPr>
              <a:t>de tamaño </a:t>
            </a:r>
            <a:r>
              <a:rPr lang="es-ES" altLang="es-ES" sz="2400" i="1" smtClean="0">
                <a:latin typeface="Arial" panose="020B0604020202020204" pitchFamily="34" charset="0"/>
              </a:rPr>
              <a:t>n,</a:t>
            </a:r>
            <a:r>
              <a:rPr lang="es-ES" altLang="es-ES" sz="2400" smtClean="0">
                <a:latin typeface="Arial" panose="020B0604020202020204" pitchFamily="34" charset="0"/>
              </a:rPr>
              <a:t>  es una colección de </a:t>
            </a:r>
            <a:r>
              <a:rPr lang="es-ES" altLang="es-ES" sz="2400" i="1" smtClean="0">
                <a:latin typeface="Arial" panose="020B0604020202020204" pitchFamily="34" charset="0"/>
              </a:rPr>
              <a:t>n</a:t>
            </a:r>
            <a:r>
              <a:rPr lang="es-ES" altLang="es-ES" sz="2400" smtClean="0">
                <a:latin typeface="Arial" panose="020B0604020202020204" pitchFamily="34" charset="0"/>
              </a:rPr>
              <a:t> unidades seleccionadas al azar de la población.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400" smtClean="0">
                <a:latin typeface="Arial" panose="020B0604020202020204" pitchFamily="34" charset="0"/>
              </a:rPr>
              <a:t>	</a:t>
            </a:r>
            <a:r>
              <a:rPr lang="es-ES" altLang="es-ES" sz="2400" i="1" smtClean="0">
                <a:latin typeface="Arial" panose="020B0604020202020204" pitchFamily="34" charset="0"/>
              </a:rPr>
              <a:t>u</a:t>
            </a:r>
            <a:r>
              <a:rPr lang="es-ES" altLang="es-ES" sz="2400" i="1" baseline="-25000" smtClean="0">
                <a:latin typeface="Arial" panose="020B0604020202020204" pitchFamily="34" charset="0"/>
              </a:rPr>
              <a:t>ij</a:t>
            </a:r>
            <a:r>
              <a:rPr lang="es-ES" altLang="es-ES" sz="2400" i="1" smtClean="0">
                <a:latin typeface="Arial" panose="020B0604020202020204" pitchFamily="34" charset="0"/>
              </a:rPr>
              <a:t>:</a:t>
            </a:r>
            <a:r>
              <a:rPr lang="es-ES" altLang="es-ES" sz="2400" smtClean="0">
                <a:latin typeface="Arial" panose="020B0604020202020204" pitchFamily="34" charset="0"/>
              </a:rPr>
              <a:t> representa la i-ésima unidad muestral de </a:t>
            </a:r>
            <a:r>
              <a:rPr lang="es-ES" altLang="es-ES" sz="2400" i="1" smtClean="0">
                <a:latin typeface="Arial" panose="020B0604020202020204" pitchFamily="34" charset="0"/>
              </a:rPr>
              <a:t>U</a:t>
            </a:r>
            <a:r>
              <a:rPr lang="es-ES" altLang="es-ES" sz="2400" smtClean="0">
                <a:latin typeface="Arial" panose="020B0604020202020204" pitchFamily="34" charset="0"/>
              </a:rPr>
              <a:t> perteneciente a la j-ésima muestra.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793037" cy="911225"/>
          </a:xfrm>
        </p:spPr>
        <p:txBody>
          <a:bodyPr/>
          <a:lstStyle/>
          <a:p>
            <a:pPr eaLnBrk="1" hangingPunct="1"/>
            <a:r>
              <a:rPr lang="es-ES" altLang="es-ES" sz="3400" smtClean="0"/>
              <a:t>Definición de Muestra Aleatoria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270875" cy="4432300"/>
          </a:xfrm>
        </p:spPr>
        <p:txBody>
          <a:bodyPr/>
          <a:lstStyle/>
          <a:p>
            <a:pPr marL="365125" indent="-365125" algn="just" eaLnBrk="1" hangingPunct="1">
              <a:buFont typeface="Wingdings" panose="05000000000000000000" pitchFamily="2" charset="2"/>
              <a:buNone/>
              <a:defRPr/>
            </a:pPr>
            <a:r>
              <a:rPr lang="es-ES" sz="2600" dirty="0" smtClean="0"/>
              <a:t>	Se dice que las variables aleatorias </a:t>
            </a:r>
            <a:r>
              <a:rPr lang="es-ES" sz="2600" i="1" dirty="0" smtClean="0"/>
              <a:t>X</a:t>
            </a:r>
            <a:r>
              <a:rPr lang="es-ES" sz="2600" i="1" baseline="-25000" dirty="0" smtClean="0"/>
              <a:t>1</a:t>
            </a:r>
            <a:r>
              <a:rPr lang="es-ES" sz="2600" i="1" dirty="0" smtClean="0"/>
              <a:t>,X</a:t>
            </a:r>
            <a:r>
              <a:rPr lang="es-ES" sz="2600" i="1" baseline="-25000" dirty="0" smtClean="0"/>
              <a:t>2</a:t>
            </a:r>
            <a:r>
              <a:rPr lang="es-ES" sz="2600" i="1" dirty="0" smtClean="0"/>
              <a:t>,…,</a:t>
            </a:r>
            <a:r>
              <a:rPr lang="es-ES" sz="2600" i="1" dirty="0" err="1" smtClean="0"/>
              <a:t>X</a:t>
            </a:r>
            <a:r>
              <a:rPr lang="es-ES" sz="2600" i="1" baseline="-25000" dirty="0" err="1" smtClean="0"/>
              <a:t>n</a:t>
            </a:r>
            <a:r>
              <a:rPr lang="es-ES" sz="2600" i="1" baseline="-25000" dirty="0" smtClean="0"/>
              <a:t> </a:t>
            </a:r>
            <a:r>
              <a:rPr lang="es-ES" sz="2600" dirty="0" smtClean="0"/>
              <a:t>forman una muestra aleatoria de tamaño </a:t>
            </a:r>
            <a:r>
              <a:rPr lang="es-ES" sz="2600" i="1" dirty="0" smtClean="0"/>
              <a:t>n</a:t>
            </a:r>
            <a:r>
              <a:rPr lang="es-ES" sz="2600" dirty="0" smtClean="0"/>
              <a:t> si:</a:t>
            </a:r>
          </a:p>
          <a:p>
            <a:pPr algn="just" eaLnBrk="1" hangingPunct="1">
              <a:defRPr/>
            </a:pPr>
            <a:r>
              <a:rPr lang="es-ES" sz="2600" dirty="0" smtClean="0"/>
              <a:t>Las </a:t>
            </a:r>
            <a:r>
              <a:rPr lang="es-ES" sz="2600" i="1" dirty="0" smtClean="0"/>
              <a:t>X</a:t>
            </a:r>
            <a:r>
              <a:rPr lang="es-ES" sz="2600" i="1" baseline="-25000" dirty="0" smtClean="0"/>
              <a:t>i</a:t>
            </a:r>
            <a:r>
              <a:rPr lang="es-ES" sz="2600" i="1" dirty="0" smtClean="0"/>
              <a:t> </a:t>
            </a:r>
            <a:r>
              <a:rPr lang="es-ES" sz="2600" dirty="0" smtClean="0"/>
              <a:t>son variables aleatorias independientes.</a:t>
            </a:r>
          </a:p>
          <a:p>
            <a:pPr algn="just" eaLnBrk="1" hangingPunct="1">
              <a:defRPr/>
            </a:pPr>
            <a:r>
              <a:rPr lang="es-ES" sz="2600" dirty="0" smtClean="0"/>
              <a:t>Toda </a:t>
            </a:r>
            <a:r>
              <a:rPr lang="es-ES" sz="2600" i="1" dirty="0" smtClean="0"/>
              <a:t>X</a:t>
            </a:r>
            <a:r>
              <a:rPr lang="es-ES" sz="2600" i="1" baseline="-25000" dirty="0" smtClean="0"/>
              <a:t>i</a:t>
            </a:r>
            <a:r>
              <a:rPr lang="es-ES" sz="2600" i="1" dirty="0" smtClean="0"/>
              <a:t> </a:t>
            </a:r>
            <a:r>
              <a:rPr lang="es-ES" sz="2600" dirty="0" smtClean="0"/>
              <a:t>tiene la misma distribución de probabilidad.</a:t>
            </a:r>
          </a:p>
          <a:p>
            <a:pPr marL="365125" indent="-365125" algn="just" eaLnBrk="1" hangingPunct="1">
              <a:buFont typeface="Wingdings" panose="05000000000000000000" pitchFamily="2" charset="2"/>
              <a:buNone/>
              <a:defRPr/>
            </a:pPr>
            <a:r>
              <a:rPr lang="es-ES" sz="2600" dirty="0" smtClean="0"/>
              <a:t>	Ejemplo 1: </a:t>
            </a:r>
          </a:p>
          <a:p>
            <a:pPr marL="365125" indent="-365125" algn="just" eaLnBrk="1" hangingPunct="1">
              <a:buFont typeface="Wingdings" panose="05000000000000000000" pitchFamily="2" charset="2"/>
              <a:buNone/>
              <a:defRPr/>
            </a:pPr>
            <a:r>
              <a:rPr lang="es-ES" sz="2600" dirty="0" smtClean="0"/>
              <a:t>	Extracción de muestras con reemplazo y sin reemplazo usando R.</a:t>
            </a:r>
          </a:p>
          <a:p>
            <a:pPr marL="365125" indent="-365125" algn="just" eaLnBrk="1" hangingPunct="1">
              <a:buFont typeface="Wingdings" panose="05000000000000000000" pitchFamily="2" charset="2"/>
              <a:buNone/>
              <a:defRPr/>
            </a:pPr>
            <a:r>
              <a:rPr lang="es-ES" sz="2600" dirty="0" smtClean="0"/>
              <a:t>		</a:t>
            </a:r>
          </a:p>
        </p:txBody>
      </p:sp>
      <p:sp>
        <p:nvSpPr>
          <p:cNvPr id="11268" name="AutoShape 4" descr="Rlogo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351838" y="6137275"/>
            <a:ext cx="792162" cy="720725"/>
          </a:xfrm>
          <a:prstGeom prst="actionButtonBlank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58825"/>
          </a:xfrm>
        </p:spPr>
        <p:txBody>
          <a:bodyPr/>
          <a:lstStyle/>
          <a:p>
            <a:pPr eaLnBrk="1" hangingPunct="1"/>
            <a:r>
              <a:rPr lang="es-ES" altLang="es-ES" sz="3400" smtClean="0"/>
              <a:t>DEFINICIÓN COMPUTACIONAL DE M.A.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2238"/>
            <a:ext cx="8270875" cy="44323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Para obtener una m.a.  básicamente lo que se selecciona son </a:t>
            </a:r>
            <a:r>
              <a:rPr lang="es-ES" altLang="es-ES" sz="2800" i="1" smtClean="0"/>
              <a:t>n</a:t>
            </a:r>
            <a:r>
              <a:rPr lang="es-ES" altLang="es-ES" sz="2800" smtClean="0"/>
              <a:t> enteros entre 1 y </a:t>
            </a:r>
            <a:r>
              <a:rPr lang="es-ES" altLang="es-ES" sz="2800" i="1" smtClean="0"/>
              <a:t>N</a:t>
            </a:r>
            <a:r>
              <a:rPr lang="es-ES" altLang="es-ES" sz="2800" smtClean="0"/>
              <a:t>  con igual probabilidad (1/</a:t>
            </a:r>
            <a:r>
              <a:rPr lang="es-ES" altLang="es-ES" sz="2800" i="1" smtClean="0"/>
              <a:t>N</a:t>
            </a:r>
            <a:r>
              <a:rPr lang="es-ES" altLang="es-ES" sz="2800" smtClean="0"/>
              <a:t>) de ser elegidos. Estos enteros definen los índices de las unidades seleccionadas en la muestra.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ES" sz="2800" smtClean="0"/>
              <a:t>Si estos enteros se pueden repetir se dice que la muestra es con reemplazo, caso contrario se dirá que es una muestra sin reemplazo. </a:t>
            </a:r>
            <a:endParaRPr lang="es-ES" altLang="es-ES" sz="2800" baseline="-25000" smtClean="0"/>
          </a:p>
        </p:txBody>
      </p:sp>
      <p:sp>
        <p:nvSpPr>
          <p:cNvPr id="13316" name="AutoShape 4" descr="Rlogo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351838" y="6137275"/>
            <a:ext cx="792162" cy="720725"/>
          </a:xfrm>
          <a:prstGeom prst="actionButtonBlank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827962" cy="838200"/>
          </a:xfrm>
        </p:spPr>
        <p:txBody>
          <a:bodyPr/>
          <a:lstStyle/>
          <a:p>
            <a:pPr eaLnBrk="1" hangingPunct="1"/>
            <a:r>
              <a:rPr lang="es-ES" altLang="es-ES" smtClean="0"/>
              <a:t>Distribución muestral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912100" cy="5229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ES" smtClean="0"/>
              <a:t>Es la distribución de probabilidad de un estadístico obtenido a partir de todas las posibles muestras de tamaño </a:t>
            </a:r>
            <a:r>
              <a:rPr lang="es-ES" altLang="es-ES" i="1" smtClean="0"/>
              <a:t>n </a:t>
            </a:r>
            <a:r>
              <a:rPr lang="es-ES" altLang="es-ES" smtClean="0"/>
              <a:t>elegidas al azar de una población determinada.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331913" y="4076700"/>
            <a:ext cx="1223962" cy="2160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Arial" panose="020B0604020202020204" pitchFamily="34" charset="0"/>
              </a:rPr>
              <a:t>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ES" sz="2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2484438" y="4076700"/>
            <a:ext cx="19431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627313" y="51577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411413" y="5949950"/>
            <a:ext cx="2232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 rot="5400000">
            <a:off x="5319712" y="5543551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427538" y="3789363"/>
            <a:ext cx="216058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T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=t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(x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,x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,…,x</a:t>
            </a:r>
            <a:r>
              <a:rPr lang="es-ES" altLang="es-ES" sz="1800" baseline="-25000">
                <a:latin typeface="Arial" panose="020B0604020202020204" pitchFamily="34" charset="0"/>
              </a:rPr>
              <a:t>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427538" y="4797425"/>
            <a:ext cx="216058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T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=t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(x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,x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,…,x</a:t>
            </a:r>
            <a:r>
              <a:rPr lang="es-ES" altLang="es-ES" sz="1800" baseline="-25000">
                <a:latin typeface="Arial" panose="020B0604020202020204" pitchFamily="34" charset="0"/>
              </a:rPr>
              <a:t>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4427538" y="6021388"/>
            <a:ext cx="216058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T</a:t>
            </a:r>
            <a:r>
              <a:rPr lang="es-ES" altLang="es-ES" sz="1800" baseline="-25000">
                <a:latin typeface="Arial" panose="020B0604020202020204" pitchFamily="34" charset="0"/>
              </a:rPr>
              <a:t>b</a:t>
            </a:r>
            <a:r>
              <a:rPr lang="es-ES" altLang="es-ES" sz="1800">
                <a:latin typeface="Arial" panose="020B0604020202020204" pitchFamily="34" charset="0"/>
              </a:rPr>
              <a:t>=t</a:t>
            </a:r>
            <a:r>
              <a:rPr lang="es-ES" altLang="es-ES" sz="1800" baseline="-25000">
                <a:latin typeface="Arial" panose="020B0604020202020204" pitchFamily="34" charset="0"/>
              </a:rPr>
              <a:t>b</a:t>
            </a:r>
            <a:r>
              <a:rPr lang="es-ES" altLang="es-ES" sz="1800">
                <a:latin typeface="Arial" panose="020B0604020202020204" pitchFamily="34" charset="0"/>
              </a:rPr>
              <a:t>(x</a:t>
            </a:r>
            <a:r>
              <a:rPr lang="es-ES" altLang="es-ES" sz="1800" baseline="-25000">
                <a:latin typeface="Arial" panose="020B0604020202020204" pitchFamily="34" charset="0"/>
              </a:rPr>
              <a:t>1</a:t>
            </a:r>
            <a:r>
              <a:rPr lang="es-ES" altLang="es-ES" sz="1800">
                <a:latin typeface="Arial" panose="020B0604020202020204" pitchFamily="34" charset="0"/>
              </a:rPr>
              <a:t>,x</a:t>
            </a:r>
            <a:r>
              <a:rPr lang="es-ES" altLang="es-ES" sz="1800" baseline="-25000">
                <a:latin typeface="Arial" panose="020B0604020202020204" pitchFamily="34" charset="0"/>
              </a:rPr>
              <a:t>2</a:t>
            </a:r>
            <a:r>
              <a:rPr lang="es-ES" altLang="es-ES" sz="1800">
                <a:latin typeface="Arial" panose="020B0604020202020204" pitchFamily="34" charset="0"/>
              </a:rPr>
              <a:t>,…,x</a:t>
            </a:r>
            <a:r>
              <a:rPr lang="es-ES" altLang="es-ES" sz="1800" baseline="-25000">
                <a:latin typeface="Arial" panose="020B0604020202020204" pitchFamily="34" charset="0"/>
              </a:rPr>
              <a:t>n</a:t>
            </a:r>
            <a:r>
              <a:rPr lang="es-ES" altLang="es-ES" sz="180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2" t="15318" r="10791" b="19481"/>
          <a:stretch>
            <a:fillRect/>
          </a:stretch>
        </p:blipFill>
        <p:spPr bwMode="auto">
          <a:xfrm>
            <a:off x="6877050" y="4005263"/>
            <a:ext cx="1819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877050" y="566102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7812088" y="3860800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8243888" y="3860800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f</a:t>
            </a:r>
            <a:r>
              <a:rPr lang="es-ES" altLang="es-ES" sz="1800" baseline="-25000">
                <a:latin typeface="Arial" panose="020B0604020202020204" pitchFamily="34" charset="0"/>
              </a:rPr>
              <a:t>T</a:t>
            </a:r>
            <a:r>
              <a:rPr lang="es-ES" altLang="es-ES" sz="1800">
                <a:latin typeface="Arial" panose="020B0604020202020204" pitchFamily="34" charset="0"/>
              </a:rPr>
              <a:t>(t)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380288" y="58054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PE" altLang="es-ES" sz="1800">
              <a:latin typeface="Arial" panose="020B0604020202020204" pitchFamily="34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7504113" y="57531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8604250" y="573405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827962" cy="838200"/>
          </a:xfrm>
        </p:spPr>
        <p:txBody>
          <a:bodyPr/>
          <a:lstStyle/>
          <a:p>
            <a:pPr eaLnBrk="1" hangingPunct="1"/>
            <a:r>
              <a:rPr lang="es-ES" altLang="es-ES" smtClean="0"/>
              <a:t>Distribución muestral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912100" cy="4503738"/>
          </a:xfrm>
        </p:spPr>
        <p:txBody>
          <a:bodyPr/>
          <a:lstStyle/>
          <a:p>
            <a:pPr marL="273050" indent="-27305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100" smtClean="0"/>
              <a:t>	</a:t>
            </a:r>
            <a:r>
              <a:rPr lang="es-ES" altLang="es-ES" sz="2000" smtClean="0"/>
              <a:t>Cuando la población es infinita, tenemos que concebir la distribución muestral como una distribución muestral teórica.</a:t>
            </a:r>
          </a:p>
          <a:p>
            <a:pPr marL="273050" indent="-27305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000" smtClean="0"/>
              <a:t>	Cuando la población es finita y de tamaño moderado podemos construir una distribución muestral experimental.</a:t>
            </a:r>
          </a:p>
          <a:p>
            <a:pPr marL="273050" indent="-27305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2000" smtClean="0"/>
              <a:t>	En general, cuando estudiamos una distribución muestral, estamos interesados en conocer las siguientes características:</a:t>
            </a:r>
          </a:p>
          <a:p>
            <a:pPr marL="273050" indent="-273050" algn="just" eaLnBrk="1" hangingPunct="1">
              <a:lnSpc>
                <a:spcPct val="80000"/>
              </a:lnSpc>
            </a:pPr>
            <a:r>
              <a:rPr lang="es-ES" altLang="es-ES" sz="2000" smtClean="0"/>
              <a:t>Su forma funcional (representación de su función de densidad)</a:t>
            </a:r>
          </a:p>
          <a:p>
            <a:pPr marL="273050" indent="-273050" algn="just" eaLnBrk="1" hangingPunct="1">
              <a:lnSpc>
                <a:spcPct val="80000"/>
              </a:lnSpc>
            </a:pPr>
            <a:r>
              <a:rPr lang="es-ES" altLang="es-ES" sz="2000" smtClean="0"/>
              <a:t>Su media</a:t>
            </a:r>
          </a:p>
          <a:p>
            <a:pPr marL="273050" indent="-273050" algn="just" eaLnBrk="1" hangingPunct="1">
              <a:lnSpc>
                <a:spcPct val="80000"/>
              </a:lnSpc>
            </a:pPr>
            <a:r>
              <a:rPr lang="es-ES" altLang="es-ES" sz="2000" smtClean="0"/>
              <a:t>Su desviación estándar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398</Words>
  <Application>Microsoft Office PowerPoint</Application>
  <PresentationFormat>Presentación en pantalla (4:3)</PresentationFormat>
  <Paragraphs>79</Paragraphs>
  <Slides>12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Wingdings 2</vt:lpstr>
      <vt:lpstr>Gill Sans MT</vt:lpstr>
      <vt:lpstr>Wingdings</vt:lpstr>
      <vt:lpstr>Times New Roman</vt:lpstr>
      <vt:lpstr>Tema de Office</vt:lpstr>
      <vt:lpstr>MathType 5.0 Equation</vt:lpstr>
      <vt:lpstr>Universidad Nacional Agraria La Molina Departamento de Estadística e Informática</vt:lpstr>
      <vt:lpstr>CONTENIDO</vt:lpstr>
      <vt:lpstr>1. Introducción</vt:lpstr>
      <vt:lpstr>VALOR ESTADISTICO</vt:lpstr>
      <vt:lpstr>Muestra Aleatoria</vt:lpstr>
      <vt:lpstr>Definición de Muestra Aleatoria</vt:lpstr>
      <vt:lpstr>DEFINICIÓN COMPUTACIONAL DE M.A.</vt:lpstr>
      <vt:lpstr>Distribución muestral</vt:lpstr>
      <vt:lpstr>Distribución muestral</vt:lpstr>
      <vt:lpstr>Presentación de PowerPoint</vt:lpstr>
      <vt:lpstr>El Teorema de Límite Central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Agraria La Molina Departamento de Estadística e Informática</dc:title>
  <dc:creator>Administratr</dc:creator>
  <cp:lastModifiedBy>Hector Felipe Saravia Coaquira</cp:lastModifiedBy>
  <cp:revision>7</cp:revision>
  <dcterms:created xsi:type="dcterms:W3CDTF">2013-04-20T11:43:33Z</dcterms:created>
  <dcterms:modified xsi:type="dcterms:W3CDTF">2019-09-20T21:18:06Z</dcterms:modified>
</cp:coreProperties>
</file>