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71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D581BF7-10E5-4A7D-99BD-AA1BCBB3E773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F671117-D700-4894-8293-556E9D00C0F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32296D-09E6-4661-A4B2-D8DF24DFB9C9}" type="slidenum">
              <a:rPr lang="en-US" altLang="es-ES" smtClean="0"/>
              <a:pPr>
                <a:spcBef>
                  <a:spcPct val="0"/>
                </a:spcBef>
              </a:pPr>
              <a:t>1</a:t>
            </a:fld>
            <a:endParaRPr lang="en-US" altLang="es-ES" smtClean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1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16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17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20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23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2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5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27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28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29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30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31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982D8-F475-458A-A29E-637C66FB0DD7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4E7A4-2595-48BB-B409-0E7E3CE1E75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856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B6A71-0EF8-4909-AEF2-5AFAAF22B153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6938-DEC7-4811-AD2D-C214669D4E8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39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10215-F28F-4CAA-A22D-D5D167E999F5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287AA-B17E-4D01-86F6-3994795A60F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14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05E16-3836-429D-8151-C4DFBF4CAC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2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899E0-3956-4A3A-A3AC-DE49CFB4D9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840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s-MX" noProof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1A5BA-F9CA-4CFD-86B6-95704516A3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90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EB92-E981-4601-A891-4FD5AAB960A6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2F239-F335-4460-82D5-C8883925A8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56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1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16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17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18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9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20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23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2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2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26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27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28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29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30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31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C2B4A-9F02-4F3D-AA27-FAD535D17ABB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8B52E-5438-4F99-B761-F31322DD56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61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463D4-8441-46C3-99D6-849BD4D68890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E3B87-92B6-4774-9AA3-4AC86DB174B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3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6CEDF-EA84-48D6-891E-EE408BB98B89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79D97-3141-4658-9506-842B47645BF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78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B7C3-51A9-4E55-8D69-B54879AC72C3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27FD0-B2A9-45CD-8283-A4DCD6DE738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23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D7A2F-93FD-416E-99A7-AE5A6484A608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A33BA-F20D-4A1D-9EFC-B200FC822F4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9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14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16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" name="17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" name="18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19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20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CCAA-49FC-456C-BC2F-90088A75F24E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CE72E-0EE6-411D-9871-A5ADEDC120F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468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4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16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" name="17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18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19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20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C7B5A-E086-4BCB-8F4C-2BEA920996C4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9DFF5-4318-44B2-9477-14016F52E53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466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3A82F078-9C58-400F-99A7-C550BBF2CC49}" type="datetimeFigureOut">
              <a:rPr lang="es-MX"/>
              <a:pPr>
                <a:defRPr/>
              </a:pPr>
              <a:t>27/09/2019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32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34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775A33C4-EBAF-45F3-8A6A-8C7669C9429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7" r:id="rId2"/>
    <p:sldLayoutId id="2147483865" r:id="rId3"/>
    <p:sldLayoutId id="2147483858" r:id="rId4"/>
    <p:sldLayoutId id="2147483859" r:id="rId5"/>
    <p:sldLayoutId id="2147483860" r:id="rId6"/>
    <p:sldLayoutId id="2147483861" r:id="rId7"/>
    <p:sldLayoutId id="2147483866" r:id="rId8"/>
    <p:sldLayoutId id="2147483867" r:id="rId9"/>
    <p:sldLayoutId id="2147483862" r:id="rId10"/>
    <p:sldLayoutId id="2147483863" r:id="rId11"/>
    <p:sldLayoutId id="2147483868" r:id="rId12"/>
    <p:sldLayoutId id="2147483869" r:id="rId13"/>
    <p:sldLayoutId id="214748387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16.png"/><Relationship Id="rId10" Type="http://schemas.openxmlformats.org/officeDocument/2006/relationships/image" Target="../media/image19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0" y="2000250"/>
            <a:ext cx="8064500" cy="10985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800" dirty="0">
                <a:solidFill>
                  <a:schemeClr val="folHlink"/>
                </a:solidFill>
              </a:rPr>
              <a:t>Universidad Nacional Agraria La Molina</a:t>
            </a:r>
            <a:br>
              <a:rPr lang="es-ES" sz="2800" dirty="0">
                <a:solidFill>
                  <a:schemeClr val="folHlink"/>
                </a:solidFill>
              </a:rPr>
            </a:br>
            <a:r>
              <a:rPr lang="es-ES" sz="2800" dirty="0">
                <a:solidFill>
                  <a:schemeClr val="folHlink"/>
                </a:solidFill>
              </a:rPr>
              <a:t>Departamento de Estadística e Informática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3643313"/>
            <a:ext cx="7858125" cy="5508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s-PE" altLang="es-ES" smtClean="0"/>
              <a:t>Estadística  Computacional</a:t>
            </a:r>
            <a:endParaRPr lang="es-ES" altLang="es-E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14600" y="5105400"/>
            <a:ext cx="5327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s-ES" altLang="es-ES" sz="2800">
                <a:solidFill>
                  <a:schemeClr val="folHlink"/>
                </a:solidFill>
                <a:latin typeface="Gill Sans MT" panose="020B0502020104020203" pitchFamily="34" charset="0"/>
              </a:rPr>
              <a:t>PhD. Frida Coaquira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/>
              <a:t>Algoritmo Bootstrap</a:t>
            </a: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3429000" y="5715000"/>
          <a:ext cx="9286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3" imgW="761669" imgH="609336" progId="Equation.DSMT4">
                  <p:embed/>
                </p:oleObj>
              </mc:Choice>
              <mc:Fallback>
                <p:oleObj name="Equation" r:id="rId3" imgW="761669" imgH="60933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5000"/>
                        <a:ext cx="9286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79388" y="2473325"/>
            <a:ext cx="1296987" cy="2232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latin typeface="Arial" panose="020B0604020202020204" pitchFamily="34" charset="0"/>
              </a:rPr>
              <a:t>Muestra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latin typeface="Arial" panose="020B0604020202020204" pitchFamily="34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latin typeface="Arial" panose="020B0604020202020204" pitchFamily="34" charset="0"/>
              </a:rPr>
              <a:t>(x</a:t>
            </a:r>
            <a:r>
              <a:rPr lang="es-ES" altLang="es-ES" baseline="-25000">
                <a:latin typeface="Arial" panose="020B0604020202020204" pitchFamily="34" charset="0"/>
              </a:rPr>
              <a:t>1</a:t>
            </a:r>
            <a:r>
              <a:rPr lang="es-ES" altLang="es-ES">
                <a:latin typeface="Arial" panose="020B0604020202020204" pitchFamily="34" charset="0"/>
              </a:rPr>
              <a:t>,..,x</a:t>
            </a:r>
            <a:r>
              <a:rPr lang="es-ES" altLang="es-ES" baseline="-25000">
                <a:latin typeface="Arial" panose="020B0604020202020204" pitchFamily="34" charset="0"/>
              </a:rPr>
              <a:t>n</a:t>
            </a:r>
            <a:r>
              <a:rPr lang="es-ES" altLang="es-ES">
                <a:latin typeface="Arial" panose="020B0604020202020204" pitchFamily="34" charset="0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1404938" y="2112963"/>
            <a:ext cx="15827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1476375" y="2905125"/>
            <a:ext cx="15113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260475" y="4344988"/>
            <a:ext cx="18002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 rot="5400000">
            <a:off x="3874294" y="4107657"/>
            <a:ext cx="7191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4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987675" y="1752600"/>
            <a:ext cx="216058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Arial" panose="020B0604020202020204" pitchFamily="34" charset="0"/>
              </a:rPr>
              <a:t>x*</a:t>
            </a:r>
            <a:r>
              <a:rPr lang="es-ES" altLang="es-ES" sz="1800" baseline="-25000">
                <a:latin typeface="Arial" panose="020B0604020202020204" pitchFamily="34" charset="0"/>
              </a:rPr>
              <a:t>1</a:t>
            </a:r>
            <a:r>
              <a:rPr lang="es-ES" altLang="es-ES" sz="1800">
                <a:latin typeface="Arial" panose="020B0604020202020204" pitchFamily="34" charset="0"/>
              </a:rPr>
              <a:t>=(x*</a:t>
            </a:r>
            <a:r>
              <a:rPr lang="es-ES" altLang="es-ES" sz="1800" baseline="-25000">
                <a:latin typeface="Arial" panose="020B0604020202020204" pitchFamily="34" charset="0"/>
              </a:rPr>
              <a:t>11</a:t>
            </a:r>
            <a:r>
              <a:rPr lang="es-ES" altLang="es-ES" sz="1800">
                <a:latin typeface="Arial" panose="020B0604020202020204" pitchFamily="34" charset="0"/>
              </a:rPr>
              <a:t>,x*</a:t>
            </a:r>
            <a:r>
              <a:rPr lang="es-ES" altLang="es-ES" sz="1800" baseline="-25000">
                <a:latin typeface="Arial" panose="020B0604020202020204" pitchFamily="34" charset="0"/>
              </a:rPr>
              <a:t>12</a:t>
            </a:r>
            <a:r>
              <a:rPr lang="es-ES" altLang="es-ES" sz="1800">
                <a:latin typeface="Arial" panose="020B0604020202020204" pitchFamily="34" charset="0"/>
              </a:rPr>
              <a:t>,…,x*</a:t>
            </a:r>
            <a:r>
              <a:rPr lang="es-ES" altLang="es-ES" sz="1800" baseline="-25000">
                <a:latin typeface="Arial" panose="020B0604020202020204" pitchFamily="34" charset="0"/>
              </a:rPr>
              <a:t>1n</a:t>
            </a:r>
            <a:r>
              <a:rPr lang="es-ES" altLang="es-ES" sz="18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987675" y="2617788"/>
            <a:ext cx="216058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Arial" panose="020B0604020202020204" pitchFamily="34" charset="0"/>
              </a:rPr>
              <a:t>x*</a:t>
            </a:r>
            <a:r>
              <a:rPr lang="es-ES" altLang="es-ES" sz="1800" baseline="-25000">
                <a:latin typeface="Arial" panose="020B0604020202020204" pitchFamily="34" charset="0"/>
              </a:rPr>
              <a:t>2</a:t>
            </a:r>
            <a:r>
              <a:rPr lang="es-ES" altLang="es-ES" sz="1800">
                <a:latin typeface="Arial" panose="020B0604020202020204" pitchFamily="34" charset="0"/>
              </a:rPr>
              <a:t>=(x*</a:t>
            </a:r>
            <a:r>
              <a:rPr lang="es-ES" altLang="es-ES" sz="1800" baseline="-25000">
                <a:latin typeface="Arial" panose="020B0604020202020204" pitchFamily="34" charset="0"/>
              </a:rPr>
              <a:t>21</a:t>
            </a:r>
            <a:r>
              <a:rPr lang="es-ES" altLang="es-ES" sz="1800">
                <a:latin typeface="Arial" panose="020B0604020202020204" pitchFamily="34" charset="0"/>
              </a:rPr>
              <a:t>,x*</a:t>
            </a:r>
            <a:r>
              <a:rPr lang="es-ES" altLang="es-ES" sz="1800" baseline="-25000">
                <a:latin typeface="Arial" panose="020B0604020202020204" pitchFamily="34" charset="0"/>
              </a:rPr>
              <a:t>22</a:t>
            </a:r>
            <a:r>
              <a:rPr lang="es-ES" altLang="es-ES" sz="1800">
                <a:latin typeface="Arial" panose="020B0604020202020204" pitchFamily="34" charset="0"/>
              </a:rPr>
              <a:t>,…,x*</a:t>
            </a:r>
            <a:r>
              <a:rPr lang="es-ES" altLang="es-ES" sz="1800" baseline="-25000">
                <a:latin typeface="Arial" panose="020B0604020202020204" pitchFamily="34" charset="0"/>
              </a:rPr>
              <a:t>2n</a:t>
            </a:r>
            <a:r>
              <a:rPr lang="es-ES" altLang="es-ES" sz="18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3060700" y="4776788"/>
            <a:ext cx="216058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Arial" panose="020B0604020202020204" pitchFamily="34" charset="0"/>
              </a:rPr>
              <a:t>x*</a:t>
            </a:r>
            <a:r>
              <a:rPr lang="es-ES" altLang="es-ES" sz="1800" baseline="-25000">
                <a:latin typeface="Arial" panose="020B0604020202020204" pitchFamily="34" charset="0"/>
              </a:rPr>
              <a:t>B</a:t>
            </a:r>
            <a:r>
              <a:rPr lang="es-ES" altLang="es-ES" sz="1800">
                <a:latin typeface="Arial" panose="020B0604020202020204" pitchFamily="34" charset="0"/>
              </a:rPr>
              <a:t>=(x*</a:t>
            </a:r>
            <a:r>
              <a:rPr lang="es-ES" altLang="es-ES" sz="1800" baseline="-25000">
                <a:latin typeface="Arial" panose="020B0604020202020204" pitchFamily="34" charset="0"/>
              </a:rPr>
              <a:t>1</a:t>
            </a:r>
            <a:r>
              <a:rPr lang="es-ES" altLang="es-ES" sz="1800">
                <a:latin typeface="Arial" panose="020B0604020202020204" pitchFamily="34" charset="0"/>
              </a:rPr>
              <a:t>,x*</a:t>
            </a:r>
            <a:r>
              <a:rPr lang="es-ES" altLang="es-ES" sz="1800" baseline="-25000">
                <a:latin typeface="Arial" panose="020B0604020202020204" pitchFamily="34" charset="0"/>
              </a:rPr>
              <a:t>2</a:t>
            </a:r>
            <a:r>
              <a:rPr lang="es-ES" altLang="es-ES" sz="1800">
                <a:latin typeface="Arial" panose="020B0604020202020204" pitchFamily="34" charset="0"/>
              </a:rPr>
              <a:t>,…,x*</a:t>
            </a:r>
            <a:r>
              <a:rPr lang="es-ES" altLang="es-ES" sz="1800" baseline="-25000">
                <a:latin typeface="Arial" panose="020B0604020202020204" pitchFamily="34" charset="0"/>
              </a:rPr>
              <a:t>n</a:t>
            </a:r>
            <a:r>
              <a:rPr lang="es-ES" altLang="es-ES" sz="18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2987675" y="3481388"/>
            <a:ext cx="216058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Arial" panose="020B0604020202020204" pitchFamily="34" charset="0"/>
              </a:rPr>
              <a:t>x*</a:t>
            </a:r>
            <a:r>
              <a:rPr lang="es-ES" altLang="es-ES" sz="1800" baseline="-25000">
                <a:latin typeface="Arial" panose="020B0604020202020204" pitchFamily="34" charset="0"/>
              </a:rPr>
              <a:t>3</a:t>
            </a:r>
            <a:r>
              <a:rPr lang="es-ES" altLang="es-ES" sz="1800">
                <a:latin typeface="Arial" panose="020B0604020202020204" pitchFamily="34" charset="0"/>
              </a:rPr>
              <a:t>=(x*</a:t>
            </a:r>
            <a:r>
              <a:rPr lang="es-ES" altLang="es-ES" sz="1800" baseline="-25000">
                <a:latin typeface="Arial" panose="020B0604020202020204" pitchFamily="34" charset="0"/>
              </a:rPr>
              <a:t>31</a:t>
            </a:r>
            <a:r>
              <a:rPr lang="es-ES" altLang="es-ES" sz="1800">
                <a:latin typeface="Arial" panose="020B0604020202020204" pitchFamily="34" charset="0"/>
              </a:rPr>
              <a:t>,x*</a:t>
            </a:r>
            <a:r>
              <a:rPr lang="es-ES" altLang="es-ES" sz="1800" baseline="-25000">
                <a:latin typeface="Arial" panose="020B0604020202020204" pitchFamily="34" charset="0"/>
              </a:rPr>
              <a:t>32</a:t>
            </a:r>
            <a:r>
              <a:rPr lang="es-ES" altLang="es-ES" sz="1800">
                <a:latin typeface="Arial" panose="020B0604020202020204" pitchFamily="34" charset="0"/>
              </a:rPr>
              <a:t>,…,x*</a:t>
            </a:r>
            <a:r>
              <a:rPr lang="es-ES" altLang="es-ES" sz="1800" baseline="-25000">
                <a:latin typeface="Arial" panose="020B0604020202020204" pitchFamily="34" charset="0"/>
              </a:rPr>
              <a:t>3n</a:t>
            </a:r>
            <a:r>
              <a:rPr lang="es-ES" altLang="es-ES" sz="18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428750" y="38576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20494" name="Object 3"/>
          <p:cNvGraphicFramePr>
            <a:graphicFrameLocks noChangeAspect="1"/>
          </p:cNvGraphicFramePr>
          <p:nvPr/>
        </p:nvGraphicFramePr>
        <p:xfrm>
          <a:off x="5940425" y="1835150"/>
          <a:ext cx="5762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5" imgW="266584" imgH="228501" progId="Equation.DSMT4">
                  <p:embed/>
                </p:oleObj>
              </mc:Choice>
              <mc:Fallback>
                <p:oleObj name="Equation" r:id="rId5" imgW="266584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835150"/>
                        <a:ext cx="57626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5148263" y="21129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5148263" y="29765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5148263" y="38417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221288" y="506571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20499" name="Object 4"/>
          <p:cNvGraphicFramePr>
            <a:graphicFrameLocks noChangeAspect="1"/>
          </p:cNvGraphicFramePr>
          <p:nvPr/>
        </p:nvGraphicFramePr>
        <p:xfrm>
          <a:off x="5940425" y="2689225"/>
          <a:ext cx="5762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7" imgW="279400" imgH="228600" progId="Equation.DSMT4">
                  <p:embed/>
                </p:oleObj>
              </mc:Choice>
              <mc:Fallback>
                <p:oleObj name="Equation" r:id="rId7" imgW="279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689225"/>
                        <a:ext cx="5762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5"/>
          <p:cNvGraphicFramePr>
            <a:graphicFrameLocks noChangeAspect="1"/>
          </p:cNvGraphicFramePr>
          <p:nvPr/>
        </p:nvGraphicFramePr>
        <p:xfrm>
          <a:off x="5942013" y="3552825"/>
          <a:ext cx="5746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9" imgW="279400" imgH="228600" progId="Equation.DSMT4">
                  <p:embed/>
                </p:oleObj>
              </mc:Choice>
              <mc:Fallback>
                <p:oleObj name="Equation" r:id="rId9" imgW="279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3552825"/>
                        <a:ext cx="5746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6"/>
          <p:cNvGraphicFramePr>
            <a:graphicFrameLocks noChangeAspect="1"/>
          </p:cNvGraphicFramePr>
          <p:nvPr/>
        </p:nvGraphicFramePr>
        <p:xfrm>
          <a:off x="5940425" y="4849813"/>
          <a:ext cx="574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11" imgW="291973" imgH="228501" progId="Equation.DSMT4">
                  <p:embed/>
                </p:oleObj>
              </mc:Choice>
              <mc:Fallback>
                <p:oleObj name="Equation" r:id="rId11" imgW="291973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849813"/>
                        <a:ext cx="574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2" name="Rectangle 2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20503" name="Object 8"/>
          <p:cNvGraphicFramePr>
            <a:graphicFrameLocks noChangeAspect="1"/>
          </p:cNvGraphicFramePr>
          <p:nvPr/>
        </p:nvGraphicFramePr>
        <p:xfrm>
          <a:off x="611188" y="4149725"/>
          <a:ext cx="273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13" imgW="126890" imgH="228402" progId="Equation.DSMT4">
                  <p:embed/>
                </p:oleObj>
              </mc:Choice>
              <mc:Fallback>
                <p:oleObj name="Equation" r:id="rId13" imgW="126890" imgH="22840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149725"/>
                        <a:ext cx="2730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4" name="Picture 1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72125"/>
            <a:ext cx="29210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2900" cap="none" smtClean="0"/>
              <a:t>APLICACIÓN</a:t>
            </a:r>
            <a:br>
              <a:rPr lang="es-ES" sz="2900" cap="none" smtClean="0"/>
            </a:br>
            <a:r>
              <a:rPr lang="es-ES" sz="2500" cap="none" smtClean="0"/>
              <a:t>ESTIMACIÓN DEL ERROR ESTÁNDAR DE LA MEDIANA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628775"/>
            <a:ext cx="7345363" cy="3384550"/>
          </a:xfrm>
        </p:spPr>
        <p:txBody>
          <a:bodyPr/>
          <a:lstStyle/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Estimación mediante bootstrap del error estándar de la mediana para diferentes cantidades de muestras bootstrap.</a:t>
            </a: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ES" altLang="es-ES" sz="2800" smtClean="0"/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Ejemplo:</a:t>
            </a: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Estimar por bootstrap el error estándar de la mediana del siguiente grupo de personas a quienes se les midió el nivel de colesterol (en mg/dl) en la sangre.</a:t>
            </a:r>
          </a:p>
          <a:p>
            <a:pPr marL="0" indent="0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ES" altLang="es-ES" sz="1200" smtClean="0"/>
              <a:t> </a:t>
            </a: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>
            <p:ph sz="half" idx="2"/>
          </p:nvPr>
        </p:nvGraphicFramePr>
        <p:xfrm>
          <a:off x="1403350" y="5157788"/>
          <a:ext cx="7056438" cy="1295400"/>
        </p:xfrm>
        <a:graphic>
          <a:graphicData uri="http://schemas.openxmlformats.org/drawingml/2006/table">
            <a:tbl>
              <a:tblPr/>
              <a:tblGrid>
                <a:gridCol w="138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2900" cap="none" smtClean="0"/>
              <a:t>APLICACIÓN</a:t>
            </a:r>
            <a:br>
              <a:rPr lang="es-ES" sz="2900" cap="none" smtClean="0"/>
            </a:br>
            <a:r>
              <a:rPr lang="es-ES" sz="2500" cap="none" smtClean="0"/>
              <a:t>ESTIMACIÓN DEL ERROR ESTÁNDAR DE LA MEDIANA</a:t>
            </a:r>
          </a:p>
        </p:txBody>
      </p:sp>
      <p:graphicFrame>
        <p:nvGraphicFramePr>
          <p:cNvPr id="162819" name="Group 3"/>
          <p:cNvGraphicFramePr>
            <a:graphicFrameLocks noGrp="1"/>
          </p:cNvGraphicFramePr>
          <p:nvPr>
            <p:ph sz="quarter" idx="1"/>
          </p:nvPr>
        </p:nvGraphicFramePr>
        <p:xfrm>
          <a:off x="450850" y="1628775"/>
          <a:ext cx="8151813" cy="1916113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5885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26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PE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3.265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3.831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3.532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3.517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3.395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3.392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3.457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468313" y="2798763"/>
          <a:ext cx="8651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4" imgW="482391" imgH="330057" progId="Equation.DSMT4">
                  <p:embed/>
                </p:oleObj>
              </mc:Choice>
              <mc:Fallback>
                <p:oleObj name="Equation" r:id="rId4" imgW="482391" imgH="33005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98763"/>
                        <a:ext cx="8651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55650" y="4292600"/>
            <a:ext cx="8137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827088" y="4202113"/>
            <a:ext cx="777557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/>
              <a:t>EL resultado asintótico estimado es: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/>
              <a:t>4.143315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3200" cap="none" smtClean="0"/>
              <a:t>APLICACIÓN:</a:t>
            </a:r>
            <a:br>
              <a:rPr lang="es-ES" sz="3200" cap="none" smtClean="0"/>
            </a:br>
            <a:r>
              <a:rPr lang="es-ES" sz="1800" cap="none" smtClean="0"/>
              <a:t>ESTIMACIÓN DEL ERROR ESTÁNDAR DEL COEFICIENTE DE CORRELACIÓN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2988" y="1484313"/>
            <a:ext cx="7772400" cy="450373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mtClean="0"/>
              <a:t>El coeficiente de correlación mide el grado de asociación lineal entre dos variables aleatorias (</a:t>
            </a:r>
            <a:r>
              <a:rPr lang="es-ES" altLang="es-ES" i="1" smtClean="0"/>
              <a:t>X,Y</a:t>
            </a:r>
            <a:r>
              <a:rPr lang="es-ES" altLang="es-ES" smtClean="0"/>
              <a:t>).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mtClean="0"/>
              <a:t>Suponiendo que se ha tomado una muestra de </a:t>
            </a:r>
            <a:r>
              <a:rPr lang="es-ES" altLang="es-ES" i="1" smtClean="0"/>
              <a:t>n</a:t>
            </a:r>
            <a:r>
              <a:rPr lang="es-ES" altLang="es-ES" smtClean="0"/>
              <a:t> pares (</a:t>
            </a:r>
            <a:r>
              <a:rPr lang="es-ES" altLang="es-ES" i="1" smtClean="0"/>
              <a:t>x</a:t>
            </a:r>
            <a:r>
              <a:rPr lang="es-ES" altLang="es-ES" i="1" baseline="-25000" smtClean="0"/>
              <a:t>i</a:t>
            </a:r>
            <a:r>
              <a:rPr lang="es-ES" altLang="es-ES" i="1" smtClean="0"/>
              <a:t>, y</a:t>
            </a:r>
            <a:r>
              <a:rPr lang="es-ES" altLang="es-ES" i="1" baseline="-25000" smtClean="0"/>
              <a:t>i</a:t>
            </a:r>
            <a:r>
              <a:rPr lang="es-ES" altLang="es-ES" smtClean="0"/>
              <a:t>), entonces, el coeficiente de correlación muestral.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mtClean="0"/>
              <a:t> </a:t>
            </a:r>
            <a:r>
              <a:rPr lang="es-ES" altLang="es-ES" i="1" smtClean="0"/>
              <a:t>S</a:t>
            </a:r>
            <a:r>
              <a:rPr lang="es-ES" altLang="es-ES" i="1" baseline="-25000" smtClean="0"/>
              <a:t>xx</a:t>
            </a:r>
            <a:r>
              <a:rPr lang="es-ES" altLang="es-ES" smtClean="0"/>
              <a:t> y </a:t>
            </a:r>
            <a:r>
              <a:rPr lang="es-ES" altLang="es-ES" i="1" smtClean="0"/>
              <a:t>S</a:t>
            </a:r>
            <a:r>
              <a:rPr lang="es-ES" altLang="es-ES" i="1" baseline="-25000" smtClean="0"/>
              <a:t>yy </a:t>
            </a:r>
            <a:r>
              <a:rPr lang="es-ES" altLang="es-ES" smtClean="0"/>
              <a:t>representan</a:t>
            </a:r>
            <a:r>
              <a:rPr lang="es-ES" altLang="es-ES" i="1" smtClean="0"/>
              <a:t> </a:t>
            </a:r>
            <a:r>
              <a:rPr lang="es-ES" altLang="es-ES" smtClean="0"/>
              <a:t>las sumas de cuadrados corregidos por la media de </a:t>
            </a:r>
            <a:r>
              <a:rPr lang="es-ES" altLang="es-ES" i="1" smtClean="0"/>
              <a:t>X</a:t>
            </a:r>
            <a:r>
              <a:rPr lang="es-ES" altLang="es-ES" smtClean="0"/>
              <a:t> e </a:t>
            </a:r>
            <a:r>
              <a:rPr lang="es-ES" altLang="es-ES" i="1" smtClean="0"/>
              <a:t>Y</a:t>
            </a:r>
            <a:r>
              <a:rPr lang="es-ES" altLang="es-ES" smtClean="0"/>
              <a:t> respectivamente y </a:t>
            </a:r>
            <a:r>
              <a:rPr lang="es-ES" altLang="es-ES" i="1" smtClean="0"/>
              <a:t>S</a:t>
            </a:r>
            <a:r>
              <a:rPr lang="es-ES" altLang="es-ES" i="1" baseline="-25000" smtClean="0"/>
              <a:t>xy</a:t>
            </a:r>
            <a:r>
              <a:rPr lang="es-ES" altLang="es-ES" smtClean="0"/>
              <a:t> representa la suma de productos corregida por la media de </a:t>
            </a:r>
            <a:r>
              <a:rPr lang="es-ES" altLang="es-ES" i="1" smtClean="0"/>
              <a:t>X </a:t>
            </a:r>
            <a:r>
              <a:rPr lang="es-ES" altLang="es-ES" smtClean="0"/>
              <a:t>e</a:t>
            </a:r>
            <a:r>
              <a:rPr lang="es-ES" altLang="es-ES" i="1" smtClean="0"/>
              <a:t> Y.</a:t>
            </a:r>
            <a:endParaRPr lang="es-ES" altLang="es-ES" i="1" baseline="-2500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3635375" y="2176463"/>
          <a:ext cx="15859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990600" imgH="457200" progId="Equation.DSMT4">
                  <p:embed/>
                </p:oleObj>
              </mc:Choice>
              <mc:Fallback>
                <p:oleObj name="Equation" r:id="rId3" imgW="990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176463"/>
                        <a:ext cx="15859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24583" name="Object 3"/>
          <p:cNvGraphicFramePr>
            <a:graphicFrameLocks noChangeAspect="1"/>
          </p:cNvGraphicFramePr>
          <p:nvPr/>
        </p:nvGraphicFramePr>
        <p:xfrm>
          <a:off x="4284663" y="3644900"/>
          <a:ext cx="14319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5" imgW="774364" imgH="495085" progId="Equation.DSMT4">
                  <p:embed/>
                </p:oleObj>
              </mc:Choice>
              <mc:Fallback>
                <p:oleObj name="Equation" r:id="rId5" imgW="774364" imgH="4950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644900"/>
                        <a:ext cx="14319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3200" cap="none" smtClean="0"/>
              <a:t>APLICACIÓN:</a:t>
            </a:r>
            <a:br>
              <a:rPr lang="es-ES" sz="3200" cap="none" smtClean="0"/>
            </a:br>
            <a:r>
              <a:rPr lang="es-ES" sz="1800" cap="none" smtClean="0"/>
              <a:t>ESTIMACIÓN DEL ERROR ESTÁNDAR DEL COEFICIENTE DE CORRELACIÓN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2988" y="1484313"/>
            <a:ext cx="7772400" cy="450373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ES" sz="2800" smtClean="0"/>
              <a:t>Para efectos de inferencia con respecto al coeficiente de correlación, se debe asumir que la distribución conjunta de </a:t>
            </a:r>
            <a:r>
              <a:rPr lang="es-ES" altLang="es-ES" sz="2800" i="1" smtClean="0"/>
              <a:t>X</a:t>
            </a:r>
            <a:r>
              <a:rPr lang="es-ES" altLang="es-ES" sz="2800" smtClean="0"/>
              <a:t> e </a:t>
            </a:r>
            <a:r>
              <a:rPr lang="es-ES" altLang="es-ES" sz="2800" i="1" smtClean="0"/>
              <a:t>Y</a:t>
            </a:r>
            <a:r>
              <a:rPr lang="es-ES" altLang="es-ES" sz="2800" smtClean="0"/>
              <a:t> es normal bivariada y debe usarse una transformación llamada la transformación z de Fisher.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ES" sz="2800" smtClean="0"/>
              <a:t>Con la ayuda de esa transformación se puede obtener el error estándar del coeficiente de correlación muestral, el cual es: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ES" sz="28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Arial" panose="020B0604020202020204" pitchFamily="34" charset="0"/>
            </a:endParaRPr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286375"/>
            <a:ext cx="16906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3200" cap="none" smtClean="0"/>
              <a:t>APLICACIÓN:</a:t>
            </a:r>
            <a:br>
              <a:rPr lang="es-ES" sz="3200" cap="none" smtClean="0"/>
            </a:br>
            <a:r>
              <a:rPr lang="es-ES" sz="1800" cap="none" smtClean="0"/>
              <a:t>ESTIMACIÓN DEL ERROR ESTÁNDAR DEL COEFICIENTE DE CORRELACIÓN</a:t>
            </a:r>
          </a:p>
        </p:txBody>
      </p:sp>
      <p:graphicFrame>
        <p:nvGraphicFramePr>
          <p:cNvPr id="167939" name="Group 3"/>
          <p:cNvGraphicFramePr>
            <a:graphicFrameLocks noGrp="1"/>
          </p:cNvGraphicFramePr>
          <p:nvPr>
            <p:ph type="tbl" idx="1"/>
          </p:nvPr>
        </p:nvGraphicFramePr>
        <p:xfrm>
          <a:off x="357188" y="2428875"/>
          <a:ext cx="8415337" cy="1368425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421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0.0251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0.0584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0.0468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0.0507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0.0459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0.0469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27681" name="Object 2"/>
          <p:cNvGraphicFramePr>
            <a:graphicFrameLocks noChangeAspect="1"/>
          </p:cNvGraphicFramePr>
          <p:nvPr/>
        </p:nvGraphicFramePr>
        <p:xfrm>
          <a:off x="428625" y="3214688"/>
          <a:ext cx="936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3" imgW="457200" imgH="279400" progId="Equation.DSMT4">
                  <p:embed/>
                </p:oleObj>
              </mc:Choice>
              <mc:Fallback>
                <p:oleObj name="Equation" r:id="rId3" imgW="4572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214688"/>
                        <a:ext cx="9366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14375" y="1571625"/>
            <a:ext cx="80645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/>
              <a:t>Con el conjunto de datos </a:t>
            </a:r>
            <a:r>
              <a:rPr lang="es-ES" altLang="es-ES" sz="1800" i="1"/>
              <a:t>cars</a:t>
            </a:r>
            <a:r>
              <a:rPr lang="es-ES" altLang="es-ES" sz="1800"/>
              <a:t> que se encuentra en el paquete Base y usando varios valores de </a:t>
            </a:r>
            <a:r>
              <a:rPr lang="es-ES" altLang="es-ES" sz="1800" i="1"/>
              <a:t>B</a:t>
            </a:r>
            <a:r>
              <a:rPr lang="es-ES" altLang="es-ES" sz="1800"/>
              <a:t> obtenemos la siguiente tabla: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/>
              <a:t>Por otro lado, el resultado asintótico estimado usando la fórmula dada anteriormente es: 0.0508953.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1800"/>
              <a:t>Una interrogante que debe ser resuelta es la cantidad de muestras bootstrap necesarias para realizar las estimaciones.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 smtClean="0"/>
              <a:t>Bootstrap</a:t>
            </a:r>
            <a:r>
              <a:rPr lang="es-ES" dirty="0" smtClean="0"/>
              <a:t> paquetes en r</a:t>
            </a:r>
            <a:endParaRPr lang="es-E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628775"/>
            <a:ext cx="7345363" cy="4679950"/>
          </a:xfrm>
        </p:spPr>
        <p:txBody>
          <a:bodyPr/>
          <a:lstStyle/>
          <a:p>
            <a:pPr marL="352425" indent="-352425" algn="just" eaLnBrk="1" hangingPunct="1">
              <a:buFont typeface="Wingdings" panose="05000000000000000000" pitchFamily="2" charset="2"/>
              <a:buNone/>
              <a:defRPr/>
            </a:pPr>
            <a:r>
              <a:rPr lang="es-ES" sz="2800" dirty="0" smtClean="0"/>
              <a:t>	En R existen dos paquetes que llevan a cabo muchos experimentos basados en </a:t>
            </a:r>
            <a:r>
              <a:rPr lang="es-ES" sz="2800" dirty="0" err="1" smtClean="0"/>
              <a:t>bootstrap</a:t>
            </a:r>
            <a:r>
              <a:rPr lang="es-ES" sz="2800" dirty="0" smtClean="0"/>
              <a:t>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s-ES" sz="2800" dirty="0" smtClean="0"/>
              <a:t>El paquete </a:t>
            </a:r>
            <a:r>
              <a:rPr lang="es-ES" sz="2800" dirty="0" err="1" smtClean="0"/>
              <a:t>bootstrap</a:t>
            </a:r>
            <a:r>
              <a:rPr lang="es-ES" sz="2800" dirty="0" smtClean="0"/>
              <a:t> basado en el libro “</a:t>
            </a:r>
            <a:r>
              <a:rPr lang="es-ES" sz="2800" dirty="0" err="1" smtClean="0"/>
              <a:t>An</a:t>
            </a:r>
            <a:r>
              <a:rPr lang="es-ES" sz="2800" dirty="0" smtClean="0"/>
              <a:t> </a:t>
            </a:r>
            <a:r>
              <a:rPr lang="es-ES" sz="2800" dirty="0" err="1" smtClean="0"/>
              <a:t>Introduction</a:t>
            </a:r>
            <a:r>
              <a:rPr lang="es-ES" sz="2800" dirty="0" smtClean="0"/>
              <a:t> </a:t>
            </a:r>
            <a:r>
              <a:rPr lang="es-ES" sz="2800" dirty="0" err="1" smtClean="0"/>
              <a:t>to</a:t>
            </a:r>
            <a:r>
              <a:rPr lang="es-ES" sz="2800" dirty="0" smtClean="0"/>
              <a:t> </a:t>
            </a:r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 err="1" smtClean="0"/>
              <a:t>Bootstrap</a:t>
            </a:r>
            <a:r>
              <a:rPr lang="es-ES" sz="2800" dirty="0" smtClean="0"/>
              <a:t>” de </a:t>
            </a:r>
            <a:r>
              <a:rPr lang="es-ES" sz="2800" dirty="0" err="1" smtClean="0"/>
              <a:t>Efron</a:t>
            </a:r>
            <a:r>
              <a:rPr lang="es-ES" sz="2800" dirty="0" smtClean="0"/>
              <a:t> y </a:t>
            </a:r>
            <a:r>
              <a:rPr lang="es-ES" sz="2800" dirty="0" err="1" smtClean="0"/>
              <a:t>Tibshirani</a:t>
            </a:r>
            <a:r>
              <a:rPr lang="es-ES" sz="2800" dirty="0" smtClean="0"/>
              <a:t> (1993).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s-ES" sz="2800" dirty="0" smtClean="0"/>
              <a:t>El paquete </a:t>
            </a:r>
            <a:r>
              <a:rPr lang="es-ES" sz="2800" b="1" dirty="0" err="1" smtClean="0"/>
              <a:t>boot</a:t>
            </a:r>
            <a:r>
              <a:rPr lang="es-ES" sz="2800" dirty="0" smtClean="0"/>
              <a:t> basado del libro “</a:t>
            </a:r>
            <a:r>
              <a:rPr lang="es-ES" sz="2800" dirty="0" err="1" smtClean="0"/>
              <a:t>Bootstrap</a:t>
            </a:r>
            <a:r>
              <a:rPr lang="es-ES" sz="2800" dirty="0" smtClean="0"/>
              <a:t> </a:t>
            </a:r>
            <a:r>
              <a:rPr lang="es-ES" sz="2800" dirty="0" err="1" smtClean="0"/>
              <a:t>Methods</a:t>
            </a:r>
            <a:r>
              <a:rPr lang="es-ES" sz="2800" dirty="0" smtClean="0"/>
              <a:t> and </a:t>
            </a:r>
            <a:r>
              <a:rPr lang="es-ES" sz="2800" dirty="0" err="1" smtClean="0"/>
              <a:t>their</a:t>
            </a:r>
            <a:r>
              <a:rPr lang="es-ES" sz="2800" dirty="0" smtClean="0"/>
              <a:t> </a:t>
            </a:r>
            <a:r>
              <a:rPr lang="es-ES" sz="2800" dirty="0" err="1" smtClean="0"/>
              <a:t>Applications</a:t>
            </a:r>
            <a:r>
              <a:rPr lang="es-ES" sz="2800" dirty="0" smtClean="0"/>
              <a:t>” de </a:t>
            </a:r>
            <a:r>
              <a:rPr lang="es-ES" sz="2800" dirty="0" err="1" smtClean="0"/>
              <a:t>Davison</a:t>
            </a:r>
            <a:r>
              <a:rPr lang="es-ES" sz="2800" dirty="0" smtClean="0"/>
              <a:t> y </a:t>
            </a:r>
            <a:r>
              <a:rPr lang="es-ES" sz="2800" dirty="0" err="1" smtClean="0"/>
              <a:t>Hinkley</a:t>
            </a:r>
            <a:r>
              <a:rPr lang="es-ES" sz="2800" dirty="0" smtClean="0"/>
              <a:t> (1997).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11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/>
              <a:t>Contenido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4213" y="1700213"/>
            <a:ext cx="8270875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Capítulo : Teoría y Aplicación de Bootstrap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2800" smtClean="0"/>
          </a:p>
          <a:p>
            <a:pPr eaLnBrk="1" hangingPunct="1">
              <a:lnSpc>
                <a:spcPct val="80000"/>
              </a:lnSpc>
            </a:pPr>
            <a:r>
              <a:rPr lang="es-ES" altLang="es-ES" sz="2800" smtClean="0"/>
              <a:t>Estimación del error estándar muestral. 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ES" sz="2800" smtClean="0"/>
              <a:t>El método bootstrap y el estimado bootstrap del error estándar de un estimador. Muestra bootstrap. El estimado boostrap ideal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ES" sz="2800" smtClean="0"/>
              <a:t>El algoritmo boostrap para estimar errores estándar.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ES" sz="2800" smtClean="0"/>
              <a:t>Aplicaciones.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2000" smtClean="0"/>
          </a:p>
          <a:p>
            <a:pPr eaLnBrk="1" hangingPunct="1">
              <a:lnSpc>
                <a:spcPct val="80000"/>
              </a:lnSpc>
            </a:pPr>
            <a:endParaRPr lang="es-ES" altLang="es-ES" sz="1600" smtClean="0"/>
          </a:p>
          <a:p>
            <a:pPr eaLnBrk="1" hangingPunct="1">
              <a:lnSpc>
                <a:spcPct val="80000"/>
              </a:lnSpc>
            </a:pPr>
            <a:endParaRPr lang="es-ES" altLang="es-ES" sz="30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3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593725"/>
            <a:ext cx="7827963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dirty="0"/>
              <a:t>Estimación del error estándar </a:t>
            </a:r>
            <a:r>
              <a:rPr lang="es-ES" sz="3200" dirty="0" err="1"/>
              <a:t>muestral</a:t>
            </a:r>
            <a:endParaRPr lang="es-E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6538" y="1579563"/>
            <a:ext cx="8242300" cy="456088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mtClean="0"/>
              <a:t>Es de interés conocer la forma del error estándar de los estimadores (como: los percentiles, rango intercuartílico, etc.); sin embargo, hay muy pocos estimadores que tienen una forma explícita para su error estándar.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mtClean="0"/>
              <a:t>Por ejemplo el error estándar de la mediana (asumiendo que la población es normal) es aproximadamente         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280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280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mtClean="0"/>
              <a:t>Es obvio que para hacer este cálculo aproximado se debe realizar mucha manipulación algebraica y cotejar si algunas suposiciones se aplican. 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4357688" y="3500438"/>
          <a:ext cx="71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444307" imgH="444307" progId="Equation.DSMT4">
                  <p:embed/>
                </p:oleObj>
              </mc:Choice>
              <mc:Fallback>
                <p:oleObj name="Equation" r:id="rId3" imgW="444307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500438"/>
                        <a:ext cx="7191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14313"/>
            <a:ext cx="8496300" cy="9826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dirty="0"/>
              <a:t>El método </a:t>
            </a:r>
            <a:r>
              <a:rPr lang="es-ES" sz="3200" dirty="0" err="1"/>
              <a:t>bootstrap</a:t>
            </a:r>
            <a:r>
              <a:rPr lang="es-ES" sz="3200" dirty="0"/>
              <a:t> y el estimado </a:t>
            </a:r>
            <a:r>
              <a:rPr lang="es-ES" sz="3200" dirty="0" err="1"/>
              <a:t>bootstrap</a:t>
            </a:r>
            <a:r>
              <a:rPr lang="es-ES" sz="3200" dirty="0"/>
              <a:t> del error estándar de un estimador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428750"/>
            <a:ext cx="7493000" cy="48958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mtClean="0"/>
              <a:t>Supongamos que se ha observado una muestra </a:t>
            </a:r>
            <a:r>
              <a:rPr lang="es-ES" altLang="es-ES" i="1" smtClean="0"/>
              <a:t>x</a:t>
            </a:r>
            <a:r>
              <a:rPr lang="es-ES" altLang="es-ES" smtClean="0"/>
              <a:t>=(</a:t>
            </a:r>
            <a:r>
              <a:rPr lang="es-ES" altLang="es-ES" i="1" smtClean="0"/>
              <a:t>X</a:t>
            </a:r>
            <a:r>
              <a:rPr lang="es-ES" altLang="es-ES" i="1" baseline="-25000" smtClean="0"/>
              <a:t>1</a:t>
            </a:r>
            <a:r>
              <a:rPr lang="es-ES" altLang="es-ES" i="1" smtClean="0"/>
              <a:t>,…,X</a:t>
            </a:r>
            <a:r>
              <a:rPr lang="es-ES" altLang="es-ES" i="1" baseline="-25000" smtClean="0"/>
              <a:t>n</a:t>
            </a:r>
            <a:r>
              <a:rPr lang="es-ES" altLang="es-ES" i="1" smtClean="0"/>
              <a:t>)</a:t>
            </a:r>
            <a:r>
              <a:rPr lang="es-ES" altLang="es-ES" smtClean="0"/>
              <a:t> de una población que tiene función de distribución </a:t>
            </a:r>
            <a:r>
              <a:rPr lang="es-ES" altLang="es-ES" i="1" smtClean="0"/>
              <a:t>F</a:t>
            </a:r>
            <a:r>
              <a:rPr lang="es-ES" altLang="es-ES" smtClean="0"/>
              <a:t> (la cual es desconocida) y se desea estimar un parámetro de interés                  basado en la muestra tomada.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mtClean="0"/>
              <a:t>Para esto hay que encontrar un estadístico       . Así mismo también se desea determinar que tan preciso es     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mtClean="0"/>
              <a:t>mediante la estimación de su error estándar.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mtClean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mtClean="0"/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7331075" y="3071813"/>
          <a:ext cx="2413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126890" imgH="228402" progId="Equation.DSMT4">
                  <p:embed/>
                </p:oleObj>
              </mc:Choice>
              <mc:Fallback>
                <p:oleObj name="Equation" r:id="rId3" imgW="126890" imgH="22840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3071813"/>
                        <a:ext cx="2413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14342" name="Object 2"/>
          <p:cNvGraphicFramePr>
            <a:graphicFrameLocks noChangeAspect="1"/>
          </p:cNvGraphicFramePr>
          <p:nvPr/>
        </p:nvGraphicFramePr>
        <p:xfrm>
          <a:off x="6000750" y="2428875"/>
          <a:ext cx="10779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583947" imgH="253890" progId="Equation.DSMT4">
                  <p:embed/>
                </p:oleObj>
              </mc:Choice>
              <mc:Fallback>
                <p:oleObj name="Equation" r:id="rId5" imgW="583947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428875"/>
                        <a:ext cx="10779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2714625" y="3786188"/>
          <a:ext cx="2413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7" imgW="126890" imgH="228402" progId="Equation.DSMT4">
                  <p:embed/>
                </p:oleObj>
              </mc:Choice>
              <mc:Fallback>
                <p:oleObj name="Equation" r:id="rId7" imgW="126890" imgH="2284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786188"/>
                        <a:ext cx="2413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" altLang="es-ES" sz="2900" cap="none" smtClean="0"/>
              <a:t>EL MÉTODO BOOTSTRAP Y EL ESTIMADO BOOTSTRAP DEL ERROR ESTÁNDAR DE UN ESTIMADOR</a:t>
            </a:r>
            <a:endParaRPr lang="es-MX" altLang="es-ES" sz="2900" cap="none" smtClean="0"/>
          </a:p>
        </p:txBody>
      </p:sp>
      <p:sp>
        <p:nvSpPr>
          <p:cNvPr id="15363" name="2 Marcador de texto"/>
          <p:cNvSpPr>
            <a:spLocks noGrp="1"/>
          </p:cNvSpPr>
          <p:nvPr>
            <p:ph type="body" sz="half" idx="1"/>
          </p:nvPr>
        </p:nvSpPr>
        <p:spPr>
          <a:xfrm>
            <a:off x="714375" y="2017713"/>
            <a:ext cx="7786688" cy="4114800"/>
          </a:xfrm>
        </p:spPr>
        <p:txBody>
          <a:bodyPr/>
          <a:lstStyle/>
          <a:p>
            <a:pPr algn="just" eaLnBrk="1" hangingPunct="1"/>
            <a:r>
              <a:rPr lang="es-ES" altLang="es-ES" smtClean="0"/>
              <a:t>El bootstrap-Efron (1979), es un método para estimar el error estándar de un estimador basado enteramente en el uso de computadoras y sin importar la complejidad matemática de   . No requiere de cálculos teóricos.</a:t>
            </a:r>
          </a:p>
          <a:p>
            <a:pPr eaLnBrk="1" hangingPunct="1"/>
            <a:endParaRPr lang="es-MX" altLang="es-E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/>
              <a:t>La muestra bootstrap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557338"/>
            <a:ext cx="7493000" cy="48958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Dada la muestra </a:t>
            </a:r>
            <a:r>
              <a:rPr lang="es-ES" altLang="es-ES" sz="2800" i="1" smtClean="0"/>
              <a:t>x</a:t>
            </a:r>
            <a:r>
              <a:rPr lang="es-ES" altLang="es-ES" sz="2800" smtClean="0"/>
              <a:t>=(</a:t>
            </a:r>
            <a:r>
              <a:rPr lang="es-ES" altLang="es-ES" sz="2800" i="1" smtClean="0"/>
              <a:t>X</a:t>
            </a:r>
            <a:r>
              <a:rPr lang="es-ES" altLang="es-ES" sz="2800" i="1" baseline="-25000" smtClean="0"/>
              <a:t>1</a:t>
            </a:r>
            <a:r>
              <a:rPr lang="es-ES" altLang="es-ES" sz="2800" i="1" smtClean="0"/>
              <a:t>,…,X</a:t>
            </a:r>
            <a:r>
              <a:rPr lang="es-ES" altLang="es-ES" sz="2800" i="1" baseline="-25000" smtClean="0"/>
              <a:t>n</a:t>
            </a:r>
            <a:r>
              <a:rPr lang="es-ES" altLang="es-ES" sz="2800" smtClean="0"/>
              <a:t>)</a:t>
            </a:r>
            <a:r>
              <a:rPr lang="es-ES" altLang="es-ES" sz="2800" i="1" baseline="-25000" smtClean="0"/>
              <a:t> </a:t>
            </a:r>
            <a:r>
              <a:rPr lang="es-ES" altLang="es-ES" sz="2800" i="1" smtClean="0"/>
              <a:t>, </a:t>
            </a:r>
            <a:r>
              <a:rPr lang="es-ES" altLang="es-ES" sz="2800" smtClean="0"/>
              <a:t>una muestra bootstrap es una muestra </a:t>
            </a:r>
            <a:r>
              <a:rPr lang="es-ES" altLang="es-ES" sz="2800" i="1" smtClean="0"/>
              <a:t>x*</a:t>
            </a:r>
            <a:r>
              <a:rPr lang="es-ES" altLang="es-ES" sz="2800" smtClean="0"/>
              <a:t>=(</a:t>
            </a:r>
            <a:r>
              <a:rPr lang="es-ES" altLang="es-ES" sz="2800" i="1" smtClean="0"/>
              <a:t>X</a:t>
            </a:r>
            <a:r>
              <a:rPr lang="es-ES" altLang="es-ES" sz="2800" i="1" baseline="30000" smtClean="0"/>
              <a:t>*</a:t>
            </a:r>
            <a:r>
              <a:rPr lang="es-ES" altLang="es-ES" sz="2800" i="1" baseline="-25000" smtClean="0"/>
              <a:t>1</a:t>
            </a:r>
            <a:r>
              <a:rPr lang="es-ES" altLang="es-ES" sz="2800" i="1" smtClean="0"/>
              <a:t>,…,X</a:t>
            </a:r>
            <a:r>
              <a:rPr lang="es-ES" altLang="es-ES" sz="2800" i="1" baseline="30000" smtClean="0"/>
              <a:t>*</a:t>
            </a:r>
            <a:r>
              <a:rPr lang="es-ES" altLang="es-ES" sz="2800" i="1" baseline="-25000" smtClean="0"/>
              <a:t>n</a:t>
            </a:r>
            <a:r>
              <a:rPr lang="es-ES" altLang="es-ES" sz="2800" smtClean="0"/>
              <a:t>)</a:t>
            </a:r>
            <a:r>
              <a:rPr lang="es-ES" altLang="es-ES" sz="2800" i="1" baseline="-25000" smtClean="0"/>
              <a:t> </a:t>
            </a:r>
            <a:r>
              <a:rPr lang="es-ES" altLang="es-ES" sz="2800" smtClean="0"/>
              <a:t>del mismo tamaño y escogida con reemplazo. Es como si se estuviera tomando muestras con reemplazo y del mismo tamaño de la población </a:t>
            </a:r>
            <a:r>
              <a:rPr lang="es-ES" altLang="es-ES" sz="2800" i="1" smtClean="0"/>
              <a:t>x</a:t>
            </a:r>
            <a:r>
              <a:rPr lang="es-ES" altLang="es-ES" sz="2800" smtClean="0"/>
              <a:t>=(</a:t>
            </a:r>
            <a:r>
              <a:rPr lang="es-ES" altLang="es-ES" sz="2800" i="1" smtClean="0"/>
              <a:t>X</a:t>
            </a:r>
            <a:r>
              <a:rPr lang="es-ES" altLang="es-ES" sz="2800" i="1" baseline="-25000" smtClean="0"/>
              <a:t>1</a:t>
            </a:r>
            <a:r>
              <a:rPr lang="es-ES" altLang="es-ES" sz="2800" i="1" smtClean="0"/>
              <a:t>,…,X</a:t>
            </a:r>
            <a:r>
              <a:rPr lang="es-ES" altLang="es-ES" sz="2800" i="1" baseline="-25000" smtClean="0"/>
              <a:t>n</a:t>
            </a:r>
            <a:r>
              <a:rPr lang="es-ES" altLang="es-ES" sz="2800" smtClean="0"/>
              <a:t>)</a:t>
            </a:r>
            <a:r>
              <a:rPr lang="es-ES" altLang="es-ES" sz="2800" i="1" baseline="-25000" smtClean="0"/>
              <a:t> </a:t>
            </a:r>
            <a:r>
              <a:rPr lang="es-ES" altLang="es-ES" sz="2800" smtClean="0"/>
              <a:t>que tiene</a:t>
            </a:r>
            <a:r>
              <a:rPr lang="es-ES" altLang="es-ES" sz="2800" i="1" smtClean="0"/>
              <a:t> </a:t>
            </a:r>
            <a:r>
              <a:rPr lang="es-ES" altLang="es-ES" sz="2800" smtClean="0"/>
              <a:t>como función de distribución empírica       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Sea     el valor del estimador en la muestra boostrap </a:t>
            </a:r>
            <a:r>
              <a:rPr lang="es-ES" altLang="es-ES" sz="2800" i="1" smtClean="0"/>
              <a:t>x*</a:t>
            </a:r>
            <a:r>
              <a:rPr lang="es-ES" altLang="es-ES" sz="2800" smtClean="0"/>
              <a:t> , entonces el bootstrap ideal del error estándar del estadístico     estará dado por                  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 </a:t>
            </a:r>
            <a:endParaRPr lang="es-ES" altLang="es-ES" sz="2800" baseline="-25000" smtClean="0"/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2019300" y="4292600"/>
          <a:ext cx="3921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215806" imgH="228501" progId="Equation.DSMT4">
                  <p:embed/>
                </p:oleObj>
              </mc:Choice>
              <mc:Fallback>
                <p:oleObj name="Equation" r:id="rId3" imgW="215806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292600"/>
                        <a:ext cx="3921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16391" name="Object 2"/>
          <p:cNvGraphicFramePr>
            <a:graphicFrameLocks noChangeAspect="1"/>
          </p:cNvGraphicFramePr>
          <p:nvPr/>
        </p:nvGraphicFramePr>
        <p:xfrm>
          <a:off x="6715125" y="3786188"/>
          <a:ext cx="482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5" imgW="215806" imgH="228501" progId="Equation.DSMT4">
                  <p:embed/>
                </p:oleObj>
              </mc:Choice>
              <mc:Fallback>
                <p:oleObj name="Equation" r:id="rId5" imgW="215806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786188"/>
                        <a:ext cx="482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"/>
          <p:cNvGraphicFramePr>
            <a:graphicFrameLocks noChangeAspect="1"/>
          </p:cNvGraphicFramePr>
          <p:nvPr/>
        </p:nvGraphicFramePr>
        <p:xfrm>
          <a:off x="6300788" y="5132388"/>
          <a:ext cx="239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7" imgW="126890" imgH="228402" progId="Equation.DSMT4">
                  <p:embed/>
                </p:oleObj>
              </mc:Choice>
              <mc:Fallback>
                <p:oleObj name="Equation" r:id="rId7" imgW="126890" imgH="2284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132388"/>
                        <a:ext cx="239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5"/>
          <p:cNvGraphicFramePr>
            <a:graphicFrameLocks noChangeAspect="1"/>
          </p:cNvGraphicFramePr>
          <p:nvPr/>
        </p:nvGraphicFramePr>
        <p:xfrm>
          <a:off x="1908175" y="5491163"/>
          <a:ext cx="19335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9" imgW="1066800" imgH="330200" progId="Equation.DSMT4">
                  <p:embed/>
                </p:oleObj>
              </mc:Choice>
              <mc:Fallback>
                <p:oleObj name="Equation" r:id="rId9" imgW="10668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91163"/>
                        <a:ext cx="19335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55875" y="5407025"/>
          <a:ext cx="12239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761669" imgH="609336" progId="Equation.DSMT4">
                  <p:embed/>
                </p:oleObj>
              </mc:Choice>
              <mc:Fallback>
                <p:oleObj name="Equation" r:id="rId3" imgW="761669" imgH="60933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07025"/>
                        <a:ext cx="122396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/>
              <a:t>La muestra bootstrap 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700213"/>
            <a:ext cx="7493000" cy="44323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En otras palabras el estimado bootstrap del error estándar es el error estándar de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        para un conjunto de muestras boostrap elegidas de la muestra original.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En la práctica se toman </a:t>
            </a:r>
            <a:r>
              <a:rPr lang="es-ES" altLang="es-ES" sz="2800" i="1" smtClean="0"/>
              <a:t>B</a:t>
            </a:r>
            <a:r>
              <a:rPr lang="es-ES" altLang="es-ES" sz="2800" smtClean="0"/>
              <a:t> muestras boostrap y se calcula el error estándar estimado de       en base a las </a:t>
            </a:r>
            <a:r>
              <a:rPr lang="es-ES" altLang="es-ES" sz="2800" i="1" smtClean="0"/>
              <a:t>B</a:t>
            </a:r>
            <a:r>
              <a:rPr lang="es-ES" altLang="es-ES" sz="2800" smtClean="0"/>
              <a:t>  muestras bootstrap. Esto es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280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280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donde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2800" smtClean="0"/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476375" y="2376488"/>
          <a:ext cx="2809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5" imgW="126890" imgH="228402" progId="Equation.DSMT4">
                  <p:embed/>
                </p:oleObj>
              </mc:Choice>
              <mc:Fallback>
                <p:oleObj name="Equation" r:id="rId5" imgW="126890" imgH="22840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76488"/>
                        <a:ext cx="2809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3429000" y="3786188"/>
          <a:ext cx="406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7" imgW="215806" imgH="228501" progId="Equation.DSMT4">
                  <p:embed/>
                </p:oleObj>
              </mc:Choice>
              <mc:Fallback>
                <p:oleObj name="Equation" r:id="rId7" imgW="215806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86188"/>
                        <a:ext cx="406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17418" name="Object 5"/>
          <p:cNvGraphicFramePr>
            <a:graphicFrameLocks noChangeAspect="1"/>
          </p:cNvGraphicFramePr>
          <p:nvPr/>
        </p:nvGraphicFramePr>
        <p:xfrm>
          <a:off x="3492500" y="4508500"/>
          <a:ext cx="25193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9" imgW="1625600" imgH="660400" progId="Equation.DSMT4">
                  <p:embed/>
                </p:oleObj>
              </mc:Choice>
              <mc:Fallback>
                <p:oleObj name="Equation" r:id="rId9" imgW="1625600" imgH="66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08500"/>
                        <a:ext cx="25193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/>
              <a:t>El estimado bootstrap ideal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700213"/>
            <a:ext cx="7818438" cy="44323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2800" dirty="0" smtClean="0"/>
              <a:t>El límite de          cuando </a:t>
            </a:r>
            <a:r>
              <a:rPr lang="es-ES" altLang="es-ES" sz="2800" i="1" dirty="0" smtClean="0"/>
              <a:t>B</a:t>
            </a:r>
            <a:r>
              <a:rPr lang="es-ES" altLang="es-ES" sz="2800" dirty="0" smtClean="0"/>
              <a:t>   tiende a infinito es el estimado </a:t>
            </a:r>
            <a:r>
              <a:rPr lang="es-ES" altLang="es-ES" sz="2800" dirty="0" err="1" smtClean="0"/>
              <a:t>bootstrap</a:t>
            </a:r>
            <a:r>
              <a:rPr lang="es-ES" altLang="es-ES" sz="2800" dirty="0" smtClean="0"/>
              <a:t> ideal              . Esto es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28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ES" sz="28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dirty="0" smtClean="0"/>
              <a:t>El estimado </a:t>
            </a:r>
            <a:r>
              <a:rPr lang="es-ES" altLang="es-ES" dirty="0" err="1" smtClean="0"/>
              <a:t>bootstrap</a:t>
            </a:r>
            <a:r>
              <a:rPr lang="es-ES" altLang="es-ES" dirty="0" smtClean="0"/>
              <a:t> ideal y su aproximación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dirty="0" smtClean="0"/>
              <a:t>         son llamados estimados </a:t>
            </a:r>
            <a:r>
              <a:rPr lang="es-ES" altLang="es-ES" dirty="0" err="1" smtClean="0"/>
              <a:t>bootstrap</a:t>
            </a:r>
            <a:r>
              <a:rPr lang="es-ES" altLang="es-ES" dirty="0" smtClean="0"/>
              <a:t> no paramétricos porque están basados en la función de distribución empírica que es un estimador de </a:t>
            </a:r>
            <a:r>
              <a:rPr lang="es-ES" altLang="es-ES" i="1" dirty="0" smtClean="0"/>
              <a:t>F</a:t>
            </a:r>
            <a:r>
              <a:rPr lang="es-ES" altLang="es-ES" dirty="0" smtClean="0"/>
              <a:t>.  Existen también estimados </a:t>
            </a:r>
            <a:r>
              <a:rPr lang="es-ES" altLang="es-ES" dirty="0" err="1" smtClean="0"/>
              <a:t>bootstrap</a:t>
            </a:r>
            <a:r>
              <a:rPr lang="es-ES" altLang="es-ES" dirty="0" smtClean="0"/>
              <a:t> paramétrico que usa a la distribución </a:t>
            </a:r>
            <a:r>
              <a:rPr lang="es-ES" altLang="es-ES" i="1" dirty="0" smtClean="0"/>
              <a:t>F</a:t>
            </a:r>
            <a:r>
              <a:rPr lang="es-ES" altLang="es-ES" dirty="0" smtClean="0"/>
              <a:t>  dado que esta es conocida.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184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28217"/>
              </p:ext>
            </p:extLst>
          </p:nvPr>
        </p:nvGraphicFramePr>
        <p:xfrm>
          <a:off x="5935514" y="2000250"/>
          <a:ext cx="1006624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558800" imgH="330200" progId="Equation.DSMT4">
                  <p:embed/>
                </p:oleObj>
              </mc:Choice>
              <mc:Fallback>
                <p:oleObj name="Equation" r:id="rId3" imgW="558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514" y="2000250"/>
                        <a:ext cx="1006624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Arial" panose="020B0604020202020204" pitchFamily="34" charset="0"/>
            </a:endParaRPr>
          </a:p>
        </p:txBody>
      </p:sp>
      <p:pic>
        <p:nvPicPr>
          <p:cNvPr id="1844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66096"/>
            <a:ext cx="550213" cy="27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Arial" panose="020B0604020202020204" pitchFamily="34" charset="0"/>
            </a:endParaRPr>
          </a:p>
        </p:txBody>
      </p:sp>
      <p:pic>
        <p:nvPicPr>
          <p:cNvPr id="18447" name="Picture 1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17927"/>
            <a:ext cx="1927671" cy="38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Arial" panose="020B0604020202020204" pitchFamily="34" charset="0"/>
            </a:endParaRPr>
          </a:p>
        </p:txBody>
      </p:sp>
      <p:pic>
        <p:nvPicPr>
          <p:cNvPr id="18449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65552"/>
            <a:ext cx="475531" cy="23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/>
              <a:t>El algoritmo bootstrap para estimar errores estándar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557338"/>
            <a:ext cx="7993063" cy="5040312"/>
          </a:xfrm>
        </p:spPr>
        <p:txBody>
          <a:bodyPr/>
          <a:lstStyle/>
          <a:p>
            <a:pPr marL="352425" indent="-3524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1.Seleccionar </a:t>
            </a:r>
            <a:r>
              <a:rPr lang="es-ES" altLang="es-ES" sz="2800" i="1" smtClean="0"/>
              <a:t>B</a:t>
            </a:r>
            <a:r>
              <a:rPr lang="es-ES" altLang="es-ES" sz="2800" smtClean="0"/>
              <a:t> muestras bootstrap independientes x</a:t>
            </a:r>
            <a:r>
              <a:rPr lang="es-ES" altLang="es-ES" sz="2800" baseline="30000" smtClean="0"/>
              <a:t>*</a:t>
            </a:r>
            <a:r>
              <a:rPr lang="es-ES" altLang="es-ES" sz="2800" baseline="-25000" smtClean="0"/>
              <a:t>1</a:t>
            </a:r>
            <a:r>
              <a:rPr lang="es-ES" altLang="es-ES" sz="2800" smtClean="0"/>
              <a:t>, x</a:t>
            </a:r>
            <a:r>
              <a:rPr lang="es-ES" altLang="es-ES" sz="2800" baseline="30000" smtClean="0"/>
              <a:t>*</a:t>
            </a:r>
            <a:r>
              <a:rPr lang="es-ES" altLang="es-ES" sz="2800" baseline="-25000" smtClean="0"/>
              <a:t>2</a:t>
            </a:r>
            <a:r>
              <a:rPr lang="es-ES" altLang="es-ES" sz="2800" smtClean="0"/>
              <a:t>,…, x</a:t>
            </a:r>
            <a:r>
              <a:rPr lang="es-ES" altLang="es-ES" sz="2800" baseline="30000" smtClean="0"/>
              <a:t>*</a:t>
            </a:r>
            <a:r>
              <a:rPr lang="es-ES" altLang="es-ES" sz="2800" baseline="-25000" smtClean="0"/>
              <a:t>B</a:t>
            </a:r>
            <a:r>
              <a:rPr lang="es-ES" altLang="es-ES" sz="2800" smtClean="0"/>
              <a:t> cada una consistente en </a:t>
            </a:r>
            <a:r>
              <a:rPr lang="es-ES" altLang="es-ES" sz="2800" i="1" smtClean="0"/>
              <a:t>n</a:t>
            </a:r>
            <a:r>
              <a:rPr lang="es-ES" altLang="es-ES" sz="2800" smtClean="0"/>
              <a:t> valores extraídos con reemplazo de la muestra original </a:t>
            </a:r>
            <a:r>
              <a:rPr lang="es-ES" altLang="es-ES" sz="2800" i="1" smtClean="0"/>
              <a:t>x=(x</a:t>
            </a:r>
            <a:r>
              <a:rPr lang="es-ES" altLang="es-ES" sz="2800" i="1" baseline="-25000" smtClean="0"/>
              <a:t>1</a:t>
            </a:r>
            <a:r>
              <a:rPr lang="es-ES" altLang="es-ES" sz="2800" i="1" smtClean="0"/>
              <a:t>,…,x</a:t>
            </a:r>
            <a:r>
              <a:rPr lang="es-ES" altLang="es-ES" sz="2800" i="1" baseline="-25000" smtClean="0"/>
              <a:t>n</a:t>
            </a:r>
            <a:r>
              <a:rPr lang="es-ES" altLang="es-ES" sz="2800" i="1" smtClean="0"/>
              <a:t>).</a:t>
            </a:r>
          </a:p>
          <a:p>
            <a:pPr marL="352425" indent="-3524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2.Evaluar el estadístico en cada muestra bootstrap.</a:t>
            </a:r>
          </a:p>
          <a:p>
            <a:pPr marL="352425" indent="-3524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3.Estimar el error estándar       por la desviación estándar de las repeticiones del estadístico en las B muestras bootstrap. Es decir por: </a:t>
            </a:r>
          </a:p>
          <a:p>
            <a:pPr marL="352425" indent="-3524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z="2800" smtClean="0"/>
          </a:p>
          <a:p>
            <a:pPr marL="352425" indent="-3524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   con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19467" name="Object 2"/>
          <p:cNvGraphicFramePr>
            <a:graphicFrameLocks noChangeAspect="1"/>
          </p:cNvGraphicFramePr>
          <p:nvPr/>
        </p:nvGraphicFramePr>
        <p:xfrm>
          <a:off x="6072188" y="3929063"/>
          <a:ext cx="808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3" imgW="482391" imgH="330057" progId="Equation.DSMT4">
                  <p:embed/>
                </p:oleObj>
              </mc:Choice>
              <mc:Fallback>
                <p:oleObj name="Equation" r:id="rId3" imgW="482391" imgH="33005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929063"/>
                        <a:ext cx="8080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4"/>
          <p:cNvGraphicFramePr>
            <a:graphicFrameLocks noChangeAspect="1"/>
          </p:cNvGraphicFramePr>
          <p:nvPr/>
        </p:nvGraphicFramePr>
        <p:xfrm>
          <a:off x="1979613" y="5661025"/>
          <a:ext cx="11525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5" imgW="761669" imgH="609336" progId="Equation.DSMT4">
                  <p:embed/>
                </p:oleObj>
              </mc:Choice>
              <mc:Fallback>
                <p:oleObj name="Equation" r:id="rId5" imgW="761669" imgH="60933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661025"/>
                        <a:ext cx="11525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Arial" panose="020B0604020202020204" pitchFamily="34" charset="0"/>
            </a:endParaRPr>
          </a:p>
        </p:txBody>
      </p:sp>
      <p:pic>
        <p:nvPicPr>
          <p:cNvPr id="19470" name="Picture 1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661025"/>
            <a:ext cx="2082676" cy="66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891</Words>
  <Application>Microsoft Office PowerPoint</Application>
  <PresentationFormat>Presentación en pantalla (4:3)</PresentationFormat>
  <Paragraphs>132</Paragraphs>
  <Slides>16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Century Schoolbook</vt:lpstr>
      <vt:lpstr>Wingdings</vt:lpstr>
      <vt:lpstr>Wingdings 2</vt:lpstr>
      <vt:lpstr>Calibri</vt:lpstr>
      <vt:lpstr>Gill Sans MT</vt:lpstr>
      <vt:lpstr>Times New Roman</vt:lpstr>
      <vt:lpstr>Tahoma</vt:lpstr>
      <vt:lpstr>Mirador</vt:lpstr>
      <vt:lpstr>MathType 5.0 Equation</vt:lpstr>
      <vt:lpstr>Universidad Nacional Agraria La Molina Departamento de Estadística e Informática</vt:lpstr>
      <vt:lpstr>Contenido</vt:lpstr>
      <vt:lpstr>Estimación del error estándar muestral</vt:lpstr>
      <vt:lpstr>El método bootstrap y el estimado bootstrap del error estándar de un estimador</vt:lpstr>
      <vt:lpstr>EL MÉTODO BOOTSTRAP Y EL ESTIMADO BOOTSTRAP DEL ERROR ESTÁNDAR DE UN ESTIMADOR</vt:lpstr>
      <vt:lpstr>La muestra bootstrap </vt:lpstr>
      <vt:lpstr>La muestra bootstrap </vt:lpstr>
      <vt:lpstr>El estimado bootstrap ideal</vt:lpstr>
      <vt:lpstr>El algoritmo bootstrap para estimar errores estándar</vt:lpstr>
      <vt:lpstr>Algoritmo Bootstrap</vt:lpstr>
      <vt:lpstr>APLICACIÓN ESTIMACIÓN DEL ERROR ESTÁNDAR DE LA MEDIANA</vt:lpstr>
      <vt:lpstr>APLICACIÓN ESTIMACIÓN DEL ERROR ESTÁNDAR DE LA MEDIANA</vt:lpstr>
      <vt:lpstr>APLICACIÓN: ESTIMACIÓN DEL ERROR ESTÁNDAR DEL COEFICIENTE DE CORRELACIÓN</vt:lpstr>
      <vt:lpstr>APLICACIÓN: ESTIMACIÓN DEL ERROR ESTÁNDAR DEL COEFICIENTE DE CORRELACIÓN</vt:lpstr>
      <vt:lpstr>APLICACIÓN: ESTIMACIÓN DEL ERROR ESTÁNDAR DEL COEFICIENTE DE CORRELACIÓN</vt:lpstr>
      <vt:lpstr>Bootstrap paquetes en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Administratr</dc:creator>
  <cp:lastModifiedBy>Hector Felipe Saravia Coaquira</cp:lastModifiedBy>
  <cp:revision>20</cp:revision>
  <dcterms:created xsi:type="dcterms:W3CDTF">2013-04-27T09:17:50Z</dcterms:created>
  <dcterms:modified xsi:type="dcterms:W3CDTF">2019-09-27T20:42:26Z</dcterms:modified>
</cp:coreProperties>
</file>