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9"/>
  </p:notesMasterIdLst>
  <p:sldIdLst>
    <p:sldId id="279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s-MX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5.wmf"/><Relationship Id="rId1" Type="http://schemas.openxmlformats.org/officeDocument/2006/relationships/image" Target="../media/image11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8.wmf"/><Relationship Id="rId1" Type="http://schemas.openxmlformats.org/officeDocument/2006/relationships/image" Target="../media/image2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5.wmf"/><Relationship Id="rId1" Type="http://schemas.openxmlformats.org/officeDocument/2006/relationships/image" Target="../media/image20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689A881-7B4D-4296-9E6F-975D69CA0096}" type="datetimeFigureOut">
              <a:rPr lang="es-MX"/>
              <a:pPr>
                <a:defRPr/>
              </a:pPr>
              <a:t>11/10/2019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A462AE4-2C62-4FFF-8244-C0481FE71C6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C85296-ACBB-439F-9DE7-62A90B46B9C2}" type="slidenum">
              <a:rPr lang="en-US" altLang="es-ES" smtClean="0">
                <a:latin typeface="Calibri" panose="020F0502020204030204" pitchFamily="34" charset="0"/>
              </a:rPr>
              <a:pPr/>
              <a:t>1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F5B294-088A-47A0-9CD7-7496DCDEF704}" type="slidenum">
              <a:rPr lang="en-US" altLang="es-ES" smtClean="0">
                <a:latin typeface="Calibri" panose="020F0502020204030204" pitchFamily="34" charset="0"/>
              </a:rPr>
              <a:pPr/>
              <a:t>11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64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39831A-CFE1-4EDE-B765-13BAC1BF738A}" type="slidenum">
              <a:rPr lang="en-US" altLang="es-ES" smtClean="0">
                <a:latin typeface="Calibri" panose="020F0502020204030204" pitchFamily="34" charset="0"/>
              </a:rPr>
              <a:pPr/>
              <a:t>12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64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66B619-83D3-474D-92A7-FF3C1229C47A}" type="slidenum">
              <a:rPr lang="en-US" altLang="es-ES" smtClean="0">
                <a:latin typeface="Calibri" panose="020F0502020204030204" pitchFamily="34" charset="0"/>
              </a:rPr>
              <a:pPr/>
              <a:t>13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64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4B4861-C0F7-44B3-B7A1-89FEE2E58982}" type="slidenum">
              <a:rPr lang="en-US" altLang="es-ES" smtClean="0">
                <a:latin typeface="Calibri" panose="020F0502020204030204" pitchFamily="34" charset="0"/>
              </a:rPr>
              <a:pPr/>
              <a:t>14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64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F0A81C-4FB8-4922-8F36-38E125ED0955}" type="slidenum">
              <a:rPr lang="en-US" altLang="es-ES" smtClean="0">
                <a:latin typeface="Calibri" panose="020F0502020204030204" pitchFamily="34" charset="0"/>
              </a:rPr>
              <a:pPr/>
              <a:t>15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64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B2B004-9DCC-4AEF-9C14-A6040C1E01E9}" type="slidenum">
              <a:rPr lang="en-US" altLang="es-ES" smtClean="0">
                <a:latin typeface="Calibri" panose="020F0502020204030204" pitchFamily="34" charset="0"/>
              </a:rPr>
              <a:pPr/>
              <a:t>16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64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EB1BC8-EAE8-4DEF-A851-32EB67B8175C}" type="slidenum">
              <a:rPr lang="en-US" altLang="es-ES" smtClean="0">
                <a:latin typeface="Calibri" panose="020F0502020204030204" pitchFamily="34" charset="0"/>
              </a:rPr>
              <a:pPr/>
              <a:t>2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64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6CCF20-ACD6-4AE6-A8B1-DBB1912CA441}" type="slidenum">
              <a:rPr lang="en-US" altLang="es-ES" smtClean="0">
                <a:latin typeface="Calibri" panose="020F0502020204030204" pitchFamily="34" charset="0"/>
              </a:rPr>
              <a:pPr/>
              <a:t>3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64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4C74C3-E090-448B-A808-C074A8A401A9}" type="slidenum">
              <a:rPr lang="en-US" altLang="es-ES" smtClean="0">
                <a:latin typeface="Calibri" panose="020F0502020204030204" pitchFamily="34" charset="0"/>
              </a:rPr>
              <a:pPr/>
              <a:t>4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64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99FEDE-64D0-477C-8647-38C4F624974E}" type="slidenum">
              <a:rPr lang="en-US" altLang="es-ES" smtClean="0">
                <a:latin typeface="Calibri" panose="020F0502020204030204" pitchFamily="34" charset="0"/>
              </a:rPr>
              <a:pPr/>
              <a:t>6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64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60A506-0870-4741-B685-AF2FBCE7942C}" type="slidenum">
              <a:rPr lang="en-US" altLang="es-ES" smtClean="0">
                <a:latin typeface="Calibri" panose="020F0502020204030204" pitchFamily="34" charset="0"/>
              </a:rPr>
              <a:pPr/>
              <a:t>7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64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ABF10F-B82E-486F-BE97-65D6127F5BD3}" type="slidenum">
              <a:rPr lang="en-US" altLang="es-ES" smtClean="0">
                <a:latin typeface="Calibri" panose="020F0502020204030204" pitchFamily="34" charset="0"/>
              </a:rPr>
              <a:pPr/>
              <a:t>8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64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CBD1BD-A410-4309-ABFF-9A13A2AD5C90}" type="slidenum">
              <a:rPr lang="en-US" altLang="es-ES" smtClean="0">
                <a:latin typeface="Calibri" panose="020F0502020204030204" pitchFamily="34" charset="0"/>
              </a:rPr>
              <a:pPr/>
              <a:t>9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64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8ACBB9-7817-4261-AA9D-7C7D8BBC2694}" type="slidenum">
              <a:rPr lang="en-US" altLang="es-ES" smtClean="0">
                <a:latin typeface="Calibri" panose="020F0502020204030204" pitchFamily="34" charset="0"/>
              </a:rPr>
              <a:pPr/>
              <a:t>10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64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21036-66F9-4B07-AD2B-E772BC0F1D8E}" type="datetimeFigureOut">
              <a:rPr lang="es-MX"/>
              <a:pPr>
                <a:defRPr/>
              </a:pPr>
              <a:t>11/10/2019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3E9C9-56C6-482E-AA7F-B1D92DDDE5E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274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5C2D8-6F3E-4734-B7F3-F60BE52E75B2}" type="datetimeFigureOut">
              <a:rPr lang="es-MX"/>
              <a:pPr>
                <a:defRPr/>
              </a:pPr>
              <a:t>11/10/2019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5136A-9BDE-4807-8166-CB62AD4C320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76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10389-609C-4B95-9281-1281300234FD}" type="datetimeFigureOut">
              <a:rPr lang="es-MX"/>
              <a:pPr>
                <a:defRPr/>
              </a:pPr>
              <a:t>11/10/2019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2651A-6C89-4914-95ED-64D4BEF6D0A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98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96DB6-5472-47FF-A3C5-3144F66584A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199BD-6296-4AF3-B61E-35650EC08E78}" type="datetimeFigureOut">
              <a:rPr lang="es-MX"/>
              <a:pPr>
                <a:defRPr/>
              </a:pPr>
              <a:t>11/10/2019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D8D9D-87C2-4BB7-A73E-735BE6861AF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404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C8CDA-F2F3-4D2D-9828-3DF1B3FE902E}" type="datetimeFigureOut">
              <a:rPr lang="es-MX"/>
              <a:pPr>
                <a:defRPr/>
              </a:pPr>
              <a:t>11/10/2019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5DC42-7C5B-4E8F-8EF6-0CB293D5DB7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31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A7586-EAF1-4DE9-B2DE-03F034646905}" type="datetimeFigureOut">
              <a:rPr lang="es-MX"/>
              <a:pPr>
                <a:defRPr/>
              </a:pPr>
              <a:t>11/10/2019</a:t>
            </a:fld>
            <a:endParaRPr lang="es-MX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72985-13A4-4058-B77A-5AB5CC27C14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299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30E9F-746F-43B3-B9EB-9AE6DB022A0B}" type="datetimeFigureOut">
              <a:rPr lang="es-MX"/>
              <a:pPr>
                <a:defRPr/>
              </a:pPr>
              <a:t>11/10/2019</a:t>
            </a:fld>
            <a:endParaRPr lang="es-MX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3344-5C82-4961-A317-6C8D92234AC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71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9E0C9-5750-476B-A244-FF60B5DF9DF6}" type="datetimeFigureOut">
              <a:rPr lang="es-MX"/>
              <a:pPr>
                <a:defRPr/>
              </a:pPr>
              <a:t>11/10/2019</a:t>
            </a:fld>
            <a:endParaRPr lang="es-MX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C5B62-833A-4A1F-B315-B38D3B66038F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8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2270E-E8E9-41E2-9D35-7DFC38C8BC28}" type="datetimeFigureOut">
              <a:rPr lang="es-MX"/>
              <a:pPr>
                <a:defRPr/>
              </a:pPr>
              <a:t>11/10/2019</a:t>
            </a:fld>
            <a:endParaRPr lang="es-MX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2244C-985A-407A-986F-9EDAE7D6EF9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48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63853-30CE-427F-A972-87E1ED94CEE0}" type="datetimeFigureOut">
              <a:rPr lang="es-MX"/>
              <a:pPr>
                <a:defRPr/>
              </a:pPr>
              <a:t>11/10/2019</a:t>
            </a:fld>
            <a:endParaRPr lang="es-MX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D2CC8-3709-49F3-9A9B-E0C0CE02563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069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131E4-E766-4DFE-BF83-B829629DBF40}" type="datetimeFigureOut">
              <a:rPr lang="es-MX"/>
              <a:pPr>
                <a:defRPr/>
              </a:pPr>
              <a:t>11/10/2019</a:t>
            </a:fld>
            <a:endParaRPr lang="es-MX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EA8D9-1418-4E45-9FBE-44E4C401368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309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  <a:endParaRPr lang="es-PE" altLang="es-ES" smtClean="0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s-PE" alt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EC96B6-3164-4ACB-8D74-DF1EA99C5A68}" type="datetimeFigureOut">
              <a:rPr lang="es-MX"/>
              <a:pPr>
                <a:defRPr/>
              </a:pPr>
              <a:t>11/10/2019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A1918F-B69C-48DE-AF26-ED5F8415F1A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8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22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.wmf"/><Relationship Id="rId10" Type="http://schemas.openxmlformats.org/officeDocument/2006/relationships/image" Target="../media/image6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3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17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0" y="2000250"/>
            <a:ext cx="8064500" cy="1098550"/>
          </a:xfrm>
        </p:spPr>
        <p:txBody>
          <a:bodyPr/>
          <a:lstStyle/>
          <a:p>
            <a:pPr eaLnBrk="1" hangingPunct="1"/>
            <a:r>
              <a:rPr lang="es-ES" altLang="es-ES" sz="2800" smtClean="0">
                <a:solidFill>
                  <a:schemeClr val="folHlink"/>
                </a:solidFill>
              </a:rPr>
              <a:t>Universidad Nacional Agraria La Molina</a:t>
            </a:r>
            <a:br>
              <a:rPr lang="es-ES" altLang="es-ES" sz="2800" smtClean="0">
                <a:solidFill>
                  <a:schemeClr val="folHlink"/>
                </a:solidFill>
              </a:rPr>
            </a:br>
            <a:r>
              <a:rPr lang="es-ES" altLang="es-ES" sz="2800" smtClean="0">
                <a:solidFill>
                  <a:schemeClr val="folHlink"/>
                </a:solidFill>
              </a:rPr>
              <a:t>Departamento de Estadística e Informática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75" y="3643313"/>
            <a:ext cx="7858125" cy="550862"/>
          </a:xfrm>
        </p:spPr>
        <p:txBody>
          <a:bodyPr/>
          <a:lstStyle/>
          <a:p>
            <a:pPr eaLnBrk="1" hangingPunct="1"/>
            <a:r>
              <a:rPr lang="es-PE" altLang="es-ES" smtClean="0">
                <a:solidFill>
                  <a:srgbClr val="898989"/>
                </a:solidFill>
              </a:rPr>
              <a:t>Estadística  Computacional</a:t>
            </a:r>
            <a:endParaRPr lang="es-ES" altLang="es-ES" smtClean="0">
              <a:solidFill>
                <a:srgbClr val="898989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514600" y="5105400"/>
            <a:ext cx="53276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s-ES" altLang="es-ES" sz="2800">
                <a:solidFill>
                  <a:schemeClr val="folHlink"/>
                </a:solidFill>
                <a:latin typeface="Gill Sans MT" panose="020B0502020104020203" pitchFamily="34" charset="0"/>
              </a:rPr>
              <a:t>Ph.D. Frida Coaquira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8350"/>
          </a:xfrm>
        </p:spPr>
        <p:txBody>
          <a:bodyPr/>
          <a:lstStyle/>
          <a:p>
            <a:pPr eaLnBrk="1" hangingPunct="1"/>
            <a:r>
              <a:rPr lang="es-ES" altLang="es-ES" sz="2400" smtClean="0">
                <a:solidFill>
                  <a:srgbClr val="C00000"/>
                </a:solidFill>
              </a:rPr>
              <a:t>Método de doble bootstrapping o </a:t>
            </a:r>
            <a:br>
              <a:rPr lang="es-ES" altLang="es-ES" sz="2400" smtClean="0">
                <a:solidFill>
                  <a:srgbClr val="C00000"/>
                </a:solidFill>
              </a:rPr>
            </a:br>
            <a:r>
              <a:rPr lang="es-ES" altLang="es-ES" sz="2400" smtClean="0">
                <a:solidFill>
                  <a:srgbClr val="C00000"/>
                </a:solidFill>
              </a:rPr>
              <a:t>Bootstrapping anidado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70875" cy="5040313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s-ES" altLang="es-ES" sz="2400" smtClean="0">
                <a:sym typeface="Symbol" panose="05050102010706020507" pitchFamily="18" charset="2"/>
              </a:rPr>
              <a:t>En este método se usa una muestra bootstrap B</a:t>
            </a:r>
            <a:r>
              <a:rPr lang="es-ES" altLang="es-ES" sz="2400" baseline="-25000" smtClean="0">
                <a:sym typeface="Symbol" panose="05050102010706020507" pitchFamily="18" charset="2"/>
              </a:rPr>
              <a:t>1</a:t>
            </a:r>
            <a:r>
              <a:rPr lang="es-ES" altLang="es-ES" sz="2400" smtClean="0">
                <a:sym typeface="Symbol" panose="05050102010706020507" pitchFamily="18" charset="2"/>
              </a:rPr>
              <a:t> para estimar    y una segunda muestra bootstrap B</a:t>
            </a:r>
            <a:r>
              <a:rPr lang="es-ES" altLang="es-ES" sz="2400" baseline="-25000" smtClean="0">
                <a:sym typeface="Symbol" panose="05050102010706020507" pitchFamily="18" charset="2"/>
              </a:rPr>
              <a:t>2</a:t>
            </a:r>
            <a:r>
              <a:rPr lang="es-ES" altLang="es-ES" sz="2400" smtClean="0">
                <a:sym typeface="Symbol" panose="05050102010706020507" pitchFamily="18" charset="2"/>
              </a:rPr>
              <a:t> para estimar el error estándar de    en cada una de las B</a:t>
            </a:r>
            <a:r>
              <a:rPr lang="es-ES" altLang="es-ES" sz="2400" baseline="-25000" smtClean="0">
                <a:sym typeface="Symbol" panose="05050102010706020507" pitchFamily="18" charset="2"/>
              </a:rPr>
              <a:t>1</a:t>
            </a:r>
            <a:r>
              <a:rPr lang="es-ES" altLang="es-ES" sz="2400" smtClean="0">
                <a:sym typeface="Symbol" panose="05050102010706020507" pitchFamily="18" charset="2"/>
              </a:rPr>
              <a:t> muestras bootstrap iniciales.    El intervalo de confianza </a:t>
            </a:r>
            <a:r>
              <a:rPr lang="es-ES" altLang="es-ES" sz="2400" smtClean="0"/>
              <a:t>100(1-</a:t>
            </a:r>
            <a:r>
              <a:rPr lang="es-ES" altLang="es-ES" sz="2400" smtClean="0">
                <a:sym typeface="Symbol" panose="05050102010706020507" pitchFamily="18" charset="2"/>
              </a:rPr>
              <a:t>)% para     es:   </a:t>
            </a:r>
          </a:p>
          <a:p>
            <a:pPr marL="0" indent="0" algn="just" eaLnBrk="1" hangingPunct="1">
              <a:buFontTx/>
              <a:buNone/>
            </a:pPr>
            <a:endParaRPr lang="es-ES" altLang="es-ES" sz="2400" smtClean="0">
              <a:sym typeface="Symbol" panose="05050102010706020507" pitchFamily="18" charset="2"/>
            </a:endParaRPr>
          </a:p>
          <a:p>
            <a:pPr marL="0" indent="0" algn="just" eaLnBrk="1" hangingPunct="1">
              <a:buFontTx/>
              <a:buNone/>
            </a:pPr>
            <a:endParaRPr lang="es-ES" altLang="es-ES" sz="2400" smtClean="0">
              <a:sym typeface="Symbol" panose="05050102010706020507" pitchFamily="18" charset="2"/>
            </a:endParaRPr>
          </a:p>
          <a:p>
            <a:pPr marL="0" indent="0" algn="just" eaLnBrk="1" hangingPunct="1">
              <a:buFontTx/>
              <a:buNone/>
            </a:pPr>
            <a:endParaRPr lang="es-ES" altLang="es-ES" sz="2400" smtClean="0">
              <a:sym typeface="Symbol" panose="05050102010706020507" pitchFamily="18" charset="2"/>
            </a:endParaRPr>
          </a:p>
          <a:p>
            <a:pPr marL="0" indent="0" algn="just" eaLnBrk="1" hangingPunct="1">
              <a:buFontTx/>
              <a:buNone/>
            </a:pPr>
            <a:r>
              <a:rPr lang="es-ES" altLang="es-ES" sz="2400" smtClean="0">
                <a:sym typeface="Symbol" panose="05050102010706020507" pitchFamily="18" charset="2"/>
              </a:rPr>
              <a:t>Donde                      representa el percentil /2 de la distribución    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5286375" y="2357438"/>
          <a:ext cx="295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4" imgW="126725" imgH="177415" progId="Equation.DSMT4">
                  <p:embed/>
                </p:oleObj>
              </mc:Choice>
              <mc:Fallback>
                <p:oleObj name="Equation" r:id="rId4" imgW="126725" imgH="17741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2357438"/>
                        <a:ext cx="2952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928688" y="1928813"/>
          <a:ext cx="295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6" imgW="126725" imgH="177415" progId="Equation.DSMT4">
                  <p:embed/>
                </p:oleObj>
              </mc:Choice>
              <mc:Fallback>
                <p:oleObj name="Equation" r:id="rId6" imgW="126725" imgH="17741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928813"/>
                        <a:ext cx="2952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7"/>
          <p:cNvGraphicFramePr>
            <a:graphicFrameLocks noChangeAspect="1"/>
          </p:cNvGraphicFramePr>
          <p:nvPr/>
        </p:nvGraphicFramePr>
        <p:xfrm>
          <a:off x="8215313" y="1285875"/>
          <a:ext cx="2730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7" imgW="126725" imgH="177415" progId="Equation.DSMT4">
                  <p:embed/>
                </p:oleObj>
              </mc:Choice>
              <mc:Fallback>
                <p:oleObj name="Equation" r:id="rId7" imgW="126725" imgH="17741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13" y="1285875"/>
                        <a:ext cx="2730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graphicFrame>
        <p:nvGraphicFramePr>
          <p:cNvPr id="21512" name="Object 9"/>
          <p:cNvGraphicFramePr>
            <a:graphicFrameLocks noChangeAspect="1"/>
          </p:cNvGraphicFramePr>
          <p:nvPr/>
        </p:nvGraphicFramePr>
        <p:xfrm>
          <a:off x="1295400" y="3200400"/>
          <a:ext cx="53292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8" imgW="3048000" imgH="355600" progId="Equation.DSMT4">
                  <p:embed/>
                </p:oleObj>
              </mc:Choice>
              <mc:Fallback>
                <p:oleObj name="Equation" r:id="rId8" imgW="3048000" imgH="355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00400"/>
                        <a:ext cx="53292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10"/>
          <p:cNvGraphicFramePr>
            <a:graphicFrameLocks noChangeAspect="1"/>
          </p:cNvGraphicFramePr>
          <p:nvPr/>
        </p:nvGraphicFramePr>
        <p:xfrm>
          <a:off x="1428750" y="4000500"/>
          <a:ext cx="12954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10" imgW="685800" imgH="279400" progId="Equation.DSMT4">
                  <p:embed/>
                </p:oleObj>
              </mc:Choice>
              <mc:Fallback>
                <p:oleObj name="Equation" r:id="rId10" imgW="685800" imgH="279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000500"/>
                        <a:ext cx="12954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1"/>
          <p:cNvGraphicFramePr>
            <a:graphicFrameLocks noChangeAspect="1"/>
          </p:cNvGraphicFramePr>
          <p:nvPr/>
        </p:nvGraphicFramePr>
        <p:xfrm>
          <a:off x="3048000" y="4495800"/>
          <a:ext cx="20161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12" imgW="1219200" imgH="558800" progId="Equation.DSMT4">
                  <p:embed/>
                </p:oleObj>
              </mc:Choice>
              <mc:Fallback>
                <p:oleObj name="Equation" r:id="rId12" imgW="1219200" imgH="558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95800"/>
                        <a:ext cx="20161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107950" y="981075"/>
            <a:ext cx="1873250" cy="4679950"/>
          </a:xfrm>
          <a:prstGeom prst="ellipse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ES" altLang="es-ES" sz="2800">
                <a:latin typeface="Tahoma" panose="020B0604030504040204" pitchFamily="34" charset="0"/>
              </a:rPr>
              <a:t>Muestra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ES" altLang="es-ES" sz="2800">
                <a:latin typeface="Tahoma" panose="020B0604030504040204" pitchFamily="34" charset="0"/>
              </a:rPr>
              <a:t>Original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ES" altLang="es-ES" sz="2800">
                <a:latin typeface="Tahoma" panose="020B0604030504040204" pitchFamily="34" charset="0"/>
              </a:rPr>
              <a:t>de tamaño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ES" altLang="es-ES" sz="28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1908175" y="1916113"/>
            <a:ext cx="2016125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924300" y="836613"/>
            <a:ext cx="1223963" cy="2232025"/>
          </a:xfrm>
          <a:prstGeom prst="ellipse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s-PE" altLang="es-ES" sz="2800" baseline="-25000">
              <a:latin typeface="Tahoma" panose="020B0604030504040204" pitchFamily="34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1981200" y="3573463"/>
            <a:ext cx="22320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4068763" y="4338638"/>
            <a:ext cx="1223962" cy="2232025"/>
          </a:xfrm>
          <a:prstGeom prst="ellipse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s-PE" altLang="es-ES" sz="2800" baseline="-25000">
              <a:latin typeface="Tahoma" panose="020B0604030504040204" pitchFamily="34" charset="0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1908175" y="3644900"/>
            <a:ext cx="2160588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 rot="5400000">
            <a:off x="4488657" y="3345656"/>
            <a:ext cx="5905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ES" altLang="es-ES" sz="3600">
                <a:latin typeface="Tahoma" panose="020B0604030504040204" pitchFamily="34" charset="0"/>
                <a:sym typeface="Symbol" panose="05050102010706020507" pitchFamily="18" charset="2"/>
              </a:rPr>
              <a:t>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492500" y="0"/>
            <a:ext cx="2663825" cy="765175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ES" altLang="es-ES">
                <a:latin typeface="Tahoma" panose="020B0604030504040204" pitchFamily="34" charset="0"/>
              </a:rPr>
              <a:t>B</a:t>
            </a:r>
            <a:r>
              <a:rPr lang="es-ES" altLang="es-ES" baseline="-25000">
                <a:latin typeface="Tahoma" panose="020B0604030504040204" pitchFamily="34" charset="0"/>
              </a:rPr>
              <a:t>1</a:t>
            </a:r>
            <a:r>
              <a:rPr lang="es-ES" altLang="es-ES">
                <a:latin typeface="Tahoma" panose="020B0604030504040204" pitchFamily="34" charset="0"/>
              </a:rPr>
              <a:t> muestras bootstrap de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ES" altLang="es-ES">
                <a:latin typeface="Tahoma" panose="020B0604030504040204" pitchFamily="34" charset="0"/>
              </a:rPr>
              <a:t>tamaño n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V="1">
            <a:off x="5148263" y="1196975"/>
            <a:ext cx="20161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5148263" y="20605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5148263" y="2060575"/>
            <a:ext cx="2087562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480175" y="0"/>
            <a:ext cx="2663825" cy="765175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ES" altLang="es-ES">
                <a:latin typeface="Tahoma" panose="020B0604030504040204" pitchFamily="34" charset="0"/>
              </a:rPr>
              <a:t>B</a:t>
            </a:r>
            <a:r>
              <a:rPr lang="es-ES" altLang="es-ES" baseline="-25000">
                <a:latin typeface="Tahoma" panose="020B0604030504040204" pitchFamily="34" charset="0"/>
              </a:rPr>
              <a:t>2</a:t>
            </a:r>
            <a:r>
              <a:rPr lang="es-ES" altLang="es-ES">
                <a:latin typeface="Tahoma" panose="020B0604030504040204" pitchFamily="34" charset="0"/>
              </a:rPr>
              <a:t> muestras bootstrap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ES" altLang="es-ES">
                <a:latin typeface="Tahoma" panose="020B0604030504040204" pitchFamily="34" charset="0"/>
              </a:rPr>
              <a:t>para cada una de las B</a:t>
            </a:r>
            <a:r>
              <a:rPr lang="es-ES" altLang="es-ES" baseline="-25000">
                <a:latin typeface="Tahoma" panose="020B0604030504040204" pitchFamily="34" charset="0"/>
              </a:rPr>
              <a:t>1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ES" altLang="es-ES">
                <a:latin typeface="Tahoma" panose="020B0604030504040204" pitchFamily="34" charset="0"/>
              </a:rPr>
              <a:t>muestras bootstrap </a:t>
            </a: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7164388" y="836613"/>
            <a:ext cx="863600" cy="936625"/>
          </a:xfrm>
          <a:prstGeom prst="ellipse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 rot="5400000">
            <a:off x="7449344" y="1847056"/>
            <a:ext cx="5905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ES" altLang="es-ES" sz="3600">
                <a:latin typeface="Tahoma" panose="020B0604030504040204" pitchFamily="34" charset="0"/>
                <a:sym typeface="Symbol" panose="05050102010706020507" pitchFamily="18" charset="2"/>
              </a:rPr>
              <a:t></a:t>
            </a:r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7164388" y="2492375"/>
            <a:ext cx="863600" cy="936625"/>
          </a:xfrm>
          <a:prstGeom prst="ellipse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V="1">
            <a:off x="5292725" y="4510088"/>
            <a:ext cx="18716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5292725" y="5445125"/>
            <a:ext cx="18002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71" name="Oval 19"/>
          <p:cNvSpPr>
            <a:spLocks noChangeArrowheads="1"/>
          </p:cNvSpPr>
          <p:nvPr/>
        </p:nvSpPr>
        <p:spPr bwMode="auto">
          <a:xfrm>
            <a:off x="7164388" y="3933825"/>
            <a:ext cx="863600" cy="936625"/>
          </a:xfrm>
          <a:prstGeom prst="ellipse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 rot="5400000">
            <a:off x="7449344" y="4944269"/>
            <a:ext cx="5905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ES" altLang="es-ES" sz="3600">
                <a:latin typeface="Tahoma" panose="020B0604030504040204" pitchFamily="34" charset="0"/>
                <a:sym typeface="Symbol" panose="05050102010706020507" pitchFamily="18" charset="2"/>
              </a:rPr>
              <a:t></a:t>
            </a:r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>
            <a:off x="7164388" y="5589588"/>
            <a:ext cx="863600" cy="936625"/>
          </a:xfrm>
          <a:prstGeom prst="ellipse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5292725" y="5589588"/>
            <a:ext cx="1870075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graphicFrame>
        <p:nvGraphicFramePr>
          <p:cNvPr id="23576" name="Object 24"/>
          <p:cNvGraphicFramePr>
            <a:graphicFrameLocks noChangeAspect="1"/>
          </p:cNvGraphicFramePr>
          <p:nvPr/>
        </p:nvGraphicFramePr>
        <p:xfrm>
          <a:off x="4284663" y="1700213"/>
          <a:ext cx="6477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4" imgW="266584" imgH="228501" progId="Equation.DSMT4">
                  <p:embed/>
                </p:oleObj>
              </mc:Choice>
              <mc:Fallback>
                <p:oleObj name="Equation" r:id="rId4" imgW="266584" imgH="228501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700213"/>
                        <a:ext cx="6477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graphicFrame>
        <p:nvGraphicFramePr>
          <p:cNvPr id="23578" name="Object 26"/>
          <p:cNvGraphicFramePr>
            <a:graphicFrameLocks noChangeAspect="1"/>
          </p:cNvGraphicFramePr>
          <p:nvPr/>
        </p:nvGraphicFramePr>
        <p:xfrm>
          <a:off x="827088" y="4365625"/>
          <a:ext cx="4286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6" imgW="126890" imgH="228402" progId="Equation.DSMT4">
                  <p:embed/>
                </p:oleObj>
              </mc:Choice>
              <mc:Fallback>
                <p:oleObj name="Equation" r:id="rId6" imgW="126890" imgH="22840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65625"/>
                        <a:ext cx="4286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graphicFrame>
        <p:nvGraphicFramePr>
          <p:cNvPr id="23580" name="Object 28"/>
          <p:cNvGraphicFramePr>
            <a:graphicFrameLocks noChangeAspect="1"/>
          </p:cNvGraphicFramePr>
          <p:nvPr/>
        </p:nvGraphicFramePr>
        <p:xfrm>
          <a:off x="4427538" y="5229225"/>
          <a:ext cx="7207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tion" r:id="rId8" imgW="342751" imgH="253890" progId="Equation.DSMT4">
                  <p:embed/>
                </p:oleObj>
              </mc:Choice>
              <mc:Fallback>
                <p:oleObj name="Equation" r:id="rId8" imgW="342751" imgH="25389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229225"/>
                        <a:ext cx="7207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1" name="AutoShape 29"/>
          <p:cNvSpPr>
            <a:spLocks/>
          </p:cNvSpPr>
          <p:nvPr/>
        </p:nvSpPr>
        <p:spPr bwMode="auto">
          <a:xfrm>
            <a:off x="8172450" y="981075"/>
            <a:ext cx="71438" cy="2376488"/>
          </a:xfrm>
          <a:prstGeom prst="rightBrace">
            <a:avLst>
              <a:gd name="adj1" fmla="val 2772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sp>
        <p:nvSpPr>
          <p:cNvPr id="23582" name="AutoShape 30"/>
          <p:cNvSpPr>
            <a:spLocks/>
          </p:cNvSpPr>
          <p:nvPr/>
        </p:nvSpPr>
        <p:spPr bwMode="auto">
          <a:xfrm>
            <a:off x="8243888" y="4005263"/>
            <a:ext cx="71437" cy="2376487"/>
          </a:xfrm>
          <a:prstGeom prst="rightBrace">
            <a:avLst>
              <a:gd name="adj1" fmla="val 27722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8459788" y="1989138"/>
            <a:ext cx="5048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ES" altLang="es-ES" sz="2400">
                <a:latin typeface="Tahoma" panose="020B0604030504040204" pitchFamily="34" charset="0"/>
              </a:rPr>
              <a:t>B</a:t>
            </a:r>
            <a:r>
              <a:rPr lang="es-ES" altLang="es-ES" sz="2400" baseline="-250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8459788" y="5157788"/>
            <a:ext cx="5048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ES" altLang="es-ES" sz="2400">
                <a:latin typeface="Tahoma" panose="020B0604030504040204" pitchFamily="34" charset="0"/>
              </a:rPr>
              <a:t>B</a:t>
            </a:r>
            <a:r>
              <a:rPr lang="es-ES" altLang="es-ES" sz="2400" baseline="-250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graphicFrame>
        <p:nvGraphicFramePr>
          <p:cNvPr id="23587" name="Object 35"/>
          <p:cNvGraphicFramePr>
            <a:graphicFrameLocks noChangeAspect="1"/>
          </p:cNvGraphicFramePr>
          <p:nvPr/>
        </p:nvGraphicFramePr>
        <p:xfrm>
          <a:off x="8224838" y="2565400"/>
          <a:ext cx="758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10" imgW="520474" imgH="330057" progId="Equation.DSMT4">
                  <p:embed/>
                </p:oleObj>
              </mc:Choice>
              <mc:Fallback>
                <p:oleObj name="Equation" r:id="rId10" imgW="520474" imgH="330057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4838" y="2565400"/>
                        <a:ext cx="7588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8" name="Object 36"/>
          <p:cNvGraphicFramePr>
            <a:graphicFrameLocks noChangeAspect="1"/>
          </p:cNvGraphicFramePr>
          <p:nvPr/>
        </p:nvGraphicFramePr>
        <p:xfrm>
          <a:off x="8358188" y="5661025"/>
          <a:ext cx="8143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12" imgW="558800" imgH="330200" progId="Equation.DSMT4">
                  <p:embed/>
                </p:oleObj>
              </mc:Choice>
              <mc:Fallback>
                <p:oleObj name="Equation" r:id="rId12" imgW="558800" imgH="3302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188" y="5661025"/>
                        <a:ext cx="8143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83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>
                <a:solidFill>
                  <a:srgbClr val="C00000"/>
                </a:solidFill>
              </a:rPr>
              <a:t>Algunas consideraciones de los intervalos de confianza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628775"/>
            <a:ext cx="7772400" cy="4475163"/>
          </a:xfrm>
        </p:spPr>
        <p:txBody>
          <a:bodyPr/>
          <a:lstStyle/>
          <a:p>
            <a:pPr marL="361950" indent="-361950" algn="just" eaLnBrk="1" hangingPunct="1">
              <a:buFontTx/>
              <a:buNone/>
            </a:pPr>
            <a:r>
              <a:rPr lang="es-ES" altLang="es-ES" smtClean="0"/>
              <a:t>	</a:t>
            </a:r>
            <a:r>
              <a:rPr lang="es-ES" altLang="es-ES" sz="2000" smtClean="0"/>
              <a:t>Los intervalos de confianza se pueden comparar por su ancho y su forma.</a:t>
            </a:r>
          </a:p>
          <a:p>
            <a:pPr marL="361950" indent="-361950" algn="just" eaLnBrk="1" hangingPunct="1">
              <a:buFontTx/>
              <a:buNone/>
            </a:pPr>
            <a:r>
              <a:rPr lang="es-ES" altLang="es-ES" sz="2000" smtClean="0"/>
              <a:t>El ancho es definido por: ancho=LS-LI</a:t>
            </a:r>
          </a:p>
          <a:p>
            <a:pPr marL="361950" indent="-361950" algn="just" eaLnBrk="1" hangingPunct="1">
              <a:buFontTx/>
              <a:buNone/>
            </a:pPr>
            <a:r>
              <a:rPr lang="es-ES" altLang="es-ES" sz="2000" smtClean="0"/>
              <a:t>La forma es definido por:               </a:t>
            </a:r>
          </a:p>
          <a:p>
            <a:pPr marL="361950" indent="-361950" algn="just" eaLnBrk="1" hangingPunct="1">
              <a:buFontTx/>
              <a:buNone/>
            </a:pPr>
            <a:endParaRPr lang="es-ES" altLang="es-ES" sz="2000" smtClean="0"/>
          </a:p>
          <a:p>
            <a:pPr marL="361950" indent="-361950" algn="just" eaLnBrk="1" hangingPunct="1"/>
            <a:r>
              <a:rPr lang="es-ES" altLang="es-ES" sz="2000" smtClean="0"/>
              <a:t>Un intervalo demasiado ancho no es muy conveniente.</a:t>
            </a:r>
          </a:p>
          <a:p>
            <a:pPr marL="361950" indent="-361950" algn="just" eaLnBrk="1" hangingPunct="1"/>
            <a:r>
              <a:rPr lang="es-ES" altLang="es-ES" sz="2000" smtClean="0"/>
              <a:t>La forma mide la asimetría del intervalo con respecto al estimado puntual.</a:t>
            </a:r>
          </a:p>
          <a:p>
            <a:pPr marL="361950" indent="-361950" algn="just" eaLnBrk="1" hangingPunct="1"/>
            <a:r>
              <a:rPr lang="es-ES" altLang="es-ES" sz="2000" smtClean="0"/>
              <a:t>Los intervalos de confianza estándar son simétricos, es decir su forma es igual a 1.</a:t>
            </a:r>
          </a:p>
          <a:p>
            <a:pPr marL="361950" indent="-361950" algn="just" eaLnBrk="1" hangingPunct="1"/>
            <a:r>
              <a:rPr lang="es-ES" altLang="es-ES" sz="2000" smtClean="0"/>
              <a:t>Dependiendo del estadístico se debe escoger el mejor intervalo, según su forma. Por ejemplo si el estadístico es la media se prefiere un intervalo simétrico. 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4419600" y="2590800"/>
          <a:ext cx="165576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4" imgW="1015559" imgH="444307" progId="Equation.DSMT4">
                  <p:embed/>
                </p:oleObj>
              </mc:Choice>
              <mc:Fallback>
                <p:oleObj name="Equation" r:id="rId4" imgW="1015559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590800"/>
                        <a:ext cx="1655763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8350"/>
          </a:xfrm>
        </p:spPr>
        <p:txBody>
          <a:bodyPr/>
          <a:lstStyle/>
          <a:p>
            <a:pPr eaLnBrk="1" hangingPunct="1"/>
            <a:r>
              <a:rPr lang="es-ES" altLang="es-ES" smtClean="0">
                <a:solidFill>
                  <a:srgbClr val="C00000"/>
                </a:solidFill>
              </a:rPr>
              <a:t>Resultados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1557338"/>
            <a:ext cx="6918325" cy="194310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s-ES" altLang="es-ES" sz="2200" smtClean="0"/>
              <a:t>Con los datos correspondientes a colesterol, intervalos del 95% de confianza para la mediana bajo los diferentes métodos vistos anteriormente y con B</a:t>
            </a:r>
            <a:r>
              <a:rPr lang="es-ES" altLang="es-ES" sz="2200" baseline="-25000" smtClean="0"/>
              <a:t>1</a:t>
            </a:r>
            <a:r>
              <a:rPr lang="es-ES" altLang="es-ES" sz="2200" smtClean="0"/>
              <a:t>=100 y B</a:t>
            </a:r>
            <a:r>
              <a:rPr lang="es-ES" altLang="es-ES" sz="2200" baseline="-25000" smtClean="0"/>
              <a:t>2</a:t>
            </a:r>
            <a:r>
              <a:rPr lang="es-ES" altLang="es-ES" sz="2200" smtClean="0"/>
              <a:t>=50 son</a:t>
            </a:r>
            <a:r>
              <a:rPr lang="en-US" altLang="es-ES" sz="2200" smtClean="0"/>
              <a:t>:</a:t>
            </a:r>
            <a:endParaRPr lang="es-ES" altLang="es-ES" sz="2200" smtClean="0"/>
          </a:p>
        </p:txBody>
      </p:sp>
      <p:graphicFrame>
        <p:nvGraphicFramePr>
          <p:cNvPr id="26628" name="Group 4"/>
          <p:cNvGraphicFramePr>
            <a:graphicFrameLocks noGrp="1"/>
          </p:cNvGraphicFramePr>
          <p:nvPr>
            <p:ph sz="half" idx="2"/>
          </p:nvPr>
        </p:nvGraphicFramePr>
        <p:xfrm>
          <a:off x="838200" y="3429000"/>
          <a:ext cx="7597775" cy="2546350"/>
        </p:xfrm>
        <a:graphic>
          <a:graphicData uri="http://schemas.openxmlformats.org/drawingml/2006/table">
            <a:tbl>
              <a:tblPr/>
              <a:tblGrid>
                <a:gridCol w="2942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Método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Intervalo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Ancho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Forma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Estándar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[213.00;224.99]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11.99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Percentiles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[210.53;224.00]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13.47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0.590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Doble </a:t>
                      </a:r>
                      <a:r>
                        <a:rPr kumimoji="0" lang="es-P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Bootstrapping</a:t>
                      </a:r>
                      <a:endParaRPr kumimoji="0" lang="es-P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[211.06;223.99]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12.93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0.628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3912"/>
          </a:xfrm>
        </p:spPr>
        <p:txBody>
          <a:bodyPr/>
          <a:lstStyle/>
          <a:p>
            <a:pPr eaLnBrk="1" hangingPunct="1"/>
            <a:r>
              <a:rPr lang="es-PE" altLang="es-ES" smtClean="0">
                <a:solidFill>
                  <a:srgbClr val="C00000"/>
                </a:solidFill>
              </a:rPr>
              <a:t>Resultados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700213"/>
            <a:ext cx="7421562" cy="1843087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s-PE" altLang="es-ES" smtClean="0"/>
              <a:t>También puede ser de interés analizar el tiempo (en segundos) que se demora la PC en realizar el  proceso del cálculo de los intervalos de confianza, para diferentes valores de B</a:t>
            </a:r>
            <a:r>
              <a:rPr lang="es-PE" altLang="es-ES" baseline="-25000" smtClean="0"/>
              <a:t>1</a:t>
            </a:r>
          </a:p>
        </p:txBody>
      </p:sp>
      <p:graphicFrame>
        <p:nvGraphicFramePr>
          <p:cNvPr id="28676" name="Group 4"/>
          <p:cNvGraphicFramePr>
            <a:graphicFrameLocks noGrp="1"/>
          </p:cNvGraphicFramePr>
          <p:nvPr>
            <p:ph sz="half" idx="2"/>
          </p:nvPr>
        </p:nvGraphicFramePr>
        <p:xfrm>
          <a:off x="1066800" y="3733800"/>
          <a:ext cx="7051674" cy="1866900"/>
        </p:xfrm>
        <a:graphic>
          <a:graphicData uri="http://schemas.openxmlformats.org/drawingml/2006/table">
            <a:tbl>
              <a:tblPr/>
              <a:tblGrid>
                <a:gridCol w="1945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54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Método 95% de confianza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s-PE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9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Estándar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Percentiles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 B. (B</a:t>
                      </a:r>
                      <a:r>
                        <a:rPr kumimoji="0" lang="es-P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=100)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20.66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39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>
                <a:solidFill>
                  <a:srgbClr val="C00000"/>
                </a:solidFill>
              </a:rPr>
              <a:t>Otros métodos para obtener intervalos de confianza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503738"/>
          </a:xfrm>
        </p:spPr>
        <p:txBody>
          <a:bodyPr/>
          <a:lstStyle/>
          <a:p>
            <a:pPr marL="361950" indent="-361950" algn="just" eaLnBrk="1" hangingPunct="1">
              <a:buFontTx/>
              <a:buNone/>
            </a:pPr>
            <a:r>
              <a:rPr lang="es-ES" altLang="es-ES" smtClean="0"/>
              <a:t>	</a:t>
            </a:r>
            <a:r>
              <a:rPr lang="es-ES" altLang="es-ES" sz="2400" smtClean="0"/>
              <a:t>Existen otros métodos para la obtención de intervalos de confianza como:</a:t>
            </a:r>
          </a:p>
          <a:p>
            <a:pPr marL="361950" indent="-361950" algn="just" eaLnBrk="1" hangingPunct="1"/>
            <a:r>
              <a:rPr lang="es-ES" altLang="es-ES" sz="2400" smtClean="0"/>
              <a:t>Método de bootstrapping estudentizado con estabilización de la variancia (Tibshirani </a:t>
            </a:r>
          </a:p>
          <a:p>
            <a:pPr marL="361950" indent="-361950" algn="just" eaLnBrk="1" hangingPunct="1">
              <a:buFont typeface="Wingdings 2" panose="05020102010507070707" pitchFamily="18" charset="2"/>
              <a:buNone/>
            </a:pPr>
            <a:r>
              <a:rPr lang="es-ES" altLang="es-ES" sz="2400" smtClean="0"/>
              <a:t>   (1988)).</a:t>
            </a:r>
          </a:p>
          <a:p>
            <a:pPr marL="361950" indent="-361950" algn="just" eaLnBrk="1" hangingPunct="1"/>
            <a:r>
              <a:rPr lang="es-ES" altLang="es-ES" sz="2400" smtClean="0"/>
              <a:t>Método BC (Intervalo de confianza corregido por sesgo y acelerado).</a:t>
            </a:r>
          </a:p>
          <a:p>
            <a:pPr marL="361950" indent="-361950" algn="just" eaLnBrk="1" hangingPunct="1"/>
            <a:r>
              <a:rPr lang="es-ES" altLang="es-ES" sz="2400" smtClean="0"/>
              <a:t>Método ABC (Intervalo de confianza aproximado por bootstrapping).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39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>
                <a:solidFill>
                  <a:srgbClr val="C00000"/>
                </a:solidFill>
              </a:rPr>
              <a:t>Las funciones en las librerías </a:t>
            </a:r>
            <a:r>
              <a:rPr lang="es-ES" sz="4000" dirty="0" err="1">
                <a:solidFill>
                  <a:srgbClr val="C00000"/>
                </a:solidFill>
              </a:rPr>
              <a:t>boot</a:t>
            </a:r>
            <a:r>
              <a:rPr lang="es-ES" sz="4000" dirty="0">
                <a:solidFill>
                  <a:srgbClr val="C00000"/>
                </a:solidFill>
              </a:rPr>
              <a:t> y </a:t>
            </a:r>
            <a:r>
              <a:rPr lang="es-ES" sz="4000" dirty="0" err="1">
                <a:solidFill>
                  <a:srgbClr val="C00000"/>
                </a:solidFill>
              </a:rPr>
              <a:t>bootstrap</a:t>
            </a:r>
            <a:endParaRPr lang="es-ES" sz="4000" dirty="0">
              <a:solidFill>
                <a:srgbClr val="C000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772400" cy="4503738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s-ES" altLang="es-ES" sz="2400" smtClean="0"/>
              <a:t>En la librería bootstrap se encuentran las funciones </a:t>
            </a:r>
            <a:r>
              <a:rPr lang="es-ES" altLang="es-ES" sz="2400" i="1" smtClean="0"/>
              <a:t>boott, abcnon, abcpar, bcanon</a:t>
            </a:r>
            <a:r>
              <a:rPr lang="es-ES" altLang="es-ES" sz="2400" smtClean="0"/>
              <a:t> que permiten estimar intervalos de confianza, sin embargo para entender adecuadamente su funcionamiento se debe revisar previamente el libro de Efron y Tibshirani (1993).</a:t>
            </a:r>
          </a:p>
          <a:p>
            <a:pPr marL="0" indent="0" algn="just" eaLnBrk="1" hangingPunct="1">
              <a:buFontTx/>
              <a:buNone/>
            </a:pPr>
            <a:r>
              <a:rPr lang="es-ES" altLang="es-ES" sz="2400" smtClean="0"/>
              <a:t>En la librería boot se encuentran las funciones abc.ci  y boot.ci.</a:t>
            </a:r>
          </a:p>
          <a:p>
            <a:pPr marL="0" indent="0" algn="just" eaLnBrk="1" hangingPunct="1">
              <a:buFontTx/>
              <a:buNone/>
            </a:pPr>
            <a:endParaRPr lang="es-ES" alt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39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Ejercicios</a:t>
            </a:r>
            <a:endParaRPr lang="es-ES" sz="40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5843" name="2 Marcador de contenido"/>
          <p:cNvSpPr>
            <a:spLocks noGrp="1"/>
          </p:cNvSpPr>
          <p:nvPr>
            <p:ph idx="1"/>
          </p:nvPr>
        </p:nvSpPr>
        <p:spPr>
          <a:xfrm>
            <a:off x="533400" y="1292225"/>
            <a:ext cx="8107363" cy="5337175"/>
          </a:xfrm>
        </p:spPr>
        <p:txBody>
          <a:bodyPr/>
          <a:lstStyle/>
          <a:p>
            <a:pPr marL="265113" indent="-265113" eaLnBrk="1" hangingPunct="1">
              <a:lnSpc>
                <a:spcPct val="80000"/>
              </a:lnSpc>
              <a:buFont typeface="Wingdings 2" panose="05020102010507070707" pitchFamily="18" charset="2"/>
              <a:buChar char=""/>
            </a:pPr>
            <a:r>
              <a:rPr lang="es-PE" altLang="es-ES" sz="2700" smtClean="0"/>
              <a:t>Hacer un programa que saque muestras con reemplazo del mismo tamaño de la muestra original y calcule un estimador de la mediana en cada muestra y luego calcule la desviacion estandar de las medianas obtenidas. Finalmente calcule la estandarizacion t según:</a:t>
            </a:r>
          </a:p>
          <a:p>
            <a:pPr marL="265113" indent="-265113" eaLnBrk="1" hangingPunct="1">
              <a:lnSpc>
                <a:spcPct val="80000"/>
              </a:lnSpc>
              <a:buFont typeface="Wingdings 2" panose="05020102010507070707" pitchFamily="18" charset="2"/>
              <a:buChar char=""/>
            </a:pPr>
            <a:endParaRPr lang="es-PE" altLang="es-ES" sz="2700" smtClean="0"/>
          </a:p>
          <a:p>
            <a:pPr marL="265113" indent="-265113" eaLnBrk="1" hangingPunct="1">
              <a:lnSpc>
                <a:spcPct val="80000"/>
              </a:lnSpc>
              <a:buFont typeface="Wingdings 2" panose="05020102010507070707" pitchFamily="18" charset="2"/>
              <a:buChar char=""/>
            </a:pPr>
            <a:endParaRPr lang="es-PE" altLang="es-ES" sz="2700" smtClean="0"/>
          </a:p>
          <a:p>
            <a:pPr marL="265113" indent="-265113" eaLnBrk="1" hangingPunct="1">
              <a:lnSpc>
                <a:spcPct val="80000"/>
              </a:lnSpc>
              <a:buFont typeface="Wingdings 2" panose="05020102010507070707" pitchFamily="18" charset="2"/>
              <a:buChar char=""/>
            </a:pPr>
            <a:endParaRPr lang="es-PE" altLang="es-ES" sz="2700" smtClean="0"/>
          </a:p>
          <a:p>
            <a:pPr marL="265113" indent="-265113" eaLnBrk="1" hangingPunct="1">
              <a:lnSpc>
                <a:spcPct val="80000"/>
              </a:lnSpc>
              <a:buFont typeface="Wingdings 2" panose="05020102010507070707" pitchFamily="18" charset="2"/>
              <a:buChar char=""/>
            </a:pPr>
            <a:r>
              <a:rPr lang="es-PE" altLang="es-ES" sz="2700" smtClean="0"/>
              <a:t>Hacer un programa que saque muestras con reemplazo del mismo tamaño de la muestra original y calcule un estimador del promedio en cada muestra, calcule la desviacion de las medias y calcule los percentiles 10 y 90 de las medias. </a:t>
            </a:r>
          </a:p>
          <a:p>
            <a:pPr marL="265113" indent="-265113" eaLnBrk="1" hangingPunct="1">
              <a:lnSpc>
                <a:spcPct val="80000"/>
              </a:lnSpc>
              <a:buFont typeface="Wingdings 2" panose="05020102010507070707" pitchFamily="18" charset="2"/>
              <a:buChar char=""/>
            </a:pPr>
            <a:endParaRPr lang="es-PE" altLang="es-ES" sz="2700" smtClean="0"/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/>
        </p:nvGraphicFramePr>
        <p:xfrm>
          <a:off x="2895600" y="3429000"/>
          <a:ext cx="19431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3" imgW="1219200" imgH="558800" progId="Equation.DSMT4">
                  <p:embed/>
                </p:oleObj>
              </mc:Choice>
              <mc:Fallback>
                <p:oleObj name="Equation" r:id="rId3" imgW="1219200" imgH="558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29000"/>
                        <a:ext cx="19431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2787"/>
          </a:xfrm>
        </p:spPr>
        <p:txBody>
          <a:bodyPr/>
          <a:lstStyle/>
          <a:p>
            <a:pPr eaLnBrk="1" hangingPunct="1"/>
            <a:r>
              <a:rPr lang="es-ES" altLang="es-ES" smtClean="0">
                <a:solidFill>
                  <a:srgbClr val="C00000"/>
                </a:solidFill>
              </a:rPr>
              <a:t>Contenido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70875" cy="4432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altLang="es-ES" smtClean="0"/>
              <a:t>Intervalos de confianza basado en bootstrap</a:t>
            </a:r>
          </a:p>
          <a:p>
            <a:pPr lvl="1" algn="just" eaLnBrk="1" hangingPunct="1"/>
            <a:r>
              <a:rPr lang="es-ES" altLang="es-ES" smtClean="0"/>
              <a:t>Método estándar.</a:t>
            </a:r>
          </a:p>
          <a:p>
            <a:pPr lvl="1" algn="just" eaLnBrk="1" hangingPunct="1"/>
            <a:r>
              <a:rPr lang="es-ES" altLang="es-ES" smtClean="0"/>
              <a:t>Método de los percentiles.</a:t>
            </a:r>
          </a:p>
          <a:p>
            <a:pPr lvl="1" algn="just" eaLnBrk="1" hangingPunct="1"/>
            <a:r>
              <a:rPr lang="es-ES" altLang="es-ES" smtClean="0"/>
              <a:t>Bootstrapping estudentizado.</a:t>
            </a:r>
          </a:p>
          <a:p>
            <a:pPr lvl="1" algn="just" eaLnBrk="1" hangingPunct="1"/>
            <a:r>
              <a:rPr lang="es-ES" altLang="es-ES" smtClean="0"/>
              <a:t>Método de doble bootstrapping o bootstrapping anidado.</a:t>
            </a:r>
          </a:p>
          <a:p>
            <a:pPr algn="just" eaLnBrk="1" hangingPunct="1">
              <a:buFontTx/>
              <a:buNone/>
            </a:pPr>
            <a:endParaRPr lang="es-ES" altLang="es-ES" smtClean="0"/>
          </a:p>
          <a:p>
            <a:pPr algn="just" eaLnBrk="1" hangingPunct="1"/>
            <a:endParaRPr lang="es-ES" altLang="es-ES" sz="2400" smtClean="0"/>
          </a:p>
          <a:p>
            <a:pPr eaLnBrk="1" hangingPunct="1"/>
            <a:endParaRPr lang="es-ES" altLang="es-ES" sz="400" smtClean="0"/>
          </a:p>
          <a:p>
            <a:pPr algn="just" eaLnBrk="1" hangingPunct="1">
              <a:buFontTx/>
              <a:buNone/>
            </a:pPr>
            <a:r>
              <a:rPr lang="es-ES" altLang="es-ES" sz="2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8350"/>
          </a:xfrm>
        </p:spPr>
        <p:txBody>
          <a:bodyPr/>
          <a:lstStyle/>
          <a:p>
            <a:pPr eaLnBrk="1" hangingPunct="1"/>
            <a:r>
              <a:rPr lang="es-ES" altLang="es-ES" sz="3600" smtClean="0">
                <a:solidFill>
                  <a:srgbClr val="C00000"/>
                </a:solidFill>
              </a:rPr>
              <a:t>Intervalo de confianza basado en bootstrap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00213"/>
            <a:ext cx="8669338" cy="4968875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400" smtClean="0"/>
              <a:t>Sea una variable aleatoria </a:t>
            </a:r>
            <a:r>
              <a:rPr lang="es-ES" altLang="es-ES" sz="2400" i="1" smtClean="0"/>
              <a:t>X</a:t>
            </a:r>
            <a:r>
              <a:rPr lang="es-ES" altLang="es-ES" sz="2400" smtClean="0"/>
              <a:t> que tiene una función de distribución             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400" smtClean="0"/>
              <a:t>               donde      es un parámetro. Una forma básica de predecir el comportamiento de      es usando un intervalo de la forma: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es-ES" altLang="es-ES" sz="2400" smtClean="0"/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400" smtClean="0"/>
              <a:t>donde el término</a:t>
            </a:r>
            <a:r>
              <a:rPr lang="es-ES" altLang="es-ES" sz="2400" i="1" smtClean="0"/>
              <a:t> error</a:t>
            </a:r>
            <a:r>
              <a:rPr lang="es-ES" altLang="es-ES" sz="2400" smtClean="0"/>
              <a:t> depende de la distribución del estimador y del error estándar del mismo.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400" smtClean="0"/>
              <a:t>Un intervalo de confianza siempre va asociado de un nivel de significación 100(1-</a:t>
            </a:r>
            <a:r>
              <a:rPr lang="es-ES" altLang="es-ES" sz="2400" smtClean="0">
                <a:sym typeface="Symbol" panose="05050102010706020507" pitchFamily="18" charset="2"/>
              </a:rPr>
              <a:t>)% con que se espera caiga el parámetro en el intervalo.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400" smtClean="0">
                <a:sym typeface="Symbol" panose="05050102010706020507" pitchFamily="18" charset="2"/>
              </a:rPr>
              <a:t>Ejemplo: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400" smtClean="0">
                <a:sym typeface="Symbol" panose="05050102010706020507" pitchFamily="18" charset="2"/>
              </a:rPr>
              <a:t>Un intervalo de confianza para la media poblacional (</a:t>
            </a:r>
            <a:r>
              <a:rPr lang="es-ES" altLang="es-ES" sz="2400" i="1" smtClean="0">
                <a:sym typeface="Symbol" panose="05050102010706020507" pitchFamily="18" charset="2"/>
              </a:rPr>
              <a:t></a:t>
            </a:r>
            <a:r>
              <a:rPr lang="es-ES" altLang="es-ES" sz="2400" smtClean="0">
                <a:sym typeface="Symbol" panose="05050102010706020507" pitchFamily="18" charset="2"/>
              </a:rPr>
              <a:t>) si la población es normal o si la muestra es grande con variancia poblacional (</a:t>
            </a:r>
            <a:r>
              <a:rPr lang="es-ES" altLang="es-ES" sz="2400" i="1" smtClean="0">
                <a:sym typeface="Symbol" panose="05050102010706020507" pitchFamily="18" charset="2"/>
              </a:rPr>
              <a:t></a:t>
            </a:r>
            <a:r>
              <a:rPr lang="es-ES" altLang="es-ES" sz="2400" smtClean="0">
                <a:sym typeface="Symbol" panose="05050102010706020507" pitchFamily="18" charset="2"/>
              </a:rPr>
              <a:t>) conocida es de la forma: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es-ES" altLang="es-ES" sz="2400" smtClean="0">
              <a:sym typeface="Symbol" panose="05050102010706020507" pitchFamily="18" charset="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571500" y="2000250"/>
          <a:ext cx="7921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4" imgW="418918" imgH="253890" progId="Equation.DSMT4">
                  <p:embed/>
                </p:oleObj>
              </mc:Choice>
              <mc:Fallback>
                <p:oleObj name="Equation" r:id="rId4" imgW="418918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000250"/>
                        <a:ext cx="7921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2357438" y="2071688"/>
          <a:ext cx="2460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6" imgW="126725" imgH="177415" progId="Equation.DSMT4">
                  <p:embed/>
                </p:oleObj>
              </mc:Choice>
              <mc:Fallback>
                <p:oleObj name="Equation" r:id="rId6" imgW="126725" imgH="17741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2071688"/>
                        <a:ext cx="24606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2928938" y="2357438"/>
          <a:ext cx="2460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8" imgW="126725" imgH="177415" progId="Equation.DSMT4">
                  <p:embed/>
                </p:oleObj>
              </mc:Choice>
              <mc:Fallback>
                <p:oleObj name="Equation" r:id="rId8" imgW="126725" imgH="17741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357438"/>
                        <a:ext cx="24606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2928938" y="2571750"/>
          <a:ext cx="24479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9" imgW="1320227" imgH="330057" progId="Equation.DSMT4">
                  <p:embed/>
                </p:oleObj>
              </mc:Choice>
              <mc:Fallback>
                <p:oleObj name="Equation" r:id="rId9" imgW="1320227" imgH="33005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571750"/>
                        <a:ext cx="24479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2286000" y="5929313"/>
          <a:ext cx="40322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11" imgW="1955800" imgH="457200" progId="Equation.DSMT4">
                  <p:embed/>
                </p:oleObj>
              </mc:Choice>
              <mc:Fallback>
                <p:oleObj name="Equation" r:id="rId11" imgW="195580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929313"/>
                        <a:ext cx="40322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8350"/>
          </a:xfrm>
        </p:spPr>
        <p:txBody>
          <a:bodyPr/>
          <a:lstStyle/>
          <a:p>
            <a:pPr eaLnBrk="1" hangingPunct="1"/>
            <a:r>
              <a:rPr lang="es-ES" altLang="es-ES" smtClean="0">
                <a:solidFill>
                  <a:srgbClr val="C00000"/>
                </a:solidFill>
              </a:rPr>
              <a:t>Método Estándar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270875" cy="5040313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s-ES" altLang="es-ES" sz="2400" smtClean="0"/>
              <a:t>Es el método más básico de estimar intervalos de confianza para un parámetro   . Para aplicar este método se debe asumir que la distribución del estadístico       es </a:t>
            </a:r>
          </a:p>
          <a:p>
            <a:pPr marL="0" indent="0" algn="just" eaLnBrk="1" hangingPunct="1">
              <a:buFontTx/>
              <a:buNone/>
            </a:pPr>
            <a:r>
              <a:rPr lang="es-ES" altLang="es-ES" sz="2400" smtClean="0"/>
              <a:t>aproximadamente normal. </a:t>
            </a:r>
          </a:p>
          <a:p>
            <a:pPr marL="0" indent="0" algn="just" eaLnBrk="1" hangingPunct="1">
              <a:buFontTx/>
              <a:buNone/>
            </a:pPr>
            <a:r>
              <a:rPr lang="es-ES" altLang="es-ES" sz="2400" smtClean="0"/>
              <a:t>El intervalo de confianza 100(1-</a:t>
            </a:r>
            <a:r>
              <a:rPr lang="es-ES" altLang="es-ES" sz="2400" smtClean="0">
                <a:sym typeface="Symbol" panose="05050102010706020507" pitchFamily="18" charset="2"/>
              </a:rPr>
              <a:t>)% para </a:t>
            </a:r>
          </a:p>
          <a:p>
            <a:pPr marL="0" indent="0" algn="just" eaLnBrk="1" hangingPunct="1">
              <a:buFontTx/>
              <a:buNone/>
            </a:pPr>
            <a:r>
              <a:rPr lang="es-ES" altLang="es-ES" sz="2400" smtClean="0">
                <a:sym typeface="Symbol" panose="05050102010706020507" pitchFamily="18" charset="2"/>
              </a:rPr>
              <a:t>es de la forma:</a:t>
            </a:r>
          </a:p>
          <a:p>
            <a:pPr marL="0" indent="0" algn="just" eaLnBrk="1" hangingPunct="1">
              <a:buFontTx/>
              <a:buNone/>
            </a:pPr>
            <a:endParaRPr lang="es-ES" altLang="es-ES" sz="2400" smtClean="0">
              <a:sym typeface="Symbol" panose="05050102010706020507" pitchFamily="18" charset="2"/>
            </a:endParaRPr>
          </a:p>
          <a:p>
            <a:pPr marL="0" indent="0" algn="just" eaLnBrk="1" hangingPunct="1">
              <a:buFontTx/>
              <a:buNone/>
            </a:pPr>
            <a:endParaRPr lang="es-ES" altLang="es-ES" sz="2400" smtClean="0">
              <a:sym typeface="Symbol" panose="05050102010706020507" pitchFamily="18" charset="2"/>
            </a:endParaRPr>
          </a:p>
          <a:p>
            <a:pPr marL="0" indent="0" algn="just" eaLnBrk="1" hangingPunct="1">
              <a:buFontTx/>
              <a:buNone/>
            </a:pPr>
            <a:r>
              <a:rPr lang="es-ES" altLang="es-ES" sz="2400" smtClean="0">
                <a:sym typeface="Symbol" panose="05050102010706020507" pitchFamily="18" charset="2"/>
              </a:rPr>
              <a:t>Es decir la forma estándar de estimar un intervalo de confianza usando bootstrap es simplemente reemplazando el error estándar bootstrap.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357438" y="1785938"/>
          <a:ext cx="295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4" imgW="126725" imgH="177415" progId="Equation.DSMT4">
                  <p:embed/>
                </p:oleObj>
              </mc:Choice>
              <mc:Fallback>
                <p:oleObj name="Equation" r:id="rId4" imgW="126725" imgH="17741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785938"/>
                        <a:ext cx="2952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4000500" y="2143125"/>
          <a:ext cx="2730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6" imgW="126890" imgH="228402" progId="Equation.DSMT4">
                  <p:embed/>
                </p:oleObj>
              </mc:Choice>
              <mc:Fallback>
                <p:oleObj name="Equation" r:id="rId6" imgW="126890" imgH="22840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143125"/>
                        <a:ext cx="2730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5643563" y="2928938"/>
          <a:ext cx="295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8" imgW="126725" imgH="177415" progId="Equation.DSMT4">
                  <p:embed/>
                </p:oleObj>
              </mc:Choice>
              <mc:Fallback>
                <p:oleObj name="Equation" r:id="rId8" imgW="126725" imgH="17741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2928938"/>
                        <a:ext cx="2952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2500313" y="3714750"/>
          <a:ext cx="48244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9" imgW="2324100" imgH="355600" progId="Equation.DSMT4">
                  <p:embed/>
                </p:oleObj>
              </mc:Choice>
              <mc:Fallback>
                <p:oleObj name="Equation" r:id="rId9" imgW="2324100" imgH="355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3714750"/>
                        <a:ext cx="482441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541337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s-ES" altLang="es-ES" sz="2400" b="1" smtClean="0"/>
              <a:t>Algoritmo para el calculo de IC para la curtosis a travez del metodo estandar.</a:t>
            </a:r>
            <a:r>
              <a:rPr lang="es-ES" altLang="es-ES" sz="2400" smtClean="0"/>
              <a:t> </a:t>
            </a:r>
          </a:p>
          <a:p>
            <a:pPr eaLnBrk="1" hangingPunct="1"/>
            <a:endParaRPr lang="es-ES" altLang="es-ES" sz="2400" smtClean="0"/>
          </a:p>
          <a:p>
            <a:pPr eaLnBrk="1" hangingPunct="1"/>
            <a:r>
              <a:rPr lang="es-ES" altLang="es-ES" sz="2400" b="1" smtClean="0"/>
              <a:t>Ingresa</a:t>
            </a:r>
            <a:r>
              <a:rPr lang="es-ES" altLang="es-ES" sz="2400" smtClean="0"/>
              <a:t> la data, columna, num muestras bootstrap y nivel de significancia.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s-ES" altLang="es-ES" sz="2400" smtClean="0"/>
          </a:p>
          <a:p>
            <a:pPr eaLnBrk="1" hangingPunct="1"/>
            <a:r>
              <a:rPr lang="es-ES" altLang="es-ES" sz="2400" smtClean="0"/>
              <a:t>Calcular el numero de filas de la data</a:t>
            </a:r>
          </a:p>
          <a:p>
            <a:pPr eaLnBrk="1" hangingPunct="1"/>
            <a:r>
              <a:rPr lang="es-ES" altLang="es-ES" sz="2400" smtClean="0"/>
              <a:t>Calcular el vector de curtosis por bootstrap</a:t>
            </a:r>
          </a:p>
          <a:p>
            <a:pPr eaLnBrk="1" hangingPunct="1"/>
            <a:r>
              <a:rPr lang="es-ES" altLang="es-ES" sz="2400" smtClean="0"/>
              <a:t>Calcular el promedio y la desviacion estandar del vector de curtosis </a:t>
            </a:r>
          </a:p>
          <a:p>
            <a:pPr eaLnBrk="1" hangingPunct="1"/>
            <a:r>
              <a:rPr lang="es-ES" altLang="es-ES" sz="2400" smtClean="0"/>
              <a:t>Remplazar en el IC.</a:t>
            </a:r>
          </a:p>
          <a:p>
            <a:pPr eaLnBrk="1" hangingPunct="1"/>
            <a:endParaRPr lang="es-ES" altLang="es-ES" sz="2400" smtClean="0"/>
          </a:p>
          <a:p>
            <a:pPr eaLnBrk="1" hangingPunct="1"/>
            <a:r>
              <a:rPr lang="es-ES" altLang="es-ES" sz="2400" b="1" smtClean="0"/>
              <a:t>Salida</a:t>
            </a:r>
            <a:r>
              <a:rPr lang="es-ES" altLang="es-ES" sz="2400" smtClean="0"/>
              <a:t> Es un IC para el parametro curtosis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8350"/>
          </a:xfrm>
        </p:spPr>
        <p:txBody>
          <a:bodyPr/>
          <a:lstStyle/>
          <a:p>
            <a:pPr eaLnBrk="1" hangingPunct="1"/>
            <a:r>
              <a:rPr lang="es-ES" altLang="es-ES" sz="4000" smtClean="0">
                <a:solidFill>
                  <a:srgbClr val="C00000"/>
                </a:solidFill>
              </a:rPr>
              <a:t>Método de los Percentiles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412875"/>
            <a:ext cx="8524875" cy="5040313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s-ES" altLang="es-ES" sz="2400" smtClean="0">
                <a:sym typeface="Symbol" panose="05050102010706020507" pitchFamily="18" charset="2"/>
              </a:rPr>
              <a:t>La idea aquí es estimar la función de distribución </a:t>
            </a:r>
            <a:r>
              <a:rPr lang="es-ES" altLang="es-ES" sz="2400" i="1" smtClean="0">
                <a:sym typeface="Symbol" panose="05050102010706020507" pitchFamily="18" charset="2"/>
              </a:rPr>
              <a:t>F</a:t>
            </a:r>
            <a:r>
              <a:rPr lang="es-ES" altLang="es-ES" sz="2400" smtClean="0">
                <a:sym typeface="Symbol" panose="05050102010706020507" pitchFamily="18" charset="2"/>
              </a:rPr>
              <a:t>  del estimador  usando bootstrap. Es decir, el procedimiento consiste primero en generar B muestras bootstrap. Luego se calcula en cada una de ellas el estadístico   que estima al parámetro. Finalmente se calculan los percentiles de la distribución basada en B valores.</a:t>
            </a:r>
          </a:p>
          <a:p>
            <a:pPr marL="0" indent="0" algn="just" eaLnBrk="1" hangingPunct="1">
              <a:buFontTx/>
              <a:buNone/>
            </a:pPr>
            <a:r>
              <a:rPr lang="es-ES" altLang="es-ES" sz="2400" smtClean="0">
                <a:sym typeface="Symbol" panose="05050102010706020507" pitchFamily="18" charset="2"/>
              </a:rPr>
              <a:t>Luego el intervalo de confianza </a:t>
            </a:r>
            <a:r>
              <a:rPr lang="es-ES" altLang="es-ES" sz="2400" smtClean="0"/>
              <a:t>100(1-</a:t>
            </a:r>
            <a:r>
              <a:rPr lang="es-ES" altLang="es-ES" sz="2400" smtClean="0">
                <a:sym typeface="Symbol" panose="05050102010706020507" pitchFamily="18" charset="2"/>
              </a:rPr>
              <a:t>)% para     es:</a:t>
            </a:r>
          </a:p>
          <a:p>
            <a:pPr marL="0" indent="0" algn="just" eaLnBrk="1" hangingPunct="1">
              <a:buFontTx/>
              <a:buNone/>
            </a:pPr>
            <a:endParaRPr lang="es-ES" altLang="es-ES" sz="2400" smtClean="0">
              <a:sym typeface="Symbol" panose="05050102010706020507" pitchFamily="18" charset="2"/>
            </a:endParaRPr>
          </a:p>
          <a:p>
            <a:pPr marL="0" indent="0" algn="just" eaLnBrk="1" hangingPunct="1">
              <a:buFontTx/>
              <a:buNone/>
            </a:pPr>
            <a:endParaRPr lang="es-ES" altLang="es-ES" sz="2400" smtClean="0">
              <a:sym typeface="Symbol" panose="05050102010706020507" pitchFamily="18" charset="2"/>
            </a:endParaRPr>
          </a:p>
          <a:p>
            <a:pPr marL="0" indent="0" algn="just" eaLnBrk="1" hangingPunct="1">
              <a:buFontTx/>
              <a:buNone/>
            </a:pPr>
            <a:r>
              <a:rPr lang="es-ES" altLang="es-ES" sz="2400" smtClean="0">
                <a:sym typeface="Symbol" panose="05050102010706020507" pitchFamily="18" charset="2"/>
              </a:rPr>
              <a:t>Donde             representa el percentil /2 de la distribución del estimador por bootstrap     , es decir un valor tal que la probabilidad acumulada hasta dicho valor sea /2. De igual manera 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000375" y="2500313"/>
          <a:ext cx="2333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4" imgW="126890" imgH="228402" progId="Equation.DSMT4">
                  <p:embed/>
                </p:oleObj>
              </mc:Choice>
              <mc:Fallback>
                <p:oleObj name="Equation" r:id="rId4" imgW="126890" imgH="22840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500313"/>
                        <a:ext cx="2333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6286500" y="3357563"/>
          <a:ext cx="2460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6" imgW="126725" imgH="177415" progId="Equation.DSMT4">
                  <p:embed/>
                </p:oleObj>
              </mc:Choice>
              <mc:Fallback>
                <p:oleObj name="Equation" r:id="rId6" imgW="126725" imgH="17741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3357563"/>
                        <a:ext cx="2460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7"/>
          <p:cNvGraphicFramePr>
            <a:graphicFrameLocks noChangeAspect="1"/>
          </p:cNvGraphicFramePr>
          <p:nvPr/>
        </p:nvGraphicFramePr>
        <p:xfrm>
          <a:off x="2133600" y="3733800"/>
          <a:ext cx="33131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8" imgW="1727200" imgH="330200" progId="Equation.DSMT4">
                  <p:embed/>
                </p:oleObj>
              </mc:Choice>
              <mc:Fallback>
                <p:oleObj name="Equation" r:id="rId8" imgW="1727200" imgH="330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33800"/>
                        <a:ext cx="331311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0" y="3170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graphicFrame>
        <p:nvGraphicFramePr>
          <p:cNvPr id="13320" name="Object 11"/>
          <p:cNvGraphicFramePr>
            <a:graphicFrameLocks noChangeAspect="1"/>
          </p:cNvGraphicFramePr>
          <p:nvPr/>
        </p:nvGraphicFramePr>
        <p:xfrm>
          <a:off x="1357313" y="4678363"/>
          <a:ext cx="11525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10" imgW="685800" imgH="279400" progId="Equation.DSMT4">
                  <p:embed/>
                </p:oleObj>
              </mc:Choice>
              <mc:Fallback>
                <p:oleObj name="Equation" r:id="rId10" imgW="685800" imgH="279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678363"/>
                        <a:ext cx="11525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2"/>
          <p:cNvGraphicFramePr>
            <a:graphicFrameLocks noChangeAspect="1"/>
          </p:cNvGraphicFramePr>
          <p:nvPr/>
        </p:nvGraphicFramePr>
        <p:xfrm>
          <a:off x="3857625" y="5000625"/>
          <a:ext cx="414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12" imgW="215806" imgH="228501" progId="Equation.DSMT4">
                  <p:embed/>
                </p:oleObj>
              </mc:Choice>
              <mc:Fallback>
                <p:oleObj name="Equation" r:id="rId12" imgW="215806" imgH="22850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5000625"/>
                        <a:ext cx="414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Rectangle 13"/>
          <p:cNvSpPr>
            <a:spLocks noChangeArrowheads="1"/>
          </p:cNvSpPr>
          <p:nvPr/>
        </p:nvSpPr>
        <p:spPr bwMode="auto">
          <a:xfrm>
            <a:off x="0" y="30940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graphicFrame>
        <p:nvGraphicFramePr>
          <p:cNvPr id="13323" name="Object 14"/>
          <p:cNvGraphicFramePr>
            <a:graphicFrameLocks noChangeAspect="1"/>
          </p:cNvGraphicFramePr>
          <p:nvPr/>
        </p:nvGraphicFramePr>
        <p:xfrm>
          <a:off x="2286000" y="5857875"/>
          <a:ext cx="1728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14" imgW="876300" imgH="279400" progId="Equation.DSMT4">
                  <p:embed/>
                </p:oleObj>
              </mc:Choice>
              <mc:Fallback>
                <p:oleObj name="Equation" r:id="rId14" imgW="876300" imgH="279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857875"/>
                        <a:ext cx="17287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8350"/>
          </a:xfrm>
        </p:spPr>
        <p:txBody>
          <a:bodyPr/>
          <a:lstStyle/>
          <a:p>
            <a:pPr eaLnBrk="1" hangingPunct="1"/>
            <a:r>
              <a:rPr lang="es-ES" altLang="es-ES" smtClean="0">
                <a:solidFill>
                  <a:srgbClr val="C00000"/>
                </a:solidFill>
              </a:rPr>
              <a:t>Método bootstrapping estudentizado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628775"/>
            <a:ext cx="8135937" cy="4503738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s-ES" altLang="es-ES" sz="2000" smtClean="0">
                <a:sym typeface="Symbol" panose="05050102010706020507" pitchFamily="18" charset="2"/>
              </a:rPr>
              <a:t>La idea aquí es sustituir los percentiles de la distribución del estimador por los percentiles de la distribución de los valores estudentizados del estadístico             </a:t>
            </a:r>
          </a:p>
          <a:p>
            <a:pPr marL="0" indent="0" algn="just" eaLnBrk="1" hangingPunct="1">
              <a:buFontTx/>
              <a:buNone/>
            </a:pPr>
            <a:r>
              <a:rPr lang="es-ES" altLang="es-ES" sz="2000" smtClean="0">
                <a:sym typeface="Symbol" panose="05050102010706020507" pitchFamily="18" charset="2"/>
              </a:rPr>
              <a:t>          en las B muestras bootstrap. Es decir los valores definidos por:</a:t>
            </a:r>
          </a:p>
          <a:p>
            <a:pPr marL="0" indent="0" algn="just" eaLnBrk="1" hangingPunct="1">
              <a:buFontTx/>
              <a:buNone/>
            </a:pPr>
            <a:endParaRPr lang="es-ES" altLang="es-ES" sz="2000" smtClean="0">
              <a:sym typeface="Symbol" panose="05050102010706020507" pitchFamily="18" charset="2"/>
            </a:endParaRPr>
          </a:p>
          <a:p>
            <a:pPr marL="0" indent="0" algn="just" eaLnBrk="1" hangingPunct="1">
              <a:buFontTx/>
              <a:buNone/>
            </a:pPr>
            <a:endParaRPr lang="es-ES" altLang="es-ES" sz="2000" smtClean="0">
              <a:sym typeface="Symbol" panose="05050102010706020507" pitchFamily="18" charset="2"/>
            </a:endParaRPr>
          </a:p>
          <a:p>
            <a:pPr marL="0" indent="0" algn="just" eaLnBrk="1" hangingPunct="1">
              <a:buFontTx/>
              <a:buNone/>
            </a:pPr>
            <a:endParaRPr lang="es-ES" altLang="es-ES" sz="2000" smtClean="0">
              <a:sym typeface="Symbol" panose="05050102010706020507" pitchFamily="18" charset="2"/>
            </a:endParaRPr>
          </a:p>
          <a:p>
            <a:pPr marL="0" indent="0" algn="just" eaLnBrk="1" hangingPunct="1">
              <a:buFontTx/>
              <a:buNone/>
            </a:pPr>
            <a:r>
              <a:rPr lang="es-ES" altLang="es-ES" sz="2000" smtClean="0">
                <a:sym typeface="Symbol" panose="05050102010706020507" pitchFamily="18" charset="2"/>
              </a:rPr>
              <a:t>Donde               y                          son los valores del estimador y valor estimado del error del estimador en la b-ésima muestra bootstrap respectivamente.     es el estimado en la muestra original</a:t>
            </a:r>
          </a:p>
        </p:txBody>
      </p:sp>
      <p:graphicFrame>
        <p:nvGraphicFramePr>
          <p:cNvPr id="15364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571750" y="3357563"/>
          <a:ext cx="11445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4" imgW="698500" imgH="330200" progId="Equation.DSMT4">
                  <p:embed/>
                </p:oleObj>
              </mc:Choice>
              <mc:Fallback>
                <p:oleObj name="Equation" r:id="rId4" imgW="698500" imgH="33020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357563"/>
                        <a:ext cx="114458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857250" y="2143125"/>
          <a:ext cx="3127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6" imgW="126890" imgH="228402" progId="Equation.DSMT4">
                  <p:embed/>
                </p:oleObj>
              </mc:Choice>
              <mc:Fallback>
                <p:oleObj name="Equation" r:id="rId6" imgW="126890" imgH="22840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143125"/>
                        <a:ext cx="3127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3571875" y="2643188"/>
          <a:ext cx="19431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8" imgW="1219200" imgH="558800" progId="Equation.DSMT4">
                  <p:embed/>
                </p:oleObj>
              </mc:Choice>
              <mc:Fallback>
                <p:oleObj name="Equation" r:id="rId8" imgW="12192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2643188"/>
                        <a:ext cx="19431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1500188" y="3357563"/>
          <a:ext cx="863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10" imgW="431613" imgH="279279" progId="Equation.DSMT4">
                  <p:embed/>
                </p:oleObj>
              </mc:Choice>
              <mc:Fallback>
                <p:oleObj name="Equation" r:id="rId10" imgW="431613" imgH="27927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357563"/>
                        <a:ext cx="863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4643438" y="4143375"/>
          <a:ext cx="3127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12" imgW="126890" imgH="228402" progId="Equation.DSMT4">
                  <p:embed/>
                </p:oleObj>
              </mc:Choice>
              <mc:Fallback>
                <p:oleObj name="Equation" r:id="rId12" imgW="126890" imgH="22840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143375"/>
                        <a:ext cx="3127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14313"/>
            <a:ext cx="7900987" cy="982662"/>
          </a:xfrm>
        </p:spPr>
        <p:txBody>
          <a:bodyPr/>
          <a:lstStyle/>
          <a:p>
            <a:pPr eaLnBrk="1" hangingPunct="1"/>
            <a:r>
              <a:rPr lang="es-ES" altLang="es-ES" smtClean="0">
                <a:solidFill>
                  <a:srgbClr val="C00000"/>
                </a:solidFill>
              </a:rPr>
              <a:t>Método bootstrapping estudentizado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70875" cy="5040313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s-ES" altLang="es-ES" sz="2400" smtClean="0">
                <a:sym typeface="Symbol" panose="05050102010706020507" pitchFamily="18" charset="2"/>
              </a:rPr>
              <a:t>Si se esta tratando de estimar la media, el error estándar sería        , pero en el caso de otros </a:t>
            </a:r>
          </a:p>
          <a:p>
            <a:pPr marL="0" indent="0" algn="just" eaLnBrk="1" hangingPunct="1">
              <a:buFontTx/>
              <a:buNone/>
            </a:pPr>
            <a:endParaRPr lang="es-ES" altLang="es-ES" sz="2400" smtClean="0">
              <a:sym typeface="Symbol" panose="05050102010706020507" pitchFamily="18" charset="2"/>
            </a:endParaRPr>
          </a:p>
          <a:p>
            <a:pPr marL="0" indent="0" algn="just" eaLnBrk="1" hangingPunct="1">
              <a:buFontTx/>
              <a:buNone/>
            </a:pPr>
            <a:r>
              <a:rPr lang="es-ES" altLang="es-ES" sz="2400" smtClean="0">
                <a:sym typeface="Symbol" panose="05050102010706020507" pitchFamily="18" charset="2"/>
              </a:rPr>
              <a:t>estimadores tales como la mediana hay que aplicar otro bootstrapping para estimar el error estándar (como se verá posteriormente) o reemplazar la expresión respectiva del error estándar. </a:t>
            </a:r>
          </a:p>
          <a:p>
            <a:pPr marL="0" indent="0" algn="just" eaLnBrk="1" hangingPunct="1">
              <a:buFontTx/>
              <a:buNone/>
            </a:pPr>
            <a:r>
              <a:rPr lang="es-ES" altLang="es-ES" sz="2400" smtClean="0">
                <a:sym typeface="Symbol" panose="05050102010706020507" pitchFamily="18" charset="2"/>
              </a:rPr>
              <a:t>Luego el intervalo de confianza </a:t>
            </a:r>
            <a:r>
              <a:rPr lang="es-ES" altLang="es-ES" sz="2400" smtClean="0"/>
              <a:t>100(1-</a:t>
            </a:r>
            <a:r>
              <a:rPr lang="es-ES" altLang="es-ES" sz="2400" smtClean="0">
                <a:sym typeface="Symbol" panose="05050102010706020507" pitchFamily="18" charset="2"/>
              </a:rPr>
              <a:t>)% para      es:  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3929063" y="1714500"/>
          <a:ext cx="800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4" imgW="444307" imgH="520474" progId="Equation.DSMT4">
                  <p:embed/>
                </p:oleObj>
              </mc:Choice>
              <mc:Fallback>
                <p:oleObj name="Equation" r:id="rId4" imgW="444307" imgH="52047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1714500"/>
                        <a:ext cx="8001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1643063" y="4286250"/>
          <a:ext cx="295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6" imgW="126725" imgH="177415" progId="Equation.DSMT4">
                  <p:embed/>
                </p:oleObj>
              </mc:Choice>
              <mc:Fallback>
                <p:oleObj name="Equation" r:id="rId6" imgW="126725" imgH="17741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286250"/>
                        <a:ext cx="2952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8350"/>
          </a:xfrm>
        </p:spPr>
        <p:txBody>
          <a:bodyPr/>
          <a:lstStyle/>
          <a:p>
            <a:pPr eaLnBrk="1" hangingPunct="1"/>
            <a:r>
              <a:rPr lang="es-ES" altLang="es-ES" smtClean="0">
                <a:solidFill>
                  <a:srgbClr val="C00000"/>
                </a:solidFill>
              </a:rPr>
              <a:t>Método bootstrapping estudentizado</a:t>
            </a:r>
          </a:p>
        </p:txBody>
      </p:sp>
      <p:graphicFrame>
        <p:nvGraphicFramePr>
          <p:cNvPr id="19459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4133850" y="3862388"/>
          <a:ext cx="876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4" imgW="876300" imgH="279400" progId="Equation.DSMT4">
                  <p:embed/>
                </p:oleObj>
              </mc:Choice>
              <mc:Fallback>
                <p:oleObj name="Equation" r:id="rId4" imgW="876300" imgH="279400" progId="Equation.DSMT4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3862388"/>
                        <a:ext cx="876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457200" y="2286000"/>
            <a:ext cx="81534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s-ES" altLang="es-ES" sz="280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ES" altLang="es-ES" sz="2400">
                <a:latin typeface="Tahoma" panose="020B0604030504040204" pitchFamily="34" charset="0"/>
              </a:rPr>
              <a:t>Donde           representa el percentil </a:t>
            </a:r>
            <a:r>
              <a:rPr lang="es-ES" altLang="es-ES" sz="2400">
                <a:latin typeface="Tahoma" panose="020B0604030504040204" pitchFamily="34" charset="0"/>
                <a:sym typeface="Symbol" panose="05050102010706020507" pitchFamily="18" charset="2"/>
              </a:rPr>
              <a:t>/2 de la distribución </a:t>
            </a:r>
            <a:r>
              <a:rPr lang="es-ES" altLang="es-ES" sz="2400" i="1">
                <a:latin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s-ES" altLang="es-ES" sz="2400">
                <a:latin typeface="Tahoma" panose="020B0604030504040204" pitchFamily="34" charset="0"/>
                <a:sym typeface="Symbol" panose="05050102010706020507" pitchFamily="18" charset="2"/>
              </a:rPr>
              <a:t>*, es decir un valor tal que la probabilidad acumulada hasta dicho valor sea /2, de igual manera para              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ES" altLang="es-ES" sz="2400">
                <a:latin typeface="Tahoma" panose="020B0604030504040204" pitchFamily="34" charset="0"/>
              </a:rPr>
              <a:t>          representa el error estándar del estimador de la media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s-ES" altLang="es-ES" sz="2800">
              <a:latin typeface="Tahoma" panose="020B0604030504040204" pitchFamily="34" charset="0"/>
            </a:endParaRPr>
          </a:p>
        </p:txBody>
      </p:sp>
      <p:graphicFrame>
        <p:nvGraphicFramePr>
          <p:cNvPr id="19465" name="Object 8"/>
          <p:cNvGraphicFramePr>
            <a:graphicFrameLocks noChangeAspect="1"/>
          </p:cNvGraphicFramePr>
          <p:nvPr/>
        </p:nvGraphicFramePr>
        <p:xfrm>
          <a:off x="2286000" y="1295400"/>
          <a:ext cx="41116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6" imgW="2451100" imgH="330200" progId="Equation.DSMT4">
                  <p:embed/>
                </p:oleObj>
              </mc:Choice>
              <mc:Fallback>
                <p:oleObj name="Equation" r:id="rId6" imgW="2451100" imgH="330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95400"/>
                        <a:ext cx="41116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graphicFrame>
        <p:nvGraphicFramePr>
          <p:cNvPr id="19467" name="Object 10"/>
          <p:cNvGraphicFramePr>
            <a:graphicFrameLocks noChangeAspect="1"/>
          </p:cNvGraphicFramePr>
          <p:nvPr/>
        </p:nvGraphicFramePr>
        <p:xfrm>
          <a:off x="1524000" y="2819400"/>
          <a:ext cx="10080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8" imgW="685800" imgH="279400" progId="Equation.DSMT4">
                  <p:embed/>
                </p:oleObj>
              </mc:Choice>
              <mc:Fallback>
                <p:oleObj name="Equation" r:id="rId8" imgW="685800" imgH="279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10080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>
              <a:latin typeface="Calibri" panose="020F0502020204030204" pitchFamily="34" charset="0"/>
            </a:endParaRPr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838200" y="3886200"/>
          <a:ext cx="4556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10" imgW="177646" imgH="228402" progId="Equation.DSMT4">
                  <p:embed/>
                </p:oleObj>
              </mc:Choice>
              <mc:Fallback>
                <p:oleObj name="Equation" r:id="rId10" imgW="177646" imgH="22840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86200"/>
                        <a:ext cx="4556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960</Words>
  <Application>Microsoft Office PowerPoint</Application>
  <PresentationFormat>Presentación en pantalla (4:3)</PresentationFormat>
  <Paragraphs>165</Paragraphs>
  <Slides>17</Slides>
  <Notes>15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8" baseType="lpstr">
      <vt:lpstr>Arial</vt:lpstr>
      <vt:lpstr>Calibri Light</vt:lpstr>
      <vt:lpstr>Calibri</vt:lpstr>
      <vt:lpstr>Gill Sans MT</vt:lpstr>
      <vt:lpstr>Wingdings</vt:lpstr>
      <vt:lpstr>Symbol</vt:lpstr>
      <vt:lpstr>Wingdings 2</vt:lpstr>
      <vt:lpstr>Tahoma</vt:lpstr>
      <vt:lpstr>Tema de Office</vt:lpstr>
      <vt:lpstr>MathType 5.0 Equation</vt:lpstr>
      <vt:lpstr>MathType 6.0 Equation</vt:lpstr>
      <vt:lpstr>Universidad Nacional Agraria La Molina Departamento de Estadística e Informática</vt:lpstr>
      <vt:lpstr>Contenido</vt:lpstr>
      <vt:lpstr>Intervalo de confianza basado en bootstrap</vt:lpstr>
      <vt:lpstr>Método Estándar</vt:lpstr>
      <vt:lpstr>Presentación de PowerPoint</vt:lpstr>
      <vt:lpstr>Método de los Percentiles</vt:lpstr>
      <vt:lpstr>Método bootstrapping estudentizado</vt:lpstr>
      <vt:lpstr>Método bootstrapping estudentizado</vt:lpstr>
      <vt:lpstr>Método bootstrapping estudentizado</vt:lpstr>
      <vt:lpstr>Método de doble bootstrapping o  Bootstrapping anidado</vt:lpstr>
      <vt:lpstr>Presentación de PowerPoint</vt:lpstr>
      <vt:lpstr>Algunas consideraciones de los intervalos de confianza</vt:lpstr>
      <vt:lpstr>Resultados</vt:lpstr>
      <vt:lpstr>Resultados</vt:lpstr>
      <vt:lpstr>Otros métodos para obtener intervalos de confianza</vt:lpstr>
      <vt:lpstr>Las funciones en las librerías boot y bootstrap</vt:lpstr>
      <vt:lpstr>Ejercicios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Nacional Agraria La Molina Departamento de Estadística e Informática</dc:title>
  <dc:creator>Administratr</dc:creator>
  <cp:lastModifiedBy>Hector Felipe Saravia Coaquira</cp:lastModifiedBy>
  <cp:revision>9</cp:revision>
  <dcterms:created xsi:type="dcterms:W3CDTF">2013-05-11T04:00:36Z</dcterms:created>
  <dcterms:modified xsi:type="dcterms:W3CDTF">2019-10-11T21:07:34Z</dcterms:modified>
</cp:coreProperties>
</file>