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8"/>
  </p:notesMasterIdLst>
  <p:sldIdLst>
    <p:sldId id="270" r:id="rId2"/>
    <p:sldId id="258" r:id="rId3"/>
    <p:sldId id="259" r:id="rId4"/>
    <p:sldId id="262" r:id="rId5"/>
    <p:sldId id="27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9" r:id="rId14"/>
    <p:sldId id="277" r:id="rId15"/>
    <p:sldId id="276" r:id="rId16"/>
    <p:sldId id="275" r:id="rId17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45243A-C70F-4E55-B523-F6443ADC1EEF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B2AF19-D92E-430E-8499-0922DEFF466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056921-88A1-4EB1-80A2-03E218A50609}" type="slidenum">
              <a:rPr lang="en-US" altLang="es-ES" smtClean="0">
                <a:latin typeface="Calibri" panose="020F0502020204030204" pitchFamily="34" charset="0"/>
              </a:rPr>
              <a:pPr/>
              <a:t>1</a:t>
            </a:fld>
            <a:endParaRPr lang="en-US" altLang="es-ES" smtClean="0"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PE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37BE-74BC-45D0-A4AE-B30519795347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27E33-E0BD-4391-BDFA-8B88B1D10ED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89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30EE-4875-401E-BE6A-1544E3C4E6CB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81C9-EA37-44A9-A50C-A812C2DC2D5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0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s-E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s-E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3CB05-995D-4851-A6F6-1FC1D508C576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AF0C-D45A-4A99-A1A6-1B804C1B5CE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9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CE046-51FA-4075-9C51-F27A2532B0E4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E2AD8-6498-4F1B-B2A1-810829A8CAB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98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s-E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s-E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2831F-E5F1-4803-BA8F-407143701549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3907-1A06-4D62-A7CF-E77F43F7A83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27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AAF3E-EA15-4B2D-BEC9-CC537A54D829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17605-0692-492C-A5CF-CE324E3BD21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3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DC216-549B-402E-9C33-CFAB07D55AB6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A5EA-B8B5-49D4-81D9-D2270E6A31A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32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888AF-721C-4DD1-A22A-4666BD8C0563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F8F4-6683-4405-9EC1-187A60E769A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24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228600" y="116632"/>
            <a:ext cx="8686800" cy="838200"/>
          </a:xfrm>
        </p:spPr>
        <p:txBody>
          <a:bodyPr>
            <a:noAutofit/>
          </a:bodyPr>
          <a:lstStyle>
            <a:lvl1pPr algn="l" latinLnBrk="0">
              <a:defRPr lang="es-ES" sz="2800" b="1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640960" cy="5112568"/>
          </a:xfrm>
        </p:spPr>
        <p:txBody>
          <a:bodyPr/>
          <a:lstStyle>
            <a:lvl1pPr marL="342900" indent="-342900">
              <a:buClr>
                <a:schemeClr val="accent2">
                  <a:lumMod val="50000"/>
                </a:schemeClr>
              </a:buClr>
              <a:buSzPct val="100000"/>
              <a:buFont typeface="Wingdings 2" pitchFamily="18" charset="2"/>
              <a:buChar char=""/>
              <a:defRPr sz="2000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1pPr>
            <a:lvl2pPr marL="742950" indent="-387350">
              <a:buClr>
                <a:schemeClr val="accent2">
                  <a:lumMod val="50000"/>
                </a:schemeClr>
              </a:buClr>
              <a:buSzPct val="100000"/>
              <a:buFont typeface="Wingdings 2" pitchFamily="18" charset="2"/>
              <a:buChar char=""/>
              <a:defRPr sz="2000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00319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4859338" y="6453188"/>
            <a:ext cx="3241675" cy="288925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84DD1A-0E85-4563-9331-7A5012433D7C}" type="datetime2">
              <a:rPr lang="es-PE"/>
              <a:pPr>
                <a:defRPr/>
              </a:pPr>
              <a:t>viernes, 13 de Setiembre de 2019</a:t>
            </a:fld>
            <a:endParaRPr lang="es-PE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250825" y="6453188"/>
            <a:ext cx="4537075" cy="288925"/>
          </a:xfrm>
        </p:spPr>
        <p:txBody>
          <a:bodyPr/>
          <a:lstStyle>
            <a:lvl1pPr algn="l">
              <a:defRPr b="1" i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Statistics I : Principales distribuciones continuas</a:t>
            </a:r>
            <a:endParaRPr lang="es-P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17FEF7-F95C-4D3A-8377-6DBB7A4B8B2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88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BF6A-8B3E-4E25-B8FC-2CE1029259B6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657D6-EDA2-4BC5-A9A8-A6D7A6FBC1C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2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D4E9-7333-46AE-9187-A305180E4B14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6A948-8C77-4CC8-82CF-9879120B919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2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D478C-A9C8-4C5E-8BFC-DD5AE4B589DF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9A4B-B3E1-429D-A764-994770D810C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5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E9688-DB1F-4D9B-8E46-8F6ACA1EBCDB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99F09-D9DB-462F-A4CD-77CD98E7379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37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8365-4508-4770-BF10-E5ABFE78316D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1CE55-3E14-445E-8D27-2CE75AA737F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4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8359B-31D3-4C70-81FE-6D2AA315B04B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C4A0-0B9C-4BFB-9DB9-5238E0F3264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27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5B570-52BA-45B8-9A56-C2F91E379831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435B4-E726-4F5F-A759-741AA4F95C5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6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2E01-BDFD-468D-B18D-55C1F05C5FB8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03311-A24A-48EE-AE49-D70ECE46647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8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Editar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FDEB6C-1A41-40B6-9959-1661B1125F26}" type="datetimeFigureOut">
              <a:rPr lang="es-MX"/>
              <a:pPr>
                <a:defRPr/>
              </a:pPr>
              <a:t>13/09/2019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9735DC0-38CE-43AD-9B8B-DCF22F1B1AC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781300"/>
            <a:ext cx="8064500" cy="6032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2800">
                <a:solidFill>
                  <a:schemeClr val="folHlink"/>
                </a:solidFill>
              </a:rPr>
              <a:t>Universidad Nacional Agraria La Molina</a:t>
            </a:r>
            <a:br>
              <a:rPr lang="es-ES" sz="2800">
                <a:solidFill>
                  <a:schemeClr val="folHlink"/>
                </a:solidFill>
              </a:rPr>
            </a:br>
            <a:r>
              <a:rPr lang="es-ES" sz="2800">
                <a:solidFill>
                  <a:schemeClr val="folHlink"/>
                </a:solidFill>
              </a:rPr>
              <a:t>Departamento de Estadística e Informática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92538"/>
            <a:ext cx="9144000" cy="550862"/>
          </a:xfrm>
        </p:spPr>
        <p:txBody>
          <a:bodyPr/>
          <a:lstStyle/>
          <a:p>
            <a:pPr marL="26988" algn="ctr">
              <a:lnSpc>
                <a:spcPct val="90000"/>
              </a:lnSpc>
            </a:pPr>
            <a:r>
              <a:rPr lang="es-PE" altLang="es-ES" smtClean="0">
                <a:solidFill>
                  <a:srgbClr val="320E04"/>
                </a:solidFill>
              </a:rPr>
              <a:t>Estadística  Computacional</a:t>
            </a:r>
            <a:endParaRPr lang="es-ES" altLang="es-ES" smtClean="0">
              <a:solidFill>
                <a:srgbClr val="320E04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4600" y="5105400"/>
            <a:ext cx="53276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ES" sz="2800">
                <a:solidFill>
                  <a:schemeClr val="folHlink"/>
                </a:solidFill>
                <a:latin typeface="Gill Sans MT" panose="020B0502020104020203" pitchFamily="34" charset="0"/>
              </a:rPr>
              <a:t>Dra. Frida Coaquira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Distribución Exponencial 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1763713" y="1628775"/>
            <a:ext cx="6591300" cy="377825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Si se quiere generar n observaciones de una variable aleatoria                      y se tiene que               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s-MX" altLang="es-ES" sz="2200" smtClean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, se puede hacer uso de la siguiente transformación: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resulta que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Ejemplos: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Duración de una conversación telefónica.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s-MX" altLang="es-ES" sz="2200" smtClean="0"/>
              <a:t>Tiempo entre interrupciones en la CPU de una computadora </a:t>
            </a:r>
          </a:p>
          <a:p>
            <a:pPr>
              <a:lnSpc>
                <a:spcPct val="80000"/>
              </a:lnSpc>
            </a:pPr>
            <a:endParaRPr lang="es-MX" altLang="es-ES" sz="3000" smtClean="0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0725" name="Object 1"/>
          <p:cNvGraphicFramePr>
            <a:graphicFrameLocks noChangeAspect="1"/>
          </p:cNvGraphicFramePr>
          <p:nvPr/>
        </p:nvGraphicFramePr>
        <p:xfrm>
          <a:off x="4716463" y="1989138"/>
          <a:ext cx="15763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cuación" r:id="rId3" imgW="1307532" imgH="203112" progId="Equation.3">
                  <p:embed/>
                </p:oleObj>
              </mc:Choice>
              <mc:Fallback>
                <p:oleObj name="Ecuación" r:id="rId3" imgW="1307532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89138"/>
                        <a:ext cx="157638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0727" name="Object 3"/>
          <p:cNvGraphicFramePr>
            <a:graphicFrameLocks noChangeAspect="1"/>
          </p:cNvGraphicFramePr>
          <p:nvPr/>
        </p:nvGraphicFramePr>
        <p:xfrm>
          <a:off x="2733675" y="2335213"/>
          <a:ext cx="15636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cuación" r:id="rId5" imgW="1155700" imgH="203200" progId="Equation.3">
                  <p:embed/>
                </p:oleObj>
              </mc:Choice>
              <mc:Fallback>
                <p:oleObj name="Ecuación" r:id="rId5" imgW="1155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2335213"/>
                        <a:ext cx="156368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0729" name="Object 5"/>
          <p:cNvGraphicFramePr>
            <a:graphicFrameLocks noChangeAspect="1"/>
          </p:cNvGraphicFramePr>
          <p:nvPr/>
        </p:nvGraphicFramePr>
        <p:xfrm>
          <a:off x="4572000" y="3057525"/>
          <a:ext cx="1973263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cuación" r:id="rId7" imgW="1765080" imgH="203040" progId="Equation.3">
                  <p:embed/>
                </p:oleObj>
              </mc:Choice>
              <mc:Fallback>
                <p:oleObj name="Ecuación" r:id="rId7" imgW="17650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57525"/>
                        <a:ext cx="1973263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0731" name="Object 7"/>
          <p:cNvGraphicFramePr>
            <a:graphicFrameLocks noChangeAspect="1"/>
          </p:cNvGraphicFramePr>
          <p:nvPr/>
        </p:nvGraphicFramePr>
        <p:xfrm>
          <a:off x="3635375" y="3397250"/>
          <a:ext cx="1719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cuación" r:id="rId9" imgW="1269449" imgH="203112" progId="Equation.3">
                  <p:embed/>
                </p:oleObj>
              </mc:Choice>
              <mc:Fallback>
                <p:oleObj name="Ecuación" r:id="rId9" imgW="126944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97250"/>
                        <a:ext cx="17192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 smtClean="0">
                <a:solidFill>
                  <a:schemeClr val="tx2">
                    <a:satMod val="130000"/>
                  </a:schemeClr>
                </a:solidFill>
              </a:rPr>
              <a:t>Distribución Gamma 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6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quiere generar n observaciones de una variable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, 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 aplicar el método de </a:t>
            </a:r>
            <a:r>
              <a:rPr lang="es-MX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convolución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X1, X2, …, </a:t>
            </a:r>
            <a:r>
              <a:rPr lang="es-MX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s-MX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v.a.i.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tales que </a:t>
            </a:r>
            <a:r>
              <a:rPr lang="es-MX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entonces </a:t>
            </a:r>
            <a:endParaRPr lang="es-MX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, 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pero este es un caso especial de la Gamma conocida como Distribución </a:t>
            </a:r>
            <a:r>
              <a:rPr lang="es-MX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MX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general la Función acumulada de la función Gama es: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s-MX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s-MX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s-MX" sz="2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que se una CPU necesita para ejecutar una tarea.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Ventas mensuales de un determinado </a:t>
            </a:r>
            <a:r>
              <a:rPr lang="es-MX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1749" name="Object 1"/>
          <p:cNvGraphicFramePr>
            <a:graphicFrameLocks noChangeAspect="1"/>
          </p:cNvGraphicFramePr>
          <p:nvPr/>
        </p:nvGraphicFramePr>
        <p:xfrm>
          <a:off x="1547813" y="1916113"/>
          <a:ext cx="16732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cuación" r:id="rId3" imgW="1167893" imgH="203112" progId="Equation.3">
                  <p:embed/>
                </p:oleObj>
              </mc:Choice>
              <mc:Fallback>
                <p:oleObj name="Ecuación" r:id="rId3" imgW="1167893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16732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1751" name="Object 3"/>
          <p:cNvGraphicFramePr>
            <a:graphicFrameLocks noChangeAspect="1"/>
          </p:cNvGraphicFramePr>
          <p:nvPr/>
        </p:nvGraphicFramePr>
        <p:xfrm>
          <a:off x="5651500" y="2276475"/>
          <a:ext cx="10715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cuación" r:id="rId5" imgW="901309" imgH="228501" progId="Equation.3">
                  <p:embed/>
                </p:oleObj>
              </mc:Choice>
              <mc:Fallback>
                <p:oleObj name="Ecuación" r:id="rId5" imgW="901309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76475"/>
                        <a:ext cx="10715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1753" name="Object 5"/>
          <p:cNvGraphicFramePr>
            <a:graphicFrameLocks noChangeAspect="1"/>
          </p:cNvGraphicFramePr>
          <p:nvPr/>
        </p:nvGraphicFramePr>
        <p:xfrm>
          <a:off x="1187450" y="3055938"/>
          <a:ext cx="27146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cuación" r:id="rId7" imgW="2298700" imgH="215900" progId="Equation.3">
                  <p:embed/>
                </p:oleObj>
              </mc:Choice>
              <mc:Fallback>
                <p:oleObj name="Ecuación" r:id="rId7" imgW="2298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55938"/>
                        <a:ext cx="27146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4" name="Imagen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821113"/>
            <a:ext cx="35528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 smtClean="0">
                <a:solidFill>
                  <a:schemeClr val="tx2">
                    <a:satMod val="130000"/>
                  </a:schemeClr>
                </a:solidFill>
              </a:rPr>
              <a:t>Distribución Beta 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1585913" y="1773238"/>
            <a:ext cx="6592887" cy="37766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método genérico, se utiliza un algoritmo de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transformación basado en el resultado siguiente: Si X1 y X2 son dos variables aleatorias independientes con distribuciones         y          , respectivamente, entonces la variable                      sigue una distribución                            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MX" altLang="es-E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MX" altLang="es-E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que se da a las actividades en un proyecto PERT.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general suele usarse como modelo en primera aproximación en ausencia de datos experimentales.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356100" y="2620963"/>
          <a:ext cx="7143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cuación" r:id="rId3" imgW="457002" imgH="203112" progId="Equation.3">
                  <p:embed/>
                </p:oleObj>
              </mc:Choice>
              <mc:Fallback>
                <p:oleObj name="Ecuación" r:id="rId3" imgW="45700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20963"/>
                        <a:ext cx="7143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622675" y="2649538"/>
          <a:ext cx="6524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cuación" r:id="rId5" imgW="457002" imgH="203112" progId="Equation.3">
                  <p:embed/>
                </p:oleObj>
              </mc:Choice>
              <mc:Fallback>
                <p:oleObj name="Ecuación" r:id="rId5" imgW="45700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649538"/>
                        <a:ext cx="6524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3506788" y="3163888"/>
          <a:ext cx="857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cuación" r:id="rId7" imgW="583947" imgH="203112" progId="Equation.3">
                  <p:embed/>
                </p:oleObj>
              </mc:Choice>
              <mc:Fallback>
                <p:oleObj name="Ecuación" r:id="rId7" imgW="583947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163888"/>
                        <a:ext cx="8572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4364038" y="2909888"/>
          <a:ext cx="13573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cuación" r:id="rId9" imgW="1143000" imgH="215900" progId="Equation.3">
                  <p:embed/>
                </p:oleObj>
              </mc:Choice>
              <mc:Fallback>
                <p:oleObj name="Ecuación" r:id="rId9" imgW="11430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909888"/>
                        <a:ext cx="13573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1" name="Imagen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746500"/>
            <a:ext cx="3648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350" y="115888"/>
            <a:ext cx="7512050" cy="8382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DISTRIBUCIÓN NORMAL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s-PE" dirty="0" smtClean="0"/>
          </a:p>
          <a:p>
            <a:pPr>
              <a:defRPr/>
            </a:pPr>
            <a:endParaRPr lang="es-PE" dirty="0"/>
          </a:p>
        </p:txBody>
      </p:sp>
      <p:sp>
        <p:nvSpPr>
          <p:cNvPr id="33796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" name="18 Objeto"/>
          <p:cNvGraphicFramePr>
            <a:graphicFrameLocks noChangeAspect="1"/>
          </p:cNvGraphicFramePr>
          <p:nvPr/>
        </p:nvGraphicFramePr>
        <p:xfrm>
          <a:off x="1417638" y="4078288"/>
          <a:ext cx="1998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cuación" r:id="rId4" imgW="838200" imgH="228600" progId="Equation.3">
                  <p:embed/>
                </p:oleObj>
              </mc:Choice>
              <mc:Fallback>
                <p:oleObj name="Ecuación" r:id="rId4" imgW="838200" imgH="228600" progId="Equation.3">
                  <p:embed/>
                  <p:pic>
                    <p:nvPicPr>
                      <p:cNvPr id="0" name="1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078288"/>
                        <a:ext cx="19986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8 Rectángulo"/>
          <p:cNvSpPr>
            <a:spLocks noChangeArrowheads="1"/>
          </p:cNvSpPr>
          <p:nvPr/>
        </p:nvSpPr>
        <p:spPr bwMode="auto">
          <a:xfrm>
            <a:off x="1042988" y="1198563"/>
            <a:ext cx="7921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MX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variable aleatoria X, tiene una distribución Normal con media </a:t>
            </a:r>
            <a:r>
              <a:rPr lang="el-GR" altLang="es-MX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s-MX" altLang="es-MX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variancia </a:t>
            </a:r>
            <a:r>
              <a:rPr lang="el-GR" altLang="es-MX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MX" altLang="es-MX" sz="2400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MX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 su función de densidad es la siguiente: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E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2" name="Rectangle 3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1227138" y="2152650"/>
          <a:ext cx="58324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6" imgW="2717800" imgH="533400" progId="Equation.DSMT4">
                  <p:embed/>
                </p:oleObj>
              </mc:Choice>
              <mc:Fallback>
                <p:oleObj r:id="rId6" imgW="2717800" imgH="533400" progId="Equation.DSMT4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152650"/>
                        <a:ext cx="583247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4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357563"/>
            <a:ext cx="3538537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63650" y="260350"/>
            <a:ext cx="749935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DE PROBABILAD EN R</a:t>
            </a:r>
            <a:endParaRPr lang="es-PE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19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28775"/>
            <a:ext cx="6178550" cy="42545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es-PE" altLang="es-E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DE PROBABILAD EN R</a:t>
            </a:r>
          </a:p>
        </p:txBody>
      </p:sp>
      <p:pic>
        <p:nvPicPr>
          <p:cNvPr id="35843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844675"/>
            <a:ext cx="5951538" cy="24796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2">
                    <a:satMod val="130000"/>
                  </a:schemeClr>
                </a:solidFill>
              </a:rPr>
              <a:t>Simulación de números aleatorios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2232025"/>
            <a:ext cx="6591300" cy="3581400"/>
          </a:xfrm>
          <a:noFill/>
        </p:spPr>
      </p:pic>
      <p:sp>
        <p:nvSpPr>
          <p:cNvPr id="36868" name="4 Rectángulo"/>
          <p:cNvSpPr>
            <a:spLocks noChangeArrowheads="1"/>
          </p:cNvSpPr>
          <p:nvPr/>
        </p:nvSpPr>
        <p:spPr bwMode="auto">
          <a:xfrm>
            <a:off x="1116013" y="1673225"/>
            <a:ext cx="750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ES" sz="2400">
                <a:solidFill>
                  <a:schemeClr val="tx1"/>
                </a:solidFill>
                <a:latin typeface="Gill Sans MT" panose="020B0502020104020203" pitchFamily="34" charset="0"/>
              </a:rPr>
              <a:t>Algunas transformaciones con el método de inversión: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Simulación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Introducción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Simulación de números aleatorios  (SNA)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SNA de distribuciones discretas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de Bernoulli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Binomial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Geométrica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s-MX" altLang="es-E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SNA de distribuciones continuas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Exponencial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Gamma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Beta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Normal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MX" altLang="es-E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 Bondad de ajuste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Introducción</a:t>
            </a:r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>
          <a:xfrm>
            <a:off x="1042988" y="1417638"/>
            <a:ext cx="789146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computación en la actualidad permite simular probabilidades y variables aleatorias numéricamente. Este tipo de simulaciones tiene muchas aplicaciones, por ejemplo:</a:t>
            </a:r>
          </a:p>
          <a:p>
            <a:pPr>
              <a:lnSpc>
                <a:spcPct val="80000"/>
              </a:lnSpc>
            </a:pPr>
            <a:r>
              <a:rPr lang="es-MX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Aproximar cantidades que resultan difíciles de calcular matemáticamente.</a:t>
            </a:r>
          </a:p>
          <a:p>
            <a:pPr>
              <a:lnSpc>
                <a:spcPct val="80000"/>
              </a:lnSpc>
            </a:pPr>
            <a:r>
              <a:rPr lang="es-MX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Muestrear aleatoriamente grandes conjuntos de datos en busca de errores.</a:t>
            </a:r>
          </a:p>
          <a:p>
            <a:pPr>
              <a:lnSpc>
                <a:spcPct val="80000"/>
              </a:lnSpc>
            </a:pPr>
            <a:r>
              <a:rPr lang="es-MX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algoritmos complejos para procesar imágenes, reconocer sonidos y escritura manual, etc.</a:t>
            </a:r>
          </a:p>
          <a:p>
            <a:pPr>
              <a:lnSpc>
                <a:spcPct val="80000"/>
              </a:lnSpc>
            </a:pPr>
            <a:r>
              <a:rPr lang="es-MX" alt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Simular soluciones mediante inteligencia artificial.</a:t>
            </a:r>
          </a:p>
          <a:p>
            <a:pPr>
              <a:lnSpc>
                <a:spcPct val="80000"/>
              </a:lnSpc>
            </a:pPr>
            <a:endParaRPr lang="es-MX" altLang="es-ES" sz="27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2">
                    <a:satMod val="130000"/>
                  </a:schemeClr>
                </a:solidFill>
              </a:rPr>
              <a:t>Simulación de números aleatorios</a:t>
            </a: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4 métodos generales de generación de números </a:t>
            </a:r>
            <a:r>
              <a:rPr lang="es-MX" alt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pseudoaleatorios</a:t>
            </a: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Método de Inversión, de Aceptación-Rechazo, de Composición y de </a:t>
            </a:r>
            <a:r>
              <a:rPr lang="es-MX" alt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Convolución</a:t>
            </a:r>
            <a:r>
              <a:rPr lang="es-MX" alt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s-MX" alt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elección de los métodos depende de algunos factores como: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Exactitud: Que tan precisos son los valores obtenidos.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Eficiencia: En cuanto al tiempo de ejecución y gasto de memoria.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Complejidad: Se busca métodos menos complejos pero mas exactos.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Robustez: El método debe ser eficiente para cualquier valor de los parámetros de la distribución.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MX" alt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Facilidad de implementación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s-MX" altLang="es-E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1258888" y="2276475"/>
            <a:ext cx="7856537" cy="3024188"/>
          </a:xfrm>
        </p:spPr>
        <p:txBody>
          <a:bodyPr/>
          <a:lstStyle/>
          <a:p>
            <a:pPr algn="ctr"/>
            <a:r>
              <a:rPr lang="es-MX" altLang="es-ES" sz="4000" smtClean="0"/>
              <a:t>SIMULACION DE NUMEROS ALEATORIOS DE DISTRIBUCIONES DISCRETAS</a:t>
            </a:r>
            <a:r>
              <a:rPr lang="es-PE" altLang="es-ES" smtClean="0"/>
              <a:t/>
            </a:r>
            <a:br>
              <a:rPr lang="es-PE" altLang="es-ES" smtClean="0"/>
            </a:br>
            <a:endParaRPr lang="es-PE" altLang="es-E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2">
                    <a:satMod val="130000"/>
                  </a:schemeClr>
                </a:solidFill>
              </a:rPr>
              <a:t>Distribución </a:t>
            </a:r>
            <a:r>
              <a:rPr lang="es-MX" dirty="0" smtClean="0">
                <a:solidFill>
                  <a:schemeClr val="tx2">
                    <a:satMod val="130000"/>
                  </a:schemeClr>
                </a:solidFill>
              </a:rPr>
              <a:t>Bernoulli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t="-2033"/>
            </a:stretch>
          </a:blipFill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E">
                <a:noFill/>
              </a:rPr>
              <a:t> 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6629" name="Object 1"/>
          <p:cNvGraphicFramePr>
            <a:graphicFrameLocks noChangeAspect="1"/>
          </p:cNvGraphicFramePr>
          <p:nvPr/>
        </p:nvGraphicFramePr>
        <p:xfrm>
          <a:off x="2719388" y="3513138"/>
          <a:ext cx="1714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cuación" r:id="rId4" imgW="1002865" imgH="457002" progId="Equation.3">
                  <p:embed/>
                </p:oleObj>
              </mc:Choice>
              <mc:Fallback>
                <p:oleObj name="Ecuación" r:id="rId4" imgW="1002865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513138"/>
                        <a:ext cx="17145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6631" name="Object 3"/>
          <p:cNvGraphicFramePr>
            <a:graphicFrameLocks noChangeAspect="1"/>
          </p:cNvGraphicFramePr>
          <p:nvPr/>
        </p:nvGraphicFramePr>
        <p:xfrm>
          <a:off x="4140200" y="2257425"/>
          <a:ext cx="596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cuación" r:id="rId6" imgW="126725" imgH="177415" progId="Equation.3">
                  <p:embed/>
                </p:oleObj>
              </mc:Choice>
              <mc:Fallback>
                <p:oleObj name="Ecuación" r:id="rId6" imgW="126725" imgH="1774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57425"/>
                        <a:ext cx="596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6633" name="Object 5"/>
          <p:cNvGraphicFramePr>
            <a:graphicFrameLocks noChangeAspect="1"/>
          </p:cNvGraphicFramePr>
          <p:nvPr/>
        </p:nvGraphicFramePr>
        <p:xfrm>
          <a:off x="5364163" y="2492375"/>
          <a:ext cx="1150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cuación" r:id="rId8" imgW="571004" imgH="177646" progId="Equation.3">
                  <p:embed/>
                </p:oleObj>
              </mc:Choice>
              <mc:Fallback>
                <p:oleObj name="Ecuación" r:id="rId8" imgW="571004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92375"/>
                        <a:ext cx="11509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2">
                    <a:satMod val="130000"/>
                  </a:schemeClr>
                </a:solidFill>
              </a:rPr>
              <a:t>Distribución </a:t>
            </a:r>
            <a:r>
              <a:rPr lang="es-MX" dirty="0" err="1">
                <a:solidFill>
                  <a:schemeClr val="tx2">
                    <a:satMod val="130000"/>
                  </a:schemeClr>
                </a:solidFill>
              </a:rPr>
              <a:t>Binomial</a:t>
            </a:r>
            <a:endParaRPr lang="es-MX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62" t="-2668" r="-3899" b="-2160"/>
            </a:stretch>
          </a:blipFill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E">
                <a:noFill/>
              </a:rPr>
              <a:t> 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7653" name="Object 1"/>
          <p:cNvGraphicFramePr>
            <a:graphicFrameLocks noChangeAspect="1"/>
          </p:cNvGraphicFramePr>
          <p:nvPr/>
        </p:nvGraphicFramePr>
        <p:xfrm>
          <a:off x="4167188" y="2449513"/>
          <a:ext cx="17732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cuación" r:id="rId4" imgW="1193800" imgH="203200" progId="Equation.3">
                  <p:embed/>
                </p:oleObj>
              </mc:Choice>
              <mc:Fallback>
                <p:oleObj name="Ecuación" r:id="rId4" imgW="11938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449513"/>
                        <a:ext cx="177323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7658" name="Object 9"/>
          <p:cNvGraphicFramePr>
            <a:graphicFrameLocks noChangeAspect="1"/>
          </p:cNvGraphicFramePr>
          <p:nvPr/>
        </p:nvGraphicFramePr>
        <p:xfrm>
          <a:off x="6192838" y="2798763"/>
          <a:ext cx="9017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cuación" r:id="rId6" imgW="571004" imgH="177646" progId="Equation.3">
                  <p:embed/>
                </p:oleObj>
              </mc:Choice>
              <mc:Fallback>
                <p:oleObj name="Ecuación" r:id="rId6" imgW="571004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2798763"/>
                        <a:ext cx="9017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7660" name="Object 11"/>
          <p:cNvGraphicFramePr>
            <a:graphicFrameLocks noChangeAspect="1"/>
          </p:cNvGraphicFramePr>
          <p:nvPr/>
        </p:nvGraphicFramePr>
        <p:xfrm>
          <a:off x="3681413" y="2678113"/>
          <a:ext cx="5270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cuación" r:id="rId8" imgW="317087" imgH="164885" progId="Equation.3">
                  <p:embed/>
                </p:oleObj>
              </mc:Choice>
              <mc:Fallback>
                <p:oleObj name="Ecuación" r:id="rId8" imgW="317087" imgH="1648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678113"/>
                        <a:ext cx="5270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curvado 3"/>
          <p:cNvCxnSpPr/>
          <p:nvPr/>
        </p:nvCxnSpPr>
        <p:spPr>
          <a:xfrm>
            <a:off x="2627313" y="4508500"/>
            <a:ext cx="1152525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>
                <a:solidFill>
                  <a:schemeClr val="tx2">
                    <a:satMod val="130000"/>
                  </a:schemeClr>
                </a:solidFill>
              </a:rPr>
              <a:t>Distribución Geométrica</a:t>
            </a:r>
          </a:p>
        </p:txBody>
      </p:sp>
      <p:sp>
        <p:nvSpPr>
          <p:cNvPr id="18435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t="-2287"/>
            </a:stretch>
          </a:blipFill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PE">
                <a:noFill/>
              </a:rPr>
              <a:t> 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8677" name="Object 1"/>
          <p:cNvGraphicFramePr>
            <a:graphicFrameLocks noChangeAspect="1"/>
          </p:cNvGraphicFramePr>
          <p:nvPr/>
        </p:nvGraphicFramePr>
        <p:xfrm>
          <a:off x="5238750" y="2852738"/>
          <a:ext cx="13573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cuación" r:id="rId4" imgW="939800" imgH="457200" progId="Equation.3">
                  <p:embed/>
                </p:oleObj>
              </mc:Choice>
              <mc:Fallback>
                <p:oleObj name="Ecuación" r:id="rId4" imgW="9398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2852738"/>
                        <a:ext cx="13573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E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28679" name="Object 3"/>
          <p:cNvGraphicFramePr>
            <a:graphicFrameLocks noChangeAspect="1"/>
          </p:cNvGraphicFramePr>
          <p:nvPr/>
        </p:nvGraphicFramePr>
        <p:xfrm>
          <a:off x="1677988" y="1803400"/>
          <a:ext cx="20716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cuación" r:id="rId6" imgW="1256755" imgH="203112" progId="Equation.3">
                  <p:embed/>
                </p:oleObj>
              </mc:Choice>
              <mc:Fallback>
                <p:oleObj name="Ecuación" r:id="rId6" imgW="125675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803400"/>
                        <a:ext cx="20716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1258888" y="2276475"/>
            <a:ext cx="7856537" cy="3024188"/>
          </a:xfrm>
        </p:spPr>
        <p:txBody>
          <a:bodyPr/>
          <a:lstStyle/>
          <a:p>
            <a:pPr algn="ctr"/>
            <a:r>
              <a:rPr lang="es-MX" altLang="es-ES" sz="4000" smtClean="0"/>
              <a:t>SIMULACION DE NUMEROS ALEATORIOS DE DISTRIBUCIONES CONTINUAS</a:t>
            </a:r>
            <a:r>
              <a:rPr lang="es-PE" altLang="es-ES" smtClean="0"/>
              <a:t/>
            </a:r>
            <a:br>
              <a:rPr lang="es-PE" altLang="es-ES" smtClean="0"/>
            </a:br>
            <a:endParaRPr lang="es-PE" altLang="es-E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</TotalTime>
  <Words>477</Words>
  <Application>Microsoft Office PowerPoint</Application>
  <PresentationFormat>Presentación en pantalla (4:3)</PresentationFormat>
  <Paragraphs>75</Paragraphs>
  <Slides>16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Century Gothic</vt:lpstr>
      <vt:lpstr>Wingdings 3</vt:lpstr>
      <vt:lpstr>Calibri</vt:lpstr>
      <vt:lpstr>Gill Sans MT</vt:lpstr>
      <vt:lpstr>Wingdings</vt:lpstr>
      <vt:lpstr>Wingdings 2</vt:lpstr>
      <vt:lpstr>Times New Roman</vt:lpstr>
      <vt:lpstr>Espiral</vt:lpstr>
      <vt:lpstr>Microsoft Editor de ecuaciones 3.0</vt:lpstr>
      <vt:lpstr>Equation.DSMT4</vt:lpstr>
      <vt:lpstr>Universidad Nacional Agraria La Molina Departamento de Estadística e Informática</vt:lpstr>
      <vt:lpstr>Simulación</vt:lpstr>
      <vt:lpstr>Introducción</vt:lpstr>
      <vt:lpstr>Simulación de números aleatorios</vt:lpstr>
      <vt:lpstr>SIMULACION DE NUMEROS ALEATORIOS DE DISTRIBUCIONES DISCRETAS </vt:lpstr>
      <vt:lpstr>Distribución Bernoulli</vt:lpstr>
      <vt:lpstr>Distribución Binomial</vt:lpstr>
      <vt:lpstr>Distribución Geométrica</vt:lpstr>
      <vt:lpstr>SIMULACION DE NUMEROS ALEATORIOS DE DISTRIBUCIONES CONTINUAS </vt:lpstr>
      <vt:lpstr>Distribución Exponencial </vt:lpstr>
      <vt:lpstr>Distribución Gamma </vt:lpstr>
      <vt:lpstr>Distribución Beta </vt:lpstr>
      <vt:lpstr>DISTRIBUCIÓN NORMAL</vt:lpstr>
      <vt:lpstr>FUNCIONES DE PROBABILAD EN R</vt:lpstr>
      <vt:lpstr>FUNCIONES DE PROBABILAD EN R</vt:lpstr>
      <vt:lpstr>Simulación de números aleatorios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Administratr</dc:creator>
  <cp:lastModifiedBy>Hector Felipe Saravia Coaquira</cp:lastModifiedBy>
  <cp:revision>34</cp:revision>
  <dcterms:created xsi:type="dcterms:W3CDTF">2013-04-13T06:06:43Z</dcterms:created>
  <dcterms:modified xsi:type="dcterms:W3CDTF">2019-09-13T22:10:03Z</dcterms:modified>
</cp:coreProperties>
</file>