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0"/>
  </p:notesMasterIdLst>
  <p:sldIdLst>
    <p:sldId id="275"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s-MX"/>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0.wmf"/><Relationship Id="rId1" Type="http://schemas.openxmlformats.org/officeDocument/2006/relationships/image" Target="../media/image8.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4D1144E9-77AE-4758-8B3A-8719482D2F73}" type="datetimeFigureOut">
              <a:rPr lang="es-MX"/>
              <a:pPr>
                <a:defRPr/>
              </a:pPr>
              <a:t>04/10/2019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3655AD0-56DD-43B7-997C-A932EFCC1AC9}"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931428-9BF8-4EEA-877B-CA52D7E0618E}" type="slidenum">
              <a:rPr lang="en-US" altLang="es-ES" smtClean="0"/>
              <a:pPr>
                <a:spcBef>
                  <a:spcPct val="0"/>
                </a:spcBef>
              </a:pPr>
              <a:t>1</a:t>
            </a:fld>
            <a:endParaRPr lang="en-US" altLang="es-ES" smtClean="0"/>
          </a:p>
        </p:txBody>
      </p:sp>
      <p:sp>
        <p:nvSpPr>
          <p:cNvPr id="1024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PE" alt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PE"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9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useBgFill="1">
        <p:nvSpPr>
          <p:cNvPr id="5" name="10 Rectángulo redondeado"/>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6" name="11 Rectángulo"/>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7" name="12 Rectángulo"/>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10" name="14 Rectángulo"/>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s-ES" smtClean="0"/>
              <a:t>Haga clic para modificar el estilo de título del patrón</a:t>
            </a:r>
            <a:endParaRPr lang="en-US"/>
          </a:p>
        </p:txBody>
      </p:sp>
      <p:sp>
        <p:nvSpPr>
          <p:cNvPr id="11" name="27 Marcador de fecha"/>
          <p:cNvSpPr>
            <a:spLocks noGrp="1"/>
          </p:cNvSpPr>
          <p:nvPr>
            <p:ph type="dt" sz="half" idx="10"/>
          </p:nvPr>
        </p:nvSpPr>
        <p:spPr/>
        <p:txBody>
          <a:bodyPr/>
          <a:lstStyle>
            <a:lvl1pPr>
              <a:defRPr/>
            </a:lvl1pPr>
          </a:lstStyle>
          <a:p>
            <a:pPr>
              <a:defRPr/>
            </a:pPr>
            <a:fld id="{AE2E55E2-0D97-4B91-81A1-9626D0F8DFEF}" type="datetimeFigureOut">
              <a:rPr lang="es-MX"/>
              <a:pPr>
                <a:defRPr/>
              </a:pPr>
              <a:t>04/10/2019</a:t>
            </a:fld>
            <a:endParaRPr lang="es-MX"/>
          </a:p>
        </p:txBody>
      </p:sp>
      <p:sp>
        <p:nvSpPr>
          <p:cNvPr id="12" name="16 Marcador de pie de página"/>
          <p:cNvSpPr>
            <a:spLocks noGrp="1"/>
          </p:cNvSpPr>
          <p:nvPr>
            <p:ph type="ftr" sz="quarter" idx="11"/>
          </p:nvPr>
        </p:nvSpPr>
        <p:spPr/>
        <p:txBody>
          <a:bodyPr/>
          <a:lstStyle>
            <a:lvl1pPr>
              <a:defRPr/>
            </a:lvl1pPr>
          </a:lstStyle>
          <a:p>
            <a:pPr>
              <a:defRPr/>
            </a:pPr>
            <a:endParaRPr lang="es-PE"/>
          </a:p>
        </p:txBody>
      </p:sp>
      <p:sp>
        <p:nvSpPr>
          <p:cNvPr id="13" name="28 Marcador de número de diapositiva"/>
          <p:cNvSpPr>
            <a:spLocks noGrp="1"/>
          </p:cNvSpPr>
          <p:nvPr>
            <p:ph type="sldNum" sz="quarter" idx="12"/>
          </p:nvPr>
        </p:nvSpPr>
        <p:spPr/>
        <p:txBody>
          <a:bodyPr/>
          <a:lstStyle>
            <a:lvl1pPr>
              <a:defRPr/>
            </a:lvl1pPr>
          </a:lstStyle>
          <a:p>
            <a:pPr>
              <a:defRPr/>
            </a:pPr>
            <a:fld id="{3A3BF544-7829-4B1D-913A-BB4C4EF03A9B}" type="slidenum">
              <a:rPr lang="es-MX"/>
              <a:pPr>
                <a:defRPr/>
              </a:pPr>
              <a:t>‹Nº›</a:t>
            </a:fld>
            <a:endParaRPr lang="es-MX"/>
          </a:p>
        </p:txBody>
      </p:sp>
    </p:spTree>
    <p:extLst>
      <p:ext uri="{BB962C8B-B14F-4D97-AF65-F5344CB8AC3E}">
        <p14:creationId xmlns:p14="http://schemas.microsoft.com/office/powerpoint/2010/main" val="35702614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A95D6313-F132-497F-8E39-DE46A1E13C7D}" type="datetimeFigureOut">
              <a:rPr lang="es-MX"/>
              <a:pPr>
                <a:defRPr/>
              </a:pPr>
              <a:t>04/10/2019</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PE"/>
          </a:p>
        </p:txBody>
      </p:sp>
      <p:sp>
        <p:nvSpPr>
          <p:cNvPr id="6" name="22 Marcador de número de diapositiva"/>
          <p:cNvSpPr>
            <a:spLocks noGrp="1"/>
          </p:cNvSpPr>
          <p:nvPr>
            <p:ph type="sldNum" sz="quarter" idx="12"/>
          </p:nvPr>
        </p:nvSpPr>
        <p:spPr/>
        <p:txBody>
          <a:bodyPr/>
          <a:lstStyle>
            <a:lvl1pPr>
              <a:defRPr/>
            </a:lvl1pPr>
          </a:lstStyle>
          <a:p>
            <a:pPr>
              <a:defRPr/>
            </a:pPr>
            <a:fld id="{FD40AE42-D32B-4471-B1F9-DE0CB3DF2660}" type="slidenum">
              <a:rPr lang="es-MX"/>
              <a:pPr>
                <a:defRPr/>
              </a:pPr>
              <a:t>‹Nº›</a:t>
            </a:fld>
            <a:endParaRPr lang="es-MX"/>
          </a:p>
        </p:txBody>
      </p:sp>
    </p:spTree>
    <p:extLst>
      <p:ext uri="{BB962C8B-B14F-4D97-AF65-F5344CB8AC3E}">
        <p14:creationId xmlns:p14="http://schemas.microsoft.com/office/powerpoint/2010/main" val="239822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9FBB476B-EDD9-4D22-AD36-7D02A57DA6EC}" type="datetimeFigureOut">
              <a:rPr lang="es-MX"/>
              <a:pPr>
                <a:defRPr/>
              </a:pPr>
              <a:t>04/10/2019</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PE"/>
          </a:p>
        </p:txBody>
      </p:sp>
      <p:sp>
        <p:nvSpPr>
          <p:cNvPr id="6" name="22 Marcador de número de diapositiva"/>
          <p:cNvSpPr>
            <a:spLocks noGrp="1"/>
          </p:cNvSpPr>
          <p:nvPr>
            <p:ph type="sldNum" sz="quarter" idx="12"/>
          </p:nvPr>
        </p:nvSpPr>
        <p:spPr/>
        <p:txBody>
          <a:bodyPr/>
          <a:lstStyle>
            <a:lvl1pPr>
              <a:defRPr/>
            </a:lvl1pPr>
          </a:lstStyle>
          <a:p>
            <a:pPr>
              <a:defRPr/>
            </a:pPr>
            <a:fld id="{CCDF2D60-D23E-4CD6-9640-F43DF90A1E23}" type="slidenum">
              <a:rPr lang="es-MX"/>
              <a:pPr>
                <a:defRPr/>
              </a:pPr>
              <a:t>‹Nº›</a:t>
            </a:fld>
            <a:endParaRPr lang="es-MX"/>
          </a:p>
        </p:txBody>
      </p:sp>
    </p:spTree>
    <p:extLst>
      <p:ext uri="{BB962C8B-B14F-4D97-AF65-F5344CB8AC3E}">
        <p14:creationId xmlns:p14="http://schemas.microsoft.com/office/powerpoint/2010/main" val="89736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45088" y="2017713"/>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pie de página"/>
          <p:cNvSpPr>
            <a:spLocks noGrp="1"/>
          </p:cNvSpPr>
          <p:nvPr>
            <p:ph type="ftr" sz="quarter" idx="10"/>
          </p:nvPr>
        </p:nvSpPr>
        <p:spPr>
          <a:xfrm>
            <a:off x="3657600" y="6243638"/>
            <a:ext cx="2895600" cy="457200"/>
          </a:xfrm>
        </p:spPr>
        <p:txBody>
          <a:bodyPr/>
          <a:lstStyle>
            <a:lvl1pPr>
              <a:defRPr/>
            </a:lvl1pPr>
          </a:lstStyle>
          <a:p>
            <a:pPr>
              <a:defRPr/>
            </a:pPr>
            <a:endParaRPr lang="es-ES"/>
          </a:p>
        </p:txBody>
      </p:sp>
      <p:sp>
        <p:nvSpPr>
          <p:cNvPr id="6" name="5 Marcador de número de diapositiva"/>
          <p:cNvSpPr>
            <a:spLocks noGrp="1"/>
          </p:cNvSpPr>
          <p:nvPr>
            <p:ph type="sldNum" sz="quarter" idx="11"/>
          </p:nvPr>
        </p:nvSpPr>
        <p:spPr>
          <a:xfrm>
            <a:off x="7042150" y="6243638"/>
            <a:ext cx="1905000" cy="457200"/>
          </a:xfrm>
        </p:spPr>
        <p:txBody>
          <a:bodyPr/>
          <a:lstStyle>
            <a:lvl1pPr>
              <a:defRPr/>
            </a:lvl1pPr>
          </a:lstStyle>
          <a:p>
            <a:pPr>
              <a:defRPr/>
            </a:pPr>
            <a:fld id="{3FF1BB59-5F44-42DB-B76B-4A8CC71B0B18}" type="slidenum">
              <a:rPr lang="es-ES"/>
              <a:pPr>
                <a:defRPr/>
              </a:pPr>
              <a:t>‹Nº›</a:t>
            </a:fld>
            <a:endParaRPr lang="es-ES"/>
          </a:p>
        </p:txBody>
      </p:sp>
    </p:spTree>
    <p:extLst>
      <p:ext uri="{BB962C8B-B14F-4D97-AF65-F5344CB8AC3E}">
        <p14:creationId xmlns:p14="http://schemas.microsoft.com/office/powerpoint/2010/main" val="38476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quarter" idx="2"/>
          </p:nvPr>
        </p:nvSpPr>
        <p:spPr>
          <a:xfrm>
            <a:off x="5145088" y="2017713"/>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contenido"/>
          <p:cNvSpPr>
            <a:spLocks noGrp="1"/>
          </p:cNvSpPr>
          <p:nvPr>
            <p:ph sz="quarter" idx="3"/>
          </p:nvPr>
        </p:nvSpPr>
        <p:spPr>
          <a:xfrm>
            <a:off x="5145088" y="4151313"/>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10"/>
          </p:nvPr>
        </p:nvSpPr>
        <p:spPr>
          <a:xfrm>
            <a:off x="3657600" y="6243638"/>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1"/>
          </p:nvPr>
        </p:nvSpPr>
        <p:spPr>
          <a:xfrm>
            <a:off x="7042150" y="6243638"/>
            <a:ext cx="1905000" cy="457200"/>
          </a:xfrm>
        </p:spPr>
        <p:txBody>
          <a:bodyPr/>
          <a:lstStyle>
            <a:lvl1pPr>
              <a:defRPr/>
            </a:lvl1pPr>
          </a:lstStyle>
          <a:p>
            <a:pPr>
              <a:defRPr/>
            </a:pPr>
            <a:fld id="{95BC3B0A-1CA8-42DC-AA96-9BC5EE338F95}" type="slidenum">
              <a:rPr lang="es-ES"/>
              <a:pPr>
                <a:defRPr/>
              </a:pPr>
              <a:t>‹Nº›</a:t>
            </a:fld>
            <a:endParaRPr lang="es-ES"/>
          </a:p>
        </p:txBody>
      </p:sp>
    </p:spTree>
    <p:extLst>
      <p:ext uri="{BB962C8B-B14F-4D97-AF65-F5344CB8AC3E}">
        <p14:creationId xmlns:p14="http://schemas.microsoft.com/office/powerpoint/2010/main" val="363559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914400" y="1447800"/>
            <a:ext cx="77724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4B4508CA-7FF1-46B5-96F9-CEC06965BF8C}" type="datetimeFigureOut">
              <a:rPr lang="es-MX"/>
              <a:pPr>
                <a:defRPr/>
              </a:pPr>
              <a:t>04/10/2019</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PE"/>
          </a:p>
        </p:txBody>
      </p:sp>
      <p:sp>
        <p:nvSpPr>
          <p:cNvPr id="6" name="22 Marcador de número de diapositiva"/>
          <p:cNvSpPr>
            <a:spLocks noGrp="1"/>
          </p:cNvSpPr>
          <p:nvPr>
            <p:ph type="sldNum" sz="quarter" idx="12"/>
          </p:nvPr>
        </p:nvSpPr>
        <p:spPr/>
        <p:txBody>
          <a:bodyPr/>
          <a:lstStyle>
            <a:lvl1pPr>
              <a:defRPr/>
            </a:lvl1pPr>
          </a:lstStyle>
          <a:p>
            <a:pPr>
              <a:defRPr/>
            </a:pPr>
            <a:fld id="{F8430156-E267-4F52-AB71-8F78CE17559C}" type="slidenum">
              <a:rPr lang="es-MX"/>
              <a:pPr>
                <a:defRPr/>
              </a:pPr>
              <a:t>‹Nº›</a:t>
            </a:fld>
            <a:endParaRPr lang="es-MX"/>
          </a:p>
        </p:txBody>
      </p:sp>
    </p:spTree>
    <p:extLst>
      <p:ext uri="{BB962C8B-B14F-4D97-AF65-F5344CB8AC3E}">
        <p14:creationId xmlns:p14="http://schemas.microsoft.com/office/powerpoint/2010/main" val="75538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9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useBgFill="1">
        <p:nvSpPr>
          <p:cNvPr id="5" name="10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6" name="11 Rectángulo"/>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7" name="12 Rectángulo"/>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8" name="14 Rectángulo"/>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2" name="1 Título"/>
          <p:cNvSpPr>
            <a:spLocks noGrp="1"/>
          </p:cNvSpPr>
          <p:nvPr>
            <p:ph type="title"/>
          </p:nvPr>
        </p:nvSpPr>
        <p:spPr>
          <a:xfrm>
            <a:off x="722313" y="952500"/>
            <a:ext cx="7772400" cy="1362075"/>
          </a:xfrm>
        </p:spPr>
        <p:txBody>
          <a:bodyPr/>
          <a:lstStyle>
            <a:lvl1pPr algn="l">
              <a:buNone/>
              <a:defRPr sz="4000" b="0" cap="none"/>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9" name="3 Marcador de fecha"/>
          <p:cNvSpPr>
            <a:spLocks noGrp="1"/>
          </p:cNvSpPr>
          <p:nvPr>
            <p:ph type="dt" sz="half" idx="10"/>
          </p:nvPr>
        </p:nvSpPr>
        <p:spPr/>
        <p:txBody>
          <a:bodyPr/>
          <a:lstStyle>
            <a:lvl1pPr>
              <a:defRPr/>
            </a:lvl1pPr>
          </a:lstStyle>
          <a:p>
            <a:pPr>
              <a:defRPr/>
            </a:pPr>
            <a:fld id="{198014AB-3CDB-4E06-B916-DA97404DDBF9}" type="datetimeFigureOut">
              <a:rPr lang="es-MX"/>
              <a:pPr>
                <a:defRPr/>
              </a:pPr>
              <a:t>04/10/2019</a:t>
            </a:fld>
            <a:endParaRPr lang="es-MX"/>
          </a:p>
        </p:txBody>
      </p:sp>
      <p:sp>
        <p:nvSpPr>
          <p:cNvPr id="10" name="4 Marcador de pie de página"/>
          <p:cNvSpPr>
            <a:spLocks noGrp="1"/>
          </p:cNvSpPr>
          <p:nvPr>
            <p:ph type="ftr" sz="quarter" idx="11"/>
          </p:nvPr>
        </p:nvSpPr>
        <p:spPr>
          <a:xfrm>
            <a:off x="800100" y="6172200"/>
            <a:ext cx="4000500" cy="457200"/>
          </a:xfrm>
        </p:spPr>
        <p:txBody>
          <a:bodyPr/>
          <a:lstStyle>
            <a:lvl1pPr>
              <a:defRPr/>
            </a:lvl1pPr>
          </a:lstStyle>
          <a:p>
            <a:pPr>
              <a:defRPr/>
            </a:pPr>
            <a:endParaRPr lang="es-PE"/>
          </a:p>
        </p:txBody>
      </p:sp>
      <p:sp>
        <p:nvSpPr>
          <p:cNvPr id="11" name="5 Marcador de número de diapositiva"/>
          <p:cNvSpPr>
            <a:spLocks noGrp="1"/>
          </p:cNvSpPr>
          <p:nvPr>
            <p:ph type="sldNum" sz="quarter" idx="12"/>
          </p:nvPr>
        </p:nvSpPr>
        <p:spPr>
          <a:xfrm>
            <a:off x="146050" y="6208713"/>
            <a:ext cx="457200" cy="457200"/>
          </a:xfrm>
        </p:spPr>
        <p:txBody>
          <a:bodyPr/>
          <a:lstStyle>
            <a:lvl1pPr>
              <a:defRPr/>
            </a:lvl1pPr>
          </a:lstStyle>
          <a:p>
            <a:pPr>
              <a:defRPr/>
            </a:pPr>
            <a:fld id="{9C9D1C4E-A0A3-42C1-AB89-9264CA2BD19E}" type="slidenum">
              <a:rPr lang="es-MX"/>
              <a:pPr>
                <a:defRPr/>
              </a:pPr>
              <a:t>‹Nº›</a:t>
            </a:fld>
            <a:endParaRPr lang="es-MX"/>
          </a:p>
        </p:txBody>
      </p:sp>
    </p:spTree>
    <p:extLst>
      <p:ext uri="{BB962C8B-B14F-4D97-AF65-F5344CB8AC3E}">
        <p14:creationId xmlns:p14="http://schemas.microsoft.com/office/powerpoint/2010/main" val="11449060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914400" y="1447800"/>
            <a:ext cx="374904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933950" y="1447800"/>
            <a:ext cx="374904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5BB4BE73-C537-4F5C-8B75-4C15D02DD37A}" type="datetimeFigureOut">
              <a:rPr lang="es-MX"/>
              <a:pPr>
                <a:defRPr/>
              </a:pPr>
              <a:t>04/10/2019</a:t>
            </a:fld>
            <a:endParaRPr lang="es-MX"/>
          </a:p>
        </p:txBody>
      </p:sp>
      <p:sp>
        <p:nvSpPr>
          <p:cNvPr id="6" name="2 Marcador de pie de página"/>
          <p:cNvSpPr>
            <a:spLocks noGrp="1"/>
          </p:cNvSpPr>
          <p:nvPr>
            <p:ph type="ftr" sz="quarter" idx="11"/>
          </p:nvPr>
        </p:nvSpPr>
        <p:spPr/>
        <p:txBody>
          <a:bodyPr/>
          <a:lstStyle>
            <a:lvl1pPr>
              <a:defRPr/>
            </a:lvl1pPr>
          </a:lstStyle>
          <a:p>
            <a:pPr>
              <a:defRPr/>
            </a:pPr>
            <a:endParaRPr lang="es-PE"/>
          </a:p>
        </p:txBody>
      </p:sp>
      <p:sp>
        <p:nvSpPr>
          <p:cNvPr id="7" name="22 Marcador de número de diapositiva"/>
          <p:cNvSpPr>
            <a:spLocks noGrp="1"/>
          </p:cNvSpPr>
          <p:nvPr>
            <p:ph type="sldNum" sz="quarter" idx="12"/>
          </p:nvPr>
        </p:nvSpPr>
        <p:spPr/>
        <p:txBody>
          <a:bodyPr/>
          <a:lstStyle>
            <a:lvl1pPr>
              <a:defRPr/>
            </a:lvl1pPr>
          </a:lstStyle>
          <a:p>
            <a:pPr>
              <a:defRPr/>
            </a:pPr>
            <a:fld id="{E55C623E-8006-419E-9D6E-B65AB93E0EF0}" type="slidenum">
              <a:rPr lang="es-MX"/>
              <a:pPr>
                <a:defRPr/>
              </a:pPr>
              <a:t>‹Nº›</a:t>
            </a:fld>
            <a:endParaRPr lang="es-MX"/>
          </a:p>
        </p:txBody>
      </p:sp>
    </p:spTree>
    <p:extLst>
      <p:ext uri="{BB962C8B-B14F-4D97-AF65-F5344CB8AC3E}">
        <p14:creationId xmlns:p14="http://schemas.microsoft.com/office/powerpoint/2010/main" val="280923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11" name="10 Marcador de contenido"/>
          <p:cNvSpPr>
            <a:spLocks noGrp="1"/>
          </p:cNvSpPr>
          <p:nvPr>
            <p:ph sz="half" idx="2"/>
          </p:nvPr>
        </p:nvSpPr>
        <p:spPr>
          <a:xfrm>
            <a:off x="914400" y="2247900"/>
            <a:ext cx="37338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half" idx="4"/>
          </p:nvPr>
        </p:nvSpPr>
        <p:spPr>
          <a:xfrm>
            <a:off x="4953000" y="2247900"/>
            <a:ext cx="37338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13 Marcador de fecha"/>
          <p:cNvSpPr>
            <a:spLocks noGrp="1"/>
          </p:cNvSpPr>
          <p:nvPr>
            <p:ph type="dt" sz="half" idx="10"/>
          </p:nvPr>
        </p:nvSpPr>
        <p:spPr/>
        <p:txBody>
          <a:bodyPr/>
          <a:lstStyle>
            <a:lvl1pPr>
              <a:defRPr/>
            </a:lvl1pPr>
          </a:lstStyle>
          <a:p>
            <a:pPr>
              <a:defRPr/>
            </a:pPr>
            <a:fld id="{46E42B20-952A-4FF3-8592-EE0ED0297565}" type="datetimeFigureOut">
              <a:rPr lang="es-MX"/>
              <a:pPr>
                <a:defRPr/>
              </a:pPr>
              <a:t>04/10/2019</a:t>
            </a:fld>
            <a:endParaRPr lang="es-MX"/>
          </a:p>
        </p:txBody>
      </p:sp>
      <p:sp>
        <p:nvSpPr>
          <p:cNvPr id="8" name="2 Marcador de pie de página"/>
          <p:cNvSpPr>
            <a:spLocks noGrp="1"/>
          </p:cNvSpPr>
          <p:nvPr>
            <p:ph type="ftr" sz="quarter" idx="11"/>
          </p:nvPr>
        </p:nvSpPr>
        <p:spPr/>
        <p:txBody>
          <a:bodyPr/>
          <a:lstStyle>
            <a:lvl1pPr>
              <a:defRPr/>
            </a:lvl1pPr>
          </a:lstStyle>
          <a:p>
            <a:pPr>
              <a:defRPr/>
            </a:pPr>
            <a:endParaRPr lang="es-PE"/>
          </a:p>
        </p:txBody>
      </p:sp>
      <p:sp>
        <p:nvSpPr>
          <p:cNvPr id="9" name="22 Marcador de número de diapositiva"/>
          <p:cNvSpPr>
            <a:spLocks noGrp="1"/>
          </p:cNvSpPr>
          <p:nvPr>
            <p:ph type="sldNum" sz="quarter" idx="12"/>
          </p:nvPr>
        </p:nvSpPr>
        <p:spPr/>
        <p:txBody>
          <a:bodyPr/>
          <a:lstStyle>
            <a:lvl1pPr>
              <a:defRPr/>
            </a:lvl1pPr>
          </a:lstStyle>
          <a:p>
            <a:pPr>
              <a:defRPr/>
            </a:pPr>
            <a:fld id="{3F48EC80-3485-43B1-A351-689205D34B1C}" type="slidenum">
              <a:rPr lang="es-MX"/>
              <a:pPr>
                <a:defRPr/>
              </a:pPr>
              <a:t>‹Nº›</a:t>
            </a:fld>
            <a:endParaRPr lang="es-MX"/>
          </a:p>
        </p:txBody>
      </p:sp>
    </p:spTree>
    <p:extLst>
      <p:ext uri="{BB962C8B-B14F-4D97-AF65-F5344CB8AC3E}">
        <p14:creationId xmlns:p14="http://schemas.microsoft.com/office/powerpoint/2010/main" val="84221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fld id="{AFAD1031-478D-4FD3-93DC-CCA7ABA52269}" type="datetimeFigureOut">
              <a:rPr lang="es-MX"/>
              <a:pPr>
                <a:defRPr/>
              </a:pPr>
              <a:t>04/10/2019</a:t>
            </a:fld>
            <a:endParaRPr lang="es-MX"/>
          </a:p>
        </p:txBody>
      </p:sp>
      <p:sp>
        <p:nvSpPr>
          <p:cNvPr id="4" name="2 Marcador de pie de página"/>
          <p:cNvSpPr>
            <a:spLocks noGrp="1"/>
          </p:cNvSpPr>
          <p:nvPr>
            <p:ph type="ftr" sz="quarter" idx="11"/>
          </p:nvPr>
        </p:nvSpPr>
        <p:spPr/>
        <p:txBody>
          <a:bodyPr/>
          <a:lstStyle>
            <a:lvl1pPr>
              <a:defRPr/>
            </a:lvl1pPr>
          </a:lstStyle>
          <a:p>
            <a:pPr>
              <a:defRPr/>
            </a:pPr>
            <a:endParaRPr lang="es-PE"/>
          </a:p>
        </p:txBody>
      </p:sp>
      <p:sp>
        <p:nvSpPr>
          <p:cNvPr id="5" name="22 Marcador de número de diapositiva"/>
          <p:cNvSpPr>
            <a:spLocks noGrp="1"/>
          </p:cNvSpPr>
          <p:nvPr>
            <p:ph type="sldNum" sz="quarter" idx="12"/>
          </p:nvPr>
        </p:nvSpPr>
        <p:spPr/>
        <p:txBody>
          <a:bodyPr/>
          <a:lstStyle>
            <a:lvl1pPr>
              <a:defRPr/>
            </a:lvl1pPr>
          </a:lstStyle>
          <a:p>
            <a:pPr>
              <a:defRPr/>
            </a:pPr>
            <a:fld id="{DF249C5E-1657-4AC7-AABE-6383449D7341}" type="slidenum">
              <a:rPr lang="es-MX"/>
              <a:pPr>
                <a:defRPr/>
              </a:pPr>
              <a:t>‹Nº›</a:t>
            </a:fld>
            <a:endParaRPr lang="es-MX"/>
          </a:p>
        </p:txBody>
      </p:sp>
    </p:spTree>
    <p:extLst>
      <p:ext uri="{BB962C8B-B14F-4D97-AF65-F5344CB8AC3E}">
        <p14:creationId xmlns:p14="http://schemas.microsoft.com/office/powerpoint/2010/main" val="418865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99C1F68B-D634-419F-B6B0-3518543949B4}" type="datetimeFigureOut">
              <a:rPr lang="es-MX"/>
              <a:pPr>
                <a:defRPr/>
              </a:pPr>
              <a:t>04/10/2019</a:t>
            </a:fld>
            <a:endParaRPr lang="es-MX"/>
          </a:p>
        </p:txBody>
      </p:sp>
      <p:sp>
        <p:nvSpPr>
          <p:cNvPr id="3" name="2 Marcador de pie de página"/>
          <p:cNvSpPr>
            <a:spLocks noGrp="1"/>
          </p:cNvSpPr>
          <p:nvPr>
            <p:ph type="ftr" sz="quarter" idx="11"/>
          </p:nvPr>
        </p:nvSpPr>
        <p:spPr/>
        <p:txBody>
          <a:bodyPr/>
          <a:lstStyle>
            <a:lvl1pPr>
              <a:defRPr/>
            </a:lvl1pPr>
          </a:lstStyle>
          <a:p>
            <a:pPr>
              <a:defRPr/>
            </a:pPr>
            <a:endParaRPr lang="es-PE"/>
          </a:p>
        </p:txBody>
      </p:sp>
      <p:sp>
        <p:nvSpPr>
          <p:cNvPr id="4" name="22 Marcador de número de diapositiva"/>
          <p:cNvSpPr>
            <a:spLocks noGrp="1"/>
          </p:cNvSpPr>
          <p:nvPr>
            <p:ph type="sldNum" sz="quarter" idx="12"/>
          </p:nvPr>
        </p:nvSpPr>
        <p:spPr/>
        <p:txBody>
          <a:bodyPr/>
          <a:lstStyle>
            <a:lvl1pPr>
              <a:defRPr/>
            </a:lvl1pPr>
          </a:lstStyle>
          <a:p>
            <a:pPr>
              <a:defRPr/>
            </a:pPr>
            <a:fld id="{FEB2554B-1362-4D7B-9FC6-A5AC9CD23D59}" type="slidenum">
              <a:rPr lang="es-MX"/>
              <a:pPr>
                <a:defRPr/>
              </a:pPr>
              <a:t>‹Nº›</a:t>
            </a:fld>
            <a:endParaRPr lang="es-MX"/>
          </a:p>
        </p:txBody>
      </p:sp>
    </p:spTree>
    <p:extLst>
      <p:ext uri="{BB962C8B-B14F-4D97-AF65-F5344CB8AC3E}">
        <p14:creationId xmlns:p14="http://schemas.microsoft.com/office/powerpoint/2010/main" val="29145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9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useBgFill="1">
        <p:nvSpPr>
          <p:cNvPr id="6" name="10 Rectángulo redondeado"/>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2" name="1 Título"/>
          <p:cNvSpPr>
            <a:spLocks noGrp="1"/>
          </p:cNvSpPr>
          <p:nvPr>
            <p:ph type="title"/>
          </p:nvPr>
        </p:nvSpPr>
        <p:spPr>
          <a:xfrm>
            <a:off x="914400" y="273050"/>
            <a:ext cx="7772400" cy="1143000"/>
          </a:xfrm>
        </p:spPr>
        <p:txBody>
          <a:bodyPr/>
          <a:lstStyle>
            <a:lvl1pPr algn="l">
              <a:buNone/>
              <a:defRPr sz="40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1" name="10 Marcador de contenido"/>
          <p:cNvSpPr>
            <a:spLocks noGrp="1"/>
          </p:cNvSpPr>
          <p:nvPr>
            <p:ph sz="quarter" idx="1"/>
          </p:nvPr>
        </p:nvSpPr>
        <p:spPr>
          <a:xfrm>
            <a:off x="2971800" y="1600200"/>
            <a:ext cx="57150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4 Marcador de fecha"/>
          <p:cNvSpPr>
            <a:spLocks noGrp="1"/>
          </p:cNvSpPr>
          <p:nvPr>
            <p:ph type="dt" sz="half" idx="10"/>
          </p:nvPr>
        </p:nvSpPr>
        <p:spPr/>
        <p:txBody>
          <a:bodyPr/>
          <a:lstStyle>
            <a:lvl1pPr>
              <a:defRPr/>
            </a:lvl1pPr>
          </a:lstStyle>
          <a:p>
            <a:pPr>
              <a:defRPr/>
            </a:pPr>
            <a:fld id="{8CD404AD-750A-4E36-9202-97AEBA33FA0B}" type="datetimeFigureOut">
              <a:rPr lang="es-MX"/>
              <a:pPr>
                <a:defRPr/>
              </a:pPr>
              <a:t>04/10/2019</a:t>
            </a:fld>
            <a:endParaRPr lang="es-MX"/>
          </a:p>
        </p:txBody>
      </p:sp>
      <p:sp>
        <p:nvSpPr>
          <p:cNvPr id="8" name="5 Marcador de pie de página"/>
          <p:cNvSpPr>
            <a:spLocks noGrp="1"/>
          </p:cNvSpPr>
          <p:nvPr>
            <p:ph type="ftr" sz="quarter" idx="11"/>
          </p:nvPr>
        </p:nvSpPr>
        <p:spPr/>
        <p:txBody>
          <a:bodyPr/>
          <a:lstStyle>
            <a:lvl1pPr>
              <a:defRPr/>
            </a:lvl1pPr>
          </a:lstStyle>
          <a:p>
            <a:pPr>
              <a:defRPr/>
            </a:pPr>
            <a:endParaRPr lang="es-PE"/>
          </a:p>
        </p:txBody>
      </p:sp>
      <p:sp>
        <p:nvSpPr>
          <p:cNvPr id="9" name="6 Marcador de número de diapositiva"/>
          <p:cNvSpPr>
            <a:spLocks noGrp="1"/>
          </p:cNvSpPr>
          <p:nvPr>
            <p:ph type="sldNum" sz="quarter" idx="12"/>
          </p:nvPr>
        </p:nvSpPr>
        <p:spPr/>
        <p:txBody>
          <a:bodyPr/>
          <a:lstStyle>
            <a:lvl1pPr>
              <a:defRPr/>
            </a:lvl1pPr>
          </a:lstStyle>
          <a:p>
            <a:pPr>
              <a:defRPr/>
            </a:pPr>
            <a:fld id="{D0AD72B3-E7A7-4AA3-A241-3048E067C953}" type="slidenum">
              <a:rPr lang="es-MX"/>
              <a:pPr>
                <a:defRPr/>
              </a:pPr>
              <a:t>‹Nº›</a:t>
            </a:fld>
            <a:endParaRPr lang="es-MX"/>
          </a:p>
        </p:txBody>
      </p:sp>
    </p:spTree>
    <p:extLst>
      <p:ext uri="{BB962C8B-B14F-4D97-AF65-F5344CB8AC3E}">
        <p14:creationId xmlns:p14="http://schemas.microsoft.com/office/powerpoint/2010/main" val="160874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9 Rectángulo"/>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6" name="10 Rectángulo"/>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7" name="11 Rectángulo"/>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8" name="4 Marcador de fecha"/>
          <p:cNvSpPr>
            <a:spLocks noGrp="1"/>
          </p:cNvSpPr>
          <p:nvPr>
            <p:ph type="dt" sz="half" idx="10"/>
          </p:nvPr>
        </p:nvSpPr>
        <p:spPr/>
        <p:txBody>
          <a:bodyPr/>
          <a:lstStyle>
            <a:lvl1pPr>
              <a:defRPr/>
            </a:lvl1pPr>
          </a:lstStyle>
          <a:p>
            <a:pPr>
              <a:defRPr/>
            </a:pPr>
            <a:fld id="{C6F13870-CCFD-4009-A42C-F833416B1D9C}" type="datetimeFigureOut">
              <a:rPr lang="es-MX"/>
              <a:pPr>
                <a:defRPr/>
              </a:pPr>
              <a:t>04/10/2019</a:t>
            </a:fld>
            <a:endParaRPr lang="es-MX"/>
          </a:p>
        </p:txBody>
      </p:sp>
      <p:sp>
        <p:nvSpPr>
          <p:cNvPr id="9" name="5 Marcador de pie de página"/>
          <p:cNvSpPr>
            <a:spLocks noGrp="1"/>
          </p:cNvSpPr>
          <p:nvPr>
            <p:ph type="ftr" sz="quarter" idx="11"/>
          </p:nvPr>
        </p:nvSpPr>
        <p:spPr>
          <a:xfrm>
            <a:off x="914400" y="6172200"/>
            <a:ext cx="3886200" cy="457200"/>
          </a:xfrm>
        </p:spPr>
        <p:txBody>
          <a:bodyPr/>
          <a:lstStyle>
            <a:lvl1pPr>
              <a:defRPr/>
            </a:lvl1pPr>
          </a:lstStyle>
          <a:p>
            <a:pPr>
              <a:defRPr/>
            </a:pPr>
            <a:endParaRPr lang="es-PE"/>
          </a:p>
        </p:txBody>
      </p:sp>
      <p:sp>
        <p:nvSpPr>
          <p:cNvPr id="10" name="6 Marcador de número de diapositiva"/>
          <p:cNvSpPr>
            <a:spLocks noGrp="1"/>
          </p:cNvSpPr>
          <p:nvPr>
            <p:ph type="sldNum" sz="quarter" idx="12"/>
          </p:nvPr>
        </p:nvSpPr>
        <p:spPr>
          <a:xfrm>
            <a:off x="146050" y="6208713"/>
            <a:ext cx="457200" cy="457200"/>
          </a:xfrm>
        </p:spPr>
        <p:txBody>
          <a:bodyPr/>
          <a:lstStyle>
            <a:lvl1pPr>
              <a:defRPr/>
            </a:lvl1pPr>
          </a:lstStyle>
          <a:p>
            <a:pPr>
              <a:defRPr/>
            </a:pPr>
            <a:fld id="{70C9E968-ADDE-4D77-B106-4B73B8569404}" type="slidenum">
              <a:rPr lang="es-MX"/>
              <a:pPr>
                <a:defRPr/>
              </a:pPr>
              <a:t>‹Nº›</a:t>
            </a:fld>
            <a:endParaRPr lang="es-MX"/>
          </a:p>
        </p:txBody>
      </p:sp>
    </p:spTree>
    <p:extLst>
      <p:ext uri="{BB962C8B-B14F-4D97-AF65-F5344CB8AC3E}">
        <p14:creationId xmlns:p14="http://schemas.microsoft.com/office/powerpoint/2010/main" val="241905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useBgFill="1">
        <p:nvSpPr>
          <p:cNvPr id="8" name="7 Rectángulo redondeado"/>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mtClean="0">
              <a:solidFill>
                <a:srgbClr val="FFFFFF"/>
              </a:solidFill>
              <a:latin typeface="Perpetua" panose="02020502060401020303" pitchFamily="18" charset="0"/>
            </a:endParaRPr>
          </a:p>
        </p:txBody>
      </p:sp>
      <p:sp>
        <p:nvSpPr>
          <p:cNvPr id="1028" name="21 Marcador de título"/>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s-ES" altLang="es-ES" smtClean="0"/>
              <a:t>Haga clic para modificar el estilo de título del patrón</a:t>
            </a:r>
            <a:endParaRPr lang="en-US" altLang="es-ES" smtClean="0"/>
          </a:p>
        </p:txBody>
      </p:sp>
      <p:sp>
        <p:nvSpPr>
          <p:cNvPr id="1029" name="12 Marcador de texto"/>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4" name="13 Marcador de fecha"/>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defRPr>
            </a:lvl1pPr>
          </a:lstStyle>
          <a:p>
            <a:pPr>
              <a:defRPr/>
            </a:pPr>
            <a:fld id="{963C1B33-CA3E-4DDC-AD45-0527E606A676}" type="datetimeFigureOut">
              <a:rPr lang="es-MX"/>
              <a:pPr>
                <a:defRPr/>
              </a:pPr>
              <a:t>04/10/2019</a:t>
            </a:fld>
            <a:endParaRPr lang="es-MX"/>
          </a:p>
        </p:txBody>
      </p:sp>
      <p:sp>
        <p:nvSpPr>
          <p:cNvPr id="3" name="2 Marcador de pie de página"/>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pPr>
              <a:defRPr/>
            </a:pPr>
            <a:endParaRPr lang="es-PE"/>
          </a:p>
        </p:txBody>
      </p:sp>
      <p:sp>
        <p:nvSpPr>
          <p:cNvPr id="23" name="22 Marcador de número de diapositiva"/>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EF30BBC9-05D8-48E6-A0AA-5EDCB945CB4E}"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3895" r:id="rId1"/>
    <p:sldLayoutId id="2147483888" r:id="rId2"/>
    <p:sldLayoutId id="2147483896" r:id="rId3"/>
    <p:sldLayoutId id="2147483889" r:id="rId4"/>
    <p:sldLayoutId id="2147483890" r:id="rId5"/>
    <p:sldLayoutId id="2147483891" r:id="rId6"/>
    <p:sldLayoutId id="2147483892" r:id="rId7"/>
    <p:sldLayoutId id="2147483897" r:id="rId8"/>
    <p:sldLayoutId id="2147483898" r:id="rId9"/>
    <p:sldLayoutId id="2147483893" r:id="rId10"/>
    <p:sldLayoutId id="2147483894" r:id="rId11"/>
    <p:sldLayoutId id="2147483899" r:id="rId12"/>
    <p:sldLayoutId id="2147483900" r:id="rId13"/>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8.wmf"/><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0.bin"/><Relationship Id="rId1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5.wmf"/><Relationship Id="rId4" Type="http://schemas.openxmlformats.org/officeDocument/2006/relationships/image" Target="../media/image8.w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ubTitle" idx="1"/>
          </p:nvPr>
        </p:nvSpPr>
        <p:spPr>
          <a:xfrm>
            <a:off x="1285875" y="3643313"/>
            <a:ext cx="7858125" cy="550862"/>
          </a:xfrm>
        </p:spPr>
        <p:txBody>
          <a:bodyPr/>
          <a:lstStyle/>
          <a:p>
            <a:pPr eaLnBrk="1" hangingPunct="1">
              <a:lnSpc>
                <a:spcPct val="90000"/>
              </a:lnSpc>
            </a:pPr>
            <a:r>
              <a:rPr lang="es-PE" altLang="es-ES" smtClean="0"/>
              <a:t>Estadística  Computacional</a:t>
            </a:r>
            <a:endParaRPr lang="es-ES" altLang="es-ES" smtClean="0"/>
          </a:p>
        </p:txBody>
      </p:sp>
      <p:sp>
        <p:nvSpPr>
          <p:cNvPr id="9219" name="Rectangle 2"/>
          <p:cNvSpPr>
            <a:spLocks noGrp="1" noChangeArrowheads="1"/>
          </p:cNvSpPr>
          <p:nvPr>
            <p:ph type="ctrTitle"/>
          </p:nvPr>
        </p:nvSpPr>
        <p:spPr>
          <a:xfrm>
            <a:off x="1079500" y="2000250"/>
            <a:ext cx="8064500" cy="1098550"/>
          </a:xfrm>
        </p:spPr>
        <p:txBody>
          <a:bodyPr/>
          <a:lstStyle/>
          <a:p>
            <a:pPr eaLnBrk="1" hangingPunct="1"/>
            <a:r>
              <a:rPr lang="es-ES" altLang="es-ES" sz="2800" smtClean="0">
                <a:solidFill>
                  <a:schemeClr val="folHlink"/>
                </a:solidFill>
              </a:rPr>
              <a:t>Universidad Nacional Agraria La Molina</a:t>
            </a:r>
            <a:br>
              <a:rPr lang="es-ES" altLang="es-ES" sz="2800" smtClean="0">
                <a:solidFill>
                  <a:schemeClr val="folHlink"/>
                </a:solidFill>
              </a:rPr>
            </a:br>
            <a:r>
              <a:rPr lang="es-ES" altLang="es-ES" sz="2800" smtClean="0">
                <a:solidFill>
                  <a:schemeClr val="folHlink"/>
                </a:solidFill>
              </a:rPr>
              <a:t>Departamento de Estadística e Informática</a:t>
            </a:r>
          </a:p>
        </p:txBody>
      </p:sp>
      <p:sp>
        <p:nvSpPr>
          <p:cNvPr id="9220" name="Rectangle 4"/>
          <p:cNvSpPr>
            <a:spLocks noChangeArrowheads="1"/>
          </p:cNvSpPr>
          <p:nvPr/>
        </p:nvSpPr>
        <p:spPr bwMode="auto">
          <a:xfrm>
            <a:off x="2514600" y="5105400"/>
            <a:ext cx="53276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20000"/>
              </a:spcBef>
              <a:buClr>
                <a:schemeClr val="accent2"/>
              </a:buClr>
              <a:buSzTx/>
              <a:buFont typeface="Wingdings" panose="05000000000000000000" pitchFamily="2" charset="2"/>
              <a:buNone/>
            </a:pPr>
            <a:r>
              <a:rPr lang="es-ES" altLang="es-ES" sz="2800" dirty="0" smtClean="0">
                <a:solidFill>
                  <a:schemeClr val="folHlink"/>
                </a:solidFill>
                <a:latin typeface="Gill Sans MT" panose="020B0502020104020203" pitchFamily="34" charset="0"/>
              </a:rPr>
              <a:t>PhD. </a:t>
            </a:r>
            <a:r>
              <a:rPr lang="es-ES" altLang="es-ES" sz="2800" dirty="0">
                <a:solidFill>
                  <a:schemeClr val="folHlink"/>
                </a:solidFill>
                <a:latin typeface="Gill Sans MT" panose="020B0502020104020203" pitchFamily="34" charset="0"/>
              </a:rPr>
              <a:t>Frida Coaquira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971550" y="404813"/>
            <a:ext cx="7793038" cy="1054100"/>
          </a:xfrm>
        </p:spPr>
        <p:txBody>
          <a:bodyPr>
            <a:normAutofit/>
          </a:bodyPr>
          <a:lstStyle/>
          <a:p>
            <a:pPr eaLnBrk="1" hangingPunct="1">
              <a:defRPr/>
            </a:pPr>
            <a:r>
              <a:rPr lang="es-ES" sz="2000" b="1" dirty="0" smtClean="0">
                <a:solidFill>
                  <a:schemeClr val="tx1">
                    <a:lumMod val="95000"/>
                    <a:lumOff val="5000"/>
                  </a:schemeClr>
                </a:solidFill>
              </a:rPr>
              <a:t>El </a:t>
            </a:r>
            <a:r>
              <a:rPr lang="es-ES" sz="2000" b="1" dirty="0" err="1" smtClean="0">
                <a:solidFill>
                  <a:schemeClr val="tx1">
                    <a:lumMod val="95000"/>
                    <a:lumOff val="5000"/>
                  </a:schemeClr>
                </a:solidFill>
              </a:rPr>
              <a:t>bootstrap</a:t>
            </a:r>
            <a:r>
              <a:rPr lang="es-ES" sz="2000" b="1" dirty="0" smtClean="0">
                <a:solidFill>
                  <a:schemeClr val="tx1">
                    <a:lumMod val="95000"/>
                    <a:lumOff val="5000"/>
                  </a:schemeClr>
                </a:solidFill>
              </a:rPr>
              <a:t> paramétrico</a:t>
            </a:r>
            <a:br>
              <a:rPr lang="es-ES" sz="2000" b="1" dirty="0" smtClean="0">
                <a:solidFill>
                  <a:schemeClr val="tx1">
                    <a:lumMod val="95000"/>
                    <a:lumOff val="5000"/>
                  </a:schemeClr>
                </a:solidFill>
              </a:rPr>
            </a:br>
            <a:r>
              <a:rPr lang="es-ES" sz="2000" b="1" dirty="0" smtClean="0">
                <a:solidFill>
                  <a:schemeClr val="tx1">
                    <a:lumMod val="95000"/>
                    <a:lumOff val="5000"/>
                  </a:schemeClr>
                </a:solidFill>
              </a:rPr>
              <a:t>Estimación del error estándar del Coeficiente de correlación </a:t>
            </a:r>
          </a:p>
        </p:txBody>
      </p:sp>
      <p:sp>
        <p:nvSpPr>
          <p:cNvPr id="20483" name="Rectangle 3"/>
          <p:cNvSpPr>
            <a:spLocks noGrp="1" noChangeArrowheads="1"/>
          </p:cNvSpPr>
          <p:nvPr>
            <p:ph sz="quarter" idx="1"/>
          </p:nvPr>
        </p:nvSpPr>
        <p:spPr>
          <a:xfrm>
            <a:off x="1182688" y="1700213"/>
            <a:ext cx="7772400" cy="4432300"/>
          </a:xfrm>
        </p:spPr>
        <p:txBody>
          <a:bodyPr/>
          <a:lstStyle/>
          <a:p>
            <a:pPr marL="0" indent="0" algn="just" eaLnBrk="1" hangingPunct="1">
              <a:buFont typeface="Wingdings" panose="05000000000000000000" pitchFamily="2" charset="2"/>
              <a:buNone/>
            </a:pPr>
            <a:r>
              <a:rPr lang="es-ES" altLang="es-ES" sz="2800" smtClean="0"/>
              <a:t>Aquí se debe asumir una distribución normal bivariada.</a:t>
            </a:r>
          </a:p>
          <a:p>
            <a:pPr marL="0" indent="0" algn="just" eaLnBrk="1" hangingPunct="1">
              <a:buFont typeface="Wingdings" panose="05000000000000000000" pitchFamily="2" charset="2"/>
              <a:buNone/>
            </a:pPr>
            <a:r>
              <a:rPr lang="es-ES" altLang="es-ES" sz="2800" smtClean="0"/>
              <a:t>Para poder desarrollar una función que realice el bootstrap paramétrico del error estándar, se necesita generar muestras aleatorias de una distribución normal multivariada.</a:t>
            </a:r>
          </a:p>
          <a:p>
            <a:pPr marL="0" indent="0" algn="just" eaLnBrk="1" hangingPunct="1">
              <a:buFont typeface="Wingdings" panose="05000000000000000000" pitchFamily="2" charset="2"/>
              <a:buNone/>
            </a:pPr>
            <a:r>
              <a:rPr lang="es-ES" altLang="es-ES" sz="2800" smtClean="0"/>
              <a:t>En R esto se logra con la función mvrnorm que se encuentra en la librería MASS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68338" y="404813"/>
            <a:ext cx="8475662" cy="838200"/>
          </a:xfrm>
        </p:spPr>
        <p:txBody>
          <a:bodyPr>
            <a:noAutofit/>
          </a:bodyPr>
          <a:lstStyle/>
          <a:p>
            <a:pPr eaLnBrk="1" hangingPunct="1">
              <a:defRPr/>
            </a:pPr>
            <a:r>
              <a:rPr lang="es-ES" sz="2400" b="1" dirty="0" smtClean="0">
                <a:solidFill>
                  <a:schemeClr val="tx1">
                    <a:lumMod val="95000"/>
                    <a:lumOff val="5000"/>
                  </a:schemeClr>
                </a:solidFill>
              </a:rPr>
              <a:t>El </a:t>
            </a:r>
            <a:r>
              <a:rPr lang="es-ES" sz="2400" b="1" dirty="0" err="1" smtClean="0">
                <a:solidFill>
                  <a:schemeClr val="tx1">
                    <a:lumMod val="95000"/>
                    <a:lumOff val="5000"/>
                  </a:schemeClr>
                </a:solidFill>
              </a:rPr>
              <a:t>bootstrap</a:t>
            </a:r>
            <a:r>
              <a:rPr lang="es-ES" sz="2400" b="1" dirty="0" smtClean="0">
                <a:solidFill>
                  <a:schemeClr val="tx1">
                    <a:lumMod val="95000"/>
                    <a:lumOff val="5000"/>
                  </a:schemeClr>
                </a:solidFill>
              </a:rPr>
              <a:t> paramétrico</a:t>
            </a:r>
            <a:br>
              <a:rPr lang="es-ES" sz="2400" b="1" dirty="0" smtClean="0">
                <a:solidFill>
                  <a:schemeClr val="tx1">
                    <a:lumMod val="95000"/>
                    <a:lumOff val="5000"/>
                  </a:schemeClr>
                </a:solidFill>
              </a:rPr>
            </a:br>
            <a:r>
              <a:rPr lang="es-ES" sz="2400" b="1" dirty="0" smtClean="0">
                <a:solidFill>
                  <a:schemeClr val="tx1">
                    <a:lumMod val="95000"/>
                    <a:lumOff val="5000"/>
                  </a:schemeClr>
                </a:solidFill>
              </a:rPr>
              <a:t>Estimación del error estándar del coeficiente de correlación</a:t>
            </a:r>
          </a:p>
        </p:txBody>
      </p:sp>
      <p:sp>
        <p:nvSpPr>
          <p:cNvPr id="21507" name="Rectangle 3"/>
          <p:cNvSpPr>
            <a:spLocks noGrp="1" noChangeArrowheads="1"/>
          </p:cNvSpPr>
          <p:nvPr>
            <p:ph type="body" sz="half" idx="1"/>
          </p:nvPr>
        </p:nvSpPr>
        <p:spPr>
          <a:xfrm>
            <a:off x="827088" y="1484313"/>
            <a:ext cx="7637462" cy="4608512"/>
          </a:xfrm>
        </p:spPr>
        <p:txBody>
          <a:bodyPr/>
          <a:lstStyle/>
          <a:p>
            <a:pPr marL="0" indent="0" algn="just" eaLnBrk="1" hangingPunct="1">
              <a:buFont typeface="Wingdings" panose="05000000000000000000" pitchFamily="2" charset="2"/>
              <a:buNone/>
            </a:pPr>
            <a:r>
              <a:rPr lang="es-ES" altLang="es-ES" sz="2400" dirty="0" smtClean="0"/>
              <a:t>Con el conjunto de datos </a:t>
            </a:r>
            <a:r>
              <a:rPr lang="es-ES" altLang="es-ES" sz="2400" i="1" dirty="0" smtClean="0"/>
              <a:t>cars</a:t>
            </a:r>
            <a:r>
              <a:rPr lang="es-ES" altLang="es-ES" sz="2400" dirty="0" smtClean="0"/>
              <a:t> que se encuentra en la librería Base y usando varios valores de </a:t>
            </a:r>
            <a:r>
              <a:rPr lang="es-ES" altLang="es-ES" sz="2400" i="1" dirty="0" smtClean="0"/>
              <a:t>B</a:t>
            </a:r>
            <a:r>
              <a:rPr lang="es-ES" altLang="es-ES" sz="2400" dirty="0" smtClean="0"/>
              <a:t> obtenemos la siguiente tabla que presenta la estimación del error estándar para el coeficiente de correlación:</a:t>
            </a:r>
          </a:p>
          <a:p>
            <a:pPr marL="0" indent="0" algn="just" eaLnBrk="1" hangingPunct="1">
              <a:buFont typeface="Wingdings" panose="05000000000000000000" pitchFamily="2" charset="2"/>
              <a:buNone/>
            </a:pPr>
            <a:endParaRPr lang="es-ES" altLang="es-ES" sz="2400" dirty="0" smtClean="0"/>
          </a:p>
          <a:p>
            <a:pPr marL="0" indent="0" algn="just" eaLnBrk="1" hangingPunct="1">
              <a:buFont typeface="Wingdings" panose="05000000000000000000" pitchFamily="2" charset="2"/>
              <a:buNone/>
            </a:pPr>
            <a:endParaRPr lang="es-ES" altLang="es-ES" sz="2400" dirty="0" smtClean="0"/>
          </a:p>
          <a:p>
            <a:pPr marL="0" indent="0" algn="just" eaLnBrk="1" hangingPunct="1">
              <a:buFont typeface="Wingdings" panose="05000000000000000000" pitchFamily="2" charset="2"/>
              <a:buNone/>
            </a:pPr>
            <a:endParaRPr lang="es-ES" altLang="es-ES" sz="2400" dirty="0" smtClean="0"/>
          </a:p>
          <a:p>
            <a:pPr marL="0" indent="0" algn="just" eaLnBrk="1" hangingPunct="1">
              <a:buFont typeface="Wingdings" panose="05000000000000000000" pitchFamily="2" charset="2"/>
              <a:buNone/>
            </a:pPr>
            <a:endParaRPr lang="es-ES" altLang="es-ES" sz="2400" dirty="0" smtClean="0"/>
          </a:p>
          <a:p>
            <a:pPr marL="0" indent="0" algn="just" eaLnBrk="1" hangingPunct="1">
              <a:buFont typeface="Wingdings" panose="05000000000000000000" pitchFamily="2" charset="2"/>
              <a:buNone/>
            </a:pPr>
            <a:r>
              <a:rPr lang="es-ES" altLang="es-ES" sz="2400" dirty="0" smtClean="0"/>
              <a:t>De igual manera que el caso anterior para B=100 el error estándar estimado mediante </a:t>
            </a:r>
            <a:r>
              <a:rPr lang="es-ES" altLang="es-ES" sz="2400" dirty="0" err="1" smtClean="0"/>
              <a:t>bootstrap</a:t>
            </a:r>
            <a:r>
              <a:rPr lang="es-ES" altLang="es-ES" sz="2400" dirty="0" smtClean="0"/>
              <a:t> es muy cercano al estimado asintótico que es 0.0508953</a:t>
            </a:r>
          </a:p>
          <a:p>
            <a:pPr marL="0" indent="0" algn="just" eaLnBrk="1" hangingPunct="1">
              <a:buFont typeface="Wingdings" panose="05000000000000000000" pitchFamily="2" charset="2"/>
              <a:buNone/>
            </a:pPr>
            <a:endParaRPr lang="es-ES" altLang="es-ES" sz="2400" dirty="0" smtClean="0"/>
          </a:p>
        </p:txBody>
      </p:sp>
      <p:graphicFrame>
        <p:nvGraphicFramePr>
          <p:cNvPr id="124966" name="Group 38"/>
          <p:cNvGraphicFramePr>
            <a:graphicFrameLocks noGrp="1"/>
          </p:cNvGraphicFramePr>
          <p:nvPr>
            <p:ph sz="quarter" idx="2"/>
          </p:nvPr>
        </p:nvGraphicFramePr>
        <p:xfrm>
          <a:off x="858838" y="3176588"/>
          <a:ext cx="7912097" cy="1150937"/>
        </p:xfrm>
        <a:graphic>
          <a:graphicData uri="http://schemas.openxmlformats.org/drawingml/2006/table">
            <a:tbl>
              <a:tblPr/>
              <a:tblGrid>
                <a:gridCol w="989012">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989012">
                  <a:extLst>
                    <a:ext uri="{9D8B030D-6E8A-4147-A177-3AD203B41FA5}">
                      <a16:colId xmlns:a16="http://schemas.microsoft.com/office/drawing/2014/main" val="20003"/>
                    </a:ext>
                  </a:extLst>
                </a:gridCol>
                <a:gridCol w="989012">
                  <a:extLst>
                    <a:ext uri="{9D8B030D-6E8A-4147-A177-3AD203B41FA5}">
                      <a16:colId xmlns:a16="http://schemas.microsoft.com/office/drawing/2014/main" val="20004"/>
                    </a:ext>
                  </a:extLst>
                </a:gridCol>
                <a:gridCol w="985838">
                  <a:extLst>
                    <a:ext uri="{9D8B030D-6E8A-4147-A177-3AD203B41FA5}">
                      <a16:colId xmlns:a16="http://schemas.microsoft.com/office/drawing/2014/main" val="20005"/>
                    </a:ext>
                  </a:extLst>
                </a:gridCol>
                <a:gridCol w="992187">
                  <a:extLst>
                    <a:ext uri="{9D8B030D-6E8A-4147-A177-3AD203B41FA5}">
                      <a16:colId xmlns:a16="http://schemas.microsoft.com/office/drawing/2014/main" val="20006"/>
                    </a:ext>
                  </a:extLst>
                </a:gridCol>
                <a:gridCol w="989012">
                  <a:extLst>
                    <a:ext uri="{9D8B030D-6E8A-4147-A177-3AD203B41FA5}">
                      <a16:colId xmlns:a16="http://schemas.microsoft.com/office/drawing/2014/main" val="20007"/>
                    </a:ext>
                  </a:extLst>
                </a:gridCol>
              </a:tblGrid>
              <a:tr h="576103">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1" i="0" u="none" strike="noStrike" cap="none" normalizeH="0" baseline="0" dirty="0" smtClean="0">
                          <a:ln>
                            <a:noFill/>
                          </a:ln>
                          <a:solidFill>
                            <a:schemeClr val="tx1"/>
                          </a:solidFill>
                          <a:effectLst/>
                          <a:latin typeface="Tahoma" panose="020B0604030504040204" pitchFamily="34" charset="0"/>
                        </a:rPr>
                        <a:t>B</a:t>
                      </a:r>
                    </a:p>
                  </a:txBody>
                  <a:tcPr marL="91447" marR="91447"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50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100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200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500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1000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2000</a:t>
                      </a:r>
                    </a:p>
                  </a:txBody>
                  <a:tcPr marL="91447" marR="91447" marT="45702" marB="457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834">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1600" b="0" i="0" u="none" strike="noStrike" cap="none" normalizeH="0" baseline="0" smtClean="0">
                        <a:ln>
                          <a:noFill/>
                        </a:ln>
                        <a:solidFill>
                          <a:schemeClr val="tx1"/>
                        </a:solidFill>
                        <a:effectLst/>
                        <a:latin typeface="Tahoma" panose="020B0604030504040204" pitchFamily="34" charset="0"/>
                      </a:endParaRPr>
                    </a:p>
                  </a:txBody>
                  <a:tcPr marL="91447" marR="91447"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0.0303</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0.0634</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0.0439</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0.0474</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0.0523</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0.0520</a:t>
                      </a:r>
                    </a:p>
                  </a:txBody>
                  <a:tcPr marL="91447" marR="91447"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0.0524</a:t>
                      </a:r>
                    </a:p>
                  </a:txBody>
                  <a:tcPr marL="91447" marR="91447" marT="45702" marB="457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537" name="Object 2"/>
          <p:cNvGraphicFramePr>
            <a:graphicFrameLocks noChangeAspect="1"/>
          </p:cNvGraphicFramePr>
          <p:nvPr>
            <p:ph sz="quarter" idx="3"/>
          </p:nvPr>
        </p:nvGraphicFramePr>
        <p:xfrm>
          <a:off x="971550" y="3790950"/>
          <a:ext cx="862013" cy="527050"/>
        </p:xfrm>
        <a:graphic>
          <a:graphicData uri="http://schemas.openxmlformats.org/presentationml/2006/ole">
            <mc:AlternateContent xmlns:mc="http://schemas.openxmlformats.org/markup-compatibility/2006">
              <mc:Choice xmlns:v="urn:schemas-microsoft-com:vml" Requires="v">
                <p:oleObj spid="_x0000_s21538" name="Equation" r:id="rId3" imgW="457200" imgH="279400" progId="Equation.DSMT4">
                  <p:embed/>
                </p:oleObj>
              </mc:Choice>
              <mc:Fallback>
                <p:oleObj name="Equation" r:id="rId3" imgW="457200" imgH="279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790950"/>
                        <a:ext cx="8620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67544" y="214313"/>
            <a:ext cx="8476431" cy="1054100"/>
          </a:xfrm>
        </p:spPr>
        <p:txBody>
          <a:bodyPr>
            <a:normAutofit fontScale="90000"/>
          </a:bodyPr>
          <a:lstStyle/>
          <a:p>
            <a:pPr eaLnBrk="1" fontAlgn="auto" hangingPunct="1">
              <a:spcAft>
                <a:spcPts val="0"/>
              </a:spcAft>
              <a:defRPr/>
            </a:pPr>
            <a:r>
              <a:rPr lang="es-ES" b="1" dirty="0"/>
              <a:t>Estimación del sesgo mediante </a:t>
            </a:r>
            <a:r>
              <a:rPr lang="es-ES" b="1" dirty="0" err="1"/>
              <a:t>bootstrap</a:t>
            </a:r>
            <a:endParaRPr lang="es-ES" b="1" dirty="0"/>
          </a:p>
        </p:txBody>
      </p:sp>
      <p:sp>
        <p:nvSpPr>
          <p:cNvPr id="22531" name="Rectangle 3"/>
          <p:cNvSpPr>
            <a:spLocks noGrp="1" noChangeArrowheads="1"/>
          </p:cNvSpPr>
          <p:nvPr>
            <p:ph sz="quarter" idx="1"/>
          </p:nvPr>
        </p:nvSpPr>
        <p:spPr>
          <a:xfrm>
            <a:off x="273050" y="1643063"/>
            <a:ext cx="8597900" cy="4432300"/>
          </a:xfrm>
        </p:spPr>
        <p:txBody>
          <a:bodyPr/>
          <a:lstStyle/>
          <a:p>
            <a:pPr marL="0" indent="0" algn="just" eaLnBrk="1" hangingPunct="1">
              <a:buFont typeface="Wingdings" panose="05000000000000000000" pitchFamily="2" charset="2"/>
              <a:buNone/>
            </a:pPr>
            <a:r>
              <a:rPr lang="es-ES" altLang="es-ES" dirty="0" smtClean="0"/>
              <a:t>El sesgo de un estimador     es otra medida de precisión.</a:t>
            </a:r>
          </a:p>
          <a:p>
            <a:pPr marL="0" indent="0" algn="just" eaLnBrk="1" hangingPunct="1">
              <a:buFont typeface="Wingdings" panose="05000000000000000000" pitchFamily="2" charset="2"/>
              <a:buNone/>
            </a:pPr>
            <a:r>
              <a:rPr lang="es-ES" altLang="es-ES" dirty="0" smtClean="0"/>
              <a:t>Sea </a:t>
            </a:r>
            <a:r>
              <a:rPr lang="es-ES" altLang="es-ES" i="1" dirty="0" smtClean="0"/>
              <a:t>X= (X</a:t>
            </a:r>
            <a:r>
              <a:rPr lang="es-ES" altLang="es-ES" i="1" baseline="-25000" dirty="0" smtClean="0"/>
              <a:t>1</a:t>
            </a:r>
            <a:r>
              <a:rPr lang="es-ES" altLang="es-ES" i="1" dirty="0" smtClean="0"/>
              <a:t>,X</a:t>
            </a:r>
            <a:r>
              <a:rPr lang="es-ES" altLang="es-ES" i="1" baseline="-25000" dirty="0" smtClean="0"/>
              <a:t>2</a:t>
            </a:r>
            <a:r>
              <a:rPr lang="es-ES" altLang="es-ES" i="1" dirty="0" smtClean="0"/>
              <a:t>,…,</a:t>
            </a:r>
            <a:r>
              <a:rPr lang="es-ES" altLang="es-ES" i="1" dirty="0" err="1" smtClean="0"/>
              <a:t>X</a:t>
            </a:r>
            <a:r>
              <a:rPr lang="es-ES" altLang="es-ES" i="1" baseline="-25000" dirty="0" err="1" smtClean="0"/>
              <a:t>n</a:t>
            </a:r>
            <a:r>
              <a:rPr lang="es-ES" altLang="es-ES" dirty="0" smtClean="0"/>
              <a:t>) una muestra aleatoria de una variable aleatoria que tiene distribución </a:t>
            </a:r>
            <a:r>
              <a:rPr lang="es-ES" altLang="es-ES" i="1" dirty="0" smtClean="0"/>
              <a:t>F</a:t>
            </a:r>
            <a:r>
              <a:rPr lang="es-ES" altLang="es-ES" dirty="0" smtClean="0"/>
              <a:t> y sea             un parámetro que se desea estimar. El sesgo del estimador              por: </a:t>
            </a:r>
          </a:p>
        </p:txBody>
      </p:sp>
      <p:sp>
        <p:nvSpPr>
          <p:cNvPr id="2253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2533" name="Object 2"/>
          <p:cNvGraphicFramePr>
            <a:graphicFrameLocks noChangeAspect="1"/>
          </p:cNvGraphicFramePr>
          <p:nvPr/>
        </p:nvGraphicFramePr>
        <p:xfrm>
          <a:off x="3357563" y="1643063"/>
          <a:ext cx="273050" cy="504825"/>
        </p:xfrm>
        <a:graphic>
          <a:graphicData uri="http://schemas.openxmlformats.org/presentationml/2006/ole">
            <mc:AlternateContent xmlns:mc="http://schemas.openxmlformats.org/markup-compatibility/2006">
              <mc:Choice xmlns:v="urn:schemas-microsoft-com:vml" Requires="v">
                <p:oleObj spid="_x0000_s22539" name="Equation" r:id="rId3" imgW="126890" imgH="228402" progId="Equation.DSMT4">
                  <p:embed/>
                </p:oleObj>
              </mc:Choice>
              <mc:Fallback>
                <p:oleObj name="Equation" r:id="rId3" imgW="126890" imgH="22840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643063"/>
                        <a:ext cx="273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2535" name="Object 3"/>
          <p:cNvGraphicFramePr>
            <a:graphicFrameLocks noChangeAspect="1"/>
          </p:cNvGraphicFramePr>
          <p:nvPr/>
        </p:nvGraphicFramePr>
        <p:xfrm>
          <a:off x="4186238" y="2533650"/>
          <a:ext cx="1114425" cy="508000"/>
        </p:xfrm>
        <a:graphic>
          <a:graphicData uri="http://schemas.openxmlformats.org/presentationml/2006/ole">
            <mc:AlternateContent xmlns:mc="http://schemas.openxmlformats.org/markup-compatibility/2006">
              <mc:Choice xmlns:v="urn:schemas-microsoft-com:vml" Requires="v">
                <p:oleObj spid="_x0000_s22540" name="Equation" r:id="rId5" imgW="583947" imgH="253890" progId="Equation.DSMT4">
                  <p:embed/>
                </p:oleObj>
              </mc:Choice>
              <mc:Fallback>
                <p:oleObj name="Equation" r:id="rId5" imgW="583947" imgH="25389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6238" y="2533650"/>
                        <a:ext cx="11144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2537" name="Object 4"/>
          <p:cNvGraphicFramePr>
            <a:graphicFrameLocks noChangeAspect="1"/>
          </p:cNvGraphicFramePr>
          <p:nvPr/>
        </p:nvGraphicFramePr>
        <p:xfrm>
          <a:off x="4140200" y="2868613"/>
          <a:ext cx="790575" cy="560387"/>
        </p:xfrm>
        <a:graphic>
          <a:graphicData uri="http://schemas.openxmlformats.org/presentationml/2006/ole">
            <mc:AlternateContent xmlns:mc="http://schemas.openxmlformats.org/markup-compatibility/2006">
              <mc:Choice xmlns:v="urn:schemas-microsoft-com:vml" Requires="v">
                <p:oleObj spid="_x0000_s22541" name="Equation" r:id="rId7" imgW="571252" imgH="279279" progId="Equation.DSMT4">
                  <p:embed/>
                </p:oleObj>
              </mc:Choice>
              <mc:Fallback>
                <p:oleObj name="Equation" r:id="rId7" imgW="571252" imgH="279279"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868613"/>
                        <a:ext cx="7905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5"/>
          <p:cNvGraphicFramePr>
            <a:graphicFrameLocks noChangeAspect="1"/>
          </p:cNvGraphicFramePr>
          <p:nvPr>
            <p:extLst>
              <p:ext uri="{D42A27DB-BD31-4B8C-83A1-F6EECF244321}">
                <p14:modId xmlns:p14="http://schemas.microsoft.com/office/powerpoint/2010/main" val="4155338102"/>
              </p:ext>
            </p:extLst>
          </p:nvPr>
        </p:nvGraphicFramePr>
        <p:xfrm>
          <a:off x="1513680" y="4081461"/>
          <a:ext cx="6043613" cy="715963"/>
        </p:xfrm>
        <a:graphic>
          <a:graphicData uri="http://schemas.openxmlformats.org/presentationml/2006/ole">
            <mc:AlternateContent xmlns:mc="http://schemas.openxmlformats.org/markup-compatibility/2006">
              <mc:Choice xmlns:v="urn:schemas-microsoft-com:vml" Requires="v">
                <p:oleObj spid="_x0000_s22542" name="Equation" r:id="rId9" imgW="2819400" imgH="330200" progId="Equation.DSMT4">
                  <p:embed/>
                </p:oleObj>
              </mc:Choice>
              <mc:Fallback>
                <p:oleObj name="Equation" r:id="rId9" imgW="2819400" imgH="330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3680" y="4081461"/>
                        <a:ext cx="604361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150938" y="214313"/>
            <a:ext cx="7793037" cy="1054100"/>
          </a:xfrm>
        </p:spPr>
        <p:txBody>
          <a:bodyPr>
            <a:normAutofit fontScale="90000"/>
          </a:bodyPr>
          <a:lstStyle/>
          <a:p>
            <a:pPr eaLnBrk="1" fontAlgn="auto" hangingPunct="1">
              <a:spcAft>
                <a:spcPts val="0"/>
              </a:spcAft>
              <a:defRPr/>
            </a:pPr>
            <a:r>
              <a:rPr lang="es-ES"/>
              <a:t>Estimación del sesgo mediante bootstrap</a:t>
            </a:r>
          </a:p>
        </p:txBody>
      </p:sp>
      <p:sp>
        <p:nvSpPr>
          <p:cNvPr id="23555" name="Rectangle 3"/>
          <p:cNvSpPr>
            <a:spLocks noGrp="1" noChangeArrowheads="1"/>
          </p:cNvSpPr>
          <p:nvPr>
            <p:ph sz="quarter" idx="1"/>
          </p:nvPr>
        </p:nvSpPr>
        <p:spPr>
          <a:xfrm>
            <a:off x="857250" y="1071563"/>
            <a:ext cx="7772400" cy="5075237"/>
          </a:xfrm>
        </p:spPr>
        <p:txBody>
          <a:bodyPr/>
          <a:lstStyle/>
          <a:p>
            <a:pPr marL="0" indent="0" algn="just" eaLnBrk="1" hangingPunct="1">
              <a:lnSpc>
                <a:spcPct val="90000"/>
              </a:lnSpc>
              <a:buFont typeface="Wingdings" panose="05000000000000000000" pitchFamily="2" charset="2"/>
              <a:buNone/>
            </a:pPr>
            <a:r>
              <a:rPr lang="es-ES" altLang="es-ES" dirty="0" smtClean="0"/>
              <a:t>El estimado </a:t>
            </a:r>
            <a:r>
              <a:rPr lang="es-ES" altLang="es-ES" dirty="0" err="1" smtClean="0"/>
              <a:t>bootstrap</a:t>
            </a:r>
            <a:r>
              <a:rPr lang="es-ES" altLang="es-ES" dirty="0" smtClean="0"/>
              <a:t> ideal del sesgo se obtiene sustituyendo </a:t>
            </a:r>
            <a:r>
              <a:rPr lang="es-ES" altLang="es-ES" i="1" dirty="0" smtClean="0"/>
              <a:t>F</a:t>
            </a:r>
            <a:r>
              <a:rPr lang="es-ES" altLang="es-ES" dirty="0" smtClean="0"/>
              <a:t>  por su distribución empírica     y esta dado por:</a:t>
            </a:r>
          </a:p>
          <a:p>
            <a:pPr marL="0" indent="0" algn="just" eaLnBrk="1" hangingPunct="1">
              <a:lnSpc>
                <a:spcPct val="90000"/>
              </a:lnSpc>
              <a:buFont typeface="Wingdings" panose="05000000000000000000" pitchFamily="2" charset="2"/>
              <a:buNone/>
            </a:pPr>
            <a:endParaRPr lang="es-ES" altLang="es-ES" dirty="0" smtClean="0"/>
          </a:p>
          <a:p>
            <a:pPr marL="0" indent="0" algn="just" eaLnBrk="1" hangingPunct="1">
              <a:lnSpc>
                <a:spcPct val="90000"/>
              </a:lnSpc>
              <a:buFont typeface="Wingdings" panose="05000000000000000000" pitchFamily="2" charset="2"/>
              <a:buNone/>
            </a:pPr>
            <a:r>
              <a:rPr lang="es-ES" altLang="es-ES" dirty="0" smtClean="0"/>
              <a:t>donde </a:t>
            </a:r>
            <a:r>
              <a:rPr lang="es-ES" altLang="es-ES" i="1" dirty="0" smtClean="0"/>
              <a:t>x</a:t>
            </a:r>
            <a:r>
              <a:rPr lang="es-ES" altLang="es-ES" dirty="0" smtClean="0"/>
              <a:t>* es una muestra </a:t>
            </a:r>
            <a:r>
              <a:rPr lang="es-ES" altLang="es-ES" dirty="0" err="1" smtClean="0"/>
              <a:t>bootstrap</a:t>
            </a:r>
            <a:r>
              <a:rPr lang="es-ES" altLang="es-ES" dirty="0" smtClean="0"/>
              <a:t> de </a:t>
            </a:r>
            <a:r>
              <a:rPr lang="es-ES" altLang="es-ES" i="1" dirty="0" smtClean="0"/>
              <a:t>x</a:t>
            </a:r>
            <a:r>
              <a:rPr lang="es-ES" altLang="es-ES" dirty="0" smtClean="0"/>
              <a:t>.</a:t>
            </a:r>
          </a:p>
          <a:p>
            <a:pPr marL="0" indent="0" algn="just" eaLnBrk="1" hangingPunct="1">
              <a:lnSpc>
                <a:spcPct val="90000"/>
              </a:lnSpc>
              <a:buFont typeface="Wingdings" panose="05000000000000000000" pitchFamily="2" charset="2"/>
              <a:buNone/>
            </a:pPr>
            <a:r>
              <a:rPr lang="es-ES" altLang="es-ES" dirty="0" smtClean="0"/>
              <a:t>En la práctica el estimado </a:t>
            </a:r>
            <a:r>
              <a:rPr lang="es-ES" altLang="es-ES" dirty="0" err="1" smtClean="0"/>
              <a:t>bootstrap</a:t>
            </a:r>
            <a:r>
              <a:rPr lang="es-ES" altLang="es-ES" dirty="0" smtClean="0"/>
              <a:t> ideal del sesgo es aproximado tomando B muestras </a:t>
            </a:r>
            <a:r>
              <a:rPr lang="es-ES" altLang="es-ES" dirty="0" err="1" smtClean="0"/>
              <a:t>bootstrap</a:t>
            </a:r>
            <a:r>
              <a:rPr lang="es-ES" altLang="es-ES" dirty="0" smtClean="0"/>
              <a:t> de la muestra original </a:t>
            </a:r>
            <a:r>
              <a:rPr lang="es-ES" altLang="es-ES" i="1" dirty="0" smtClean="0"/>
              <a:t>x</a:t>
            </a:r>
            <a:r>
              <a:rPr lang="es-ES" altLang="es-ES" dirty="0" smtClean="0"/>
              <a:t>. Así el estimado </a:t>
            </a:r>
            <a:r>
              <a:rPr lang="es-ES" altLang="es-ES" dirty="0" err="1" smtClean="0"/>
              <a:t>bootstrap</a:t>
            </a:r>
            <a:r>
              <a:rPr lang="es-ES" altLang="es-ES" dirty="0" smtClean="0"/>
              <a:t> del sesgo de     basado en B muestras </a:t>
            </a:r>
            <a:r>
              <a:rPr lang="es-ES" altLang="es-ES" dirty="0" err="1" smtClean="0"/>
              <a:t>bootstrap</a:t>
            </a:r>
            <a:r>
              <a:rPr lang="es-ES" altLang="es-ES" dirty="0" smtClean="0"/>
              <a:t> está dado por:</a:t>
            </a:r>
          </a:p>
          <a:p>
            <a:pPr marL="0" indent="0" algn="just" eaLnBrk="1" hangingPunct="1">
              <a:lnSpc>
                <a:spcPct val="90000"/>
              </a:lnSpc>
              <a:buFont typeface="Wingdings" panose="05000000000000000000" pitchFamily="2" charset="2"/>
              <a:buNone/>
            </a:pPr>
            <a:endParaRPr lang="es-ES" altLang="es-ES" dirty="0" smtClean="0"/>
          </a:p>
          <a:p>
            <a:pPr marL="0" indent="0" algn="just" eaLnBrk="1" hangingPunct="1">
              <a:lnSpc>
                <a:spcPct val="90000"/>
              </a:lnSpc>
              <a:buFont typeface="Wingdings" panose="05000000000000000000" pitchFamily="2" charset="2"/>
              <a:buNone/>
            </a:pPr>
            <a:r>
              <a:rPr lang="es-ES" altLang="es-ES" dirty="0" smtClean="0"/>
              <a:t>donde     es el promedio de las estimaciones de</a:t>
            </a:r>
          </a:p>
          <a:p>
            <a:pPr marL="0" indent="0" algn="just" eaLnBrk="1" hangingPunct="1">
              <a:lnSpc>
                <a:spcPct val="90000"/>
              </a:lnSpc>
              <a:buFont typeface="Wingdings" panose="05000000000000000000" pitchFamily="2" charset="2"/>
              <a:buNone/>
            </a:pPr>
            <a:r>
              <a:rPr lang="es-ES" altLang="es-ES" dirty="0" smtClean="0"/>
              <a:t>            en cada muestra </a:t>
            </a:r>
            <a:r>
              <a:rPr lang="es-ES" altLang="es-ES" dirty="0" err="1" smtClean="0"/>
              <a:t>bootstrap</a:t>
            </a:r>
            <a:r>
              <a:rPr lang="es-ES" altLang="es-ES" dirty="0" smtClean="0"/>
              <a:t>.</a:t>
            </a:r>
          </a:p>
        </p:txBody>
      </p:sp>
      <p:sp>
        <p:nvSpPr>
          <p:cNvPr id="23556"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3557" name="Rectangle 6"/>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3558" name="Rectangle 10"/>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3559" name="Rectangle 1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3560" name="Object 2"/>
          <p:cNvGraphicFramePr>
            <a:graphicFrameLocks noChangeAspect="1"/>
          </p:cNvGraphicFramePr>
          <p:nvPr/>
        </p:nvGraphicFramePr>
        <p:xfrm>
          <a:off x="4286250" y="1357313"/>
          <a:ext cx="414338" cy="431800"/>
        </p:xfrm>
        <a:graphic>
          <a:graphicData uri="http://schemas.openxmlformats.org/presentationml/2006/ole">
            <mc:AlternateContent xmlns:mc="http://schemas.openxmlformats.org/markup-compatibility/2006">
              <mc:Choice xmlns:v="urn:schemas-microsoft-com:vml" Requires="v">
                <p:oleObj spid="_x0000_s23570" name="Equation" r:id="rId3" imgW="215806" imgH="228501" progId="Equation.DSMT4">
                  <p:embed/>
                </p:oleObj>
              </mc:Choice>
              <mc:Fallback>
                <p:oleObj name="Equation" r:id="rId3" imgW="215806"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357313"/>
                        <a:ext cx="414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15"/>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3562" name="Object 3"/>
          <p:cNvGraphicFramePr>
            <a:graphicFrameLocks noChangeAspect="1"/>
          </p:cNvGraphicFramePr>
          <p:nvPr>
            <p:extLst>
              <p:ext uri="{D42A27DB-BD31-4B8C-83A1-F6EECF244321}">
                <p14:modId xmlns:p14="http://schemas.microsoft.com/office/powerpoint/2010/main" val="2018390426"/>
              </p:ext>
            </p:extLst>
          </p:nvPr>
        </p:nvGraphicFramePr>
        <p:xfrm>
          <a:off x="2627784" y="1804521"/>
          <a:ext cx="3977804" cy="579904"/>
        </p:xfrm>
        <a:graphic>
          <a:graphicData uri="http://schemas.openxmlformats.org/presentationml/2006/ole">
            <mc:AlternateContent xmlns:mc="http://schemas.openxmlformats.org/markup-compatibility/2006">
              <mc:Choice xmlns:v="urn:schemas-microsoft-com:vml" Requires="v">
                <p:oleObj spid="_x0000_s23571" name="Equation" r:id="rId5" imgW="2286000" imgH="330200" progId="Equation.DSMT4">
                  <p:embed/>
                </p:oleObj>
              </mc:Choice>
              <mc:Fallback>
                <p:oleObj name="Equation" r:id="rId5" imgW="2286000" imgH="330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804521"/>
                        <a:ext cx="3977804" cy="579904"/>
                      </a:xfrm>
                      <a:prstGeom prst="rect">
                        <a:avLst/>
                      </a:prstGeom>
                      <a:noFill/>
                      <a:ln>
                        <a:noFill/>
                      </a:ln>
                    </p:spPr>
                  </p:pic>
                </p:oleObj>
              </mc:Fallback>
            </mc:AlternateContent>
          </a:graphicData>
        </a:graphic>
      </p:graphicFrame>
      <p:graphicFrame>
        <p:nvGraphicFramePr>
          <p:cNvPr id="23563" name="Object 4"/>
          <p:cNvGraphicFramePr>
            <a:graphicFrameLocks noChangeAspect="1"/>
          </p:cNvGraphicFramePr>
          <p:nvPr/>
        </p:nvGraphicFramePr>
        <p:xfrm>
          <a:off x="6786563" y="3500438"/>
          <a:ext cx="246062" cy="360362"/>
        </p:xfrm>
        <a:graphic>
          <a:graphicData uri="http://schemas.openxmlformats.org/presentationml/2006/ole">
            <mc:AlternateContent xmlns:mc="http://schemas.openxmlformats.org/markup-compatibility/2006">
              <mc:Choice xmlns:v="urn:schemas-microsoft-com:vml" Requires="v">
                <p:oleObj spid="_x0000_s23572" name="Equation" r:id="rId7" imgW="126725" imgH="177415" progId="Equation.DSMT4">
                  <p:embed/>
                </p:oleObj>
              </mc:Choice>
              <mc:Fallback>
                <p:oleObj name="Equation" r:id="rId7" imgW="126725" imgH="177415"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563" y="3500438"/>
                        <a:ext cx="2460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Rectangle 19"/>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3565" name="Object 5"/>
          <p:cNvGraphicFramePr>
            <a:graphicFrameLocks noChangeAspect="1"/>
          </p:cNvGraphicFramePr>
          <p:nvPr>
            <p:extLst>
              <p:ext uri="{D42A27DB-BD31-4B8C-83A1-F6EECF244321}">
                <p14:modId xmlns:p14="http://schemas.microsoft.com/office/powerpoint/2010/main" val="825557947"/>
              </p:ext>
            </p:extLst>
          </p:nvPr>
        </p:nvGraphicFramePr>
        <p:xfrm>
          <a:off x="2840744" y="4206575"/>
          <a:ext cx="3805411" cy="497982"/>
        </p:xfrm>
        <a:graphic>
          <a:graphicData uri="http://schemas.openxmlformats.org/presentationml/2006/ole">
            <mc:AlternateContent xmlns:mc="http://schemas.openxmlformats.org/markup-compatibility/2006">
              <mc:Choice xmlns:v="urn:schemas-microsoft-com:vml" Requires="v">
                <p:oleObj spid="_x0000_s23573" name="Equation" r:id="rId9" imgW="2159000" imgH="342900" progId="Equation.DSMT4">
                  <p:embed/>
                </p:oleObj>
              </mc:Choice>
              <mc:Fallback>
                <p:oleObj name="Equation" r:id="rId9" imgW="2159000" imgH="3429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0744" y="4206575"/>
                        <a:ext cx="3805411" cy="497982"/>
                      </a:xfrm>
                      <a:prstGeom prst="rect">
                        <a:avLst/>
                      </a:prstGeom>
                      <a:noFill/>
                      <a:ln>
                        <a:noFill/>
                      </a:ln>
                    </p:spPr>
                  </p:pic>
                </p:oleObj>
              </mc:Fallback>
            </mc:AlternateContent>
          </a:graphicData>
        </a:graphic>
      </p:graphicFrame>
      <p:sp>
        <p:nvSpPr>
          <p:cNvPr id="23566" name="Rectangle 21"/>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3567" name="Object 6"/>
          <p:cNvGraphicFramePr>
            <a:graphicFrameLocks noChangeAspect="1"/>
          </p:cNvGraphicFramePr>
          <p:nvPr/>
        </p:nvGraphicFramePr>
        <p:xfrm>
          <a:off x="1714500" y="4500563"/>
          <a:ext cx="430213" cy="504825"/>
        </p:xfrm>
        <a:graphic>
          <a:graphicData uri="http://schemas.openxmlformats.org/presentationml/2006/ole">
            <mc:AlternateContent xmlns:mc="http://schemas.openxmlformats.org/markup-compatibility/2006">
              <mc:Choice xmlns:v="urn:schemas-microsoft-com:vml" Requires="v">
                <p:oleObj spid="_x0000_s23574" name="Equation" r:id="rId11" imgW="215713" imgH="253780" progId="Equation.DSMT4">
                  <p:embed/>
                </p:oleObj>
              </mc:Choice>
              <mc:Fallback>
                <p:oleObj name="Equation" r:id="rId11" imgW="215713" imgH="2537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4500" y="4500563"/>
                        <a:ext cx="4302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8" name="Rectangle 23"/>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3569" name="Object 7"/>
          <p:cNvGraphicFramePr>
            <a:graphicFrameLocks noChangeAspect="1"/>
          </p:cNvGraphicFramePr>
          <p:nvPr/>
        </p:nvGraphicFramePr>
        <p:xfrm>
          <a:off x="857250" y="5072063"/>
          <a:ext cx="1081088" cy="522287"/>
        </p:xfrm>
        <a:graphic>
          <a:graphicData uri="http://schemas.openxmlformats.org/presentationml/2006/ole">
            <mc:AlternateContent xmlns:mc="http://schemas.openxmlformats.org/markup-compatibility/2006">
              <mc:Choice xmlns:v="urn:schemas-microsoft-com:vml" Requires="v">
                <p:oleObj spid="_x0000_s23575" name="Equation" r:id="rId13" imgW="571252" imgH="279279" progId="Equation.DSMT4">
                  <p:embed/>
                </p:oleObj>
              </mc:Choice>
              <mc:Fallback>
                <p:oleObj name="Equation" r:id="rId13" imgW="571252" imgH="279279"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0" y="5072063"/>
                        <a:ext cx="1081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150938" y="214313"/>
            <a:ext cx="7793037" cy="1054100"/>
          </a:xfrm>
        </p:spPr>
        <p:txBody>
          <a:bodyPr>
            <a:normAutofit fontScale="90000"/>
          </a:bodyPr>
          <a:lstStyle/>
          <a:p>
            <a:pPr eaLnBrk="1" fontAlgn="auto" hangingPunct="1">
              <a:spcAft>
                <a:spcPts val="0"/>
              </a:spcAft>
              <a:defRPr/>
            </a:pPr>
            <a:r>
              <a:rPr lang="es-ES"/>
              <a:t>Estimado bootstrap de un estimador corregido por sesgo</a:t>
            </a:r>
          </a:p>
        </p:txBody>
      </p:sp>
      <p:sp>
        <p:nvSpPr>
          <p:cNvPr id="24579" name="Rectangle 3"/>
          <p:cNvSpPr>
            <a:spLocks noGrp="1" noChangeArrowheads="1"/>
          </p:cNvSpPr>
          <p:nvPr>
            <p:ph sz="quarter" idx="1"/>
          </p:nvPr>
        </p:nvSpPr>
        <p:spPr>
          <a:xfrm>
            <a:off x="1182688" y="1700213"/>
            <a:ext cx="7772400" cy="4432300"/>
          </a:xfrm>
        </p:spPr>
        <p:txBody>
          <a:bodyPr/>
          <a:lstStyle/>
          <a:p>
            <a:pPr marL="0" indent="0" algn="just" eaLnBrk="1" hangingPunct="1">
              <a:lnSpc>
                <a:spcPct val="80000"/>
              </a:lnSpc>
              <a:buFont typeface="Wingdings" panose="05000000000000000000" pitchFamily="2" charset="2"/>
              <a:buNone/>
            </a:pPr>
            <a:r>
              <a:rPr lang="es-ES" altLang="es-ES" smtClean="0"/>
              <a:t>La razón principal de estimar el sesgo es corregir al estimador inicial   haciéndolo menos sesgado. Luego el estimador de     corregido por sesgo será:</a:t>
            </a:r>
          </a:p>
          <a:p>
            <a:pPr marL="0" indent="0" algn="just" eaLnBrk="1" hangingPunct="1">
              <a:lnSpc>
                <a:spcPct val="80000"/>
              </a:lnSpc>
              <a:buFont typeface="Wingdings" panose="05000000000000000000" pitchFamily="2" charset="2"/>
              <a:buNone/>
            </a:pPr>
            <a:endParaRPr lang="es-ES" altLang="es-ES" smtClean="0"/>
          </a:p>
          <a:p>
            <a:pPr marL="0" indent="0" algn="just" eaLnBrk="1" hangingPunct="1">
              <a:lnSpc>
                <a:spcPct val="80000"/>
              </a:lnSpc>
              <a:buFont typeface="Wingdings" panose="05000000000000000000" pitchFamily="2" charset="2"/>
              <a:buNone/>
            </a:pPr>
            <a:endParaRPr lang="es-ES" altLang="es-ES" smtClean="0"/>
          </a:p>
          <a:p>
            <a:pPr marL="0" indent="0" algn="just" eaLnBrk="1" hangingPunct="1">
              <a:lnSpc>
                <a:spcPct val="80000"/>
              </a:lnSpc>
              <a:buFont typeface="Wingdings" panose="05000000000000000000" pitchFamily="2" charset="2"/>
              <a:buNone/>
            </a:pPr>
            <a:r>
              <a:rPr lang="es-ES" altLang="es-ES" smtClean="0"/>
              <a:t>Es decir el estimador     corregido es igual al estadístico evaluado en la muestra original menos  el sesgo. En el caso del bootstrap el sesgo es obtenido  de la diferencia del estimador bootstrap con el estimador de interés obtenido de la muestra.  </a:t>
            </a:r>
          </a:p>
          <a:p>
            <a:pPr marL="0" indent="0" algn="just" eaLnBrk="1" hangingPunct="1">
              <a:lnSpc>
                <a:spcPct val="80000"/>
              </a:lnSpc>
              <a:buFont typeface="Wingdings" panose="05000000000000000000" pitchFamily="2" charset="2"/>
              <a:buNone/>
            </a:pPr>
            <a:r>
              <a:rPr lang="es-ES" altLang="es-ES" smtClean="0"/>
              <a:t>De lo anterior se puede deducir que el estimador bootstrap corregido es equivalente a:</a:t>
            </a:r>
          </a:p>
          <a:p>
            <a:pPr marL="0" indent="0" algn="just" eaLnBrk="1" hangingPunct="1">
              <a:lnSpc>
                <a:spcPct val="80000"/>
              </a:lnSpc>
              <a:buFont typeface="Wingdings" panose="05000000000000000000" pitchFamily="2" charset="2"/>
              <a:buNone/>
            </a:pPr>
            <a:endParaRPr lang="es-ES" altLang="es-ES" smtClean="0"/>
          </a:p>
        </p:txBody>
      </p:sp>
      <p:sp>
        <p:nvSpPr>
          <p:cNvPr id="24580"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1"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2" name="Rectangle 6"/>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3"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4" name="Rectangle 9"/>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5" name="Rectangle 12"/>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6" name="Rectangle 14"/>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7" name="Rectangle 16"/>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4588"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4589" name="Object 2"/>
          <p:cNvGraphicFramePr>
            <a:graphicFrameLocks noChangeAspect="1"/>
          </p:cNvGraphicFramePr>
          <p:nvPr/>
        </p:nvGraphicFramePr>
        <p:xfrm>
          <a:off x="2071688" y="1928813"/>
          <a:ext cx="233362" cy="431800"/>
        </p:xfrm>
        <a:graphic>
          <a:graphicData uri="http://schemas.openxmlformats.org/presentationml/2006/ole">
            <mc:AlternateContent xmlns:mc="http://schemas.openxmlformats.org/markup-compatibility/2006">
              <mc:Choice xmlns:v="urn:schemas-microsoft-com:vml" Requires="v">
                <p:oleObj spid="_x0000_s24594" name="Equation" r:id="rId3" imgW="126890" imgH="228402" progId="Equation.DSMT4">
                  <p:embed/>
                </p:oleObj>
              </mc:Choice>
              <mc:Fallback>
                <p:oleObj name="Equation" r:id="rId3" imgW="126890" imgH="22840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928813"/>
                        <a:ext cx="233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3"/>
          <p:cNvGraphicFramePr>
            <a:graphicFrameLocks noChangeAspect="1"/>
          </p:cNvGraphicFramePr>
          <p:nvPr/>
        </p:nvGraphicFramePr>
        <p:xfrm>
          <a:off x="1000125" y="2357438"/>
          <a:ext cx="246063" cy="358775"/>
        </p:xfrm>
        <a:graphic>
          <a:graphicData uri="http://schemas.openxmlformats.org/presentationml/2006/ole">
            <mc:AlternateContent xmlns:mc="http://schemas.openxmlformats.org/markup-compatibility/2006">
              <mc:Choice xmlns:v="urn:schemas-microsoft-com:vml" Requires="v">
                <p:oleObj spid="_x0000_s24595" name="Equation" r:id="rId5" imgW="126725" imgH="177415" progId="Equation.DSMT4">
                  <p:embed/>
                </p:oleObj>
              </mc:Choice>
              <mc:Fallback>
                <p:oleObj name="Equation" r:id="rId5" imgW="126725" imgH="17741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2357438"/>
                        <a:ext cx="2460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4"/>
          <p:cNvGraphicFramePr>
            <a:graphicFrameLocks noChangeAspect="1"/>
          </p:cNvGraphicFramePr>
          <p:nvPr/>
        </p:nvGraphicFramePr>
        <p:xfrm>
          <a:off x="3203575" y="2852738"/>
          <a:ext cx="2592388" cy="628650"/>
        </p:xfrm>
        <a:graphic>
          <a:graphicData uri="http://schemas.openxmlformats.org/presentationml/2006/ole">
            <mc:AlternateContent xmlns:mc="http://schemas.openxmlformats.org/markup-compatibility/2006">
              <mc:Choice xmlns:v="urn:schemas-microsoft-com:vml" Requires="v">
                <p:oleObj spid="_x0000_s24596" name="Equation" r:id="rId7" imgW="1358900" imgH="330200" progId="Equation.DSMT4">
                  <p:embed/>
                </p:oleObj>
              </mc:Choice>
              <mc:Fallback>
                <p:oleObj name="Equation" r:id="rId7" imgW="1358900" imgH="330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852738"/>
                        <a:ext cx="25923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5"/>
          <p:cNvGraphicFramePr>
            <a:graphicFrameLocks noChangeAspect="1"/>
          </p:cNvGraphicFramePr>
          <p:nvPr/>
        </p:nvGraphicFramePr>
        <p:xfrm>
          <a:off x="4214813" y="3357563"/>
          <a:ext cx="328612" cy="433387"/>
        </p:xfrm>
        <a:graphic>
          <a:graphicData uri="http://schemas.openxmlformats.org/presentationml/2006/ole">
            <mc:AlternateContent xmlns:mc="http://schemas.openxmlformats.org/markup-compatibility/2006">
              <mc:Choice xmlns:v="urn:schemas-microsoft-com:vml" Requires="v">
                <p:oleObj spid="_x0000_s24597" name="Equation" r:id="rId9" imgW="177646" imgH="228402" progId="Equation.DSMT4">
                  <p:embed/>
                </p:oleObj>
              </mc:Choice>
              <mc:Fallback>
                <p:oleObj name="Equation" r:id="rId9" imgW="177646" imgH="228402"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813" y="3357563"/>
                        <a:ext cx="3286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6"/>
          <p:cNvGraphicFramePr>
            <a:graphicFrameLocks noChangeAspect="1"/>
          </p:cNvGraphicFramePr>
          <p:nvPr/>
        </p:nvGraphicFramePr>
        <p:xfrm>
          <a:off x="4500563" y="5429250"/>
          <a:ext cx="1871662" cy="593725"/>
        </p:xfrm>
        <a:graphic>
          <a:graphicData uri="http://schemas.openxmlformats.org/presentationml/2006/ole">
            <mc:AlternateContent xmlns:mc="http://schemas.openxmlformats.org/markup-compatibility/2006">
              <mc:Choice xmlns:v="urn:schemas-microsoft-com:vml" Requires="v">
                <p:oleObj spid="_x0000_s24598" name="Equation" r:id="rId11" imgW="812447" imgH="253890" progId="Equation.DSMT4">
                  <p:embed/>
                </p:oleObj>
              </mc:Choice>
              <mc:Fallback>
                <p:oleObj name="Equation" r:id="rId11" imgW="812447" imgH="25389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5429250"/>
                        <a:ext cx="187166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50938" y="214313"/>
            <a:ext cx="7793037" cy="1127125"/>
          </a:xfrm>
        </p:spPr>
        <p:txBody>
          <a:bodyPr>
            <a:normAutofit fontScale="90000"/>
          </a:bodyPr>
          <a:lstStyle/>
          <a:p>
            <a:pPr eaLnBrk="1" fontAlgn="auto" hangingPunct="1">
              <a:spcAft>
                <a:spcPts val="0"/>
              </a:spcAft>
              <a:defRPr/>
            </a:pPr>
            <a:r>
              <a:rPr lang="es-ES"/>
              <a:t>Estimado bootstrap de un estimador corregido por sesgo</a:t>
            </a:r>
          </a:p>
        </p:txBody>
      </p:sp>
      <p:sp>
        <p:nvSpPr>
          <p:cNvPr id="25603" name="Rectangle 3"/>
          <p:cNvSpPr>
            <a:spLocks noGrp="1" noChangeArrowheads="1"/>
          </p:cNvSpPr>
          <p:nvPr>
            <p:ph type="body" sz="half" idx="1"/>
          </p:nvPr>
        </p:nvSpPr>
        <p:spPr>
          <a:xfrm>
            <a:off x="1143000" y="1285875"/>
            <a:ext cx="7277100" cy="1698625"/>
          </a:xfrm>
        </p:spPr>
        <p:txBody>
          <a:bodyPr/>
          <a:lstStyle/>
          <a:p>
            <a:pPr marL="0" indent="0" algn="just" eaLnBrk="1" hangingPunct="1">
              <a:lnSpc>
                <a:spcPct val="90000"/>
              </a:lnSpc>
              <a:buFont typeface="Wingdings" panose="05000000000000000000" pitchFamily="2" charset="2"/>
              <a:buNone/>
            </a:pPr>
            <a:r>
              <a:rPr lang="es-ES" altLang="es-ES" sz="2400" dirty="0" smtClean="0"/>
              <a:t>Ejemplo:</a:t>
            </a:r>
          </a:p>
          <a:p>
            <a:pPr marL="0" indent="0" algn="just" eaLnBrk="1" hangingPunct="1">
              <a:lnSpc>
                <a:spcPct val="90000"/>
              </a:lnSpc>
              <a:buFont typeface="Wingdings" panose="05000000000000000000" pitchFamily="2" charset="2"/>
              <a:buNone/>
            </a:pPr>
            <a:r>
              <a:rPr lang="es-ES" altLang="es-ES" sz="2400" dirty="0" smtClean="0"/>
              <a:t>Los siguientes datos representan la población (en miles) de 10 ciudades de US según los censos de 1920 (x) y 1930 (y).  Este conjunto de datos puede encontrarlo en la librería </a:t>
            </a:r>
            <a:r>
              <a:rPr lang="es-ES" altLang="es-ES" sz="2400" dirty="0" err="1" smtClean="0"/>
              <a:t>boot</a:t>
            </a:r>
            <a:r>
              <a:rPr lang="es-ES" altLang="es-ES" sz="2400" dirty="0" smtClean="0"/>
              <a:t> con el nombre de </a:t>
            </a:r>
            <a:r>
              <a:rPr lang="es-ES" altLang="es-ES" sz="2400" dirty="0" err="1" smtClean="0"/>
              <a:t>city</a:t>
            </a:r>
            <a:r>
              <a:rPr lang="es-ES" altLang="es-ES" sz="2400" dirty="0" smtClean="0"/>
              <a:t>.</a:t>
            </a:r>
          </a:p>
          <a:p>
            <a:pPr marL="0" indent="0" algn="just" eaLnBrk="1" hangingPunct="1">
              <a:lnSpc>
                <a:spcPct val="90000"/>
              </a:lnSpc>
              <a:buFont typeface="Wingdings" panose="05000000000000000000" pitchFamily="2" charset="2"/>
              <a:buNone/>
            </a:pPr>
            <a:endParaRPr lang="es-ES" altLang="es-ES" sz="2400" dirty="0" smtClean="0"/>
          </a:p>
          <a:p>
            <a:pPr marL="0" indent="0" algn="just" eaLnBrk="1" hangingPunct="1">
              <a:lnSpc>
                <a:spcPct val="90000"/>
              </a:lnSpc>
              <a:buFont typeface="Wingdings" panose="05000000000000000000" pitchFamily="2" charset="2"/>
              <a:buNone/>
            </a:pPr>
            <a:endParaRPr lang="es-ES" altLang="es-ES" sz="2400" dirty="0" smtClean="0"/>
          </a:p>
          <a:p>
            <a:pPr marL="0" indent="0" algn="just" eaLnBrk="1" hangingPunct="1">
              <a:lnSpc>
                <a:spcPct val="90000"/>
              </a:lnSpc>
              <a:buFont typeface="Wingdings" panose="05000000000000000000" pitchFamily="2" charset="2"/>
              <a:buNone/>
            </a:pPr>
            <a:endParaRPr lang="es-ES" altLang="es-ES" sz="2400" dirty="0" smtClean="0"/>
          </a:p>
          <a:p>
            <a:pPr marL="0" indent="0" algn="just" eaLnBrk="1" hangingPunct="1">
              <a:lnSpc>
                <a:spcPct val="90000"/>
              </a:lnSpc>
              <a:buFont typeface="Wingdings" panose="05000000000000000000" pitchFamily="2" charset="2"/>
              <a:buNone/>
            </a:pPr>
            <a:endParaRPr lang="es-ES" altLang="es-ES" sz="2400" dirty="0" smtClean="0"/>
          </a:p>
          <a:p>
            <a:pPr marL="0" indent="0" algn="just" eaLnBrk="1" hangingPunct="1">
              <a:lnSpc>
                <a:spcPct val="90000"/>
              </a:lnSpc>
              <a:buFont typeface="Wingdings" panose="05000000000000000000" pitchFamily="2" charset="2"/>
              <a:buNone/>
            </a:pPr>
            <a:r>
              <a:rPr lang="es-ES" altLang="es-ES" sz="2400" dirty="0" smtClean="0"/>
              <a:t>La </a:t>
            </a:r>
            <a:r>
              <a:rPr lang="es-ES" altLang="es-ES" sz="2400" dirty="0" smtClean="0"/>
              <a:t>población total en 1930 pudo ser estimada multiplicando la población total en 1920 por el estimador </a:t>
            </a:r>
          </a:p>
          <a:p>
            <a:pPr marL="0" indent="0" algn="just" eaLnBrk="1" hangingPunct="1">
              <a:lnSpc>
                <a:spcPct val="90000"/>
              </a:lnSpc>
              <a:buFont typeface="Wingdings" panose="05000000000000000000" pitchFamily="2" charset="2"/>
              <a:buNone/>
            </a:pPr>
            <a:r>
              <a:rPr lang="es-ES" altLang="es-ES" sz="2400" dirty="0" smtClean="0"/>
              <a:t>          que es conocido como el estimador de razón</a:t>
            </a:r>
          </a:p>
        </p:txBody>
      </p:sp>
      <p:graphicFrame>
        <p:nvGraphicFramePr>
          <p:cNvPr id="132168" name="Group 72"/>
          <p:cNvGraphicFramePr>
            <a:graphicFrameLocks noGrp="1"/>
          </p:cNvGraphicFramePr>
          <p:nvPr>
            <p:ph sz="half" idx="2"/>
            <p:extLst>
              <p:ext uri="{D42A27DB-BD31-4B8C-83A1-F6EECF244321}">
                <p14:modId xmlns:p14="http://schemas.microsoft.com/office/powerpoint/2010/main" val="991373321"/>
              </p:ext>
            </p:extLst>
          </p:nvPr>
        </p:nvGraphicFramePr>
        <p:xfrm>
          <a:off x="1042988" y="3389313"/>
          <a:ext cx="7633469" cy="1191816"/>
        </p:xfrm>
        <a:graphic>
          <a:graphicData uri="http://schemas.openxmlformats.org/drawingml/2006/table">
            <a:tbl>
              <a:tblPr/>
              <a:tblGrid>
                <a:gridCol w="693812">
                  <a:extLst>
                    <a:ext uri="{9D8B030D-6E8A-4147-A177-3AD203B41FA5}">
                      <a16:colId xmlns:a16="http://schemas.microsoft.com/office/drawing/2014/main" val="20000"/>
                    </a:ext>
                  </a:extLst>
                </a:gridCol>
                <a:gridCol w="693813">
                  <a:extLst>
                    <a:ext uri="{9D8B030D-6E8A-4147-A177-3AD203B41FA5}">
                      <a16:colId xmlns:a16="http://schemas.microsoft.com/office/drawing/2014/main" val="20001"/>
                    </a:ext>
                  </a:extLst>
                </a:gridCol>
                <a:gridCol w="693812">
                  <a:extLst>
                    <a:ext uri="{9D8B030D-6E8A-4147-A177-3AD203B41FA5}">
                      <a16:colId xmlns:a16="http://schemas.microsoft.com/office/drawing/2014/main" val="20002"/>
                    </a:ext>
                  </a:extLst>
                </a:gridCol>
                <a:gridCol w="693813">
                  <a:extLst>
                    <a:ext uri="{9D8B030D-6E8A-4147-A177-3AD203B41FA5}">
                      <a16:colId xmlns:a16="http://schemas.microsoft.com/office/drawing/2014/main" val="20003"/>
                    </a:ext>
                  </a:extLst>
                </a:gridCol>
                <a:gridCol w="693812">
                  <a:extLst>
                    <a:ext uri="{9D8B030D-6E8A-4147-A177-3AD203B41FA5}">
                      <a16:colId xmlns:a16="http://schemas.microsoft.com/office/drawing/2014/main" val="20004"/>
                    </a:ext>
                  </a:extLst>
                </a:gridCol>
                <a:gridCol w="695344">
                  <a:extLst>
                    <a:ext uri="{9D8B030D-6E8A-4147-A177-3AD203B41FA5}">
                      <a16:colId xmlns:a16="http://schemas.microsoft.com/office/drawing/2014/main" val="20005"/>
                    </a:ext>
                  </a:extLst>
                </a:gridCol>
                <a:gridCol w="693813">
                  <a:extLst>
                    <a:ext uri="{9D8B030D-6E8A-4147-A177-3AD203B41FA5}">
                      <a16:colId xmlns:a16="http://schemas.microsoft.com/office/drawing/2014/main" val="20006"/>
                    </a:ext>
                  </a:extLst>
                </a:gridCol>
                <a:gridCol w="693812">
                  <a:extLst>
                    <a:ext uri="{9D8B030D-6E8A-4147-A177-3AD203B41FA5}">
                      <a16:colId xmlns:a16="http://schemas.microsoft.com/office/drawing/2014/main" val="20007"/>
                    </a:ext>
                  </a:extLst>
                </a:gridCol>
                <a:gridCol w="693813">
                  <a:extLst>
                    <a:ext uri="{9D8B030D-6E8A-4147-A177-3AD203B41FA5}">
                      <a16:colId xmlns:a16="http://schemas.microsoft.com/office/drawing/2014/main" val="20008"/>
                    </a:ext>
                  </a:extLst>
                </a:gridCol>
                <a:gridCol w="693812">
                  <a:extLst>
                    <a:ext uri="{9D8B030D-6E8A-4147-A177-3AD203B41FA5}">
                      <a16:colId xmlns:a16="http://schemas.microsoft.com/office/drawing/2014/main" val="20009"/>
                    </a:ext>
                  </a:extLst>
                </a:gridCol>
                <a:gridCol w="693813">
                  <a:extLst>
                    <a:ext uri="{9D8B030D-6E8A-4147-A177-3AD203B41FA5}">
                      <a16:colId xmlns:a16="http://schemas.microsoft.com/office/drawing/2014/main" val="20010"/>
                    </a:ext>
                  </a:extLst>
                </a:gridCol>
              </a:tblGrid>
              <a:tr h="3972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i</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7</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8</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9</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10</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2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1" u="none" strike="noStrike" cap="none" normalizeH="0" baseline="0" smtClean="0">
                          <a:ln>
                            <a:noFill/>
                          </a:ln>
                          <a:solidFill>
                            <a:schemeClr val="tx1"/>
                          </a:solidFill>
                          <a:effectLst/>
                          <a:latin typeface="Tahoma" pitchFamily="34" charset="0"/>
                        </a:rPr>
                        <a:t>x</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138</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93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179</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48</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37</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29</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30</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72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1" u="none" strike="noStrike" cap="none" normalizeH="0" baseline="0" smtClean="0">
                          <a:ln>
                            <a:noFill/>
                          </a:ln>
                          <a:solidFill>
                            <a:schemeClr val="tx1"/>
                          </a:solidFill>
                          <a:effectLst/>
                          <a:latin typeface="Tahoma" pitchFamily="34" charset="0"/>
                        </a:rPr>
                        <a:t>y</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143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104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69</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260</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75</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50</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48</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111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50</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54"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55"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56" name="Rectangle 6"/>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57"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58" name="Rectangle 8"/>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59"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60" name="Rectangle 11"/>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61" name="Rectangle 1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5662" name="Rectangle 7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5663" name="Object 2"/>
          <p:cNvGraphicFramePr>
            <a:graphicFrameLocks noChangeAspect="1"/>
          </p:cNvGraphicFramePr>
          <p:nvPr>
            <p:extLst>
              <p:ext uri="{D42A27DB-BD31-4B8C-83A1-F6EECF244321}">
                <p14:modId xmlns:p14="http://schemas.microsoft.com/office/powerpoint/2010/main" val="3866257903"/>
              </p:ext>
            </p:extLst>
          </p:nvPr>
        </p:nvGraphicFramePr>
        <p:xfrm>
          <a:off x="1143000" y="5373216"/>
          <a:ext cx="722312" cy="792162"/>
        </p:xfrm>
        <a:graphic>
          <a:graphicData uri="http://schemas.openxmlformats.org/presentationml/2006/ole">
            <mc:AlternateContent xmlns:mc="http://schemas.openxmlformats.org/markup-compatibility/2006">
              <mc:Choice xmlns:v="urn:schemas-microsoft-com:vml" Requires="v">
                <p:oleObj spid="_x0000_s25664" name="Equation" r:id="rId3" imgW="393529" imgH="431613" progId="Equation.DSMT4">
                  <p:embed/>
                </p:oleObj>
              </mc:Choice>
              <mc:Fallback>
                <p:oleObj name="Equation" r:id="rId3" imgW="393529" imgH="43161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73216"/>
                        <a:ext cx="7223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035050" y="620713"/>
            <a:ext cx="7793038" cy="911225"/>
          </a:xfrm>
        </p:spPr>
        <p:txBody>
          <a:bodyPr>
            <a:normAutofit fontScale="90000"/>
          </a:bodyPr>
          <a:lstStyle/>
          <a:p>
            <a:pPr eaLnBrk="1" fontAlgn="auto" hangingPunct="1">
              <a:spcAft>
                <a:spcPts val="0"/>
              </a:spcAft>
              <a:defRPr/>
            </a:pPr>
            <a:r>
              <a:rPr lang="es-ES" sz="3600"/>
              <a:t>Estimado bootstrap de un estimador corregido por sesgo</a:t>
            </a:r>
          </a:p>
        </p:txBody>
      </p:sp>
      <p:sp>
        <p:nvSpPr>
          <p:cNvPr id="26627" name="Rectangle 3"/>
          <p:cNvSpPr>
            <a:spLocks noGrp="1" noChangeArrowheads="1"/>
          </p:cNvSpPr>
          <p:nvPr>
            <p:ph type="body" sz="half" idx="1"/>
          </p:nvPr>
        </p:nvSpPr>
        <p:spPr>
          <a:xfrm>
            <a:off x="900113" y="1531939"/>
            <a:ext cx="7488237" cy="4273326"/>
          </a:xfrm>
        </p:spPr>
        <p:txBody>
          <a:bodyPr/>
          <a:lstStyle/>
          <a:p>
            <a:pPr marL="0" indent="0" algn="just" eaLnBrk="1" hangingPunct="1">
              <a:lnSpc>
                <a:spcPct val="90000"/>
              </a:lnSpc>
              <a:buFont typeface="Wingdings" panose="05000000000000000000" pitchFamily="2" charset="2"/>
              <a:buNone/>
            </a:pPr>
            <a:r>
              <a:rPr lang="es-ES" altLang="es-ES" sz="2800" dirty="0" smtClean="0"/>
              <a:t>Los resultados obtenidos para diferentes cantidades de muestras </a:t>
            </a:r>
            <a:r>
              <a:rPr lang="es-ES" altLang="es-ES" sz="2800" dirty="0" err="1" smtClean="0"/>
              <a:t>bootstrap</a:t>
            </a:r>
            <a:r>
              <a:rPr lang="es-ES" altLang="es-ES" sz="2800" dirty="0" smtClean="0"/>
              <a:t> son:</a:t>
            </a:r>
          </a:p>
          <a:p>
            <a:pPr marL="0" indent="0" algn="just" eaLnBrk="1" hangingPunct="1">
              <a:lnSpc>
                <a:spcPct val="90000"/>
              </a:lnSpc>
              <a:buFont typeface="Wingdings" panose="05000000000000000000" pitchFamily="2" charset="2"/>
              <a:buNone/>
            </a:pPr>
            <a:endParaRPr lang="es-ES" altLang="es-ES" sz="3000" dirty="0" smtClean="0"/>
          </a:p>
          <a:p>
            <a:pPr marL="0" indent="0" algn="just" eaLnBrk="1" hangingPunct="1">
              <a:lnSpc>
                <a:spcPct val="90000"/>
              </a:lnSpc>
              <a:buFont typeface="Wingdings" panose="05000000000000000000" pitchFamily="2" charset="2"/>
              <a:buNone/>
            </a:pPr>
            <a:endParaRPr lang="es-ES" altLang="es-ES" sz="3000" dirty="0" smtClean="0"/>
          </a:p>
          <a:p>
            <a:pPr marL="0" indent="0" algn="just" eaLnBrk="1" hangingPunct="1">
              <a:lnSpc>
                <a:spcPct val="90000"/>
              </a:lnSpc>
              <a:buFont typeface="Wingdings" panose="05000000000000000000" pitchFamily="2" charset="2"/>
              <a:buNone/>
            </a:pPr>
            <a:endParaRPr lang="es-ES" altLang="es-ES" sz="2200" dirty="0" smtClean="0"/>
          </a:p>
          <a:p>
            <a:pPr marL="0" indent="0" algn="just" eaLnBrk="1" hangingPunct="1">
              <a:lnSpc>
                <a:spcPct val="90000"/>
              </a:lnSpc>
              <a:buFont typeface="Wingdings" panose="05000000000000000000" pitchFamily="2" charset="2"/>
              <a:buNone/>
            </a:pPr>
            <a:endParaRPr lang="es-ES" altLang="es-ES" sz="2200" dirty="0" smtClean="0"/>
          </a:p>
          <a:p>
            <a:pPr marL="0" indent="0" algn="just" eaLnBrk="1" hangingPunct="1">
              <a:lnSpc>
                <a:spcPct val="90000"/>
              </a:lnSpc>
              <a:buFont typeface="Wingdings" panose="05000000000000000000" pitchFamily="2" charset="2"/>
              <a:buNone/>
            </a:pPr>
            <a:r>
              <a:rPr lang="es-ES" altLang="es-ES" sz="2800" dirty="0" smtClean="0"/>
              <a:t>Como ya se mencionó anteriormente se debe estimar el coeficiente de variabilidad del error estándar de la razón, para saber la cantidad de muestras </a:t>
            </a:r>
            <a:r>
              <a:rPr lang="es-ES" altLang="es-ES" sz="2800" dirty="0" err="1" smtClean="0"/>
              <a:t>bootstrap</a:t>
            </a:r>
            <a:r>
              <a:rPr lang="es-ES" altLang="es-ES" sz="2800" dirty="0" smtClean="0"/>
              <a:t> necesarias.</a:t>
            </a:r>
          </a:p>
          <a:p>
            <a:pPr marL="0" indent="0" algn="just" eaLnBrk="1" hangingPunct="1">
              <a:lnSpc>
                <a:spcPct val="90000"/>
              </a:lnSpc>
              <a:buFont typeface="Wingdings" panose="05000000000000000000" pitchFamily="2" charset="2"/>
              <a:buNone/>
            </a:pPr>
            <a:endParaRPr lang="es-ES" altLang="es-ES" sz="3000" dirty="0" smtClean="0"/>
          </a:p>
          <a:p>
            <a:pPr marL="0" indent="0" algn="just" eaLnBrk="1" hangingPunct="1">
              <a:lnSpc>
                <a:spcPct val="90000"/>
              </a:lnSpc>
              <a:buFont typeface="Wingdings" panose="05000000000000000000" pitchFamily="2" charset="2"/>
              <a:buNone/>
            </a:pPr>
            <a:endParaRPr lang="es-ES" altLang="es-ES" sz="3000" dirty="0" smtClean="0"/>
          </a:p>
          <a:p>
            <a:pPr marL="0" indent="0" algn="just" eaLnBrk="1" hangingPunct="1">
              <a:lnSpc>
                <a:spcPct val="90000"/>
              </a:lnSpc>
              <a:buFont typeface="Wingdings" panose="05000000000000000000" pitchFamily="2" charset="2"/>
              <a:buNone/>
            </a:pPr>
            <a:endParaRPr lang="es-ES" altLang="es-ES" sz="3000" dirty="0" smtClean="0"/>
          </a:p>
        </p:txBody>
      </p:sp>
      <p:graphicFrame>
        <p:nvGraphicFramePr>
          <p:cNvPr id="135335" name="Group 167"/>
          <p:cNvGraphicFramePr>
            <a:graphicFrameLocks noGrp="1"/>
          </p:cNvGraphicFramePr>
          <p:nvPr>
            <p:ph sz="quarter" idx="2"/>
            <p:extLst>
              <p:ext uri="{D42A27DB-BD31-4B8C-83A1-F6EECF244321}">
                <p14:modId xmlns:p14="http://schemas.microsoft.com/office/powerpoint/2010/main" val="2718398302"/>
              </p:ext>
            </p:extLst>
          </p:nvPr>
        </p:nvGraphicFramePr>
        <p:xfrm>
          <a:off x="467544" y="2708920"/>
          <a:ext cx="8288534" cy="1244278"/>
        </p:xfrm>
        <a:graphic>
          <a:graphicData uri="http://schemas.openxmlformats.org/drawingml/2006/table">
            <a:tbl>
              <a:tblPr/>
              <a:tblGrid>
                <a:gridCol w="1036668">
                  <a:extLst>
                    <a:ext uri="{9D8B030D-6E8A-4147-A177-3AD203B41FA5}">
                      <a16:colId xmlns:a16="http://schemas.microsoft.com/office/drawing/2014/main" val="20000"/>
                    </a:ext>
                  </a:extLst>
                </a:gridCol>
                <a:gridCol w="1035064">
                  <a:extLst>
                    <a:ext uri="{9D8B030D-6E8A-4147-A177-3AD203B41FA5}">
                      <a16:colId xmlns:a16="http://schemas.microsoft.com/office/drawing/2014/main" val="20001"/>
                    </a:ext>
                  </a:extLst>
                </a:gridCol>
                <a:gridCol w="1036668">
                  <a:extLst>
                    <a:ext uri="{9D8B030D-6E8A-4147-A177-3AD203B41FA5}">
                      <a16:colId xmlns:a16="http://schemas.microsoft.com/office/drawing/2014/main" val="20002"/>
                    </a:ext>
                  </a:extLst>
                </a:gridCol>
                <a:gridCol w="1036668">
                  <a:extLst>
                    <a:ext uri="{9D8B030D-6E8A-4147-A177-3AD203B41FA5}">
                      <a16:colId xmlns:a16="http://schemas.microsoft.com/office/drawing/2014/main" val="20003"/>
                    </a:ext>
                  </a:extLst>
                </a:gridCol>
                <a:gridCol w="1035065">
                  <a:extLst>
                    <a:ext uri="{9D8B030D-6E8A-4147-A177-3AD203B41FA5}">
                      <a16:colId xmlns:a16="http://schemas.microsoft.com/office/drawing/2014/main" val="20004"/>
                    </a:ext>
                  </a:extLst>
                </a:gridCol>
                <a:gridCol w="1033460">
                  <a:extLst>
                    <a:ext uri="{9D8B030D-6E8A-4147-A177-3AD203B41FA5}">
                      <a16:colId xmlns:a16="http://schemas.microsoft.com/office/drawing/2014/main" val="20005"/>
                    </a:ext>
                  </a:extLst>
                </a:gridCol>
                <a:gridCol w="1038273">
                  <a:extLst>
                    <a:ext uri="{9D8B030D-6E8A-4147-A177-3AD203B41FA5}">
                      <a16:colId xmlns:a16="http://schemas.microsoft.com/office/drawing/2014/main" val="20006"/>
                    </a:ext>
                  </a:extLst>
                </a:gridCol>
                <a:gridCol w="1036668">
                  <a:extLst>
                    <a:ext uri="{9D8B030D-6E8A-4147-A177-3AD203B41FA5}">
                      <a16:colId xmlns:a16="http://schemas.microsoft.com/office/drawing/2014/main" val="20007"/>
                    </a:ext>
                  </a:extLst>
                </a:gridCol>
              </a:tblGrid>
              <a:tr h="415180">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1" i="0" u="none" strike="noStrike" cap="none" normalizeH="0" baseline="0" dirty="0" smtClean="0">
                          <a:ln>
                            <a:noFill/>
                          </a:ln>
                          <a:solidFill>
                            <a:schemeClr val="tx1"/>
                          </a:solidFill>
                          <a:effectLst/>
                          <a:latin typeface="Tahoma" panose="020B0604030504040204" pitchFamily="34"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180">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1800" b="0" i="0" u="none" strike="noStrike" cap="none" normalizeH="0" baseline="0" smtClean="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0.194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0.1753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0.234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3918">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Sesgo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-0.027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 0.009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0.045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0.045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0.037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0.048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6666" name="Object 2"/>
          <p:cNvGraphicFramePr>
            <a:graphicFrameLocks noChangeAspect="1"/>
          </p:cNvGraphicFramePr>
          <p:nvPr>
            <p:ph sz="quarter" idx="3"/>
            <p:extLst>
              <p:ext uri="{D42A27DB-BD31-4B8C-83A1-F6EECF244321}">
                <p14:modId xmlns:p14="http://schemas.microsoft.com/office/powerpoint/2010/main" val="3135984816"/>
              </p:ext>
            </p:extLst>
          </p:nvPr>
        </p:nvGraphicFramePr>
        <p:xfrm>
          <a:off x="566737" y="3156434"/>
          <a:ext cx="936625" cy="349250"/>
        </p:xfrm>
        <a:graphic>
          <a:graphicData uri="http://schemas.openxmlformats.org/presentationml/2006/ole">
            <mc:AlternateContent xmlns:mc="http://schemas.openxmlformats.org/markup-compatibility/2006">
              <mc:Choice xmlns:v="urn:schemas-microsoft-com:vml" Requires="v">
                <p:oleObj spid="_x0000_s26667" name="Equation" r:id="rId3" imgW="749300" imgH="279400" progId="Equation.DSMT4">
                  <p:embed/>
                </p:oleObj>
              </mc:Choice>
              <mc:Fallback>
                <p:oleObj name="Equation" r:id="rId3" imgW="749300" imgH="279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 y="3156434"/>
                        <a:ext cx="93662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40556" y="361156"/>
            <a:ext cx="8294687" cy="1127125"/>
          </a:xfrm>
        </p:spPr>
        <p:txBody>
          <a:bodyPr>
            <a:normAutofit/>
          </a:bodyPr>
          <a:lstStyle/>
          <a:p>
            <a:pPr algn="ctr" eaLnBrk="1" fontAlgn="auto" hangingPunct="1">
              <a:spcAft>
                <a:spcPts val="0"/>
              </a:spcAft>
              <a:defRPr/>
            </a:pPr>
            <a:r>
              <a:rPr lang="es-ES" sz="3200" b="1" dirty="0"/>
              <a:t>Estimado </a:t>
            </a:r>
            <a:r>
              <a:rPr lang="es-ES" sz="3200" b="1" dirty="0" err="1"/>
              <a:t>bootstrap</a:t>
            </a:r>
            <a:r>
              <a:rPr lang="es-ES" sz="3200" b="1" dirty="0"/>
              <a:t> de un estimador corregido por sesgo</a:t>
            </a:r>
          </a:p>
        </p:txBody>
      </p:sp>
      <p:sp>
        <p:nvSpPr>
          <p:cNvPr id="27651" name="Rectangle 3"/>
          <p:cNvSpPr>
            <a:spLocks noGrp="1" noChangeArrowheads="1"/>
          </p:cNvSpPr>
          <p:nvPr>
            <p:ph type="body" sz="half" idx="1"/>
          </p:nvPr>
        </p:nvSpPr>
        <p:spPr>
          <a:xfrm>
            <a:off x="539553" y="1557338"/>
            <a:ext cx="7920236" cy="3024187"/>
          </a:xfrm>
        </p:spPr>
        <p:txBody>
          <a:bodyPr/>
          <a:lstStyle/>
          <a:p>
            <a:pPr marL="0" indent="0" algn="just" eaLnBrk="1" hangingPunct="1">
              <a:lnSpc>
                <a:spcPct val="90000"/>
              </a:lnSpc>
              <a:buFont typeface="Wingdings" panose="05000000000000000000" pitchFamily="2" charset="2"/>
              <a:buNone/>
            </a:pPr>
            <a:r>
              <a:rPr lang="es-ES" altLang="es-ES" dirty="0" smtClean="0"/>
              <a:t>Usualmente el número de muestras </a:t>
            </a:r>
            <a:r>
              <a:rPr lang="es-ES" altLang="es-ES" dirty="0" err="1" smtClean="0"/>
              <a:t>bootstrap</a:t>
            </a:r>
            <a:r>
              <a:rPr lang="es-ES" altLang="es-ES" dirty="0" smtClean="0"/>
              <a:t> necesarias para estimar el sesgo es mayor que el número de muestras requeridas para estimar el error estándar, debido a la mayor variabilidad presente en la estimación del sesgo como se muestra en los siguientes resultados (para 50 repeticiones) al estimar el error estándar y el sesgo de la mediana para los datos de colesterol.</a:t>
            </a:r>
          </a:p>
          <a:p>
            <a:pPr marL="0" indent="0" algn="just" eaLnBrk="1" hangingPunct="1">
              <a:lnSpc>
                <a:spcPct val="90000"/>
              </a:lnSpc>
              <a:buFont typeface="Wingdings" panose="05000000000000000000" pitchFamily="2" charset="2"/>
              <a:buNone/>
            </a:pPr>
            <a:endParaRPr lang="es-ES" altLang="es-ES" dirty="0" smtClean="0"/>
          </a:p>
          <a:p>
            <a:pPr marL="0" indent="0" algn="just" eaLnBrk="1" hangingPunct="1">
              <a:lnSpc>
                <a:spcPct val="90000"/>
              </a:lnSpc>
              <a:buFont typeface="Wingdings" panose="05000000000000000000" pitchFamily="2" charset="2"/>
              <a:buNone/>
            </a:pPr>
            <a:endParaRPr lang="es-ES" altLang="es-ES" sz="2200" dirty="0" smtClean="0"/>
          </a:p>
          <a:p>
            <a:pPr marL="0" indent="0" algn="just" eaLnBrk="1" hangingPunct="1">
              <a:lnSpc>
                <a:spcPct val="90000"/>
              </a:lnSpc>
              <a:buFont typeface="Wingdings" panose="05000000000000000000" pitchFamily="2" charset="2"/>
              <a:buNone/>
            </a:pPr>
            <a:endParaRPr lang="es-ES" altLang="es-ES" sz="2200" dirty="0" smtClean="0"/>
          </a:p>
          <a:p>
            <a:pPr marL="0" indent="0" algn="just" eaLnBrk="1" hangingPunct="1">
              <a:lnSpc>
                <a:spcPct val="90000"/>
              </a:lnSpc>
              <a:buFont typeface="Wingdings" panose="05000000000000000000" pitchFamily="2" charset="2"/>
              <a:buNone/>
            </a:pPr>
            <a:endParaRPr lang="es-ES" altLang="es-ES" sz="2200" dirty="0" smtClean="0"/>
          </a:p>
          <a:p>
            <a:pPr marL="0" indent="0" algn="just" eaLnBrk="1" hangingPunct="1">
              <a:lnSpc>
                <a:spcPct val="90000"/>
              </a:lnSpc>
              <a:buFont typeface="Wingdings" panose="05000000000000000000" pitchFamily="2" charset="2"/>
              <a:buNone/>
            </a:pPr>
            <a:endParaRPr lang="es-ES" altLang="es-ES" sz="2200" dirty="0" smtClean="0"/>
          </a:p>
        </p:txBody>
      </p:sp>
      <p:graphicFrame>
        <p:nvGraphicFramePr>
          <p:cNvPr id="134263" name="Group 119"/>
          <p:cNvGraphicFramePr>
            <a:graphicFrameLocks noGrp="1"/>
          </p:cNvGraphicFramePr>
          <p:nvPr>
            <p:ph sz="quarter" idx="2"/>
            <p:extLst>
              <p:ext uri="{D42A27DB-BD31-4B8C-83A1-F6EECF244321}">
                <p14:modId xmlns:p14="http://schemas.microsoft.com/office/powerpoint/2010/main" val="4170067647"/>
              </p:ext>
            </p:extLst>
          </p:nvPr>
        </p:nvGraphicFramePr>
        <p:xfrm>
          <a:off x="377825" y="4045745"/>
          <a:ext cx="8388350" cy="1981201"/>
        </p:xfrm>
        <a:graphic>
          <a:graphicData uri="http://schemas.openxmlformats.org/drawingml/2006/table">
            <a:tbl>
              <a:tblPr/>
              <a:tblGrid>
                <a:gridCol w="1349375">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989013">
                  <a:extLst>
                    <a:ext uri="{9D8B030D-6E8A-4147-A177-3AD203B41FA5}">
                      <a16:colId xmlns:a16="http://schemas.microsoft.com/office/drawing/2014/main" val="20002"/>
                    </a:ext>
                  </a:extLst>
                </a:gridCol>
                <a:gridCol w="989012">
                  <a:extLst>
                    <a:ext uri="{9D8B030D-6E8A-4147-A177-3AD203B41FA5}">
                      <a16:colId xmlns:a16="http://schemas.microsoft.com/office/drawing/2014/main" val="20003"/>
                    </a:ext>
                  </a:extLst>
                </a:gridCol>
                <a:gridCol w="989013">
                  <a:extLst>
                    <a:ext uri="{9D8B030D-6E8A-4147-A177-3AD203B41FA5}">
                      <a16:colId xmlns:a16="http://schemas.microsoft.com/office/drawing/2014/main" val="20004"/>
                    </a:ext>
                  </a:extLst>
                </a:gridCol>
                <a:gridCol w="985837">
                  <a:extLst>
                    <a:ext uri="{9D8B030D-6E8A-4147-A177-3AD203B41FA5}">
                      <a16:colId xmlns:a16="http://schemas.microsoft.com/office/drawing/2014/main" val="20005"/>
                    </a:ext>
                  </a:extLst>
                </a:gridCol>
                <a:gridCol w="992188">
                  <a:extLst>
                    <a:ext uri="{9D8B030D-6E8A-4147-A177-3AD203B41FA5}">
                      <a16:colId xmlns:a16="http://schemas.microsoft.com/office/drawing/2014/main" val="20006"/>
                    </a:ext>
                  </a:extLst>
                </a:gridCol>
                <a:gridCol w="989012">
                  <a:extLst>
                    <a:ext uri="{9D8B030D-6E8A-4147-A177-3AD203B41FA5}">
                      <a16:colId xmlns:a16="http://schemas.microsoft.com/office/drawing/2014/main" val="20007"/>
                    </a:ext>
                  </a:extLst>
                </a:gridCol>
              </a:tblGrid>
              <a:tr h="661988">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1" i="0" u="none" strike="noStrike" cap="none" normalizeH="0" baseline="0" dirty="0" smtClean="0">
                          <a:ln>
                            <a:noFill/>
                          </a:ln>
                          <a:solidFill>
                            <a:schemeClr val="tx1"/>
                          </a:solidFill>
                          <a:effectLst/>
                          <a:latin typeface="Tahoma" panose="020B0604030504040204" pitchFamily="34"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dirty="0" smtClean="0">
                          <a:ln>
                            <a:noFill/>
                          </a:ln>
                          <a:solidFill>
                            <a:schemeClr val="tx1"/>
                          </a:solidFill>
                          <a:effectLst/>
                          <a:latin typeface="Tahoma" panose="020B0604030504040204"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000" b="0" i="0" u="none" strike="noStrike" cap="none" normalizeH="0" baseline="0" smtClean="0">
                          <a:ln>
                            <a:noFill/>
                          </a:ln>
                          <a:solidFill>
                            <a:schemeClr val="tx1"/>
                          </a:solidFill>
                          <a:effectLst/>
                          <a:latin typeface="Tahoma" panose="020B0604030504040204" pitchFamily="34" charset="0"/>
                        </a:rPr>
                        <a:t>2000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813">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2000" b="0" i="0" u="none" strike="noStrike" cap="none" normalizeH="0" baseline="0" smtClean="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30.28%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20.71%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14.09%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10.14%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3.93%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2000" b="0" i="0" u="none" strike="noStrike" cap="none" normalizeH="0" baseline="0" smtClean="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209.14%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83.50%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53.84%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38.19%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23.13%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16.95%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10.99%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7690" name="Object 2"/>
          <p:cNvGraphicFramePr>
            <a:graphicFrameLocks noChangeAspect="1"/>
          </p:cNvGraphicFramePr>
          <p:nvPr>
            <p:ph sz="quarter" idx="3"/>
            <p:extLst>
              <p:ext uri="{D42A27DB-BD31-4B8C-83A1-F6EECF244321}">
                <p14:modId xmlns:p14="http://schemas.microsoft.com/office/powerpoint/2010/main" val="84102492"/>
              </p:ext>
            </p:extLst>
          </p:nvPr>
        </p:nvGraphicFramePr>
        <p:xfrm>
          <a:off x="675115" y="4818064"/>
          <a:ext cx="935037" cy="436562"/>
        </p:xfrm>
        <a:graphic>
          <a:graphicData uri="http://schemas.openxmlformats.org/presentationml/2006/ole">
            <mc:AlternateContent xmlns:mc="http://schemas.openxmlformats.org/markup-compatibility/2006">
              <mc:Choice xmlns:v="urn:schemas-microsoft-com:vml" Requires="v">
                <p:oleObj spid="_x0000_s27700" name="Equation" r:id="rId3" imgW="571252" imgH="266584" progId="Equation.DSMT4">
                  <p:embed/>
                </p:oleObj>
              </mc:Choice>
              <mc:Fallback>
                <p:oleObj name="Equation" r:id="rId3" imgW="571252" imgH="26658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15" y="4818064"/>
                        <a:ext cx="93503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91"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2"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3" name="Rectangle 6"/>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4"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5" name="Rectangle 8"/>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6" name="Rectangle 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7" name="Rectangle 10"/>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27698"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27699" name="Object 3"/>
          <p:cNvGraphicFramePr>
            <a:graphicFrameLocks noChangeAspect="1"/>
          </p:cNvGraphicFramePr>
          <p:nvPr>
            <p:extLst>
              <p:ext uri="{D42A27DB-BD31-4B8C-83A1-F6EECF244321}">
                <p14:modId xmlns:p14="http://schemas.microsoft.com/office/powerpoint/2010/main" val="1998176414"/>
              </p:ext>
            </p:extLst>
          </p:nvPr>
        </p:nvGraphicFramePr>
        <p:xfrm>
          <a:off x="498108" y="5484714"/>
          <a:ext cx="1289050" cy="436562"/>
        </p:xfrm>
        <a:graphic>
          <a:graphicData uri="http://schemas.openxmlformats.org/presentationml/2006/ole">
            <mc:AlternateContent xmlns:mc="http://schemas.openxmlformats.org/markup-compatibility/2006">
              <mc:Choice xmlns:v="urn:schemas-microsoft-com:vml" Requires="v">
                <p:oleObj spid="_x0000_s27701" name="Equation" r:id="rId5" imgW="787058" imgH="266584" progId="Equation.DSMT4">
                  <p:embed/>
                </p:oleObj>
              </mc:Choice>
              <mc:Fallback>
                <p:oleObj name="Equation" r:id="rId5" imgW="787058" imgH="26658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08" y="5484714"/>
                        <a:ext cx="12890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7025"/>
            <a:ext cx="7848600"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PE" altLang="es-ES" smtClean="0"/>
              <a:t>Contenido</a:t>
            </a:r>
          </a:p>
        </p:txBody>
      </p:sp>
      <p:sp>
        <p:nvSpPr>
          <p:cNvPr id="11267" name="2 Marcador de contenido"/>
          <p:cNvSpPr>
            <a:spLocks noGrp="1"/>
          </p:cNvSpPr>
          <p:nvPr>
            <p:ph sz="quarter" idx="1"/>
          </p:nvPr>
        </p:nvSpPr>
        <p:spPr>
          <a:xfrm>
            <a:off x="785813" y="2071688"/>
            <a:ext cx="7772400" cy="3481387"/>
          </a:xfrm>
        </p:spPr>
        <p:txBody>
          <a:bodyPr/>
          <a:lstStyle/>
          <a:p>
            <a:pPr eaLnBrk="1" hangingPunct="1">
              <a:lnSpc>
                <a:spcPct val="80000"/>
              </a:lnSpc>
            </a:pPr>
            <a:r>
              <a:rPr lang="es-ES" altLang="es-ES" sz="4000" smtClean="0"/>
              <a:t>El número de muestras bootstrap. </a:t>
            </a:r>
          </a:p>
          <a:p>
            <a:pPr eaLnBrk="1" hangingPunct="1">
              <a:lnSpc>
                <a:spcPct val="80000"/>
              </a:lnSpc>
            </a:pPr>
            <a:r>
              <a:rPr lang="es-ES" altLang="es-ES" sz="4000" smtClean="0"/>
              <a:t>El bootstrap paramétrico.</a:t>
            </a:r>
          </a:p>
          <a:p>
            <a:pPr eaLnBrk="1" hangingPunct="1">
              <a:lnSpc>
                <a:spcPct val="80000"/>
              </a:lnSpc>
            </a:pPr>
            <a:r>
              <a:rPr lang="es-ES" altLang="es-ES" sz="4000" smtClean="0"/>
              <a:t>Estimación del sesgo mediante bootstrap.</a:t>
            </a:r>
          </a:p>
          <a:p>
            <a:pPr eaLnBrk="1" hangingPunct="1">
              <a:lnSpc>
                <a:spcPct val="80000"/>
              </a:lnSpc>
            </a:pPr>
            <a:r>
              <a:rPr lang="es-ES" altLang="es-ES" sz="4000" smtClean="0"/>
              <a:t>Estimado bootstrap de un estimador corregido por sesgo.</a:t>
            </a:r>
          </a:p>
          <a:p>
            <a:pPr eaLnBrk="1" hangingPunct="1"/>
            <a:endParaRPr lang="es-MX" altLang="es-ES" sz="4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214313"/>
            <a:ext cx="7793037" cy="982662"/>
          </a:xfrm>
        </p:spPr>
        <p:txBody>
          <a:bodyPr/>
          <a:lstStyle/>
          <a:p>
            <a:pPr eaLnBrk="1" hangingPunct="1"/>
            <a:r>
              <a:rPr lang="es-ES" altLang="es-ES" smtClean="0"/>
              <a:t>El número de muestras bootstrap</a:t>
            </a:r>
          </a:p>
        </p:txBody>
      </p:sp>
      <p:sp>
        <p:nvSpPr>
          <p:cNvPr id="12291" name="Rectangle 3"/>
          <p:cNvSpPr>
            <a:spLocks noGrp="1" noChangeArrowheads="1"/>
          </p:cNvSpPr>
          <p:nvPr>
            <p:ph sz="quarter" idx="1"/>
          </p:nvPr>
        </p:nvSpPr>
        <p:spPr>
          <a:xfrm>
            <a:off x="1182688" y="1700213"/>
            <a:ext cx="7772400" cy="4432300"/>
          </a:xfrm>
        </p:spPr>
        <p:txBody>
          <a:bodyPr/>
          <a:lstStyle/>
          <a:p>
            <a:pPr marL="0" indent="0" algn="just" eaLnBrk="1" hangingPunct="1">
              <a:buFont typeface="Wingdings" panose="05000000000000000000" pitchFamily="2" charset="2"/>
              <a:buNone/>
            </a:pPr>
            <a:r>
              <a:rPr lang="es-ES" altLang="es-ES" smtClean="0"/>
              <a:t>Si se elige un número de muestras bootstrap B pequeño y dependiendo de la complejidad del estimador se puede encontrar que hay mucha variabilidad en los valores estimados del error estándar por bootstrap. Se espera que a medida que B aumenta esta variabilidad disminuya. </a:t>
            </a:r>
          </a:p>
          <a:p>
            <a:pPr marL="0" indent="0" algn="just" eaLnBrk="1" hangingPunct="1">
              <a:buFont typeface="Wingdings" panose="05000000000000000000" pitchFamily="2" charset="2"/>
              <a:buNone/>
            </a:pPr>
            <a:r>
              <a:rPr lang="es-ES" altLang="es-ES" smtClean="0"/>
              <a:t>Esto se puede detectar usando </a:t>
            </a:r>
            <a:r>
              <a:rPr lang="es-ES" altLang="es-ES" b="1" smtClean="0"/>
              <a:t>el Coeficiente de variación</a:t>
            </a:r>
            <a:r>
              <a:rPr lang="es-ES" altLang="es-ES"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214313"/>
            <a:ext cx="7793037" cy="911225"/>
          </a:xfrm>
        </p:spPr>
        <p:txBody>
          <a:bodyPr/>
          <a:lstStyle/>
          <a:p>
            <a:pPr eaLnBrk="1" hangingPunct="1"/>
            <a:r>
              <a:rPr lang="es-ES" altLang="es-ES" smtClean="0"/>
              <a:t>El número de muestras bootstrap</a:t>
            </a:r>
          </a:p>
        </p:txBody>
      </p:sp>
      <p:sp>
        <p:nvSpPr>
          <p:cNvPr id="13315" name="Rectangle 3"/>
          <p:cNvSpPr>
            <a:spLocks noGrp="1" noChangeArrowheads="1"/>
          </p:cNvSpPr>
          <p:nvPr>
            <p:ph type="body" sz="half" idx="1"/>
          </p:nvPr>
        </p:nvSpPr>
        <p:spPr>
          <a:xfrm>
            <a:off x="1182688" y="1484313"/>
            <a:ext cx="7493000" cy="4648200"/>
          </a:xfrm>
        </p:spPr>
        <p:txBody>
          <a:bodyPr/>
          <a:lstStyle/>
          <a:p>
            <a:pPr marL="0" indent="0" algn="just" eaLnBrk="1" hangingPunct="1">
              <a:buFont typeface="Wingdings" panose="05000000000000000000" pitchFamily="2" charset="2"/>
              <a:buNone/>
            </a:pPr>
            <a:r>
              <a:rPr lang="es-ES" altLang="es-ES" sz="2800" smtClean="0"/>
              <a:t>El coeficiente de variación (CV) es:</a:t>
            </a:r>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r>
              <a:rPr lang="es-ES" altLang="es-ES" sz="2800" smtClean="0"/>
              <a:t>y es estimado por:</a:t>
            </a:r>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r>
              <a:rPr lang="es-ES" altLang="es-ES" sz="2800" smtClean="0"/>
              <a:t>En nuestro caso la variable de interés </a:t>
            </a:r>
            <a:r>
              <a:rPr lang="es-ES" altLang="es-ES" sz="2800" i="1" smtClean="0"/>
              <a:t>X</a:t>
            </a:r>
            <a:r>
              <a:rPr lang="es-ES" altLang="es-ES" sz="2800" smtClean="0"/>
              <a:t> es el error estándar </a:t>
            </a:r>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p:txBody>
      </p:sp>
      <p:graphicFrame>
        <p:nvGraphicFramePr>
          <p:cNvPr id="13316" name="Object 3"/>
          <p:cNvGraphicFramePr>
            <a:graphicFrameLocks noChangeAspect="1"/>
          </p:cNvGraphicFramePr>
          <p:nvPr>
            <p:ph sz="half" idx="2"/>
          </p:nvPr>
        </p:nvGraphicFramePr>
        <p:xfrm>
          <a:off x="3995738" y="3068638"/>
          <a:ext cx="2376487" cy="839787"/>
        </p:xfrm>
        <a:graphic>
          <a:graphicData uri="http://schemas.openxmlformats.org/presentationml/2006/ole">
            <mc:AlternateContent xmlns:mc="http://schemas.openxmlformats.org/markup-compatibility/2006">
              <mc:Choice xmlns:v="urn:schemas-microsoft-com:vml" Requires="v">
                <p:oleObj spid="_x0000_s13323" name="Equation" r:id="rId3" imgW="1473200" imgH="520700" progId="Equation.DSMT4">
                  <p:embed/>
                </p:oleObj>
              </mc:Choice>
              <mc:Fallback>
                <p:oleObj name="Equation" r:id="rId3" imgW="1473200" imgH="520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068638"/>
                        <a:ext cx="237648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Rectangle 5"/>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3318" name="Object 2"/>
          <p:cNvGraphicFramePr>
            <a:graphicFrameLocks noChangeAspect="1"/>
          </p:cNvGraphicFramePr>
          <p:nvPr/>
        </p:nvGraphicFramePr>
        <p:xfrm>
          <a:off x="3419475" y="1916113"/>
          <a:ext cx="2736850" cy="831850"/>
        </p:xfrm>
        <a:graphic>
          <a:graphicData uri="http://schemas.openxmlformats.org/presentationml/2006/ole">
            <mc:AlternateContent xmlns:mc="http://schemas.openxmlformats.org/markup-compatibility/2006">
              <mc:Choice xmlns:v="urn:schemas-microsoft-com:vml" Requires="v">
                <p:oleObj spid="_x0000_s13324" name="Equation" r:id="rId5" imgW="1727200" imgH="520700" progId="Equation.DSMT4">
                  <p:embed/>
                </p:oleObj>
              </mc:Choice>
              <mc:Fallback>
                <p:oleObj name="Equation" r:id="rId5" imgW="1727200" imgH="5207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916113"/>
                        <a:ext cx="2736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Rectangle 11"/>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3320" name="Object 4"/>
          <p:cNvGraphicFramePr>
            <a:graphicFrameLocks noChangeAspect="1"/>
          </p:cNvGraphicFramePr>
          <p:nvPr/>
        </p:nvGraphicFramePr>
        <p:xfrm>
          <a:off x="3563938" y="4508500"/>
          <a:ext cx="863600" cy="615950"/>
        </p:xfrm>
        <a:graphic>
          <a:graphicData uri="http://schemas.openxmlformats.org/presentationml/2006/ole">
            <mc:AlternateContent xmlns:mc="http://schemas.openxmlformats.org/markup-compatibility/2006">
              <mc:Choice xmlns:v="urn:schemas-microsoft-com:vml" Requires="v">
                <p:oleObj spid="_x0000_s13325" name="Equation" r:id="rId7" imgW="469696" imgH="330057" progId="Equation.DSMT4">
                  <p:embed/>
                </p:oleObj>
              </mc:Choice>
              <mc:Fallback>
                <p:oleObj name="Equation" r:id="rId7" imgW="469696" imgH="330057"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508500"/>
                        <a:ext cx="863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3322" name="Object 5"/>
          <p:cNvGraphicFramePr>
            <a:graphicFrameLocks noChangeAspect="1"/>
          </p:cNvGraphicFramePr>
          <p:nvPr/>
        </p:nvGraphicFramePr>
        <p:xfrm>
          <a:off x="3635375" y="5229225"/>
          <a:ext cx="2447925" cy="1008063"/>
        </p:xfrm>
        <a:graphic>
          <a:graphicData uri="http://schemas.openxmlformats.org/presentationml/2006/ole">
            <mc:AlternateContent xmlns:mc="http://schemas.openxmlformats.org/markup-compatibility/2006">
              <mc:Choice xmlns:v="urn:schemas-microsoft-com:vml" Requires="v">
                <p:oleObj spid="_x0000_s13326" name="Equation" r:id="rId9" imgW="1612900" imgH="520700" progId="Equation.DSMT4">
                  <p:embed/>
                </p:oleObj>
              </mc:Choice>
              <mc:Fallback>
                <p:oleObj name="Equation" r:id="rId9" imgW="1612900" imgH="5207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5229225"/>
                        <a:ext cx="24479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rrowheads="1"/>
          </p:cNvSpPr>
          <p:nvPr/>
        </p:nvSpPr>
        <p:spPr bwMode="auto">
          <a:xfrm>
            <a:off x="207962" y="1449052"/>
            <a:ext cx="1701800" cy="4320257"/>
          </a:xfrm>
          <a:prstGeom prst="ellipse">
            <a:avLst/>
          </a:prstGeom>
          <a:solidFill>
            <a:srgbClr val="66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s-ES" altLang="es-ES" sz="1800" dirty="0">
                <a:latin typeface="Lucida Sans Unicode" panose="020B0602030504020204" pitchFamily="34" charset="0"/>
              </a:rPr>
              <a:t>Muestra</a:t>
            </a:r>
          </a:p>
          <a:p>
            <a:pPr algn="ctr" eaLnBrk="1" hangingPunct="1">
              <a:spcBef>
                <a:spcPct val="0"/>
              </a:spcBef>
              <a:buClrTx/>
              <a:buSzTx/>
              <a:buFontTx/>
              <a:buNone/>
            </a:pPr>
            <a:r>
              <a:rPr lang="es-ES" altLang="es-ES" sz="1800" dirty="0">
                <a:latin typeface="Lucida Sans Unicode" panose="020B0602030504020204" pitchFamily="34" charset="0"/>
              </a:rPr>
              <a:t>Original</a:t>
            </a:r>
          </a:p>
          <a:p>
            <a:pPr algn="ctr" eaLnBrk="1" hangingPunct="1">
              <a:spcBef>
                <a:spcPct val="0"/>
              </a:spcBef>
              <a:buClrTx/>
              <a:buSzTx/>
              <a:buFontTx/>
              <a:buNone/>
            </a:pPr>
            <a:r>
              <a:rPr lang="es-ES" altLang="es-ES" sz="1800" dirty="0">
                <a:latin typeface="Lucida Sans Unicode" panose="020B0602030504020204" pitchFamily="34" charset="0"/>
              </a:rPr>
              <a:t>de tamaño</a:t>
            </a:r>
          </a:p>
          <a:p>
            <a:pPr algn="ctr" eaLnBrk="1" hangingPunct="1">
              <a:spcBef>
                <a:spcPct val="0"/>
              </a:spcBef>
              <a:buClrTx/>
              <a:buSzTx/>
              <a:buFontTx/>
              <a:buNone/>
            </a:pPr>
            <a:r>
              <a:rPr lang="es-ES" altLang="es-ES" sz="1800" i="1" dirty="0">
                <a:latin typeface="Lucida Sans Unicode" panose="020B0602030504020204" pitchFamily="34" charset="0"/>
              </a:rPr>
              <a:t>n</a:t>
            </a:r>
          </a:p>
        </p:txBody>
      </p:sp>
      <p:sp>
        <p:nvSpPr>
          <p:cNvPr id="14339" name="Line 3"/>
          <p:cNvSpPr>
            <a:spLocks noChangeShapeType="1"/>
          </p:cNvSpPr>
          <p:nvPr/>
        </p:nvSpPr>
        <p:spPr bwMode="auto">
          <a:xfrm flipV="1">
            <a:off x="1908175" y="1916113"/>
            <a:ext cx="2016125"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40" name="Oval 4"/>
          <p:cNvSpPr>
            <a:spLocks noChangeArrowheads="1"/>
          </p:cNvSpPr>
          <p:nvPr/>
        </p:nvSpPr>
        <p:spPr bwMode="auto">
          <a:xfrm>
            <a:off x="3924300" y="836613"/>
            <a:ext cx="1223963" cy="2232025"/>
          </a:xfrm>
          <a:prstGeom prst="ellipse">
            <a:avLst/>
          </a:prstGeom>
          <a:solidFill>
            <a:srgbClr val="FFFF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endParaRPr lang="es-PE" altLang="es-ES" sz="1800" baseline="-25000">
              <a:latin typeface="Lucida Sans Unicode" panose="020B0602030504020204" pitchFamily="34" charset="0"/>
            </a:endParaRPr>
          </a:p>
        </p:txBody>
      </p:sp>
      <p:sp>
        <p:nvSpPr>
          <p:cNvPr id="14341" name="Line 5"/>
          <p:cNvSpPr>
            <a:spLocks noChangeShapeType="1"/>
          </p:cNvSpPr>
          <p:nvPr/>
        </p:nvSpPr>
        <p:spPr bwMode="auto">
          <a:xfrm flipV="1">
            <a:off x="1981200" y="3573463"/>
            <a:ext cx="2232025"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42" name="Oval 6"/>
          <p:cNvSpPr>
            <a:spLocks noChangeArrowheads="1"/>
          </p:cNvSpPr>
          <p:nvPr/>
        </p:nvSpPr>
        <p:spPr bwMode="auto">
          <a:xfrm>
            <a:off x="4068763" y="4338638"/>
            <a:ext cx="1223962" cy="2232025"/>
          </a:xfrm>
          <a:prstGeom prst="ellipse">
            <a:avLst/>
          </a:prstGeom>
          <a:solidFill>
            <a:srgbClr val="FFFF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endParaRPr lang="es-PE" altLang="es-ES" sz="1800" baseline="-25000">
              <a:latin typeface="Lucida Sans Unicode" panose="020B0602030504020204" pitchFamily="34" charset="0"/>
            </a:endParaRPr>
          </a:p>
        </p:txBody>
      </p:sp>
      <p:sp>
        <p:nvSpPr>
          <p:cNvPr id="14343" name="Line 7"/>
          <p:cNvSpPr>
            <a:spLocks noChangeShapeType="1"/>
          </p:cNvSpPr>
          <p:nvPr/>
        </p:nvSpPr>
        <p:spPr bwMode="auto">
          <a:xfrm>
            <a:off x="1908175" y="3644900"/>
            <a:ext cx="2160588" cy="2160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44" name="Text Box 8"/>
          <p:cNvSpPr txBox="1">
            <a:spLocks noChangeArrowheads="1"/>
          </p:cNvSpPr>
          <p:nvPr/>
        </p:nvSpPr>
        <p:spPr bwMode="auto">
          <a:xfrm rot="5400000">
            <a:off x="4488657" y="3345656"/>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sp>
        <p:nvSpPr>
          <p:cNvPr id="14345" name="Rectangle 9"/>
          <p:cNvSpPr>
            <a:spLocks noChangeArrowheads="1"/>
          </p:cNvSpPr>
          <p:nvPr/>
        </p:nvSpPr>
        <p:spPr bwMode="auto">
          <a:xfrm>
            <a:off x="3492500" y="0"/>
            <a:ext cx="1800225" cy="765175"/>
          </a:xfrm>
          <a:prstGeom prst="rect">
            <a:avLst/>
          </a:prstGeom>
          <a:solidFill>
            <a:srgbClr val="33CC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s-ES" altLang="es-ES" sz="1800">
                <a:latin typeface="Lucida Sans Unicode" panose="020B0602030504020204" pitchFamily="34" charset="0"/>
              </a:rPr>
              <a:t>Repetición 1</a:t>
            </a:r>
          </a:p>
        </p:txBody>
      </p:sp>
      <p:sp>
        <p:nvSpPr>
          <p:cNvPr id="14346" name="Rectangle 2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4347" name="Object 2"/>
          <p:cNvGraphicFramePr>
            <a:graphicFrameLocks noChangeAspect="1"/>
          </p:cNvGraphicFramePr>
          <p:nvPr/>
        </p:nvGraphicFramePr>
        <p:xfrm>
          <a:off x="4268788" y="1654175"/>
          <a:ext cx="677862" cy="647700"/>
        </p:xfrm>
        <a:graphic>
          <a:graphicData uri="http://schemas.openxmlformats.org/presentationml/2006/ole">
            <mc:AlternateContent xmlns:mc="http://schemas.openxmlformats.org/markup-compatibility/2006">
              <mc:Choice xmlns:v="urn:schemas-microsoft-com:vml" Requires="v">
                <p:oleObj spid="_x0000_s14364" name="Equation" r:id="rId4" imgW="279279" imgH="266584" progId="Equation.DSMT4">
                  <p:embed/>
                </p:oleObj>
              </mc:Choice>
              <mc:Fallback>
                <p:oleObj name="Equation" r:id="rId4" imgW="279279" imgH="266584"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1654175"/>
                        <a:ext cx="677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2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4349" name="Object 3"/>
          <p:cNvGraphicFramePr>
            <a:graphicFrameLocks noChangeAspect="1"/>
          </p:cNvGraphicFramePr>
          <p:nvPr/>
        </p:nvGraphicFramePr>
        <p:xfrm>
          <a:off x="827088" y="4365625"/>
          <a:ext cx="428625" cy="792163"/>
        </p:xfrm>
        <a:graphic>
          <a:graphicData uri="http://schemas.openxmlformats.org/presentationml/2006/ole">
            <mc:AlternateContent xmlns:mc="http://schemas.openxmlformats.org/markup-compatibility/2006">
              <mc:Choice xmlns:v="urn:schemas-microsoft-com:vml" Requires="v">
                <p:oleObj spid="_x0000_s14365" name="Equation" r:id="rId6" imgW="126890" imgH="228402" progId="Equation.DSMT4">
                  <p:embed/>
                </p:oleObj>
              </mc:Choice>
              <mc:Fallback>
                <p:oleObj name="Equation" r:id="rId6" imgW="126890" imgH="228402"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365625"/>
                        <a:ext cx="4286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Rectangle 2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graphicFrame>
        <p:nvGraphicFramePr>
          <p:cNvPr id="14351" name="Object 4"/>
          <p:cNvGraphicFramePr>
            <a:graphicFrameLocks noChangeAspect="1"/>
          </p:cNvGraphicFramePr>
          <p:nvPr/>
        </p:nvGraphicFramePr>
        <p:xfrm>
          <a:off x="4452938" y="5216525"/>
          <a:ext cx="668337" cy="568325"/>
        </p:xfrm>
        <a:graphic>
          <a:graphicData uri="http://schemas.openxmlformats.org/presentationml/2006/ole">
            <mc:AlternateContent xmlns:mc="http://schemas.openxmlformats.org/markup-compatibility/2006">
              <mc:Choice xmlns:v="urn:schemas-microsoft-com:vml" Requires="v">
                <p:oleObj spid="_x0000_s14366" name="Equation" r:id="rId8" imgW="317087" imgH="266353" progId="Equation.DSMT4">
                  <p:embed/>
                </p:oleObj>
              </mc:Choice>
              <mc:Fallback>
                <p:oleObj name="Equation" r:id="rId8" imgW="317087" imgH="266353"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2938" y="5216525"/>
                        <a:ext cx="6683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2" name="Rectangle 33"/>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14353" name="Rectangle 34"/>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s-PE" altLang="es-ES" sz="1800">
              <a:latin typeface="Lucida Sans Unicode" panose="020B0602030504020204" pitchFamily="34" charset="0"/>
            </a:endParaRPr>
          </a:p>
        </p:txBody>
      </p:sp>
      <p:sp>
        <p:nvSpPr>
          <p:cNvPr id="14354" name="Rectangle 37"/>
          <p:cNvSpPr>
            <a:spLocks noChangeArrowheads="1"/>
          </p:cNvSpPr>
          <p:nvPr/>
        </p:nvSpPr>
        <p:spPr bwMode="auto">
          <a:xfrm>
            <a:off x="7343775" y="0"/>
            <a:ext cx="1800225" cy="765175"/>
          </a:xfrm>
          <a:prstGeom prst="rect">
            <a:avLst/>
          </a:prstGeom>
          <a:solidFill>
            <a:srgbClr val="33CC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s-ES" altLang="es-ES" sz="1800">
                <a:latin typeface="Lucida Sans Unicode" panose="020B0602030504020204" pitchFamily="34" charset="0"/>
              </a:rPr>
              <a:t>Repetición r</a:t>
            </a:r>
          </a:p>
        </p:txBody>
      </p:sp>
      <p:sp>
        <p:nvSpPr>
          <p:cNvPr id="14355" name="Oval 38"/>
          <p:cNvSpPr>
            <a:spLocks noChangeArrowheads="1"/>
          </p:cNvSpPr>
          <p:nvPr/>
        </p:nvSpPr>
        <p:spPr bwMode="auto">
          <a:xfrm>
            <a:off x="7596188" y="836613"/>
            <a:ext cx="1223962" cy="2232025"/>
          </a:xfrm>
          <a:prstGeom prst="ellipse">
            <a:avLst/>
          </a:prstGeom>
          <a:solidFill>
            <a:srgbClr val="FFFF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endParaRPr lang="es-PE" altLang="es-ES" sz="1800" baseline="-25000">
              <a:latin typeface="Lucida Sans Unicode" panose="020B0602030504020204" pitchFamily="34" charset="0"/>
            </a:endParaRPr>
          </a:p>
        </p:txBody>
      </p:sp>
      <p:sp>
        <p:nvSpPr>
          <p:cNvPr id="14356" name="Oval 39"/>
          <p:cNvSpPr>
            <a:spLocks noChangeArrowheads="1"/>
          </p:cNvSpPr>
          <p:nvPr/>
        </p:nvSpPr>
        <p:spPr bwMode="auto">
          <a:xfrm>
            <a:off x="7740650" y="4338638"/>
            <a:ext cx="1223963" cy="2232025"/>
          </a:xfrm>
          <a:prstGeom prst="ellipse">
            <a:avLst/>
          </a:prstGeom>
          <a:solidFill>
            <a:srgbClr val="FFFF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endParaRPr lang="es-PE" altLang="es-ES" sz="1800" baseline="-25000">
              <a:latin typeface="Lucida Sans Unicode" panose="020B0602030504020204" pitchFamily="34" charset="0"/>
            </a:endParaRPr>
          </a:p>
        </p:txBody>
      </p:sp>
      <p:sp>
        <p:nvSpPr>
          <p:cNvPr id="14357" name="Text Box 40"/>
          <p:cNvSpPr txBox="1">
            <a:spLocks noChangeArrowheads="1"/>
          </p:cNvSpPr>
          <p:nvPr/>
        </p:nvSpPr>
        <p:spPr bwMode="auto">
          <a:xfrm rot="5400000">
            <a:off x="8160544" y="3345656"/>
            <a:ext cx="590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graphicFrame>
        <p:nvGraphicFramePr>
          <p:cNvPr id="14358" name="Object 5"/>
          <p:cNvGraphicFramePr>
            <a:graphicFrameLocks noChangeAspect="1"/>
          </p:cNvGraphicFramePr>
          <p:nvPr/>
        </p:nvGraphicFramePr>
        <p:xfrm>
          <a:off x="7926388" y="1654175"/>
          <a:ext cx="709612" cy="647700"/>
        </p:xfrm>
        <a:graphic>
          <a:graphicData uri="http://schemas.openxmlformats.org/presentationml/2006/ole">
            <mc:AlternateContent xmlns:mc="http://schemas.openxmlformats.org/markup-compatibility/2006">
              <mc:Choice xmlns:v="urn:schemas-microsoft-com:vml" Requires="v">
                <p:oleObj spid="_x0000_s14367" name="Equation" r:id="rId10" imgW="291847" imgH="266469" progId="Equation.DSMT4">
                  <p:embed/>
                </p:oleObj>
              </mc:Choice>
              <mc:Fallback>
                <p:oleObj name="Equation" r:id="rId10" imgW="291847" imgH="266469"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6388" y="1654175"/>
                        <a:ext cx="7096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9" name="Object 6"/>
          <p:cNvGraphicFramePr>
            <a:graphicFrameLocks noChangeAspect="1"/>
          </p:cNvGraphicFramePr>
          <p:nvPr/>
        </p:nvGraphicFramePr>
        <p:xfrm>
          <a:off x="8218488" y="5256213"/>
          <a:ext cx="481012" cy="487362"/>
        </p:xfrm>
        <a:graphic>
          <a:graphicData uri="http://schemas.openxmlformats.org/presentationml/2006/ole">
            <mc:AlternateContent xmlns:mc="http://schemas.openxmlformats.org/markup-compatibility/2006">
              <mc:Choice xmlns:v="urn:schemas-microsoft-com:vml" Requires="v">
                <p:oleObj spid="_x0000_s14368" name="Equation" r:id="rId12" imgW="228600" imgH="228600" progId="Equation.DSMT4">
                  <p:embed/>
                </p:oleObj>
              </mc:Choice>
              <mc:Fallback>
                <p:oleObj name="Equation" r:id="rId12" imgW="228600" imgH="2286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18488" y="5256213"/>
                        <a:ext cx="4810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0" name="Text Box 43"/>
          <p:cNvSpPr txBox="1">
            <a:spLocks noChangeArrowheads="1"/>
          </p:cNvSpPr>
          <p:nvPr/>
        </p:nvSpPr>
        <p:spPr bwMode="auto">
          <a:xfrm>
            <a:off x="6084888" y="188913"/>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sp>
        <p:nvSpPr>
          <p:cNvPr id="14361" name="Text Box 44"/>
          <p:cNvSpPr txBox="1">
            <a:spLocks noChangeArrowheads="1"/>
          </p:cNvSpPr>
          <p:nvPr/>
        </p:nvSpPr>
        <p:spPr bwMode="auto">
          <a:xfrm>
            <a:off x="6156325" y="1700213"/>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sp>
        <p:nvSpPr>
          <p:cNvPr id="14362" name="Text Box 45"/>
          <p:cNvSpPr txBox="1">
            <a:spLocks noChangeArrowheads="1"/>
          </p:cNvSpPr>
          <p:nvPr/>
        </p:nvSpPr>
        <p:spPr bwMode="auto">
          <a:xfrm>
            <a:off x="6156325" y="5229225"/>
            <a:ext cx="590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sp>
        <p:nvSpPr>
          <p:cNvPr id="14363" name="Text Box 46"/>
          <p:cNvSpPr txBox="1">
            <a:spLocks noChangeArrowheads="1"/>
          </p:cNvSpPr>
          <p:nvPr/>
        </p:nvSpPr>
        <p:spPr bwMode="auto">
          <a:xfrm>
            <a:off x="6156325" y="3284538"/>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3600">
                <a:latin typeface="Lucida Sans Unicode" panose="020B060203050402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214313"/>
            <a:ext cx="7793037" cy="1054100"/>
          </a:xfrm>
        </p:spPr>
        <p:txBody>
          <a:bodyPr/>
          <a:lstStyle/>
          <a:p>
            <a:pPr eaLnBrk="1" hangingPunct="1"/>
            <a:r>
              <a:rPr lang="es-ES" altLang="es-ES" smtClean="0"/>
              <a:t>El número de muestras bootstrap</a:t>
            </a:r>
          </a:p>
        </p:txBody>
      </p:sp>
      <p:sp>
        <p:nvSpPr>
          <p:cNvPr id="16387" name="Rectangle 3"/>
          <p:cNvSpPr>
            <a:spLocks noGrp="1" noChangeArrowheads="1"/>
          </p:cNvSpPr>
          <p:nvPr>
            <p:ph type="body" sz="half" idx="1"/>
          </p:nvPr>
        </p:nvSpPr>
        <p:spPr>
          <a:xfrm>
            <a:off x="468313" y="1341438"/>
            <a:ext cx="8351837" cy="1366837"/>
          </a:xfrm>
        </p:spPr>
        <p:txBody>
          <a:bodyPr/>
          <a:lstStyle/>
          <a:p>
            <a:pPr marL="0" indent="0" algn="just" eaLnBrk="1" hangingPunct="1">
              <a:lnSpc>
                <a:spcPct val="80000"/>
              </a:lnSpc>
              <a:buFont typeface="Wingdings" panose="05000000000000000000" pitchFamily="2" charset="2"/>
              <a:buNone/>
            </a:pPr>
            <a:r>
              <a:rPr lang="es-ES" altLang="es-ES" sz="2400" smtClean="0"/>
              <a:t>Ejemplo: Con los datos del grupo de personas a quienes se les midió el nivel de colesterol (en mg/dl) en la sangre </a:t>
            </a:r>
          </a:p>
          <a:p>
            <a:pPr marL="0" indent="0" algn="just" eaLnBrk="1" hangingPunct="1">
              <a:lnSpc>
                <a:spcPct val="80000"/>
              </a:lnSpc>
              <a:buFont typeface="Wingdings" panose="05000000000000000000" pitchFamily="2" charset="2"/>
              <a:buNone/>
            </a:pPr>
            <a:endParaRPr lang="es-ES" altLang="es-ES" sz="2400" smtClean="0"/>
          </a:p>
          <a:p>
            <a:pPr marL="0" indent="0" algn="just" eaLnBrk="1" hangingPunct="1">
              <a:lnSpc>
                <a:spcPct val="80000"/>
              </a:lnSpc>
              <a:buFont typeface="Wingdings" panose="05000000000000000000" pitchFamily="2" charset="2"/>
              <a:buNone/>
            </a:pPr>
            <a:endParaRPr lang="es-ES" altLang="es-ES" sz="2400" smtClean="0"/>
          </a:p>
          <a:p>
            <a:pPr marL="0" indent="0" algn="just" eaLnBrk="1" hangingPunct="1">
              <a:lnSpc>
                <a:spcPct val="80000"/>
              </a:lnSpc>
              <a:buFont typeface="Wingdings" panose="05000000000000000000" pitchFamily="2" charset="2"/>
              <a:buNone/>
            </a:pPr>
            <a:r>
              <a:rPr lang="es-ES" altLang="es-ES" sz="2400" smtClean="0"/>
              <a:t>Hallar el CV estimado del error estándar de la mediana para diferentes valores de B y 50 repeticiones del experimento.</a:t>
            </a:r>
          </a:p>
        </p:txBody>
      </p:sp>
      <p:graphicFrame>
        <p:nvGraphicFramePr>
          <p:cNvPr id="112683" name="Group 43"/>
          <p:cNvGraphicFramePr>
            <a:graphicFrameLocks noGrp="1"/>
          </p:cNvGraphicFramePr>
          <p:nvPr>
            <p:ph sz="half" idx="2"/>
          </p:nvPr>
        </p:nvGraphicFramePr>
        <p:xfrm>
          <a:off x="684213" y="3860800"/>
          <a:ext cx="7632697" cy="831850"/>
        </p:xfrm>
        <a:graphic>
          <a:graphicData uri="http://schemas.openxmlformats.org/drawingml/2006/table">
            <a:tbl>
              <a:tblPr/>
              <a:tblGrid>
                <a:gridCol w="955488">
                  <a:extLst>
                    <a:ext uri="{9D8B030D-6E8A-4147-A177-3AD203B41FA5}">
                      <a16:colId xmlns:a16="http://schemas.microsoft.com/office/drawing/2014/main" val="20000"/>
                    </a:ext>
                  </a:extLst>
                </a:gridCol>
                <a:gridCol w="952686">
                  <a:extLst>
                    <a:ext uri="{9D8B030D-6E8A-4147-A177-3AD203B41FA5}">
                      <a16:colId xmlns:a16="http://schemas.microsoft.com/office/drawing/2014/main" val="20001"/>
                    </a:ext>
                  </a:extLst>
                </a:gridCol>
                <a:gridCol w="954087">
                  <a:extLst>
                    <a:ext uri="{9D8B030D-6E8A-4147-A177-3AD203B41FA5}">
                      <a16:colId xmlns:a16="http://schemas.microsoft.com/office/drawing/2014/main" val="20002"/>
                    </a:ext>
                  </a:extLst>
                </a:gridCol>
                <a:gridCol w="954088">
                  <a:extLst>
                    <a:ext uri="{9D8B030D-6E8A-4147-A177-3AD203B41FA5}">
                      <a16:colId xmlns:a16="http://schemas.microsoft.com/office/drawing/2014/main" val="20003"/>
                    </a:ext>
                  </a:extLst>
                </a:gridCol>
                <a:gridCol w="952686">
                  <a:extLst>
                    <a:ext uri="{9D8B030D-6E8A-4147-A177-3AD203B41FA5}">
                      <a16:colId xmlns:a16="http://schemas.microsoft.com/office/drawing/2014/main" val="20004"/>
                    </a:ext>
                  </a:extLst>
                </a:gridCol>
                <a:gridCol w="952686">
                  <a:extLst>
                    <a:ext uri="{9D8B030D-6E8A-4147-A177-3AD203B41FA5}">
                      <a16:colId xmlns:a16="http://schemas.microsoft.com/office/drawing/2014/main" val="20005"/>
                    </a:ext>
                  </a:extLst>
                </a:gridCol>
                <a:gridCol w="955488">
                  <a:extLst>
                    <a:ext uri="{9D8B030D-6E8A-4147-A177-3AD203B41FA5}">
                      <a16:colId xmlns:a16="http://schemas.microsoft.com/office/drawing/2014/main" val="20006"/>
                    </a:ext>
                  </a:extLst>
                </a:gridCol>
                <a:gridCol w="955488">
                  <a:extLst>
                    <a:ext uri="{9D8B030D-6E8A-4147-A177-3AD203B41FA5}">
                      <a16:colId xmlns:a16="http://schemas.microsoft.com/office/drawing/2014/main" val="20007"/>
                    </a:ext>
                  </a:extLst>
                </a:gridCol>
              </a:tblGrid>
              <a:tr h="355803">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B</a:t>
                      </a:r>
                    </a:p>
                  </a:txBody>
                  <a:tcPr marL="91441" marR="91441" marT="45776" marB="457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50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100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200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500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1000</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1500</a:t>
                      </a:r>
                    </a:p>
                  </a:txBody>
                  <a:tcPr marL="91441" marR="91441" marT="45776" marB="457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047">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1600" b="0" i="0" u="none" strike="noStrike" cap="none" normalizeH="0" baseline="0" smtClean="0">
                        <a:ln>
                          <a:noFill/>
                        </a:ln>
                        <a:solidFill>
                          <a:schemeClr val="tx1"/>
                        </a:solidFill>
                        <a:effectLst/>
                        <a:latin typeface="Tahoma" panose="020B0604030504040204" pitchFamily="34" charset="0"/>
                      </a:endParaRPr>
                    </a:p>
                  </a:txBody>
                  <a:tcPr marL="91441" marR="91441" marT="45776" marB="457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smtClean="0">
                          <a:ln>
                            <a:noFill/>
                          </a:ln>
                          <a:solidFill>
                            <a:schemeClr val="tx1"/>
                          </a:solidFill>
                          <a:effectLst/>
                          <a:latin typeface="Tahoma" panose="020B0604030504040204" pitchFamily="34" charset="0"/>
                        </a:rPr>
                        <a:t>30.04%</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14.02%</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10.45%</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6.09%</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3.98%</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3.59%</a:t>
                      </a:r>
                    </a:p>
                  </a:txBody>
                  <a:tcPr marL="91441" marR="91441" marT="45776" marB="45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600" b="0" i="0" u="none" strike="noStrike" cap="none" normalizeH="0" baseline="0" dirty="0" smtClean="0">
                          <a:ln>
                            <a:noFill/>
                          </a:ln>
                          <a:solidFill>
                            <a:schemeClr val="tx1"/>
                          </a:solidFill>
                          <a:effectLst/>
                          <a:latin typeface="Tahoma" panose="020B0604030504040204" pitchFamily="34" charset="0"/>
                        </a:rPr>
                        <a:t>2.92%</a:t>
                      </a:r>
                    </a:p>
                  </a:txBody>
                  <a:tcPr marL="91441" marR="91441" marT="45776" marB="457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17" name="Object 2"/>
          <p:cNvGraphicFramePr>
            <a:graphicFrameLocks noChangeAspect="1"/>
          </p:cNvGraphicFramePr>
          <p:nvPr/>
        </p:nvGraphicFramePr>
        <p:xfrm>
          <a:off x="719138" y="4221163"/>
          <a:ext cx="863600" cy="403225"/>
        </p:xfrm>
        <a:graphic>
          <a:graphicData uri="http://schemas.openxmlformats.org/presentationml/2006/ole">
            <mc:AlternateContent xmlns:mc="http://schemas.openxmlformats.org/markup-compatibility/2006">
              <mc:Choice xmlns:v="urn:schemas-microsoft-com:vml" Requires="v">
                <p:oleObj spid="_x0000_s16439" name="Equation" r:id="rId3" imgW="571252" imgH="266584" progId="Equation.DSMT4">
                  <p:embed/>
                </p:oleObj>
              </mc:Choice>
              <mc:Fallback>
                <p:oleObj name="Equation" r:id="rId3" imgW="571252" imgH="26658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4221163"/>
                        <a:ext cx="863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18" name="Text Box 44"/>
          <p:cNvSpPr txBox="1">
            <a:spLocks noChangeArrowheads="1"/>
          </p:cNvSpPr>
          <p:nvPr/>
        </p:nvSpPr>
        <p:spPr bwMode="auto">
          <a:xfrm>
            <a:off x="468313" y="5300663"/>
            <a:ext cx="8353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s-ES" altLang="es-ES" sz="1600">
                <a:latin typeface="Lucida Sans Unicode" panose="020B0602030504020204" pitchFamily="34" charset="0"/>
              </a:rPr>
              <a:t>Note que a medida que B aumenta la variabilidad de la estimación de error estándar disminuye, lo que da mayor confianza a la estimación. </a:t>
            </a:r>
          </a:p>
          <a:p>
            <a:pPr eaLnBrk="1" hangingPunct="1">
              <a:spcBef>
                <a:spcPct val="50000"/>
              </a:spcBef>
              <a:buClrTx/>
              <a:buSzTx/>
              <a:buFontTx/>
              <a:buNone/>
            </a:pPr>
            <a:r>
              <a:rPr lang="es-ES" altLang="es-ES" sz="1600">
                <a:latin typeface="Lucida Sans Unicode" panose="020B0602030504020204" pitchFamily="34" charset="0"/>
              </a:rPr>
              <a:t>Asumiendo que un CV menor o igual al 10% es satisfactorio, entonces aproximadamente con B=100 es suficiente para obtener una buena estimación.</a:t>
            </a:r>
          </a:p>
        </p:txBody>
      </p:sp>
      <p:graphicFrame>
        <p:nvGraphicFramePr>
          <p:cNvPr id="7" name="Group 4"/>
          <p:cNvGraphicFramePr>
            <a:graphicFrameLocks/>
          </p:cNvGraphicFramePr>
          <p:nvPr/>
        </p:nvGraphicFramePr>
        <p:xfrm>
          <a:off x="971550" y="2060575"/>
          <a:ext cx="5545138" cy="647700"/>
        </p:xfrm>
        <a:graphic>
          <a:graphicData uri="http://schemas.openxmlformats.org/drawingml/2006/table">
            <a:tbl>
              <a:tblPr/>
              <a:tblGrid>
                <a:gridCol w="1086573">
                  <a:extLst>
                    <a:ext uri="{9D8B030D-6E8A-4147-A177-3AD203B41FA5}">
                      <a16:colId xmlns:a16="http://schemas.microsoft.com/office/drawing/2014/main" val="20000"/>
                    </a:ext>
                  </a:extLst>
                </a:gridCol>
                <a:gridCol w="1086572">
                  <a:extLst>
                    <a:ext uri="{9D8B030D-6E8A-4147-A177-3AD203B41FA5}">
                      <a16:colId xmlns:a16="http://schemas.microsoft.com/office/drawing/2014/main" val="20001"/>
                    </a:ext>
                  </a:extLst>
                </a:gridCol>
                <a:gridCol w="1086573">
                  <a:extLst>
                    <a:ext uri="{9D8B030D-6E8A-4147-A177-3AD203B41FA5}">
                      <a16:colId xmlns:a16="http://schemas.microsoft.com/office/drawing/2014/main" val="20002"/>
                    </a:ext>
                  </a:extLst>
                </a:gridCol>
                <a:gridCol w="1085325">
                  <a:extLst>
                    <a:ext uri="{9D8B030D-6E8A-4147-A177-3AD203B41FA5}">
                      <a16:colId xmlns:a16="http://schemas.microsoft.com/office/drawing/2014/main" val="20003"/>
                    </a:ext>
                  </a:extLst>
                </a:gridCol>
                <a:gridCol w="1200095">
                  <a:extLst>
                    <a:ext uri="{9D8B030D-6E8A-4147-A177-3AD203B41FA5}">
                      <a16:colId xmlns:a16="http://schemas.microsoft.com/office/drawing/2014/main" val="20004"/>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224</a:t>
                      </a:r>
                    </a:p>
                  </a:txBody>
                  <a:tcPr marL="91449" marR="91449"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237</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213</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207</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221</a:t>
                      </a:r>
                    </a:p>
                  </a:txBody>
                  <a:tcPr marL="91449" marR="91449"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202</a:t>
                      </a:r>
                    </a:p>
                  </a:txBody>
                  <a:tcPr marL="91449" marR="91449"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231</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220</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218</a:t>
                      </a:r>
                    </a:p>
                  </a:txBody>
                  <a:tcPr marL="91449" marR="91449"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smtClean="0">
                          <a:ln>
                            <a:noFill/>
                          </a:ln>
                          <a:solidFill>
                            <a:schemeClr val="tx1"/>
                          </a:solidFill>
                          <a:effectLst/>
                          <a:latin typeface="Tahoma" pitchFamily="34" charset="0"/>
                        </a:rPr>
                        <a:t>215</a:t>
                      </a:r>
                    </a:p>
                  </a:txBody>
                  <a:tcPr marL="91449" marR="91449"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214313"/>
            <a:ext cx="7793037" cy="1054100"/>
          </a:xfrm>
        </p:spPr>
        <p:txBody>
          <a:bodyPr/>
          <a:lstStyle/>
          <a:p>
            <a:pPr eaLnBrk="1" hangingPunct="1"/>
            <a:r>
              <a:rPr lang="es-ES" altLang="es-ES" smtClean="0"/>
              <a:t>El número de muestras bootstrap</a:t>
            </a:r>
          </a:p>
        </p:txBody>
      </p:sp>
      <p:sp>
        <p:nvSpPr>
          <p:cNvPr id="17411" name="Rectangle 3"/>
          <p:cNvSpPr>
            <a:spLocks noGrp="1" noChangeArrowheads="1"/>
          </p:cNvSpPr>
          <p:nvPr>
            <p:ph type="body" sz="half" idx="1"/>
          </p:nvPr>
        </p:nvSpPr>
        <p:spPr>
          <a:xfrm>
            <a:off x="468313" y="1557338"/>
            <a:ext cx="8351837" cy="4535487"/>
          </a:xfrm>
        </p:spPr>
        <p:txBody>
          <a:bodyPr/>
          <a:lstStyle/>
          <a:p>
            <a:pPr marL="533400" indent="-533400" algn="just" eaLnBrk="1" hangingPunct="1">
              <a:buFont typeface="Wingdings" panose="05000000000000000000" pitchFamily="2" charset="2"/>
              <a:buNone/>
            </a:pPr>
            <a:r>
              <a:rPr lang="es-ES" altLang="es-ES" sz="2800" smtClean="0"/>
              <a:t>	Efron y Tibshirani (1986), basados en una aproximación al estimado bootstrap ideal dan dos reglas básicas para determinar el valor de B.</a:t>
            </a:r>
          </a:p>
          <a:p>
            <a:pPr marL="533400" indent="-533400" algn="just" eaLnBrk="1" hangingPunct="1">
              <a:buFont typeface="Wingdings" panose="05000000000000000000" pitchFamily="2" charset="2"/>
              <a:buAutoNum type="alphaLcParenR"/>
            </a:pPr>
            <a:r>
              <a:rPr lang="es-ES" altLang="es-ES" sz="2800" smtClean="0"/>
              <a:t>Para estimar el error estándar de un estadístico     son suficientes B=50 muestras bootstrap.</a:t>
            </a:r>
          </a:p>
          <a:p>
            <a:pPr marL="533400" indent="-533400" algn="just" eaLnBrk="1" hangingPunct="1">
              <a:buFont typeface="Wingdings" panose="05000000000000000000" pitchFamily="2" charset="2"/>
              <a:buAutoNum type="alphaLcParenR"/>
            </a:pPr>
            <a:r>
              <a:rPr lang="es-ES" altLang="es-ES" sz="2800" smtClean="0"/>
              <a:t>Raras veces B (el número de muestras) es mayor que 200.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50938" y="214313"/>
            <a:ext cx="7793037" cy="982662"/>
          </a:xfrm>
        </p:spPr>
        <p:txBody>
          <a:bodyPr/>
          <a:lstStyle/>
          <a:p>
            <a:pPr eaLnBrk="1" hangingPunct="1"/>
            <a:r>
              <a:rPr lang="es-ES" altLang="es-ES" smtClean="0"/>
              <a:t>El bootstrap paramétrico</a:t>
            </a:r>
          </a:p>
        </p:txBody>
      </p:sp>
      <p:sp>
        <p:nvSpPr>
          <p:cNvPr id="18435" name="Rectangle 3"/>
          <p:cNvSpPr>
            <a:spLocks noGrp="1" noChangeArrowheads="1"/>
          </p:cNvSpPr>
          <p:nvPr>
            <p:ph sz="quarter" idx="1"/>
          </p:nvPr>
        </p:nvSpPr>
        <p:spPr>
          <a:xfrm>
            <a:off x="1182688" y="1628775"/>
            <a:ext cx="7772400" cy="4503738"/>
          </a:xfrm>
        </p:spPr>
        <p:txBody>
          <a:bodyPr/>
          <a:lstStyle/>
          <a:p>
            <a:pPr marL="0" indent="0" algn="just" eaLnBrk="1" hangingPunct="1">
              <a:buFont typeface="Wingdings" panose="05000000000000000000" pitchFamily="2" charset="2"/>
              <a:buNone/>
            </a:pPr>
            <a:r>
              <a:rPr lang="es-ES" altLang="es-ES" sz="3600" smtClean="0"/>
              <a:t>Algunas veces se puede conocer la distribución </a:t>
            </a:r>
            <a:r>
              <a:rPr lang="es-ES" altLang="es-ES" sz="3600" i="1" smtClean="0"/>
              <a:t>F</a:t>
            </a:r>
            <a:r>
              <a:rPr lang="es-ES" altLang="es-ES" sz="3600" smtClean="0"/>
              <a:t>  de la población pero aún así el cálculo del error estándar de un estimador puede ser complicado de obtener. En este caso ya no se muestrea con reemplazo de la muestra original, si no se hace el muestreo de la distribución </a:t>
            </a:r>
            <a:r>
              <a:rPr lang="es-ES" altLang="es-ES" sz="3600" i="1" smtClean="0"/>
              <a:t>F</a:t>
            </a:r>
            <a:r>
              <a:rPr lang="es-ES" altLang="es-ES" sz="36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50938" y="260350"/>
            <a:ext cx="7793037" cy="1152525"/>
          </a:xfrm>
        </p:spPr>
        <p:txBody>
          <a:bodyPr>
            <a:normAutofit fontScale="90000"/>
          </a:bodyPr>
          <a:lstStyle/>
          <a:p>
            <a:pPr eaLnBrk="1" fontAlgn="auto" hangingPunct="1">
              <a:spcAft>
                <a:spcPts val="0"/>
              </a:spcAft>
              <a:defRPr/>
            </a:pPr>
            <a:r>
              <a:rPr lang="es-ES"/>
              <a:t>El bootstrap paramétrico</a:t>
            </a:r>
            <a:br>
              <a:rPr lang="es-ES"/>
            </a:br>
            <a:r>
              <a:rPr lang="es-ES" sz="2800"/>
              <a:t>Estimación del error estándar de la mediana</a:t>
            </a:r>
          </a:p>
        </p:txBody>
      </p:sp>
      <p:sp>
        <p:nvSpPr>
          <p:cNvPr id="19459" name="Rectangle 3"/>
          <p:cNvSpPr>
            <a:spLocks noGrp="1" noChangeArrowheads="1"/>
          </p:cNvSpPr>
          <p:nvPr>
            <p:ph type="body" sz="half" idx="1"/>
          </p:nvPr>
        </p:nvSpPr>
        <p:spPr>
          <a:xfrm>
            <a:off x="714375" y="1571625"/>
            <a:ext cx="7993063" cy="2447925"/>
          </a:xfrm>
        </p:spPr>
        <p:txBody>
          <a:bodyPr/>
          <a:lstStyle/>
          <a:p>
            <a:pPr marL="0" indent="0" algn="just" eaLnBrk="1" hangingPunct="1">
              <a:buFont typeface="Wingdings" panose="05000000000000000000" pitchFamily="2" charset="2"/>
              <a:buNone/>
            </a:pPr>
            <a:r>
              <a:rPr lang="es-ES" altLang="es-ES" sz="2800" smtClean="0"/>
              <a:t>Con los datos del ejemplo del grupo de personas a quienes se les midió el nivel de colesterol (en mg/dl) en la sangre, se estimará el error estándar de la mediana.</a:t>
            </a:r>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endParaRPr lang="es-ES" altLang="es-ES" sz="2800" smtClean="0"/>
          </a:p>
          <a:p>
            <a:pPr marL="0" indent="0" algn="just" eaLnBrk="1" hangingPunct="1">
              <a:buFont typeface="Wingdings" panose="05000000000000000000" pitchFamily="2" charset="2"/>
              <a:buNone/>
            </a:pPr>
            <a:r>
              <a:rPr lang="es-ES" altLang="es-ES" sz="2800" smtClean="0"/>
              <a:t>Note que el resultado cuando B=100 es muy cercado al estimado asintótico teórico que es </a:t>
            </a:r>
            <a:r>
              <a:rPr lang="es-ES" altLang="es-ES" sz="2000" smtClean="0"/>
              <a:t>4.143315</a:t>
            </a:r>
            <a:endParaRPr lang="es-ES" altLang="es-ES" sz="2800" smtClean="0"/>
          </a:p>
          <a:p>
            <a:pPr marL="0" indent="0" algn="just" eaLnBrk="1" hangingPunct="1">
              <a:buFont typeface="Wingdings" panose="05000000000000000000" pitchFamily="2" charset="2"/>
              <a:buNone/>
            </a:pPr>
            <a:endParaRPr lang="es-ES" altLang="es-ES" sz="2800" smtClean="0"/>
          </a:p>
        </p:txBody>
      </p:sp>
      <p:graphicFrame>
        <p:nvGraphicFramePr>
          <p:cNvPr id="120910" name="Group 78"/>
          <p:cNvGraphicFramePr>
            <a:graphicFrameLocks noGrp="1"/>
          </p:cNvGraphicFramePr>
          <p:nvPr>
            <p:ph sz="quarter" idx="2"/>
          </p:nvPr>
        </p:nvGraphicFramePr>
        <p:xfrm>
          <a:off x="792163" y="3194050"/>
          <a:ext cx="7778751" cy="1681163"/>
        </p:xfrm>
        <a:graphic>
          <a:graphicData uri="http://schemas.openxmlformats.org/drawingml/2006/table">
            <a:tbl>
              <a:tblPr/>
              <a:tblGrid>
                <a:gridCol w="848934">
                  <a:extLst>
                    <a:ext uri="{9D8B030D-6E8A-4147-A177-3AD203B41FA5}">
                      <a16:colId xmlns:a16="http://schemas.microsoft.com/office/drawing/2014/main" val="20000"/>
                    </a:ext>
                  </a:extLst>
                </a:gridCol>
                <a:gridCol w="1006144">
                  <a:extLst>
                    <a:ext uri="{9D8B030D-6E8A-4147-A177-3AD203B41FA5}">
                      <a16:colId xmlns:a16="http://schemas.microsoft.com/office/drawing/2014/main" val="20001"/>
                    </a:ext>
                  </a:extLst>
                </a:gridCol>
                <a:gridCol w="1007716">
                  <a:extLst>
                    <a:ext uri="{9D8B030D-6E8A-4147-A177-3AD203B41FA5}">
                      <a16:colId xmlns:a16="http://schemas.microsoft.com/office/drawing/2014/main" val="20002"/>
                    </a:ext>
                  </a:extLst>
                </a:gridCol>
                <a:gridCol w="1006144">
                  <a:extLst>
                    <a:ext uri="{9D8B030D-6E8A-4147-A177-3AD203B41FA5}">
                      <a16:colId xmlns:a16="http://schemas.microsoft.com/office/drawing/2014/main" val="20003"/>
                    </a:ext>
                  </a:extLst>
                </a:gridCol>
                <a:gridCol w="1006144">
                  <a:extLst>
                    <a:ext uri="{9D8B030D-6E8A-4147-A177-3AD203B41FA5}">
                      <a16:colId xmlns:a16="http://schemas.microsoft.com/office/drawing/2014/main" val="20004"/>
                    </a:ext>
                  </a:extLst>
                </a:gridCol>
                <a:gridCol w="1006144">
                  <a:extLst>
                    <a:ext uri="{9D8B030D-6E8A-4147-A177-3AD203B41FA5}">
                      <a16:colId xmlns:a16="http://schemas.microsoft.com/office/drawing/2014/main" val="20005"/>
                    </a:ext>
                  </a:extLst>
                </a:gridCol>
                <a:gridCol w="963698">
                  <a:extLst>
                    <a:ext uri="{9D8B030D-6E8A-4147-A177-3AD203B41FA5}">
                      <a16:colId xmlns:a16="http://schemas.microsoft.com/office/drawing/2014/main" val="20006"/>
                    </a:ext>
                  </a:extLst>
                </a:gridCol>
                <a:gridCol w="933827">
                  <a:extLst>
                    <a:ext uri="{9D8B030D-6E8A-4147-A177-3AD203B41FA5}">
                      <a16:colId xmlns:a16="http://schemas.microsoft.com/office/drawing/2014/main" val="20007"/>
                    </a:ext>
                  </a:extLst>
                </a:gridCol>
              </a:tblGrid>
              <a:tr h="558643">
                <a:tc rowSpan="2">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400" b="0" i="0" u="none" strike="noStrike" cap="none" normalizeH="0" baseline="0" dirty="0" smtClean="0">
                          <a:ln>
                            <a:noFill/>
                          </a:ln>
                          <a:solidFill>
                            <a:schemeClr val="tx1"/>
                          </a:solidFill>
                          <a:effectLst/>
                          <a:latin typeface="Tahoma" panose="020B0604030504040204" pitchFamily="34" charset="0"/>
                        </a:rPr>
                        <a:t>B</a:t>
                      </a:r>
                    </a:p>
                  </a:txBody>
                  <a:tcPr marL="91429" marR="91429" marT="45754" marB="4575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2400" b="0" i="0" u="none" strike="noStrike" cap="none" normalizeH="0" baseline="0" smtClean="0">
                          <a:ln>
                            <a:noFill/>
                          </a:ln>
                          <a:solidFill>
                            <a:schemeClr val="tx1"/>
                          </a:solidFill>
                          <a:effectLst/>
                          <a:latin typeface="Tahoma" panose="020B0604030504040204" pitchFamily="34" charset="0"/>
                        </a:rPr>
                        <a:t>Número de muestras bootstrap</a:t>
                      </a:r>
                    </a:p>
                  </a:txBody>
                  <a:tcPr marL="91429" marR="91429" marT="45754" marB="4575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558643">
                <a:tc vMerge="1">
                  <a:txBody>
                    <a:bodyPr/>
                    <a:lstStyle/>
                    <a:p>
                      <a:endParaRPr lang="es-PE"/>
                    </a:p>
                  </a:txBody>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50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100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200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500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1000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1500</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2000</a:t>
                      </a:r>
                    </a:p>
                  </a:txBody>
                  <a:tcPr marL="91429" marR="91429" marT="45754" marB="4575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877">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PE" sz="2400" b="0" i="0" u="none" strike="noStrike" cap="none" normalizeH="0" baseline="0" smtClean="0">
                        <a:ln>
                          <a:noFill/>
                        </a:ln>
                        <a:solidFill>
                          <a:schemeClr val="tx1"/>
                        </a:solidFill>
                        <a:effectLst/>
                        <a:latin typeface="Tahoma" panose="020B0604030504040204" pitchFamily="34" charset="0"/>
                      </a:endParaRPr>
                    </a:p>
                  </a:txBody>
                  <a:tcPr marL="91429" marR="91429" marT="45754" marB="4575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3.563</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4.146</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smtClean="0">
                          <a:ln>
                            <a:noFill/>
                          </a:ln>
                          <a:solidFill>
                            <a:schemeClr val="tx1"/>
                          </a:solidFill>
                          <a:effectLst/>
                          <a:latin typeface="Tahoma" panose="020B0604030504040204" pitchFamily="34" charset="0"/>
                        </a:rPr>
                        <a:t>3.867</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4.017</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3.804</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3.866</a:t>
                      </a:r>
                    </a:p>
                  </a:txBody>
                  <a:tcPr marL="91429" marR="91429"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 sz="1800" b="0" i="0" u="none" strike="noStrike" cap="none" normalizeH="0" baseline="0" dirty="0" smtClean="0">
                          <a:ln>
                            <a:noFill/>
                          </a:ln>
                          <a:solidFill>
                            <a:schemeClr val="tx1"/>
                          </a:solidFill>
                          <a:effectLst/>
                          <a:latin typeface="Tahoma" panose="020B0604030504040204" pitchFamily="34" charset="0"/>
                        </a:rPr>
                        <a:t>3.915</a:t>
                      </a:r>
                    </a:p>
                  </a:txBody>
                  <a:tcPr marL="91429" marR="91429" marT="45754" marB="4575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491" name="Object 2"/>
          <p:cNvGraphicFramePr>
            <a:graphicFrameLocks noChangeAspect="1"/>
          </p:cNvGraphicFramePr>
          <p:nvPr>
            <p:ph sz="quarter" idx="3"/>
          </p:nvPr>
        </p:nvGraphicFramePr>
        <p:xfrm>
          <a:off x="800100" y="4365625"/>
          <a:ext cx="719138" cy="492125"/>
        </p:xfrm>
        <a:graphic>
          <a:graphicData uri="http://schemas.openxmlformats.org/presentationml/2006/ole">
            <mc:AlternateContent xmlns:mc="http://schemas.openxmlformats.org/markup-compatibility/2006">
              <mc:Choice xmlns:v="urn:schemas-microsoft-com:vml" Requires="v">
                <p:oleObj spid="_x0000_s19492" name="Equation" r:id="rId3" imgW="482391" imgH="330057" progId="Equation.DSMT4">
                  <p:embed/>
                </p:oleObj>
              </mc:Choice>
              <mc:Fallback>
                <p:oleObj name="Equation" r:id="rId3" imgW="482391" imgH="33005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4365625"/>
                        <a:ext cx="7191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368</TotalTime>
  <Words>1064</Words>
  <Application>Microsoft Office PowerPoint</Application>
  <PresentationFormat>Presentación en pantalla (4:3)</PresentationFormat>
  <Paragraphs>236</Paragraphs>
  <Slides>18</Slides>
  <Notes>2</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30" baseType="lpstr">
      <vt:lpstr>Arial</vt:lpstr>
      <vt:lpstr>Franklin Gothic Book</vt:lpstr>
      <vt:lpstr>Perpetua</vt:lpstr>
      <vt:lpstr>Wingdings 2</vt:lpstr>
      <vt:lpstr>Calibri</vt:lpstr>
      <vt:lpstr>Gill Sans MT</vt:lpstr>
      <vt:lpstr>Wingdings</vt:lpstr>
      <vt:lpstr>Lucida Sans Unicode</vt:lpstr>
      <vt:lpstr>Symbol</vt:lpstr>
      <vt:lpstr>Tahoma</vt:lpstr>
      <vt:lpstr>Equidad</vt:lpstr>
      <vt:lpstr>MathType 5.0 Equation</vt:lpstr>
      <vt:lpstr>Universidad Nacional Agraria La Molina Departamento de Estadística e Informática</vt:lpstr>
      <vt:lpstr>Contenido</vt:lpstr>
      <vt:lpstr>El número de muestras bootstrap</vt:lpstr>
      <vt:lpstr>El número de muestras bootstrap</vt:lpstr>
      <vt:lpstr>Presentación de PowerPoint</vt:lpstr>
      <vt:lpstr>El número de muestras bootstrap</vt:lpstr>
      <vt:lpstr>El número de muestras bootstrap</vt:lpstr>
      <vt:lpstr>El bootstrap paramétrico</vt:lpstr>
      <vt:lpstr>El bootstrap paramétrico Estimación del error estándar de la mediana</vt:lpstr>
      <vt:lpstr>El bootstrap paramétrico Estimación del error estándar del Coeficiente de correlación </vt:lpstr>
      <vt:lpstr>El bootstrap paramétrico Estimación del error estándar del coeficiente de correlación</vt:lpstr>
      <vt:lpstr>Estimación del sesgo mediante bootstrap</vt:lpstr>
      <vt:lpstr>Estimación del sesgo mediante bootstrap</vt:lpstr>
      <vt:lpstr>Estimado bootstrap de un estimador corregido por sesgo</vt:lpstr>
      <vt:lpstr>Estimado bootstrap de un estimador corregido por sesgo</vt:lpstr>
      <vt:lpstr>Estimado bootstrap de un estimador corregido por sesgo</vt:lpstr>
      <vt:lpstr>Estimado bootstrap de un estimador corregido por sesgo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Agraria La Molina Departamento de Estadística e Informática</dc:title>
  <dc:creator>Administratr</dc:creator>
  <cp:lastModifiedBy>Hector Felipe Saravia Coaquira</cp:lastModifiedBy>
  <cp:revision>13</cp:revision>
  <dcterms:created xsi:type="dcterms:W3CDTF">2013-04-27T09:21:57Z</dcterms:created>
  <dcterms:modified xsi:type="dcterms:W3CDTF">2019-10-04T16:23:57Z</dcterms:modified>
</cp:coreProperties>
</file>