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99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7.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0.wmf"/><Relationship Id="rId1"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7.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9F921BFD-4A49-4944-8A6A-3997D87773F3}" type="datetimeFigureOut">
              <a:rPr lang="es-MX"/>
              <a:pPr>
                <a:defRPr/>
              </a:pPr>
              <a:t>15/11/2019</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MX" noProof="0" smtClean="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59C029B-F90E-4019-88F6-961788E3B2D8}" type="slidenum">
              <a:rPr lang="es-MX"/>
              <a:pPr>
                <a:defRPr/>
              </a:pPr>
              <a:t>‹Nº›</a:t>
            </a:fld>
            <a:endParaRPr lang="es-MX"/>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0584BB-4110-4AC0-83EB-9FE5A379BF98}" type="slidenum">
              <a:rPr lang="en-US" altLang="es-ES" smtClean="0">
                <a:latin typeface="Arial" panose="020B0604020202020204" pitchFamily="34" charset="0"/>
              </a:rPr>
              <a:pPr>
                <a:spcBef>
                  <a:spcPct val="0"/>
                </a:spcBef>
              </a:pPr>
              <a:t>1</a:t>
            </a:fld>
            <a:endParaRPr lang="en-US" altLang="es-ES" smtClean="0">
              <a:latin typeface="Arial" panose="020B0604020202020204" pitchFamily="34" charset="0"/>
            </a:endParaRPr>
          </a:p>
        </p:txBody>
      </p:sp>
      <p:sp>
        <p:nvSpPr>
          <p:cNvPr id="4099"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s-MX" alt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PE"/>
          </a:p>
        </p:txBody>
      </p:sp>
      <p:sp>
        <p:nvSpPr>
          <p:cNvPr id="5" name="Rectangle 5"/>
          <p:cNvSpPr>
            <a:spLocks noGrp="1" noChangeArrowheads="1"/>
          </p:cNvSpPr>
          <p:nvPr>
            <p:ph type="ftr" sz="quarter" idx="11"/>
          </p:nvPr>
        </p:nvSpPr>
        <p:spPr>
          <a:ln/>
        </p:spPr>
        <p:txBody>
          <a:bodyPr/>
          <a:lstStyle>
            <a:lvl1pPr>
              <a:defRPr/>
            </a:lvl1pPr>
          </a:lstStyle>
          <a:p>
            <a:pPr>
              <a:defRPr/>
            </a:pPr>
            <a:endParaRPr lang="es-PE"/>
          </a:p>
        </p:txBody>
      </p:sp>
      <p:sp>
        <p:nvSpPr>
          <p:cNvPr id="6" name="Rectangle 6"/>
          <p:cNvSpPr>
            <a:spLocks noGrp="1" noChangeArrowheads="1"/>
          </p:cNvSpPr>
          <p:nvPr>
            <p:ph type="sldNum" sz="quarter" idx="12"/>
          </p:nvPr>
        </p:nvSpPr>
        <p:spPr>
          <a:ln/>
        </p:spPr>
        <p:txBody>
          <a:bodyPr/>
          <a:lstStyle>
            <a:lvl1pPr>
              <a:defRPr/>
            </a:lvl1pPr>
          </a:lstStyle>
          <a:p>
            <a:pPr>
              <a:defRPr/>
            </a:pPr>
            <a:fld id="{7587F209-B2AE-4623-A1C7-CE93AF713AC1}" type="slidenum">
              <a:rPr lang="en-US"/>
              <a:pPr>
                <a:defRPr/>
              </a:pPr>
              <a:t>‹Nº›</a:t>
            </a:fld>
            <a:endParaRPr lang="en-US"/>
          </a:p>
        </p:txBody>
      </p:sp>
    </p:spTree>
    <p:extLst>
      <p:ext uri="{BB962C8B-B14F-4D97-AF65-F5344CB8AC3E}">
        <p14:creationId xmlns:p14="http://schemas.microsoft.com/office/powerpoint/2010/main" val="18286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PE"/>
          </a:p>
        </p:txBody>
      </p:sp>
      <p:sp>
        <p:nvSpPr>
          <p:cNvPr id="5" name="Rectangle 5"/>
          <p:cNvSpPr>
            <a:spLocks noGrp="1" noChangeArrowheads="1"/>
          </p:cNvSpPr>
          <p:nvPr>
            <p:ph type="ftr" sz="quarter" idx="11"/>
          </p:nvPr>
        </p:nvSpPr>
        <p:spPr>
          <a:ln/>
        </p:spPr>
        <p:txBody>
          <a:bodyPr/>
          <a:lstStyle>
            <a:lvl1pPr>
              <a:defRPr/>
            </a:lvl1pPr>
          </a:lstStyle>
          <a:p>
            <a:pPr>
              <a:defRPr/>
            </a:pPr>
            <a:endParaRPr lang="es-PE"/>
          </a:p>
        </p:txBody>
      </p:sp>
      <p:sp>
        <p:nvSpPr>
          <p:cNvPr id="6" name="Rectangle 6"/>
          <p:cNvSpPr>
            <a:spLocks noGrp="1" noChangeArrowheads="1"/>
          </p:cNvSpPr>
          <p:nvPr>
            <p:ph type="sldNum" sz="quarter" idx="12"/>
          </p:nvPr>
        </p:nvSpPr>
        <p:spPr>
          <a:ln/>
        </p:spPr>
        <p:txBody>
          <a:bodyPr/>
          <a:lstStyle>
            <a:lvl1pPr>
              <a:defRPr/>
            </a:lvl1pPr>
          </a:lstStyle>
          <a:p>
            <a:pPr>
              <a:defRPr/>
            </a:pPr>
            <a:fld id="{E790BEF2-349B-4FB8-A661-AE84F9C9B82A}" type="slidenum">
              <a:rPr lang="en-US"/>
              <a:pPr>
                <a:defRPr/>
              </a:pPr>
              <a:t>‹Nº›</a:t>
            </a:fld>
            <a:endParaRPr lang="en-US"/>
          </a:p>
        </p:txBody>
      </p:sp>
    </p:spTree>
    <p:extLst>
      <p:ext uri="{BB962C8B-B14F-4D97-AF65-F5344CB8AC3E}">
        <p14:creationId xmlns:p14="http://schemas.microsoft.com/office/powerpoint/2010/main" val="132522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PE"/>
          </a:p>
        </p:txBody>
      </p:sp>
      <p:sp>
        <p:nvSpPr>
          <p:cNvPr id="5" name="Rectangle 5"/>
          <p:cNvSpPr>
            <a:spLocks noGrp="1" noChangeArrowheads="1"/>
          </p:cNvSpPr>
          <p:nvPr>
            <p:ph type="ftr" sz="quarter" idx="11"/>
          </p:nvPr>
        </p:nvSpPr>
        <p:spPr>
          <a:ln/>
        </p:spPr>
        <p:txBody>
          <a:bodyPr/>
          <a:lstStyle>
            <a:lvl1pPr>
              <a:defRPr/>
            </a:lvl1pPr>
          </a:lstStyle>
          <a:p>
            <a:pPr>
              <a:defRPr/>
            </a:pPr>
            <a:endParaRPr lang="es-PE"/>
          </a:p>
        </p:txBody>
      </p:sp>
      <p:sp>
        <p:nvSpPr>
          <p:cNvPr id="6" name="Rectangle 6"/>
          <p:cNvSpPr>
            <a:spLocks noGrp="1" noChangeArrowheads="1"/>
          </p:cNvSpPr>
          <p:nvPr>
            <p:ph type="sldNum" sz="quarter" idx="12"/>
          </p:nvPr>
        </p:nvSpPr>
        <p:spPr>
          <a:ln/>
        </p:spPr>
        <p:txBody>
          <a:bodyPr/>
          <a:lstStyle>
            <a:lvl1pPr>
              <a:defRPr/>
            </a:lvl1pPr>
          </a:lstStyle>
          <a:p>
            <a:pPr>
              <a:defRPr/>
            </a:pPr>
            <a:fld id="{35606A66-1314-4DE1-A0AC-3C9A8C5F2F86}" type="slidenum">
              <a:rPr lang="en-US"/>
              <a:pPr>
                <a:defRPr/>
              </a:pPr>
              <a:t>‹Nº›</a:t>
            </a:fld>
            <a:endParaRPr lang="en-US"/>
          </a:p>
        </p:txBody>
      </p:sp>
    </p:spTree>
    <p:extLst>
      <p:ext uri="{BB962C8B-B14F-4D97-AF65-F5344CB8AC3E}">
        <p14:creationId xmlns:p14="http://schemas.microsoft.com/office/powerpoint/2010/main" val="889927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MX"/>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4"/>
          <p:cNvSpPr>
            <a:spLocks noGrp="1" noChangeArrowheads="1"/>
          </p:cNvSpPr>
          <p:nvPr>
            <p:ph type="dt" sz="half" idx="10"/>
          </p:nvPr>
        </p:nvSpPr>
        <p:spPr>
          <a:ln/>
        </p:spPr>
        <p:txBody>
          <a:bodyPr/>
          <a:lstStyle>
            <a:lvl1pPr>
              <a:defRPr/>
            </a:lvl1pPr>
          </a:lstStyle>
          <a:p>
            <a:pPr>
              <a:defRPr/>
            </a:pPr>
            <a:endParaRPr lang="es-PE"/>
          </a:p>
        </p:txBody>
      </p:sp>
      <p:sp>
        <p:nvSpPr>
          <p:cNvPr id="6" name="Rectangle 5"/>
          <p:cNvSpPr>
            <a:spLocks noGrp="1" noChangeArrowheads="1"/>
          </p:cNvSpPr>
          <p:nvPr>
            <p:ph type="ftr" sz="quarter" idx="11"/>
          </p:nvPr>
        </p:nvSpPr>
        <p:spPr>
          <a:ln/>
        </p:spPr>
        <p:txBody>
          <a:bodyPr/>
          <a:lstStyle>
            <a:lvl1pPr>
              <a:defRPr/>
            </a:lvl1pPr>
          </a:lstStyle>
          <a:p>
            <a:pPr>
              <a:defRPr/>
            </a:pPr>
            <a:endParaRPr lang="es-PE"/>
          </a:p>
        </p:txBody>
      </p:sp>
      <p:sp>
        <p:nvSpPr>
          <p:cNvPr id="7" name="Rectangle 6"/>
          <p:cNvSpPr>
            <a:spLocks noGrp="1" noChangeArrowheads="1"/>
          </p:cNvSpPr>
          <p:nvPr>
            <p:ph type="sldNum" sz="quarter" idx="12"/>
          </p:nvPr>
        </p:nvSpPr>
        <p:spPr>
          <a:ln/>
        </p:spPr>
        <p:txBody>
          <a:bodyPr/>
          <a:lstStyle>
            <a:lvl1pPr>
              <a:defRPr/>
            </a:lvl1pPr>
          </a:lstStyle>
          <a:p>
            <a:pPr>
              <a:defRPr/>
            </a:pPr>
            <a:fld id="{757E8057-D3E7-466D-854C-8A68FFF4A573}" type="slidenum">
              <a:rPr lang="en-US"/>
              <a:pPr>
                <a:defRPr/>
              </a:pPr>
              <a:t>‹Nº›</a:t>
            </a:fld>
            <a:endParaRPr lang="en-US"/>
          </a:p>
        </p:txBody>
      </p:sp>
    </p:spTree>
    <p:extLst>
      <p:ext uri="{BB962C8B-B14F-4D97-AF65-F5344CB8AC3E}">
        <p14:creationId xmlns:p14="http://schemas.microsoft.com/office/powerpoint/2010/main" val="5954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PE"/>
          </a:p>
        </p:txBody>
      </p:sp>
      <p:sp>
        <p:nvSpPr>
          <p:cNvPr id="5" name="Rectangle 5"/>
          <p:cNvSpPr>
            <a:spLocks noGrp="1" noChangeArrowheads="1"/>
          </p:cNvSpPr>
          <p:nvPr>
            <p:ph type="ftr" sz="quarter" idx="11"/>
          </p:nvPr>
        </p:nvSpPr>
        <p:spPr>
          <a:ln/>
        </p:spPr>
        <p:txBody>
          <a:bodyPr/>
          <a:lstStyle>
            <a:lvl1pPr>
              <a:defRPr/>
            </a:lvl1pPr>
          </a:lstStyle>
          <a:p>
            <a:pPr>
              <a:defRPr/>
            </a:pPr>
            <a:endParaRPr lang="es-PE"/>
          </a:p>
        </p:txBody>
      </p:sp>
      <p:sp>
        <p:nvSpPr>
          <p:cNvPr id="6" name="Rectangle 6"/>
          <p:cNvSpPr>
            <a:spLocks noGrp="1" noChangeArrowheads="1"/>
          </p:cNvSpPr>
          <p:nvPr>
            <p:ph type="sldNum" sz="quarter" idx="12"/>
          </p:nvPr>
        </p:nvSpPr>
        <p:spPr>
          <a:ln/>
        </p:spPr>
        <p:txBody>
          <a:bodyPr/>
          <a:lstStyle>
            <a:lvl1pPr>
              <a:defRPr/>
            </a:lvl1pPr>
          </a:lstStyle>
          <a:p>
            <a:pPr>
              <a:defRPr/>
            </a:pPr>
            <a:fld id="{07D7D91C-C4B0-4C5E-848E-FED8B8A27D1A}" type="slidenum">
              <a:rPr lang="en-US"/>
              <a:pPr>
                <a:defRPr/>
              </a:pPr>
              <a:t>‹Nº›</a:t>
            </a:fld>
            <a:endParaRPr lang="en-US"/>
          </a:p>
        </p:txBody>
      </p:sp>
    </p:spTree>
    <p:extLst>
      <p:ext uri="{BB962C8B-B14F-4D97-AF65-F5344CB8AC3E}">
        <p14:creationId xmlns:p14="http://schemas.microsoft.com/office/powerpoint/2010/main" val="338860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PE"/>
          </a:p>
        </p:txBody>
      </p:sp>
      <p:sp>
        <p:nvSpPr>
          <p:cNvPr id="5" name="Rectangle 5"/>
          <p:cNvSpPr>
            <a:spLocks noGrp="1" noChangeArrowheads="1"/>
          </p:cNvSpPr>
          <p:nvPr>
            <p:ph type="ftr" sz="quarter" idx="11"/>
          </p:nvPr>
        </p:nvSpPr>
        <p:spPr>
          <a:ln/>
        </p:spPr>
        <p:txBody>
          <a:bodyPr/>
          <a:lstStyle>
            <a:lvl1pPr>
              <a:defRPr/>
            </a:lvl1pPr>
          </a:lstStyle>
          <a:p>
            <a:pPr>
              <a:defRPr/>
            </a:pPr>
            <a:endParaRPr lang="es-PE"/>
          </a:p>
        </p:txBody>
      </p:sp>
      <p:sp>
        <p:nvSpPr>
          <p:cNvPr id="6" name="Rectangle 6"/>
          <p:cNvSpPr>
            <a:spLocks noGrp="1" noChangeArrowheads="1"/>
          </p:cNvSpPr>
          <p:nvPr>
            <p:ph type="sldNum" sz="quarter" idx="12"/>
          </p:nvPr>
        </p:nvSpPr>
        <p:spPr>
          <a:ln/>
        </p:spPr>
        <p:txBody>
          <a:bodyPr/>
          <a:lstStyle>
            <a:lvl1pPr>
              <a:defRPr/>
            </a:lvl1pPr>
          </a:lstStyle>
          <a:p>
            <a:pPr>
              <a:defRPr/>
            </a:pPr>
            <a:fld id="{3AAF0860-7838-4D25-BD92-6F2D26BE48C2}" type="slidenum">
              <a:rPr lang="en-US"/>
              <a:pPr>
                <a:defRPr/>
              </a:pPr>
              <a:t>‹Nº›</a:t>
            </a:fld>
            <a:endParaRPr lang="en-US"/>
          </a:p>
        </p:txBody>
      </p:sp>
    </p:spTree>
    <p:extLst>
      <p:ext uri="{BB962C8B-B14F-4D97-AF65-F5344CB8AC3E}">
        <p14:creationId xmlns:p14="http://schemas.microsoft.com/office/powerpoint/2010/main" val="51189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4"/>
          <p:cNvSpPr>
            <a:spLocks noGrp="1" noChangeArrowheads="1"/>
          </p:cNvSpPr>
          <p:nvPr>
            <p:ph type="dt" sz="half" idx="10"/>
          </p:nvPr>
        </p:nvSpPr>
        <p:spPr>
          <a:ln/>
        </p:spPr>
        <p:txBody>
          <a:bodyPr/>
          <a:lstStyle>
            <a:lvl1pPr>
              <a:defRPr/>
            </a:lvl1pPr>
          </a:lstStyle>
          <a:p>
            <a:pPr>
              <a:defRPr/>
            </a:pPr>
            <a:endParaRPr lang="es-PE"/>
          </a:p>
        </p:txBody>
      </p:sp>
      <p:sp>
        <p:nvSpPr>
          <p:cNvPr id="6" name="Rectangle 5"/>
          <p:cNvSpPr>
            <a:spLocks noGrp="1" noChangeArrowheads="1"/>
          </p:cNvSpPr>
          <p:nvPr>
            <p:ph type="ftr" sz="quarter" idx="11"/>
          </p:nvPr>
        </p:nvSpPr>
        <p:spPr>
          <a:ln/>
        </p:spPr>
        <p:txBody>
          <a:bodyPr/>
          <a:lstStyle>
            <a:lvl1pPr>
              <a:defRPr/>
            </a:lvl1pPr>
          </a:lstStyle>
          <a:p>
            <a:pPr>
              <a:defRPr/>
            </a:pPr>
            <a:endParaRPr lang="es-PE"/>
          </a:p>
        </p:txBody>
      </p:sp>
      <p:sp>
        <p:nvSpPr>
          <p:cNvPr id="7" name="Rectangle 6"/>
          <p:cNvSpPr>
            <a:spLocks noGrp="1" noChangeArrowheads="1"/>
          </p:cNvSpPr>
          <p:nvPr>
            <p:ph type="sldNum" sz="quarter" idx="12"/>
          </p:nvPr>
        </p:nvSpPr>
        <p:spPr>
          <a:ln/>
        </p:spPr>
        <p:txBody>
          <a:bodyPr/>
          <a:lstStyle>
            <a:lvl1pPr>
              <a:defRPr/>
            </a:lvl1pPr>
          </a:lstStyle>
          <a:p>
            <a:pPr>
              <a:defRPr/>
            </a:pPr>
            <a:fld id="{B587F606-3F95-46D8-A717-463566EBBEC8}" type="slidenum">
              <a:rPr lang="en-US"/>
              <a:pPr>
                <a:defRPr/>
              </a:pPr>
              <a:t>‹Nº›</a:t>
            </a:fld>
            <a:endParaRPr lang="en-US"/>
          </a:p>
        </p:txBody>
      </p:sp>
    </p:spTree>
    <p:extLst>
      <p:ext uri="{BB962C8B-B14F-4D97-AF65-F5344CB8AC3E}">
        <p14:creationId xmlns:p14="http://schemas.microsoft.com/office/powerpoint/2010/main" val="205044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Rectangle 4"/>
          <p:cNvSpPr>
            <a:spLocks noGrp="1" noChangeArrowheads="1"/>
          </p:cNvSpPr>
          <p:nvPr>
            <p:ph type="dt" sz="half" idx="10"/>
          </p:nvPr>
        </p:nvSpPr>
        <p:spPr>
          <a:ln/>
        </p:spPr>
        <p:txBody>
          <a:bodyPr/>
          <a:lstStyle>
            <a:lvl1pPr>
              <a:defRPr/>
            </a:lvl1pPr>
          </a:lstStyle>
          <a:p>
            <a:pPr>
              <a:defRPr/>
            </a:pPr>
            <a:endParaRPr lang="es-PE"/>
          </a:p>
        </p:txBody>
      </p:sp>
      <p:sp>
        <p:nvSpPr>
          <p:cNvPr id="8" name="Rectangle 5"/>
          <p:cNvSpPr>
            <a:spLocks noGrp="1" noChangeArrowheads="1"/>
          </p:cNvSpPr>
          <p:nvPr>
            <p:ph type="ftr" sz="quarter" idx="11"/>
          </p:nvPr>
        </p:nvSpPr>
        <p:spPr>
          <a:ln/>
        </p:spPr>
        <p:txBody>
          <a:bodyPr/>
          <a:lstStyle>
            <a:lvl1pPr>
              <a:defRPr/>
            </a:lvl1pPr>
          </a:lstStyle>
          <a:p>
            <a:pPr>
              <a:defRPr/>
            </a:pPr>
            <a:endParaRPr lang="es-PE"/>
          </a:p>
        </p:txBody>
      </p:sp>
      <p:sp>
        <p:nvSpPr>
          <p:cNvPr id="9" name="Rectangle 6"/>
          <p:cNvSpPr>
            <a:spLocks noGrp="1" noChangeArrowheads="1"/>
          </p:cNvSpPr>
          <p:nvPr>
            <p:ph type="sldNum" sz="quarter" idx="12"/>
          </p:nvPr>
        </p:nvSpPr>
        <p:spPr>
          <a:ln/>
        </p:spPr>
        <p:txBody>
          <a:bodyPr/>
          <a:lstStyle>
            <a:lvl1pPr>
              <a:defRPr/>
            </a:lvl1pPr>
          </a:lstStyle>
          <a:p>
            <a:pPr>
              <a:defRPr/>
            </a:pPr>
            <a:fld id="{C309CC57-BF58-4873-9052-E6E51049F3FC}" type="slidenum">
              <a:rPr lang="en-US"/>
              <a:pPr>
                <a:defRPr/>
              </a:pPr>
              <a:t>‹Nº›</a:t>
            </a:fld>
            <a:endParaRPr lang="en-US"/>
          </a:p>
        </p:txBody>
      </p:sp>
    </p:spTree>
    <p:extLst>
      <p:ext uri="{BB962C8B-B14F-4D97-AF65-F5344CB8AC3E}">
        <p14:creationId xmlns:p14="http://schemas.microsoft.com/office/powerpoint/2010/main" val="263186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Rectangle 4"/>
          <p:cNvSpPr>
            <a:spLocks noGrp="1" noChangeArrowheads="1"/>
          </p:cNvSpPr>
          <p:nvPr>
            <p:ph type="dt" sz="half" idx="10"/>
          </p:nvPr>
        </p:nvSpPr>
        <p:spPr>
          <a:ln/>
        </p:spPr>
        <p:txBody>
          <a:bodyPr/>
          <a:lstStyle>
            <a:lvl1pPr>
              <a:defRPr/>
            </a:lvl1pPr>
          </a:lstStyle>
          <a:p>
            <a:pPr>
              <a:defRPr/>
            </a:pPr>
            <a:endParaRPr lang="es-PE"/>
          </a:p>
        </p:txBody>
      </p:sp>
      <p:sp>
        <p:nvSpPr>
          <p:cNvPr id="4" name="Rectangle 5"/>
          <p:cNvSpPr>
            <a:spLocks noGrp="1" noChangeArrowheads="1"/>
          </p:cNvSpPr>
          <p:nvPr>
            <p:ph type="ftr" sz="quarter" idx="11"/>
          </p:nvPr>
        </p:nvSpPr>
        <p:spPr>
          <a:ln/>
        </p:spPr>
        <p:txBody>
          <a:bodyPr/>
          <a:lstStyle>
            <a:lvl1pPr>
              <a:defRPr/>
            </a:lvl1pPr>
          </a:lstStyle>
          <a:p>
            <a:pPr>
              <a:defRPr/>
            </a:pPr>
            <a:endParaRPr lang="es-PE"/>
          </a:p>
        </p:txBody>
      </p:sp>
      <p:sp>
        <p:nvSpPr>
          <p:cNvPr id="5" name="Rectangle 6"/>
          <p:cNvSpPr>
            <a:spLocks noGrp="1" noChangeArrowheads="1"/>
          </p:cNvSpPr>
          <p:nvPr>
            <p:ph type="sldNum" sz="quarter" idx="12"/>
          </p:nvPr>
        </p:nvSpPr>
        <p:spPr>
          <a:ln/>
        </p:spPr>
        <p:txBody>
          <a:bodyPr/>
          <a:lstStyle>
            <a:lvl1pPr>
              <a:defRPr/>
            </a:lvl1pPr>
          </a:lstStyle>
          <a:p>
            <a:pPr>
              <a:defRPr/>
            </a:pPr>
            <a:fld id="{9FF0EF25-537F-4A57-9B29-B4C94318775B}" type="slidenum">
              <a:rPr lang="en-US"/>
              <a:pPr>
                <a:defRPr/>
              </a:pPr>
              <a:t>‹Nº›</a:t>
            </a:fld>
            <a:endParaRPr lang="en-US"/>
          </a:p>
        </p:txBody>
      </p:sp>
    </p:spTree>
    <p:extLst>
      <p:ext uri="{BB962C8B-B14F-4D97-AF65-F5344CB8AC3E}">
        <p14:creationId xmlns:p14="http://schemas.microsoft.com/office/powerpoint/2010/main" val="269251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PE"/>
          </a:p>
        </p:txBody>
      </p:sp>
      <p:sp>
        <p:nvSpPr>
          <p:cNvPr id="3" name="Rectangle 5"/>
          <p:cNvSpPr>
            <a:spLocks noGrp="1" noChangeArrowheads="1"/>
          </p:cNvSpPr>
          <p:nvPr>
            <p:ph type="ftr" sz="quarter" idx="11"/>
          </p:nvPr>
        </p:nvSpPr>
        <p:spPr>
          <a:ln/>
        </p:spPr>
        <p:txBody>
          <a:bodyPr/>
          <a:lstStyle>
            <a:lvl1pPr>
              <a:defRPr/>
            </a:lvl1pPr>
          </a:lstStyle>
          <a:p>
            <a:pPr>
              <a:defRPr/>
            </a:pPr>
            <a:endParaRPr lang="es-PE"/>
          </a:p>
        </p:txBody>
      </p:sp>
      <p:sp>
        <p:nvSpPr>
          <p:cNvPr id="4" name="Rectangle 6"/>
          <p:cNvSpPr>
            <a:spLocks noGrp="1" noChangeArrowheads="1"/>
          </p:cNvSpPr>
          <p:nvPr>
            <p:ph type="sldNum" sz="quarter" idx="12"/>
          </p:nvPr>
        </p:nvSpPr>
        <p:spPr>
          <a:ln/>
        </p:spPr>
        <p:txBody>
          <a:bodyPr/>
          <a:lstStyle>
            <a:lvl1pPr>
              <a:defRPr/>
            </a:lvl1pPr>
          </a:lstStyle>
          <a:p>
            <a:pPr>
              <a:defRPr/>
            </a:pPr>
            <a:fld id="{C1278F1D-DE63-464D-B64A-171DD0E02E31}" type="slidenum">
              <a:rPr lang="en-US"/>
              <a:pPr>
                <a:defRPr/>
              </a:pPr>
              <a:t>‹Nº›</a:t>
            </a:fld>
            <a:endParaRPr lang="en-US"/>
          </a:p>
        </p:txBody>
      </p:sp>
    </p:spTree>
    <p:extLst>
      <p:ext uri="{BB962C8B-B14F-4D97-AF65-F5344CB8AC3E}">
        <p14:creationId xmlns:p14="http://schemas.microsoft.com/office/powerpoint/2010/main" val="271618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PE"/>
          </a:p>
        </p:txBody>
      </p:sp>
      <p:sp>
        <p:nvSpPr>
          <p:cNvPr id="6" name="Rectangle 5"/>
          <p:cNvSpPr>
            <a:spLocks noGrp="1" noChangeArrowheads="1"/>
          </p:cNvSpPr>
          <p:nvPr>
            <p:ph type="ftr" sz="quarter" idx="11"/>
          </p:nvPr>
        </p:nvSpPr>
        <p:spPr>
          <a:ln/>
        </p:spPr>
        <p:txBody>
          <a:bodyPr/>
          <a:lstStyle>
            <a:lvl1pPr>
              <a:defRPr/>
            </a:lvl1pPr>
          </a:lstStyle>
          <a:p>
            <a:pPr>
              <a:defRPr/>
            </a:pPr>
            <a:endParaRPr lang="es-PE"/>
          </a:p>
        </p:txBody>
      </p:sp>
      <p:sp>
        <p:nvSpPr>
          <p:cNvPr id="7" name="Rectangle 6"/>
          <p:cNvSpPr>
            <a:spLocks noGrp="1" noChangeArrowheads="1"/>
          </p:cNvSpPr>
          <p:nvPr>
            <p:ph type="sldNum" sz="quarter" idx="12"/>
          </p:nvPr>
        </p:nvSpPr>
        <p:spPr>
          <a:ln/>
        </p:spPr>
        <p:txBody>
          <a:bodyPr/>
          <a:lstStyle>
            <a:lvl1pPr>
              <a:defRPr/>
            </a:lvl1pPr>
          </a:lstStyle>
          <a:p>
            <a:pPr>
              <a:defRPr/>
            </a:pPr>
            <a:fld id="{00B7ABA5-DD59-4EDB-A393-CE8B1FE83E9D}" type="slidenum">
              <a:rPr lang="en-US"/>
              <a:pPr>
                <a:defRPr/>
              </a:pPr>
              <a:t>‹Nº›</a:t>
            </a:fld>
            <a:endParaRPr lang="en-US"/>
          </a:p>
        </p:txBody>
      </p:sp>
    </p:spTree>
    <p:extLst>
      <p:ext uri="{BB962C8B-B14F-4D97-AF65-F5344CB8AC3E}">
        <p14:creationId xmlns:p14="http://schemas.microsoft.com/office/powerpoint/2010/main" val="247081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PE"/>
          </a:p>
        </p:txBody>
      </p:sp>
      <p:sp>
        <p:nvSpPr>
          <p:cNvPr id="6" name="Rectangle 5"/>
          <p:cNvSpPr>
            <a:spLocks noGrp="1" noChangeArrowheads="1"/>
          </p:cNvSpPr>
          <p:nvPr>
            <p:ph type="ftr" sz="quarter" idx="11"/>
          </p:nvPr>
        </p:nvSpPr>
        <p:spPr>
          <a:ln/>
        </p:spPr>
        <p:txBody>
          <a:bodyPr/>
          <a:lstStyle>
            <a:lvl1pPr>
              <a:defRPr/>
            </a:lvl1pPr>
          </a:lstStyle>
          <a:p>
            <a:pPr>
              <a:defRPr/>
            </a:pPr>
            <a:endParaRPr lang="es-PE"/>
          </a:p>
        </p:txBody>
      </p:sp>
      <p:sp>
        <p:nvSpPr>
          <p:cNvPr id="7" name="Rectangle 6"/>
          <p:cNvSpPr>
            <a:spLocks noGrp="1" noChangeArrowheads="1"/>
          </p:cNvSpPr>
          <p:nvPr>
            <p:ph type="sldNum" sz="quarter" idx="12"/>
          </p:nvPr>
        </p:nvSpPr>
        <p:spPr>
          <a:ln/>
        </p:spPr>
        <p:txBody>
          <a:bodyPr/>
          <a:lstStyle>
            <a:lvl1pPr>
              <a:defRPr/>
            </a:lvl1pPr>
          </a:lstStyle>
          <a:p>
            <a:pPr>
              <a:defRPr/>
            </a:pPr>
            <a:fld id="{4988BE7B-16B4-433F-B0A4-CDAC54A46F23}" type="slidenum">
              <a:rPr lang="en-US"/>
              <a:pPr>
                <a:defRPr/>
              </a:pPr>
              <a:t>‹Nº›</a:t>
            </a:fld>
            <a:endParaRPr lang="en-US"/>
          </a:p>
        </p:txBody>
      </p:sp>
    </p:spTree>
    <p:extLst>
      <p:ext uri="{BB962C8B-B14F-4D97-AF65-F5344CB8AC3E}">
        <p14:creationId xmlns:p14="http://schemas.microsoft.com/office/powerpoint/2010/main" val="73964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smtClean="0"/>
              <a:t>Click to edit Master text styles</a:t>
            </a:r>
          </a:p>
          <a:p>
            <a:pPr lvl="1"/>
            <a:r>
              <a:rPr lang="en-US" altLang="es-ES" smtClean="0"/>
              <a:t>Second level</a:t>
            </a:r>
          </a:p>
          <a:p>
            <a:pPr lvl="2"/>
            <a:r>
              <a:rPr lang="en-US" altLang="es-ES" smtClean="0"/>
              <a:t>Third level</a:t>
            </a:r>
          </a:p>
          <a:p>
            <a:pPr lvl="3"/>
            <a:r>
              <a:rPr lang="en-US" altLang="es-ES" smtClean="0"/>
              <a:t>Fourth level</a:t>
            </a:r>
          </a:p>
          <a:p>
            <a:pPr lvl="4"/>
            <a:r>
              <a:rPr lang="en-US" altLang="es-E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s-PE"/>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s-PE"/>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EBB4F8F-FF10-4649-8B7A-E8BC5FAB7266}"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oleObject" Target="../embeddings/oleObject15.bin"/><Relationship Id="rId5" Type="http://schemas.openxmlformats.org/officeDocument/2006/relationships/oleObject" Target="../embeddings/oleObject11.bin"/><Relationship Id="rId10" Type="http://schemas.openxmlformats.org/officeDocument/2006/relationships/oleObject" Target="../embeddings/oleObject14.bin"/><Relationship Id="rId4" Type="http://schemas.openxmlformats.org/officeDocument/2006/relationships/image" Target="../media/image7.wmf"/><Relationship Id="rId9" Type="http://schemas.openxmlformats.org/officeDocument/2006/relationships/image" Target="../media/image11.wmf"/></Relationships>
</file>

<file path=ppt/slides/_rels/slide1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14.wmf"/><Relationship Id="rId4" Type="http://schemas.openxmlformats.org/officeDocument/2006/relationships/image" Target="../media/image12.wmf"/><Relationship Id="rId9"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18.wmf"/><Relationship Id="rId2" Type="http://schemas.openxmlformats.org/officeDocument/2006/relationships/slideLayout" Target="../slideLayouts/slideLayout7.xml"/><Relationship Id="rId16" Type="http://schemas.openxmlformats.org/officeDocument/2006/relationships/image" Target="../media/image20.wmf"/><Relationship Id="rId1" Type="http://schemas.openxmlformats.org/officeDocument/2006/relationships/vmlDrawing" Target="../drawings/vmlDrawing6.vml"/><Relationship Id="rId6" Type="http://schemas.openxmlformats.org/officeDocument/2006/relationships/image" Target="../media/image15.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17.wmf"/><Relationship Id="rId4" Type="http://schemas.openxmlformats.org/officeDocument/2006/relationships/image" Target="../media/image7.wmf"/><Relationship Id="rId9" Type="http://schemas.openxmlformats.org/officeDocument/2006/relationships/oleObject" Target="../embeddings/oleObject24.bin"/><Relationship Id="rId14" Type="http://schemas.openxmlformats.org/officeDocument/2006/relationships/image" Target="../media/image1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1.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7.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9.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79500" y="2000250"/>
            <a:ext cx="8064500" cy="1098550"/>
          </a:xfrm>
        </p:spPr>
        <p:txBody>
          <a:bodyPr/>
          <a:lstStyle/>
          <a:p>
            <a:pPr eaLnBrk="1" hangingPunct="1"/>
            <a:r>
              <a:rPr lang="es-ES" altLang="es-ES" sz="2800" smtClean="0">
                <a:solidFill>
                  <a:schemeClr val="folHlink"/>
                </a:solidFill>
              </a:rPr>
              <a:t>Universidad Nacional Agraria La Molina</a:t>
            </a:r>
            <a:br>
              <a:rPr lang="es-ES" altLang="es-ES" sz="2800" smtClean="0">
                <a:solidFill>
                  <a:schemeClr val="folHlink"/>
                </a:solidFill>
              </a:rPr>
            </a:br>
            <a:r>
              <a:rPr lang="es-ES" altLang="es-ES" sz="2800" smtClean="0">
                <a:solidFill>
                  <a:schemeClr val="folHlink"/>
                </a:solidFill>
              </a:rPr>
              <a:t>Departamento de Estadística e Informática</a:t>
            </a:r>
          </a:p>
        </p:txBody>
      </p:sp>
      <p:sp>
        <p:nvSpPr>
          <p:cNvPr id="3075" name="Rectangle 3"/>
          <p:cNvSpPr>
            <a:spLocks noGrp="1" noChangeArrowheads="1"/>
          </p:cNvSpPr>
          <p:nvPr>
            <p:ph type="subTitle" idx="1"/>
          </p:nvPr>
        </p:nvSpPr>
        <p:spPr>
          <a:xfrm>
            <a:off x="1285875" y="3643313"/>
            <a:ext cx="7858125" cy="550862"/>
          </a:xfrm>
        </p:spPr>
        <p:txBody>
          <a:bodyPr/>
          <a:lstStyle/>
          <a:p>
            <a:pPr eaLnBrk="1" hangingPunct="1">
              <a:lnSpc>
                <a:spcPct val="90000"/>
              </a:lnSpc>
            </a:pPr>
            <a:r>
              <a:rPr lang="es-PE" altLang="es-ES" smtClean="0"/>
              <a:t>Estadística  Computacional</a:t>
            </a:r>
            <a:endParaRPr lang="es-ES" altLang="es-ES" smtClean="0"/>
          </a:p>
        </p:txBody>
      </p:sp>
      <p:sp>
        <p:nvSpPr>
          <p:cNvPr id="3076" name="Rectangle 4"/>
          <p:cNvSpPr>
            <a:spLocks noChangeArrowheads="1"/>
          </p:cNvSpPr>
          <p:nvPr/>
        </p:nvSpPr>
        <p:spPr bwMode="auto">
          <a:xfrm>
            <a:off x="2514600" y="5105400"/>
            <a:ext cx="53276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accent2"/>
              </a:buClr>
              <a:buFont typeface="Wingdings" panose="05000000000000000000" pitchFamily="2" charset="2"/>
              <a:buNone/>
            </a:pPr>
            <a:r>
              <a:rPr lang="es-ES" altLang="es-ES" sz="2800">
                <a:solidFill>
                  <a:schemeClr val="folHlink"/>
                </a:solidFill>
                <a:latin typeface="Gill Sans MT" panose="020B0502020104020203" pitchFamily="34" charset="0"/>
              </a:rPr>
              <a:t>Dra. Frida Coaquira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87350"/>
            <a:ext cx="8229600" cy="655638"/>
          </a:xfrm>
        </p:spPr>
        <p:txBody>
          <a:bodyPr/>
          <a:lstStyle/>
          <a:p>
            <a:pPr eaLnBrk="1" hangingPunct="1"/>
            <a:r>
              <a:rPr lang="es-ES" altLang="es-ES" sz="4000" smtClean="0"/>
              <a:t>Comparación del Jackknife con el Bootstrap</a:t>
            </a:r>
          </a:p>
        </p:txBody>
      </p:sp>
      <p:sp>
        <p:nvSpPr>
          <p:cNvPr id="13315" name="Rectangle 3"/>
          <p:cNvSpPr>
            <a:spLocks noGrp="1" noChangeArrowheads="1"/>
          </p:cNvSpPr>
          <p:nvPr>
            <p:ph type="body" sz="half" idx="1"/>
          </p:nvPr>
        </p:nvSpPr>
        <p:spPr>
          <a:xfrm>
            <a:off x="1042988" y="1341438"/>
            <a:ext cx="7493000" cy="2058987"/>
          </a:xfrm>
        </p:spPr>
        <p:txBody>
          <a:bodyPr/>
          <a:lstStyle/>
          <a:p>
            <a:pPr marL="0" indent="0" algn="just" eaLnBrk="1" hangingPunct="1">
              <a:buFontTx/>
              <a:buNone/>
            </a:pPr>
            <a:r>
              <a:rPr lang="es-ES" altLang="es-ES" sz="2800" smtClean="0"/>
              <a:t>Los resultados de los errores estándar por bootstrap y Jackknife para los conjuntos de datos: colesterol (media) y cars (coeficiente de correlación) se presentan a continuación</a:t>
            </a:r>
          </a:p>
        </p:txBody>
      </p:sp>
      <p:graphicFrame>
        <p:nvGraphicFramePr>
          <p:cNvPr id="11268" name="Group 4"/>
          <p:cNvGraphicFramePr>
            <a:graphicFrameLocks noGrp="1"/>
          </p:cNvGraphicFramePr>
          <p:nvPr>
            <p:ph sz="half" idx="2"/>
          </p:nvPr>
        </p:nvGraphicFramePr>
        <p:xfrm>
          <a:off x="323850" y="3068638"/>
          <a:ext cx="8353425" cy="2260600"/>
        </p:xfrm>
        <a:graphic>
          <a:graphicData uri="http://schemas.openxmlformats.org/drawingml/2006/table">
            <a:tbl>
              <a:tblPr/>
              <a:tblGrid>
                <a:gridCol w="2930525">
                  <a:extLst>
                    <a:ext uri="{9D8B030D-6E8A-4147-A177-3AD203B41FA5}">
                      <a16:colId xmlns:a16="http://schemas.microsoft.com/office/drawing/2014/main" val="20000"/>
                    </a:ext>
                  </a:extLst>
                </a:gridCol>
                <a:gridCol w="2492375">
                  <a:extLst>
                    <a:ext uri="{9D8B030D-6E8A-4147-A177-3AD203B41FA5}">
                      <a16:colId xmlns:a16="http://schemas.microsoft.com/office/drawing/2014/main" val="20001"/>
                    </a:ext>
                  </a:extLst>
                </a:gridCol>
                <a:gridCol w="2930525">
                  <a:extLst>
                    <a:ext uri="{9D8B030D-6E8A-4147-A177-3AD203B41FA5}">
                      <a16:colId xmlns:a16="http://schemas.microsoft.com/office/drawing/2014/main" val="20002"/>
                    </a:ext>
                  </a:extLst>
                </a:gridCol>
              </a:tblGrid>
              <a:tr h="56515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Método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Conjunto de Datos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MX"/>
                    </a:p>
                  </a:txBody>
                  <a:tcPr/>
                </a:tc>
                <a:extLst>
                  <a:ext uri="{0D108BD9-81ED-4DB2-BD59-A6C34878D82A}">
                    <a16:rowId xmlns:a16="http://schemas.microsoft.com/office/drawing/2014/main" val="10000"/>
                  </a:ext>
                </a:extLst>
              </a:tr>
              <a:tr h="565150">
                <a:tc vMerge="1">
                  <a:txBody>
                    <a:bodyPr/>
                    <a:lstStyle/>
                    <a:p>
                      <a:endParaRPr lang="es-MX"/>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Colesterol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Cars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Bootstrap (B=50)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3.5170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0.0403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Jackknife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3.3059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0.0464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336" name="Text Box 24"/>
          <p:cNvSpPr txBox="1">
            <a:spLocks noChangeArrowheads="1"/>
          </p:cNvSpPr>
          <p:nvPr/>
        </p:nvSpPr>
        <p:spPr bwMode="auto">
          <a:xfrm>
            <a:off x="684213" y="5445125"/>
            <a:ext cx="8459787"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90000"/>
              </a:lnSpc>
              <a:spcBef>
                <a:spcPct val="50000"/>
              </a:spcBef>
              <a:buClr>
                <a:schemeClr val="folHlink"/>
              </a:buClr>
              <a:buSzPct val="60000"/>
              <a:buFont typeface="Wingdings" panose="05000000000000000000" pitchFamily="2" charset="2"/>
              <a:buNone/>
            </a:pPr>
            <a:r>
              <a:rPr lang="es-ES" altLang="es-ES" sz="2400">
                <a:latin typeface="Tahoma" panose="020B0604030504040204" pitchFamily="34" charset="0"/>
              </a:rPr>
              <a:t>Se puede apreciar que para el caso de la estimación del error estándar de la media (estadístico lineal) el Jackknife es mejor que el bootstrap, no sucede los mismo para el error estándar del coeficiente de correlación (estadístico no lineal).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16013" y="188913"/>
            <a:ext cx="7793037" cy="1054100"/>
          </a:xfrm>
        </p:spPr>
        <p:txBody>
          <a:bodyPr/>
          <a:lstStyle/>
          <a:p>
            <a:pPr eaLnBrk="1" hangingPunct="1"/>
            <a:r>
              <a:rPr lang="es-ES" altLang="es-ES" sz="4000" smtClean="0"/>
              <a:t>Comparación del Jackknife con el Bootstrap. Otro ejemplo</a:t>
            </a:r>
          </a:p>
        </p:txBody>
      </p:sp>
      <p:sp>
        <p:nvSpPr>
          <p:cNvPr id="14339" name="Rectangle 3"/>
          <p:cNvSpPr>
            <a:spLocks noGrp="1" noChangeArrowheads="1"/>
          </p:cNvSpPr>
          <p:nvPr>
            <p:ph type="body" sz="half" idx="1"/>
          </p:nvPr>
        </p:nvSpPr>
        <p:spPr>
          <a:xfrm>
            <a:off x="684213" y="1585913"/>
            <a:ext cx="7920037" cy="2563812"/>
          </a:xfrm>
        </p:spPr>
        <p:txBody>
          <a:bodyPr/>
          <a:lstStyle/>
          <a:p>
            <a:pPr marL="0" indent="0" algn="just" eaLnBrk="1" hangingPunct="1">
              <a:lnSpc>
                <a:spcPct val="90000"/>
              </a:lnSpc>
              <a:buFontTx/>
              <a:buNone/>
            </a:pPr>
            <a:r>
              <a:rPr lang="es-ES" altLang="es-ES" sz="2800" smtClean="0"/>
              <a:t>Generación de 200 muestras de una normal bivariada y comparación de la variabilidad de los errores estándar por bootstrap y Jackknife </a:t>
            </a:r>
          </a:p>
        </p:txBody>
      </p:sp>
      <p:sp>
        <p:nvSpPr>
          <p:cNvPr id="14340" name="Rectangle 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sp>
        <p:nvSpPr>
          <p:cNvPr id="14341"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pic>
        <p:nvPicPr>
          <p:cNvPr id="1434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276475"/>
            <a:ext cx="74898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768350"/>
          </a:xfrm>
        </p:spPr>
        <p:txBody>
          <a:bodyPr/>
          <a:lstStyle/>
          <a:p>
            <a:pPr eaLnBrk="1" hangingPunct="1"/>
            <a:r>
              <a:rPr lang="es-ES" altLang="es-ES" smtClean="0"/>
              <a:t>Falla del Jackknife</a:t>
            </a:r>
          </a:p>
        </p:txBody>
      </p:sp>
      <p:sp>
        <p:nvSpPr>
          <p:cNvPr id="15363" name="Rectangle 3"/>
          <p:cNvSpPr>
            <a:spLocks noGrp="1" noChangeArrowheads="1"/>
          </p:cNvSpPr>
          <p:nvPr>
            <p:ph type="body" idx="1"/>
          </p:nvPr>
        </p:nvSpPr>
        <p:spPr>
          <a:xfrm>
            <a:off x="1182688" y="1628775"/>
            <a:ext cx="7772400" cy="4503738"/>
          </a:xfrm>
        </p:spPr>
        <p:txBody>
          <a:bodyPr/>
          <a:lstStyle/>
          <a:p>
            <a:pPr marL="0" indent="0" algn="just" eaLnBrk="1" hangingPunct="1">
              <a:lnSpc>
                <a:spcPct val="90000"/>
              </a:lnSpc>
              <a:buFontTx/>
              <a:buNone/>
            </a:pPr>
            <a:r>
              <a:rPr lang="es-ES" altLang="es-ES" sz="2800" smtClean="0"/>
              <a:t>El método de Jackknife puede fallar al estimar el error estándar, dando un valor de cero.  Esto sucede cuando se desea estimar el error estándar por Jackknife para estimadores que no son suaves (robustos). Un estimador es suave si pequeños cambios en los datos producen pequeños cambios en el estimador. Tal es el caso de la media y la correlación; sin embargo la mediana es un estimador no suave (robusto) porque habría que modificar más de la mitad de la muestra para que cambie su valor.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768350"/>
          </a:xfrm>
        </p:spPr>
        <p:txBody>
          <a:bodyPr/>
          <a:lstStyle/>
          <a:p>
            <a:pPr eaLnBrk="1" hangingPunct="1"/>
            <a:r>
              <a:rPr lang="es-ES" altLang="es-ES" smtClean="0"/>
              <a:t>Falla del Jackknife</a:t>
            </a:r>
          </a:p>
        </p:txBody>
      </p:sp>
      <p:sp>
        <p:nvSpPr>
          <p:cNvPr id="16387" name="Rectangle 3"/>
          <p:cNvSpPr>
            <a:spLocks noGrp="1" noChangeArrowheads="1"/>
          </p:cNvSpPr>
          <p:nvPr>
            <p:ph type="body" idx="1"/>
          </p:nvPr>
        </p:nvSpPr>
        <p:spPr>
          <a:xfrm>
            <a:off x="1182688" y="1628775"/>
            <a:ext cx="7772400" cy="4503738"/>
          </a:xfrm>
        </p:spPr>
        <p:txBody>
          <a:bodyPr/>
          <a:lstStyle/>
          <a:p>
            <a:pPr marL="0" indent="0" algn="just" eaLnBrk="1" hangingPunct="1">
              <a:lnSpc>
                <a:spcPct val="90000"/>
              </a:lnSpc>
              <a:buFontTx/>
              <a:buNone/>
            </a:pPr>
            <a:r>
              <a:rPr lang="es-ES" altLang="es-ES" sz="2800" smtClean="0"/>
              <a:t>Para trabajar con estimadores robustos se generaliza el Jackknife eliminando más de una observación al estimar el estadístico. Este método recibe el nombre de “Jackknife eliminando-d”; dado que en cada paso se eliminan d observaciones de la muestra. </a:t>
            </a:r>
          </a:p>
          <a:p>
            <a:pPr marL="0" indent="0" algn="just" eaLnBrk="1" hangingPunct="1">
              <a:lnSpc>
                <a:spcPct val="90000"/>
              </a:lnSpc>
              <a:buFontTx/>
              <a:buNone/>
            </a:pPr>
            <a:endParaRPr lang="es-ES" altLang="es-ES" sz="2800" smtClean="0"/>
          </a:p>
          <a:p>
            <a:pPr marL="0" indent="0" algn="just" eaLnBrk="1" hangingPunct="1">
              <a:lnSpc>
                <a:spcPct val="90000"/>
              </a:lnSpc>
              <a:buFontTx/>
              <a:buNone/>
            </a:pPr>
            <a:r>
              <a:rPr lang="es-ES" altLang="es-ES" sz="2800" smtClean="0"/>
              <a:t>Ejemplo:</a:t>
            </a:r>
          </a:p>
          <a:p>
            <a:pPr marL="0" indent="0" algn="just" eaLnBrk="1" hangingPunct="1">
              <a:lnSpc>
                <a:spcPct val="90000"/>
              </a:lnSpc>
              <a:buFontTx/>
              <a:buNone/>
            </a:pPr>
            <a:r>
              <a:rPr lang="es-ES" altLang="es-ES" sz="2800" smtClean="0"/>
              <a:t>Sean los salarios diarios de 8 trabajadores 220, 299, 215, 289, 276, 322, 259, 276. </a:t>
            </a:r>
          </a:p>
          <a:p>
            <a:pPr marL="0" indent="0" algn="just" eaLnBrk="1" hangingPunct="1">
              <a:lnSpc>
                <a:spcPct val="90000"/>
              </a:lnSpc>
              <a:buFontTx/>
              <a:buNone/>
            </a:pPr>
            <a:r>
              <a:rPr lang="es-ES" altLang="es-ES" sz="2800" smtClean="0"/>
              <a:t>Halle el error estándar por Jackknnife y Bootstrap para la mediana.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768350"/>
          </a:xfrm>
        </p:spPr>
        <p:txBody>
          <a:bodyPr/>
          <a:lstStyle/>
          <a:p>
            <a:pPr eaLnBrk="1" hangingPunct="1"/>
            <a:r>
              <a:rPr lang="es-ES" altLang="es-ES" sz="4000" smtClean="0"/>
              <a:t>Uso del Jackknife para estimar intervalos de confianza</a:t>
            </a:r>
          </a:p>
        </p:txBody>
      </p:sp>
      <p:sp>
        <p:nvSpPr>
          <p:cNvPr id="17411" name="Rectangle 3"/>
          <p:cNvSpPr>
            <a:spLocks noGrp="1" noChangeArrowheads="1"/>
          </p:cNvSpPr>
          <p:nvPr>
            <p:ph type="body" idx="1"/>
          </p:nvPr>
        </p:nvSpPr>
        <p:spPr>
          <a:xfrm>
            <a:off x="1182688" y="1628775"/>
            <a:ext cx="7772400" cy="4503738"/>
          </a:xfrm>
        </p:spPr>
        <p:txBody>
          <a:bodyPr/>
          <a:lstStyle/>
          <a:p>
            <a:pPr marL="0" indent="0" algn="just" eaLnBrk="1" hangingPunct="1">
              <a:lnSpc>
                <a:spcPct val="90000"/>
              </a:lnSpc>
              <a:buFontTx/>
              <a:buNone/>
            </a:pPr>
            <a:r>
              <a:rPr lang="es-ES" altLang="es-ES" smtClean="0"/>
              <a:t>En los métodos: estándar, bootstrapping estudentizado y doble bootstrapping  se puede estimar el error estándar aplicando Jackknife.</a:t>
            </a:r>
          </a:p>
          <a:p>
            <a:pPr marL="0" indent="0" algn="just" eaLnBrk="1" hangingPunct="1">
              <a:lnSpc>
                <a:spcPct val="90000"/>
              </a:lnSpc>
              <a:buFontTx/>
              <a:buNone/>
            </a:pPr>
            <a:r>
              <a:rPr lang="es-ES" altLang="es-ES" smtClean="0"/>
              <a:t>Primero se generan B muestras bootstrap y en cada una de ellas se usa Jackknife para estimar el error estándar.</a:t>
            </a:r>
          </a:p>
          <a:p>
            <a:pPr marL="0" indent="0" algn="just" eaLnBrk="1" hangingPunct="1">
              <a:lnSpc>
                <a:spcPct val="90000"/>
              </a:lnSpc>
              <a:buFontTx/>
              <a:buNone/>
            </a:pPr>
            <a:r>
              <a:rPr lang="es-ES" altLang="es-ES" smtClean="0"/>
              <a:t>Es decir se combina el bootstrap con el Jackknife.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712787"/>
          </a:xfrm>
        </p:spPr>
        <p:txBody>
          <a:bodyPr/>
          <a:lstStyle/>
          <a:p>
            <a:pPr eaLnBrk="1" hangingPunct="1"/>
            <a:r>
              <a:rPr lang="es-ES" altLang="es-ES" smtClean="0"/>
              <a:t>Aplicación</a:t>
            </a:r>
          </a:p>
        </p:txBody>
      </p:sp>
      <p:sp>
        <p:nvSpPr>
          <p:cNvPr id="18435" name="Rectangle 3"/>
          <p:cNvSpPr>
            <a:spLocks noGrp="1" noChangeArrowheads="1"/>
          </p:cNvSpPr>
          <p:nvPr>
            <p:ph type="body" sz="half" idx="1"/>
          </p:nvPr>
        </p:nvSpPr>
        <p:spPr>
          <a:xfrm>
            <a:off x="1187450" y="1700213"/>
            <a:ext cx="7350125" cy="1339850"/>
          </a:xfrm>
        </p:spPr>
        <p:txBody>
          <a:bodyPr/>
          <a:lstStyle/>
          <a:p>
            <a:pPr marL="0" indent="0" algn="just" eaLnBrk="1" hangingPunct="1">
              <a:lnSpc>
                <a:spcPct val="90000"/>
              </a:lnSpc>
              <a:buFontTx/>
              <a:buNone/>
            </a:pPr>
            <a:r>
              <a:rPr lang="es-ES" altLang="es-ES" sz="2800" smtClean="0"/>
              <a:t>A continuación se presentan intervalos de confianza para diferentes valores de B bajo el método de bootstrapping estudentizado</a:t>
            </a:r>
          </a:p>
        </p:txBody>
      </p:sp>
      <p:graphicFrame>
        <p:nvGraphicFramePr>
          <p:cNvPr id="16388" name="Group 4"/>
          <p:cNvGraphicFramePr>
            <a:graphicFrameLocks noGrp="1"/>
          </p:cNvGraphicFramePr>
          <p:nvPr>
            <p:ph sz="half" idx="2"/>
          </p:nvPr>
        </p:nvGraphicFramePr>
        <p:xfrm>
          <a:off x="468313" y="3644900"/>
          <a:ext cx="8424862" cy="2016126"/>
        </p:xfrm>
        <a:graphic>
          <a:graphicData uri="http://schemas.openxmlformats.org/drawingml/2006/table">
            <a:tbl>
              <a:tblPr/>
              <a:tblGrid>
                <a:gridCol w="2103437">
                  <a:extLst>
                    <a:ext uri="{9D8B030D-6E8A-4147-A177-3AD203B41FA5}">
                      <a16:colId xmlns:a16="http://schemas.microsoft.com/office/drawing/2014/main" val="20000"/>
                    </a:ext>
                  </a:extLst>
                </a:gridCol>
                <a:gridCol w="2136775">
                  <a:extLst>
                    <a:ext uri="{9D8B030D-6E8A-4147-A177-3AD203B41FA5}">
                      <a16:colId xmlns:a16="http://schemas.microsoft.com/office/drawing/2014/main" val="20001"/>
                    </a:ext>
                  </a:extLst>
                </a:gridCol>
                <a:gridCol w="2047875">
                  <a:extLst>
                    <a:ext uri="{9D8B030D-6E8A-4147-A177-3AD203B41FA5}">
                      <a16:colId xmlns:a16="http://schemas.microsoft.com/office/drawing/2014/main" val="20002"/>
                    </a:ext>
                  </a:extLst>
                </a:gridCol>
                <a:gridCol w="2136775">
                  <a:extLst>
                    <a:ext uri="{9D8B030D-6E8A-4147-A177-3AD203B41FA5}">
                      <a16:colId xmlns:a16="http://schemas.microsoft.com/office/drawing/2014/main" val="20003"/>
                    </a:ext>
                  </a:extLst>
                </a:gridCol>
              </a:tblGrid>
              <a:tr h="684213">
                <a:tc rowSpan="2">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panose="020B0604020202020204" pitchFamily="34" charset="0"/>
                        </a:rPr>
                        <a:t>Intervalo de confianza para la media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panose="020B0604020202020204" pitchFamily="34" charset="0"/>
                        </a:rPr>
                        <a:t>Número de muestras bootstrap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0000"/>
                  </a:ext>
                </a:extLst>
              </a:tr>
              <a:tr h="682625">
                <a:tc vMerge="1">
                  <a:txBody>
                    <a:bodyPr/>
                    <a:lstStyle/>
                    <a:p>
                      <a:endParaRPr lang="es-PE"/>
                    </a:p>
                  </a:txBody>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panose="020B0604020202020204"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panose="020B0604020202020204"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9288">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panose="020B0604020202020204" pitchFamily="34" charset="0"/>
                        </a:rPr>
                        <a:t>IC(</a:t>
                      </a:r>
                      <a:r>
                        <a:rPr kumimoji="0" lang="es-ES" sz="2800" b="0" i="0" u="none" strike="noStrike" cap="none" normalizeH="0" baseline="0" smtClean="0">
                          <a:ln>
                            <a:noFill/>
                          </a:ln>
                          <a:solidFill>
                            <a:schemeClr val="tx1"/>
                          </a:solidFill>
                          <a:effectLst/>
                          <a:latin typeface="Arial" panose="020B0604020202020204" pitchFamily="34" charset="0"/>
                          <a:sym typeface="Symbol" panose="05050102010706020507" pitchFamily="18" charset="2"/>
                        </a:rPr>
                        <a:t></a:t>
                      </a:r>
                      <a:r>
                        <a:rPr kumimoji="0" lang="es-ES" sz="2800" b="0" i="0" u="none" strike="noStrike" cap="none" normalizeH="0" baseline="0" smtClean="0">
                          <a:ln>
                            <a:noFill/>
                          </a:ln>
                          <a:solidFill>
                            <a:schemeClr val="tx1"/>
                          </a:solidFill>
                          <a:effectLst/>
                          <a:latin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Arial" panose="020B0604020202020204" pitchFamily="34" charset="0"/>
                        </a:rPr>
                        <a:t>[ 211.51 ; 226.53</a:t>
                      </a:r>
                      <a:r>
                        <a:rPr kumimoji="0" lang="es-ES" sz="2000" b="0" i="0" u="none" strike="noStrike" cap="none" normalizeH="0" baseline="0" smtClean="0">
                          <a:ln>
                            <a:noFill/>
                          </a:ln>
                          <a:solidFill>
                            <a:schemeClr val="tx1"/>
                          </a:solidFill>
                          <a:effectLst/>
                          <a:latin typeface="Arial" panose="020B0604020202020204"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Arial" panose="020B0604020202020204" pitchFamily="34" charset="0"/>
                        </a:rPr>
                        <a:t>[ 210.27; 227.03 ]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Arial" panose="020B0604020202020204" pitchFamily="34" charset="0"/>
                        </a:rPr>
                        <a:t>[ 211.06 ; 225.61 ]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768350"/>
          </a:xfrm>
        </p:spPr>
        <p:txBody>
          <a:bodyPr/>
          <a:lstStyle/>
          <a:p>
            <a:pPr eaLnBrk="1" hangingPunct="1"/>
            <a:r>
              <a:rPr lang="es-ES" altLang="es-ES" sz="4000" smtClean="0"/>
              <a:t>Jackknife después de Bootstrap</a:t>
            </a:r>
          </a:p>
        </p:txBody>
      </p:sp>
      <p:sp>
        <p:nvSpPr>
          <p:cNvPr id="19459" name="Rectangle 3"/>
          <p:cNvSpPr>
            <a:spLocks noGrp="1" noChangeArrowheads="1"/>
          </p:cNvSpPr>
          <p:nvPr>
            <p:ph type="body" idx="1"/>
          </p:nvPr>
        </p:nvSpPr>
        <p:spPr>
          <a:xfrm>
            <a:off x="1182688" y="1412875"/>
            <a:ext cx="7772400" cy="4503738"/>
          </a:xfrm>
        </p:spPr>
        <p:txBody>
          <a:bodyPr/>
          <a:lstStyle/>
          <a:p>
            <a:pPr marL="0" indent="0" algn="just" eaLnBrk="1" hangingPunct="1">
              <a:buFontTx/>
              <a:buNone/>
            </a:pPr>
            <a:r>
              <a:rPr lang="es-ES" altLang="es-ES" smtClean="0"/>
              <a:t>Hasta ahora se ha presentado métodos bootstrap para estimar la precisión estadística de estimadores a través de estimaciones bootstrap del error estándar y sesgo, pero estas estimaciones también tienen un error asociado a ellas.</a:t>
            </a:r>
          </a:p>
          <a:p>
            <a:pPr marL="0" indent="0" algn="just" eaLnBrk="1" hangingPunct="1">
              <a:buFontTx/>
              <a:buNone/>
            </a:pPr>
            <a:r>
              <a:rPr lang="es-ES" altLang="es-ES" smtClean="0"/>
              <a:t>Este error proviene de dos fuentes: la variabilidad del muestreo (variabilidad entre las muestras bootstrap) y al hecho de usar un número finito B de muestras bootstrap.</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768350"/>
          </a:xfrm>
        </p:spPr>
        <p:txBody>
          <a:bodyPr/>
          <a:lstStyle/>
          <a:p>
            <a:pPr eaLnBrk="1" hangingPunct="1"/>
            <a:r>
              <a:rPr lang="es-ES" altLang="es-ES" sz="4000" smtClean="0"/>
              <a:t>Jackknife después de Bootstrap</a:t>
            </a:r>
          </a:p>
        </p:txBody>
      </p:sp>
      <p:sp>
        <p:nvSpPr>
          <p:cNvPr id="20483" name="Rectangle 3"/>
          <p:cNvSpPr>
            <a:spLocks noGrp="1" noChangeArrowheads="1"/>
          </p:cNvSpPr>
          <p:nvPr>
            <p:ph type="body" idx="1"/>
          </p:nvPr>
        </p:nvSpPr>
        <p:spPr>
          <a:xfrm>
            <a:off x="1182688" y="1628775"/>
            <a:ext cx="7772400" cy="4503738"/>
          </a:xfrm>
        </p:spPr>
        <p:txBody>
          <a:bodyPr/>
          <a:lstStyle/>
          <a:p>
            <a:pPr marL="0" indent="0" algn="just" eaLnBrk="1" hangingPunct="1">
              <a:lnSpc>
                <a:spcPct val="90000"/>
              </a:lnSpc>
              <a:buFontTx/>
              <a:buNone/>
            </a:pPr>
            <a:r>
              <a:rPr lang="es-ES" altLang="es-ES" smtClean="0"/>
              <a:t>Dada x=(x</a:t>
            </a:r>
            <a:r>
              <a:rPr lang="es-ES" altLang="es-ES" baseline="-25000" smtClean="0"/>
              <a:t>1</a:t>
            </a:r>
            <a:r>
              <a:rPr lang="es-ES" altLang="es-ES" smtClean="0"/>
              <a:t>,x</a:t>
            </a:r>
            <a:r>
              <a:rPr lang="es-ES" altLang="es-ES" baseline="-25000" smtClean="0"/>
              <a:t>2</a:t>
            </a:r>
            <a:r>
              <a:rPr lang="es-ES" altLang="es-ES" smtClean="0"/>
              <a:t>,…,x</a:t>
            </a:r>
            <a:r>
              <a:rPr lang="es-ES" altLang="es-ES" baseline="-25000" smtClean="0"/>
              <a:t>n</a:t>
            </a:r>
            <a:r>
              <a:rPr lang="es-ES" altLang="es-ES" smtClean="0"/>
              <a:t>) una muestra aleatoria en la cual se calcula el estimador     . Sea     el estimado bootstrap de una característica de la distribución de    (por ejemplo             ).</a:t>
            </a:r>
          </a:p>
          <a:p>
            <a:pPr marL="0" indent="0" algn="just" eaLnBrk="1" hangingPunct="1">
              <a:lnSpc>
                <a:spcPct val="90000"/>
              </a:lnSpc>
              <a:buFontTx/>
              <a:buNone/>
            </a:pPr>
            <a:r>
              <a:rPr lang="es-ES" altLang="es-ES" smtClean="0"/>
              <a:t>Para obtener un estimado de la variabilidad de     , en cada paso podemos dejar fuera la observación </a:t>
            </a:r>
            <a:r>
              <a:rPr lang="es-ES" altLang="es-ES" i="1" smtClean="0"/>
              <a:t>x</a:t>
            </a:r>
            <a:r>
              <a:rPr lang="es-ES" altLang="es-ES" i="1" baseline="-25000" smtClean="0"/>
              <a:t>i</a:t>
            </a:r>
            <a:r>
              <a:rPr lang="es-ES" altLang="es-ES" smtClean="0"/>
              <a:t> y calcular       usando B muestras bootstrap con las restantes n-1 observaciones.          </a:t>
            </a:r>
          </a:p>
        </p:txBody>
      </p:sp>
      <p:sp>
        <p:nvSpPr>
          <p:cNvPr id="20484" name="Rectangle 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0485" name="Object 5"/>
          <p:cNvGraphicFramePr>
            <a:graphicFrameLocks noChangeAspect="1"/>
          </p:cNvGraphicFramePr>
          <p:nvPr/>
        </p:nvGraphicFramePr>
        <p:xfrm>
          <a:off x="3259138" y="2565400"/>
          <a:ext cx="233362" cy="431800"/>
        </p:xfrm>
        <a:graphic>
          <a:graphicData uri="http://schemas.openxmlformats.org/presentationml/2006/ole">
            <mc:AlternateContent xmlns:mc="http://schemas.openxmlformats.org/markup-compatibility/2006">
              <mc:Choice xmlns:v="urn:schemas-microsoft-com:vml" Requires="v">
                <p:oleObj spid="_x0000_s20496" name="Equation" r:id="rId3" imgW="126890" imgH="228402" progId="Equation.DSMT4">
                  <p:embed/>
                </p:oleObj>
              </mc:Choice>
              <mc:Fallback>
                <p:oleObj name="Equation" r:id="rId3" imgW="126890" imgH="228402"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138" y="2565400"/>
                        <a:ext cx="233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0487" name="Object 7"/>
          <p:cNvGraphicFramePr>
            <a:graphicFrameLocks noChangeAspect="1"/>
          </p:cNvGraphicFramePr>
          <p:nvPr/>
        </p:nvGraphicFramePr>
        <p:xfrm>
          <a:off x="5783263" y="2492375"/>
          <a:ext cx="373062" cy="504825"/>
        </p:xfrm>
        <a:graphic>
          <a:graphicData uri="http://schemas.openxmlformats.org/presentationml/2006/ole">
            <mc:AlternateContent xmlns:mc="http://schemas.openxmlformats.org/markup-compatibility/2006">
              <mc:Choice xmlns:v="urn:schemas-microsoft-com:vml" Requires="v">
                <p:oleObj spid="_x0000_s20497" name="Equation" r:id="rId5" imgW="190417" imgH="253890" progId="Equation.DSMT4">
                  <p:embed/>
                </p:oleObj>
              </mc:Choice>
              <mc:Fallback>
                <p:oleObj name="Equation" r:id="rId5" imgW="190417" imgH="25389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3263" y="2492375"/>
                        <a:ext cx="3730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8" name="Rectangle 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0489" name="Object 9"/>
          <p:cNvGraphicFramePr>
            <a:graphicFrameLocks noChangeAspect="1"/>
          </p:cNvGraphicFramePr>
          <p:nvPr/>
        </p:nvGraphicFramePr>
        <p:xfrm>
          <a:off x="4067175" y="3427413"/>
          <a:ext cx="234950" cy="433387"/>
        </p:xfrm>
        <a:graphic>
          <a:graphicData uri="http://schemas.openxmlformats.org/presentationml/2006/ole">
            <mc:AlternateContent xmlns:mc="http://schemas.openxmlformats.org/markup-compatibility/2006">
              <mc:Choice xmlns:v="urn:schemas-microsoft-com:vml" Requires="v">
                <p:oleObj spid="_x0000_s20498" name="Equation" r:id="rId7" imgW="126890" imgH="228402" progId="Equation.DSMT4">
                  <p:embed/>
                </p:oleObj>
              </mc:Choice>
              <mc:Fallback>
                <p:oleObj name="Equation" r:id="rId7" imgW="126890" imgH="228402"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3427413"/>
                        <a:ext cx="2349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0" name="Rectangle 10"/>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0491" name="Object 11"/>
          <p:cNvGraphicFramePr>
            <a:graphicFrameLocks noChangeAspect="1"/>
          </p:cNvGraphicFramePr>
          <p:nvPr/>
        </p:nvGraphicFramePr>
        <p:xfrm>
          <a:off x="6948488" y="3357563"/>
          <a:ext cx="1223962" cy="569912"/>
        </p:xfrm>
        <a:graphic>
          <a:graphicData uri="http://schemas.openxmlformats.org/presentationml/2006/ole">
            <mc:AlternateContent xmlns:mc="http://schemas.openxmlformats.org/markup-compatibility/2006">
              <mc:Choice xmlns:v="urn:schemas-microsoft-com:vml" Requires="v">
                <p:oleObj spid="_x0000_s20499" name="Equation" r:id="rId8" imgW="710891" imgH="330057" progId="Equation.DSMT4">
                  <p:embed/>
                </p:oleObj>
              </mc:Choice>
              <mc:Fallback>
                <p:oleObj name="Equation" r:id="rId8" imgW="710891" imgH="330057"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48488" y="3357563"/>
                        <a:ext cx="1223962"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2" name="Rectangle 12"/>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0493" name="Object 13"/>
          <p:cNvGraphicFramePr>
            <a:graphicFrameLocks noChangeAspect="1"/>
          </p:cNvGraphicFramePr>
          <p:nvPr/>
        </p:nvGraphicFramePr>
        <p:xfrm>
          <a:off x="4557713" y="4292600"/>
          <a:ext cx="374650" cy="504825"/>
        </p:xfrm>
        <a:graphic>
          <a:graphicData uri="http://schemas.openxmlformats.org/presentationml/2006/ole">
            <mc:AlternateContent xmlns:mc="http://schemas.openxmlformats.org/markup-compatibility/2006">
              <mc:Choice xmlns:v="urn:schemas-microsoft-com:vml" Requires="v">
                <p:oleObj spid="_x0000_s20500" name="Equation" r:id="rId10" imgW="190417" imgH="253890" progId="Equation.DSMT4">
                  <p:embed/>
                </p:oleObj>
              </mc:Choice>
              <mc:Fallback>
                <p:oleObj name="Equation" r:id="rId10" imgW="190417" imgH="25389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7713" y="4292600"/>
                        <a:ext cx="3746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4" name="Rectangle 14"/>
          <p:cNvSpPr>
            <a:spLocks noChangeArrowheads="1"/>
          </p:cNvSpPr>
          <p:nvPr/>
        </p:nvSpPr>
        <p:spPr bwMode="auto">
          <a:xfrm>
            <a:off x="0"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0495" name="Object 15"/>
          <p:cNvGraphicFramePr>
            <a:graphicFrameLocks noChangeAspect="1"/>
          </p:cNvGraphicFramePr>
          <p:nvPr/>
        </p:nvGraphicFramePr>
        <p:xfrm>
          <a:off x="2771775" y="5157788"/>
          <a:ext cx="539750" cy="576262"/>
        </p:xfrm>
        <a:graphic>
          <a:graphicData uri="http://schemas.openxmlformats.org/presentationml/2006/ole">
            <mc:AlternateContent xmlns:mc="http://schemas.openxmlformats.org/markup-compatibility/2006">
              <mc:Choice xmlns:v="urn:schemas-microsoft-com:vml" Requires="v">
                <p:oleObj spid="_x0000_s20501" name="Equation" r:id="rId11" imgW="279279" imgH="291973" progId="Equation.DSMT4">
                  <p:embed/>
                </p:oleObj>
              </mc:Choice>
              <mc:Fallback>
                <p:oleObj name="Equation" r:id="rId11" imgW="279279" imgH="291973"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5157788"/>
                        <a:ext cx="5397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768350"/>
          </a:xfrm>
        </p:spPr>
        <p:txBody>
          <a:bodyPr/>
          <a:lstStyle/>
          <a:p>
            <a:pPr eaLnBrk="1" hangingPunct="1"/>
            <a:r>
              <a:rPr lang="es-ES" altLang="es-ES" sz="4000" smtClean="0"/>
              <a:t>Jackknife después de Bootstrap</a:t>
            </a:r>
          </a:p>
        </p:txBody>
      </p:sp>
      <p:sp>
        <p:nvSpPr>
          <p:cNvPr id="21507" name="Rectangle 3"/>
          <p:cNvSpPr>
            <a:spLocks noGrp="1" noChangeArrowheads="1"/>
          </p:cNvSpPr>
          <p:nvPr>
            <p:ph type="body" idx="1"/>
          </p:nvPr>
        </p:nvSpPr>
        <p:spPr>
          <a:xfrm>
            <a:off x="1182688" y="1341438"/>
            <a:ext cx="7772400" cy="4503737"/>
          </a:xfrm>
        </p:spPr>
        <p:txBody>
          <a:bodyPr/>
          <a:lstStyle/>
          <a:p>
            <a:pPr marL="0" indent="0" algn="just" eaLnBrk="1" hangingPunct="1">
              <a:buFontTx/>
              <a:buNone/>
            </a:pPr>
            <a:r>
              <a:rPr lang="es-ES" altLang="es-ES" smtClean="0"/>
              <a:t>Se continúa el proceso hasta obtener los </a:t>
            </a:r>
            <a:r>
              <a:rPr lang="es-ES" altLang="es-ES" i="1" smtClean="0"/>
              <a:t>n</a:t>
            </a:r>
            <a:r>
              <a:rPr lang="es-ES" altLang="es-ES" smtClean="0"/>
              <a:t> valores       y finalmente se estima la varianza de     por: </a:t>
            </a:r>
          </a:p>
          <a:p>
            <a:pPr marL="0" indent="0" algn="just" eaLnBrk="1" hangingPunct="1">
              <a:buFontTx/>
              <a:buNone/>
            </a:pPr>
            <a:endParaRPr lang="es-ES" altLang="es-ES" smtClean="0"/>
          </a:p>
          <a:p>
            <a:pPr marL="0" indent="0" algn="just" eaLnBrk="1" hangingPunct="1">
              <a:buFontTx/>
              <a:buNone/>
            </a:pPr>
            <a:endParaRPr lang="es-ES" altLang="es-ES" smtClean="0"/>
          </a:p>
          <a:p>
            <a:pPr marL="0" indent="0" algn="just" eaLnBrk="1" hangingPunct="1">
              <a:buFontTx/>
              <a:buNone/>
            </a:pPr>
            <a:r>
              <a:rPr lang="es-ES" altLang="es-ES" smtClean="0"/>
              <a:t>donde                  .</a:t>
            </a:r>
          </a:p>
          <a:p>
            <a:pPr marL="0" indent="0" algn="just" eaLnBrk="1" hangingPunct="1">
              <a:buFontTx/>
              <a:buNone/>
            </a:pPr>
            <a:r>
              <a:rPr lang="es-ES" altLang="es-ES" smtClean="0"/>
              <a:t>Notar que esto es simplemente el estimado jackknife de la varianza de </a:t>
            </a:r>
          </a:p>
          <a:p>
            <a:pPr marL="0" indent="0" algn="just" eaLnBrk="1" hangingPunct="1">
              <a:buFontTx/>
              <a:buNone/>
            </a:pPr>
            <a:r>
              <a:rPr lang="es-ES" altLang="es-ES" smtClean="0"/>
              <a:t>El cual debe ser calculado en cada muestra bootstrap. </a:t>
            </a:r>
          </a:p>
        </p:txBody>
      </p:sp>
      <p:sp>
        <p:nvSpPr>
          <p:cNvPr id="21508" name="Rectangle 4"/>
          <p:cNvSpPr>
            <a:spLocks noChangeArrowheads="1"/>
          </p:cNvSpPr>
          <p:nvPr/>
        </p:nvSpPr>
        <p:spPr bwMode="auto">
          <a:xfrm>
            <a:off x="0"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1509" name="Object 5"/>
          <p:cNvGraphicFramePr>
            <a:graphicFrameLocks noChangeAspect="1"/>
          </p:cNvGraphicFramePr>
          <p:nvPr/>
        </p:nvGraphicFramePr>
        <p:xfrm>
          <a:off x="3132138" y="1773238"/>
          <a:ext cx="471487" cy="504825"/>
        </p:xfrm>
        <a:graphic>
          <a:graphicData uri="http://schemas.openxmlformats.org/presentationml/2006/ole">
            <mc:AlternateContent xmlns:mc="http://schemas.openxmlformats.org/markup-compatibility/2006">
              <mc:Choice xmlns:v="urn:schemas-microsoft-com:vml" Requires="v">
                <p:oleObj spid="_x0000_s21518" name="Equation" r:id="rId3" imgW="279279" imgH="291973" progId="Equation.DSMT4">
                  <p:embed/>
                </p:oleObj>
              </mc:Choice>
              <mc:Fallback>
                <p:oleObj name="Equation" r:id="rId3" imgW="279279" imgH="291973"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773238"/>
                        <a:ext cx="4714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Rectangle 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1511" name="Object 7"/>
          <p:cNvGraphicFramePr>
            <a:graphicFrameLocks noChangeAspect="1"/>
          </p:cNvGraphicFramePr>
          <p:nvPr/>
        </p:nvGraphicFramePr>
        <p:xfrm>
          <a:off x="3492500" y="2205038"/>
          <a:ext cx="427038" cy="576262"/>
        </p:xfrm>
        <a:graphic>
          <a:graphicData uri="http://schemas.openxmlformats.org/presentationml/2006/ole">
            <mc:AlternateContent xmlns:mc="http://schemas.openxmlformats.org/markup-compatibility/2006">
              <mc:Choice xmlns:v="urn:schemas-microsoft-com:vml" Requires="v">
                <p:oleObj spid="_x0000_s21519" name="Equation" r:id="rId5" imgW="190417" imgH="253890" progId="Equation.DSMT4">
                  <p:embed/>
                </p:oleObj>
              </mc:Choice>
              <mc:Fallback>
                <p:oleObj name="Equation" r:id="rId5" imgW="190417" imgH="25389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2205038"/>
                        <a:ext cx="4270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2" name="Rectangle 8"/>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1513" name="Object 9"/>
          <p:cNvGraphicFramePr>
            <a:graphicFrameLocks noChangeAspect="1"/>
          </p:cNvGraphicFramePr>
          <p:nvPr/>
        </p:nvGraphicFramePr>
        <p:xfrm>
          <a:off x="3132138" y="2997200"/>
          <a:ext cx="3600450" cy="846138"/>
        </p:xfrm>
        <a:graphic>
          <a:graphicData uri="http://schemas.openxmlformats.org/presentationml/2006/ole">
            <mc:AlternateContent xmlns:mc="http://schemas.openxmlformats.org/markup-compatibility/2006">
              <mc:Choice xmlns:v="urn:schemas-microsoft-com:vml" Requires="v">
                <p:oleObj spid="_x0000_s21520" name="Equation" r:id="rId7" imgW="1905000" imgH="444500" progId="Equation.DSMT4">
                  <p:embed/>
                </p:oleObj>
              </mc:Choice>
              <mc:Fallback>
                <p:oleObj name="Equation" r:id="rId7" imgW="1905000" imgH="4445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2997200"/>
                        <a:ext cx="360045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4" name="Rectangle 10"/>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1515" name="Object 11"/>
          <p:cNvGraphicFramePr>
            <a:graphicFrameLocks noChangeAspect="1"/>
          </p:cNvGraphicFramePr>
          <p:nvPr/>
        </p:nvGraphicFramePr>
        <p:xfrm>
          <a:off x="2627313" y="3860800"/>
          <a:ext cx="2016125" cy="946150"/>
        </p:xfrm>
        <a:graphic>
          <a:graphicData uri="http://schemas.openxmlformats.org/presentationml/2006/ole">
            <mc:AlternateContent xmlns:mc="http://schemas.openxmlformats.org/markup-compatibility/2006">
              <mc:Choice xmlns:v="urn:schemas-microsoft-com:vml" Requires="v">
                <p:oleObj spid="_x0000_s21521" name="Equation" r:id="rId9" imgW="914400" imgH="431800" progId="Equation.DSMT4">
                  <p:embed/>
                </p:oleObj>
              </mc:Choice>
              <mc:Fallback>
                <p:oleObj name="Equation" r:id="rId9" imgW="914400" imgH="431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3860800"/>
                        <a:ext cx="20161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6" name="Rectangle 12"/>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1517" name="Object 13"/>
          <p:cNvGraphicFramePr>
            <a:graphicFrameLocks noChangeAspect="1"/>
          </p:cNvGraphicFramePr>
          <p:nvPr/>
        </p:nvGraphicFramePr>
        <p:xfrm>
          <a:off x="7956550" y="5157788"/>
          <a:ext cx="1187450" cy="554037"/>
        </p:xfrm>
        <a:graphic>
          <a:graphicData uri="http://schemas.openxmlformats.org/presentationml/2006/ole">
            <mc:AlternateContent xmlns:mc="http://schemas.openxmlformats.org/markup-compatibility/2006">
              <mc:Choice xmlns:v="urn:schemas-microsoft-com:vml" Requires="v">
                <p:oleObj spid="_x0000_s21522" name="Equation" r:id="rId11" imgW="710891" imgH="330057" progId="Equation.DSMT4">
                  <p:embed/>
                </p:oleObj>
              </mc:Choice>
              <mc:Fallback>
                <p:oleObj name="Equation" r:id="rId11" imgW="710891" imgH="330057"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56550" y="5157788"/>
                        <a:ext cx="11874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2"/>
          <p:cNvSpPr>
            <a:spLocks noChangeArrowheads="1"/>
          </p:cNvSpPr>
          <p:nvPr/>
        </p:nvSpPr>
        <p:spPr bwMode="auto">
          <a:xfrm>
            <a:off x="539750" y="1557338"/>
            <a:ext cx="1655763" cy="3600450"/>
          </a:xfrm>
          <a:prstGeom prst="ellipse">
            <a:avLst/>
          </a:prstGeom>
          <a:solidFill>
            <a:srgbClr val="FF9933"/>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buClr>
                <a:schemeClr val="folHlink"/>
              </a:buClr>
              <a:buSzPct val="60000"/>
              <a:buFont typeface="Wingdings" panose="05000000000000000000" pitchFamily="2" charset="2"/>
              <a:buNone/>
            </a:pPr>
            <a:r>
              <a:rPr lang="es-ES" altLang="es-ES" sz="2400">
                <a:latin typeface="Tahoma" panose="020B0604030504040204" pitchFamily="34" charset="0"/>
              </a:rPr>
              <a:t>Muestra </a:t>
            </a:r>
          </a:p>
          <a:p>
            <a:pPr algn="ctr" eaLnBrk="1" hangingPunct="1">
              <a:lnSpc>
                <a:spcPct val="90000"/>
              </a:lnSpc>
              <a:buClr>
                <a:schemeClr val="folHlink"/>
              </a:buClr>
              <a:buSzPct val="60000"/>
              <a:buFont typeface="Wingdings" panose="05000000000000000000" pitchFamily="2" charset="2"/>
              <a:buNone/>
            </a:pPr>
            <a:r>
              <a:rPr lang="es-ES" altLang="es-ES" sz="2400">
                <a:latin typeface="Tahoma" panose="020B0604030504040204" pitchFamily="34" charset="0"/>
              </a:rPr>
              <a:t>Original</a:t>
            </a:r>
          </a:p>
          <a:p>
            <a:pPr algn="ctr" eaLnBrk="1" hangingPunct="1">
              <a:lnSpc>
                <a:spcPct val="90000"/>
              </a:lnSpc>
              <a:buClr>
                <a:schemeClr val="folHlink"/>
              </a:buClr>
              <a:buSzPct val="60000"/>
              <a:buFont typeface="Wingdings" panose="05000000000000000000" pitchFamily="2" charset="2"/>
              <a:buNone/>
            </a:pPr>
            <a:r>
              <a:rPr lang="es-ES" altLang="es-ES" sz="2400">
                <a:latin typeface="Tahoma" panose="020B0604030504040204" pitchFamily="34" charset="0"/>
              </a:rPr>
              <a:t>de </a:t>
            </a:r>
          </a:p>
          <a:p>
            <a:pPr algn="ctr" eaLnBrk="1" hangingPunct="1">
              <a:lnSpc>
                <a:spcPct val="90000"/>
              </a:lnSpc>
              <a:buClr>
                <a:schemeClr val="folHlink"/>
              </a:buClr>
              <a:buSzPct val="60000"/>
              <a:buFont typeface="Wingdings" panose="05000000000000000000" pitchFamily="2" charset="2"/>
              <a:buNone/>
            </a:pPr>
            <a:r>
              <a:rPr lang="es-ES" altLang="es-ES" sz="2400">
                <a:latin typeface="Tahoma" panose="020B0604030504040204" pitchFamily="34" charset="0"/>
              </a:rPr>
              <a:t>tamaño</a:t>
            </a:r>
          </a:p>
          <a:p>
            <a:pPr algn="ctr" eaLnBrk="1" hangingPunct="1">
              <a:lnSpc>
                <a:spcPct val="90000"/>
              </a:lnSpc>
              <a:buClr>
                <a:schemeClr val="folHlink"/>
              </a:buClr>
              <a:buSzPct val="60000"/>
              <a:buFont typeface="Wingdings" panose="05000000000000000000" pitchFamily="2" charset="2"/>
              <a:buNone/>
            </a:pPr>
            <a:r>
              <a:rPr lang="es-ES" altLang="es-ES" sz="2400">
                <a:latin typeface="Tahoma" panose="020B0604030504040204" pitchFamily="34" charset="0"/>
              </a:rPr>
              <a:t>n</a:t>
            </a:r>
          </a:p>
          <a:p>
            <a:pPr algn="ctr" eaLnBrk="1" hangingPunct="1">
              <a:lnSpc>
                <a:spcPct val="90000"/>
              </a:lnSpc>
              <a:buClr>
                <a:schemeClr val="folHlink"/>
              </a:buClr>
              <a:buSzPct val="60000"/>
              <a:buFont typeface="Wingdings" panose="05000000000000000000" pitchFamily="2" charset="2"/>
              <a:buNone/>
            </a:pPr>
            <a:endParaRPr lang="es-ES" altLang="es-ES" sz="2400">
              <a:latin typeface="Tahoma" panose="020B0604030504040204" pitchFamily="34" charset="0"/>
            </a:endParaRPr>
          </a:p>
        </p:txBody>
      </p:sp>
      <p:sp>
        <p:nvSpPr>
          <p:cNvPr id="22531" name="Line 3"/>
          <p:cNvSpPr>
            <a:spLocks noChangeShapeType="1"/>
          </p:cNvSpPr>
          <p:nvPr/>
        </p:nvSpPr>
        <p:spPr bwMode="auto">
          <a:xfrm flipV="1">
            <a:off x="2195513" y="1412875"/>
            <a:ext cx="1728787" cy="1368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2532" name="Oval 4"/>
          <p:cNvSpPr>
            <a:spLocks noChangeArrowheads="1"/>
          </p:cNvSpPr>
          <p:nvPr/>
        </p:nvSpPr>
        <p:spPr bwMode="auto">
          <a:xfrm>
            <a:off x="3924300" y="333375"/>
            <a:ext cx="1152525" cy="2663825"/>
          </a:xfrm>
          <a:prstGeom prst="ellipse">
            <a:avLst/>
          </a:prstGeom>
          <a:solidFill>
            <a:srgbClr val="66CC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buClr>
                <a:schemeClr val="folHlink"/>
              </a:buClr>
              <a:buSzPct val="60000"/>
              <a:buFont typeface="Wingdings" panose="05000000000000000000" pitchFamily="2" charset="2"/>
              <a:buNone/>
            </a:pPr>
            <a:r>
              <a:rPr lang="es-ES" altLang="es-ES" sz="2400">
                <a:latin typeface="Tahoma" panose="020B0604030504040204" pitchFamily="34" charset="0"/>
              </a:rPr>
              <a:t>Muestra</a:t>
            </a:r>
          </a:p>
          <a:p>
            <a:pPr algn="ctr" eaLnBrk="1" hangingPunct="1">
              <a:lnSpc>
                <a:spcPct val="90000"/>
              </a:lnSpc>
              <a:buClr>
                <a:schemeClr val="folHlink"/>
              </a:buClr>
              <a:buSzPct val="60000"/>
              <a:buFont typeface="Wingdings" panose="05000000000000000000" pitchFamily="2" charset="2"/>
              <a:buNone/>
            </a:pPr>
            <a:r>
              <a:rPr lang="es-ES" altLang="es-ES" sz="2400">
                <a:latin typeface="Tahoma" panose="020B0604030504040204" pitchFamily="34" charset="0"/>
              </a:rPr>
              <a:t>de </a:t>
            </a:r>
          </a:p>
          <a:p>
            <a:pPr algn="ctr" eaLnBrk="1" hangingPunct="1">
              <a:lnSpc>
                <a:spcPct val="90000"/>
              </a:lnSpc>
              <a:buClr>
                <a:schemeClr val="folHlink"/>
              </a:buClr>
              <a:buSzPct val="60000"/>
              <a:buFont typeface="Wingdings" panose="05000000000000000000" pitchFamily="2" charset="2"/>
              <a:buNone/>
            </a:pPr>
            <a:r>
              <a:rPr lang="es-ES" altLang="es-ES" sz="2400">
                <a:latin typeface="Tahoma" panose="020B0604030504040204" pitchFamily="34" charset="0"/>
              </a:rPr>
              <a:t>tamaño</a:t>
            </a:r>
          </a:p>
          <a:p>
            <a:pPr algn="ctr" eaLnBrk="1" hangingPunct="1">
              <a:lnSpc>
                <a:spcPct val="90000"/>
              </a:lnSpc>
              <a:buClr>
                <a:schemeClr val="folHlink"/>
              </a:buClr>
              <a:buSzPct val="60000"/>
              <a:buFont typeface="Wingdings" panose="05000000000000000000" pitchFamily="2" charset="2"/>
              <a:buNone/>
            </a:pPr>
            <a:r>
              <a:rPr lang="es-ES" altLang="es-ES" sz="2400">
                <a:latin typeface="Tahoma" panose="020B0604030504040204" pitchFamily="34" charset="0"/>
              </a:rPr>
              <a:t>n-1</a:t>
            </a:r>
          </a:p>
          <a:p>
            <a:pPr algn="ctr" eaLnBrk="1" hangingPunct="1">
              <a:lnSpc>
                <a:spcPct val="90000"/>
              </a:lnSpc>
              <a:buClr>
                <a:schemeClr val="folHlink"/>
              </a:buClr>
              <a:buSzPct val="60000"/>
              <a:buFont typeface="Wingdings" panose="05000000000000000000" pitchFamily="2" charset="2"/>
              <a:buNone/>
            </a:pPr>
            <a:r>
              <a:rPr lang="es-ES" altLang="es-ES" sz="1000">
                <a:latin typeface="Tahoma" panose="020B0604030504040204" pitchFamily="34" charset="0"/>
              </a:rPr>
              <a:t>(menos elemento 1)</a:t>
            </a:r>
          </a:p>
        </p:txBody>
      </p:sp>
      <p:sp>
        <p:nvSpPr>
          <p:cNvPr id="22533" name="Text Box 5"/>
          <p:cNvSpPr txBox="1">
            <a:spLocks noChangeArrowheads="1"/>
          </p:cNvSpPr>
          <p:nvPr/>
        </p:nvSpPr>
        <p:spPr bwMode="auto">
          <a:xfrm rot="5400000">
            <a:off x="4282282" y="3144044"/>
            <a:ext cx="590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90000"/>
              </a:lnSpc>
              <a:spcBef>
                <a:spcPct val="50000"/>
              </a:spcBef>
              <a:buClr>
                <a:schemeClr val="folHlink"/>
              </a:buClr>
              <a:buSzPct val="60000"/>
              <a:buFont typeface="Wingdings" panose="05000000000000000000" pitchFamily="2" charset="2"/>
              <a:buNone/>
            </a:pPr>
            <a:r>
              <a:rPr lang="es-ES" altLang="es-ES" sz="3600">
                <a:latin typeface="Tahoma" panose="020B0604030504040204" pitchFamily="34" charset="0"/>
                <a:sym typeface="Symbol" panose="05050102010706020507" pitchFamily="18" charset="2"/>
              </a:rPr>
              <a:t></a:t>
            </a:r>
          </a:p>
        </p:txBody>
      </p:sp>
      <p:sp>
        <p:nvSpPr>
          <p:cNvPr id="22534" name="Oval 6"/>
          <p:cNvSpPr>
            <a:spLocks noChangeArrowheads="1"/>
          </p:cNvSpPr>
          <p:nvPr/>
        </p:nvSpPr>
        <p:spPr bwMode="auto">
          <a:xfrm>
            <a:off x="3851275" y="4005263"/>
            <a:ext cx="1152525" cy="2663825"/>
          </a:xfrm>
          <a:prstGeom prst="ellipse">
            <a:avLst/>
          </a:prstGeom>
          <a:solidFill>
            <a:srgbClr val="66CC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buClr>
                <a:schemeClr val="folHlink"/>
              </a:buClr>
              <a:buSzPct val="60000"/>
              <a:buFont typeface="Wingdings" panose="05000000000000000000" pitchFamily="2" charset="2"/>
              <a:buNone/>
            </a:pPr>
            <a:r>
              <a:rPr lang="es-ES" altLang="es-ES" sz="2400">
                <a:latin typeface="Tahoma" panose="020B0604030504040204" pitchFamily="34" charset="0"/>
              </a:rPr>
              <a:t>Muestra</a:t>
            </a:r>
          </a:p>
          <a:p>
            <a:pPr algn="ctr" eaLnBrk="1" hangingPunct="1">
              <a:lnSpc>
                <a:spcPct val="90000"/>
              </a:lnSpc>
              <a:buClr>
                <a:schemeClr val="folHlink"/>
              </a:buClr>
              <a:buSzPct val="60000"/>
              <a:buFont typeface="Wingdings" panose="05000000000000000000" pitchFamily="2" charset="2"/>
              <a:buNone/>
            </a:pPr>
            <a:r>
              <a:rPr lang="es-ES" altLang="es-ES" sz="2400">
                <a:latin typeface="Tahoma" panose="020B0604030504040204" pitchFamily="34" charset="0"/>
              </a:rPr>
              <a:t>De</a:t>
            </a:r>
          </a:p>
          <a:p>
            <a:pPr algn="ctr" eaLnBrk="1" hangingPunct="1">
              <a:lnSpc>
                <a:spcPct val="90000"/>
              </a:lnSpc>
              <a:buClr>
                <a:schemeClr val="folHlink"/>
              </a:buClr>
              <a:buSzPct val="60000"/>
              <a:buFont typeface="Wingdings" panose="05000000000000000000" pitchFamily="2" charset="2"/>
              <a:buNone/>
            </a:pPr>
            <a:r>
              <a:rPr lang="es-ES" altLang="es-ES" sz="2400">
                <a:latin typeface="Tahoma" panose="020B0604030504040204" pitchFamily="34" charset="0"/>
              </a:rPr>
              <a:t>tamaño</a:t>
            </a:r>
          </a:p>
          <a:p>
            <a:pPr algn="ctr" eaLnBrk="1" hangingPunct="1">
              <a:lnSpc>
                <a:spcPct val="90000"/>
              </a:lnSpc>
              <a:buClr>
                <a:schemeClr val="folHlink"/>
              </a:buClr>
              <a:buSzPct val="60000"/>
              <a:buFont typeface="Wingdings" panose="05000000000000000000" pitchFamily="2" charset="2"/>
              <a:buNone/>
            </a:pPr>
            <a:r>
              <a:rPr lang="es-ES" altLang="es-ES" sz="2400">
                <a:latin typeface="Tahoma" panose="020B0604030504040204" pitchFamily="34" charset="0"/>
              </a:rPr>
              <a:t>n-1 </a:t>
            </a:r>
          </a:p>
          <a:p>
            <a:pPr algn="ctr" eaLnBrk="1" hangingPunct="1">
              <a:lnSpc>
                <a:spcPct val="90000"/>
              </a:lnSpc>
              <a:buClr>
                <a:schemeClr val="folHlink"/>
              </a:buClr>
              <a:buSzPct val="60000"/>
              <a:buFont typeface="Wingdings" panose="05000000000000000000" pitchFamily="2" charset="2"/>
              <a:buNone/>
            </a:pPr>
            <a:r>
              <a:rPr lang="es-ES" altLang="es-ES" sz="1000">
                <a:latin typeface="Tahoma" panose="020B0604030504040204" pitchFamily="34" charset="0"/>
              </a:rPr>
              <a:t>(menos elemento n)</a:t>
            </a:r>
          </a:p>
          <a:p>
            <a:pPr algn="ctr" eaLnBrk="1" hangingPunct="1">
              <a:lnSpc>
                <a:spcPct val="90000"/>
              </a:lnSpc>
              <a:buClr>
                <a:schemeClr val="folHlink"/>
              </a:buClr>
              <a:buSzPct val="60000"/>
              <a:buFont typeface="Wingdings" panose="05000000000000000000" pitchFamily="2" charset="2"/>
              <a:buNone/>
            </a:pPr>
            <a:endParaRPr lang="es-ES" altLang="es-ES" sz="2400">
              <a:latin typeface="Tahoma" panose="020B0604030504040204" pitchFamily="34" charset="0"/>
            </a:endParaRPr>
          </a:p>
        </p:txBody>
      </p:sp>
      <p:sp>
        <p:nvSpPr>
          <p:cNvPr id="22535" name="Line 7"/>
          <p:cNvSpPr>
            <a:spLocks noChangeShapeType="1"/>
          </p:cNvSpPr>
          <p:nvPr/>
        </p:nvSpPr>
        <p:spPr bwMode="auto">
          <a:xfrm>
            <a:off x="2195513" y="3500438"/>
            <a:ext cx="20891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2536" name="Line 8"/>
          <p:cNvSpPr>
            <a:spLocks noChangeShapeType="1"/>
          </p:cNvSpPr>
          <p:nvPr/>
        </p:nvSpPr>
        <p:spPr bwMode="auto">
          <a:xfrm>
            <a:off x="2051050" y="4508500"/>
            <a:ext cx="1800225"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2537" name="Line 9"/>
          <p:cNvSpPr>
            <a:spLocks noChangeShapeType="1"/>
          </p:cNvSpPr>
          <p:nvPr/>
        </p:nvSpPr>
        <p:spPr bwMode="auto">
          <a:xfrm flipV="1">
            <a:off x="5076825" y="765175"/>
            <a:ext cx="1800225"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2538" name="Line 10"/>
          <p:cNvSpPr>
            <a:spLocks noChangeShapeType="1"/>
          </p:cNvSpPr>
          <p:nvPr/>
        </p:nvSpPr>
        <p:spPr bwMode="auto">
          <a:xfrm>
            <a:off x="5076825" y="1628775"/>
            <a:ext cx="172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2539" name="Line 11"/>
          <p:cNvSpPr>
            <a:spLocks noChangeShapeType="1"/>
          </p:cNvSpPr>
          <p:nvPr/>
        </p:nvSpPr>
        <p:spPr bwMode="auto">
          <a:xfrm>
            <a:off x="5076825" y="1700213"/>
            <a:ext cx="1800225" cy="1008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2540" name="Oval 12"/>
          <p:cNvSpPr>
            <a:spLocks noChangeArrowheads="1"/>
          </p:cNvSpPr>
          <p:nvPr/>
        </p:nvSpPr>
        <p:spPr bwMode="auto">
          <a:xfrm>
            <a:off x="6948488" y="260350"/>
            <a:ext cx="792162" cy="1081088"/>
          </a:xfrm>
          <a:prstGeom prst="ellipse">
            <a:avLst/>
          </a:prstGeom>
          <a:solidFill>
            <a:srgbClr val="FFFF99"/>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sp>
        <p:nvSpPr>
          <p:cNvPr id="22541" name="Text Box 13"/>
          <p:cNvSpPr txBox="1">
            <a:spLocks noChangeArrowheads="1"/>
          </p:cNvSpPr>
          <p:nvPr/>
        </p:nvSpPr>
        <p:spPr bwMode="auto">
          <a:xfrm rot="5400000">
            <a:off x="7090569" y="1343819"/>
            <a:ext cx="5905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90000"/>
              </a:lnSpc>
              <a:spcBef>
                <a:spcPct val="50000"/>
              </a:spcBef>
              <a:buClr>
                <a:schemeClr val="folHlink"/>
              </a:buClr>
              <a:buSzPct val="60000"/>
              <a:buFont typeface="Wingdings" panose="05000000000000000000" pitchFamily="2" charset="2"/>
              <a:buNone/>
            </a:pPr>
            <a:r>
              <a:rPr lang="es-ES" altLang="es-ES" sz="3600">
                <a:latin typeface="Tahoma" panose="020B0604030504040204" pitchFamily="34" charset="0"/>
                <a:sym typeface="Symbol" panose="05050102010706020507" pitchFamily="18" charset="2"/>
              </a:rPr>
              <a:t></a:t>
            </a:r>
          </a:p>
        </p:txBody>
      </p:sp>
      <p:sp>
        <p:nvSpPr>
          <p:cNvPr id="22542" name="Oval 14"/>
          <p:cNvSpPr>
            <a:spLocks noChangeArrowheads="1"/>
          </p:cNvSpPr>
          <p:nvPr/>
        </p:nvSpPr>
        <p:spPr bwMode="auto">
          <a:xfrm>
            <a:off x="6948488" y="2060575"/>
            <a:ext cx="792162" cy="1081088"/>
          </a:xfrm>
          <a:prstGeom prst="ellipse">
            <a:avLst/>
          </a:prstGeom>
          <a:solidFill>
            <a:srgbClr val="FFFF99"/>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sp>
        <p:nvSpPr>
          <p:cNvPr id="22543" name="Oval 15"/>
          <p:cNvSpPr>
            <a:spLocks noChangeArrowheads="1"/>
          </p:cNvSpPr>
          <p:nvPr/>
        </p:nvSpPr>
        <p:spPr bwMode="auto">
          <a:xfrm>
            <a:off x="7019925" y="3789363"/>
            <a:ext cx="792163" cy="1081087"/>
          </a:xfrm>
          <a:prstGeom prst="ellipse">
            <a:avLst/>
          </a:prstGeom>
          <a:solidFill>
            <a:srgbClr val="FFFF99"/>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sp>
        <p:nvSpPr>
          <p:cNvPr id="22544" name="Oval 16"/>
          <p:cNvSpPr>
            <a:spLocks noChangeArrowheads="1"/>
          </p:cNvSpPr>
          <p:nvPr/>
        </p:nvSpPr>
        <p:spPr bwMode="auto">
          <a:xfrm>
            <a:off x="7092950" y="5661025"/>
            <a:ext cx="792163" cy="1081088"/>
          </a:xfrm>
          <a:prstGeom prst="ellipse">
            <a:avLst/>
          </a:prstGeom>
          <a:solidFill>
            <a:srgbClr val="FFFF99"/>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sp>
        <p:nvSpPr>
          <p:cNvPr id="22545" name="Line 17"/>
          <p:cNvSpPr>
            <a:spLocks noChangeShapeType="1"/>
          </p:cNvSpPr>
          <p:nvPr/>
        </p:nvSpPr>
        <p:spPr bwMode="auto">
          <a:xfrm flipV="1">
            <a:off x="5003800" y="4292600"/>
            <a:ext cx="1873250" cy="1081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2546" name="Text Box 18"/>
          <p:cNvSpPr txBox="1">
            <a:spLocks noChangeArrowheads="1"/>
          </p:cNvSpPr>
          <p:nvPr/>
        </p:nvSpPr>
        <p:spPr bwMode="auto">
          <a:xfrm rot="5400000">
            <a:off x="7162007" y="4944269"/>
            <a:ext cx="590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90000"/>
              </a:lnSpc>
              <a:spcBef>
                <a:spcPct val="50000"/>
              </a:spcBef>
              <a:buClr>
                <a:schemeClr val="folHlink"/>
              </a:buClr>
              <a:buSzPct val="60000"/>
              <a:buFont typeface="Wingdings" panose="05000000000000000000" pitchFamily="2" charset="2"/>
              <a:buNone/>
            </a:pPr>
            <a:r>
              <a:rPr lang="es-ES" altLang="es-ES" sz="3600">
                <a:latin typeface="Tahoma" panose="020B0604030504040204" pitchFamily="34" charset="0"/>
                <a:sym typeface="Symbol" panose="05050102010706020507" pitchFamily="18" charset="2"/>
              </a:rPr>
              <a:t></a:t>
            </a:r>
          </a:p>
        </p:txBody>
      </p:sp>
      <p:sp>
        <p:nvSpPr>
          <p:cNvPr id="22547" name="Line 19"/>
          <p:cNvSpPr>
            <a:spLocks noChangeShapeType="1"/>
          </p:cNvSpPr>
          <p:nvPr/>
        </p:nvSpPr>
        <p:spPr bwMode="auto">
          <a:xfrm>
            <a:off x="4932363" y="5373688"/>
            <a:ext cx="2160587" cy="1008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2548" name="Line 20"/>
          <p:cNvSpPr>
            <a:spLocks noChangeShapeType="1"/>
          </p:cNvSpPr>
          <p:nvPr/>
        </p:nvSpPr>
        <p:spPr bwMode="auto">
          <a:xfrm>
            <a:off x="5003800" y="5373688"/>
            <a:ext cx="19446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2549" name="AutoShape 21"/>
          <p:cNvSpPr>
            <a:spLocks/>
          </p:cNvSpPr>
          <p:nvPr/>
        </p:nvSpPr>
        <p:spPr bwMode="auto">
          <a:xfrm>
            <a:off x="7956550" y="476250"/>
            <a:ext cx="71438" cy="2520950"/>
          </a:xfrm>
          <a:prstGeom prst="rightBrace">
            <a:avLst>
              <a:gd name="adj1" fmla="val 29407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sp>
        <p:nvSpPr>
          <p:cNvPr id="22550" name="AutoShape 22"/>
          <p:cNvSpPr>
            <a:spLocks/>
          </p:cNvSpPr>
          <p:nvPr/>
        </p:nvSpPr>
        <p:spPr bwMode="auto">
          <a:xfrm>
            <a:off x="8027988" y="4005263"/>
            <a:ext cx="71437" cy="2520950"/>
          </a:xfrm>
          <a:prstGeom prst="rightBrace">
            <a:avLst>
              <a:gd name="adj1" fmla="val 29407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sp>
        <p:nvSpPr>
          <p:cNvPr id="22551" name="Text Box 23"/>
          <p:cNvSpPr txBox="1">
            <a:spLocks noChangeArrowheads="1"/>
          </p:cNvSpPr>
          <p:nvPr/>
        </p:nvSpPr>
        <p:spPr bwMode="auto">
          <a:xfrm>
            <a:off x="8027988" y="1484313"/>
            <a:ext cx="12954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90000"/>
              </a:lnSpc>
              <a:spcBef>
                <a:spcPct val="50000"/>
              </a:spcBef>
              <a:buClr>
                <a:schemeClr val="folHlink"/>
              </a:buClr>
              <a:buSzPct val="60000"/>
              <a:buFont typeface="Wingdings" panose="05000000000000000000" pitchFamily="2" charset="2"/>
              <a:buNone/>
            </a:pPr>
            <a:r>
              <a:rPr lang="es-ES" altLang="es-ES" sz="2800">
                <a:latin typeface="Tahoma" panose="020B0604030504040204" pitchFamily="34" charset="0"/>
              </a:rPr>
              <a:t>   B</a:t>
            </a:r>
          </a:p>
          <a:p>
            <a:pPr algn="just" eaLnBrk="1" hangingPunct="1">
              <a:lnSpc>
                <a:spcPct val="90000"/>
              </a:lnSpc>
              <a:spcBef>
                <a:spcPct val="50000"/>
              </a:spcBef>
              <a:buClr>
                <a:schemeClr val="folHlink"/>
              </a:buClr>
              <a:buSzPct val="60000"/>
              <a:buFont typeface="Wingdings" panose="05000000000000000000" pitchFamily="2" charset="2"/>
              <a:buNone/>
            </a:pPr>
            <a:r>
              <a:rPr lang="es-ES" altLang="es-ES" sz="1800">
                <a:latin typeface="Tahoma" panose="020B0604030504040204" pitchFamily="34" charset="0"/>
              </a:rPr>
              <a:t>Muestras</a:t>
            </a:r>
          </a:p>
          <a:p>
            <a:pPr algn="just" eaLnBrk="1" hangingPunct="1">
              <a:lnSpc>
                <a:spcPct val="90000"/>
              </a:lnSpc>
              <a:spcBef>
                <a:spcPct val="50000"/>
              </a:spcBef>
              <a:buClr>
                <a:schemeClr val="folHlink"/>
              </a:buClr>
              <a:buSzPct val="60000"/>
              <a:buFont typeface="Wingdings" panose="05000000000000000000" pitchFamily="2" charset="2"/>
              <a:buNone/>
            </a:pPr>
            <a:r>
              <a:rPr lang="es-ES" altLang="es-ES" sz="1800">
                <a:latin typeface="Tahoma" panose="020B0604030504040204" pitchFamily="34" charset="0"/>
              </a:rPr>
              <a:t>Bootstrap</a:t>
            </a:r>
          </a:p>
        </p:txBody>
      </p:sp>
      <p:sp>
        <p:nvSpPr>
          <p:cNvPr id="22552" name="Text Box 24"/>
          <p:cNvSpPr txBox="1">
            <a:spLocks noChangeArrowheads="1"/>
          </p:cNvSpPr>
          <p:nvPr/>
        </p:nvSpPr>
        <p:spPr bwMode="auto">
          <a:xfrm>
            <a:off x="8101013" y="4724400"/>
            <a:ext cx="12954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90000"/>
              </a:lnSpc>
              <a:spcBef>
                <a:spcPct val="50000"/>
              </a:spcBef>
              <a:buClr>
                <a:schemeClr val="folHlink"/>
              </a:buClr>
              <a:buSzPct val="60000"/>
              <a:buFont typeface="Wingdings" panose="05000000000000000000" pitchFamily="2" charset="2"/>
              <a:buNone/>
            </a:pPr>
            <a:r>
              <a:rPr lang="es-ES" altLang="es-ES" sz="2800">
                <a:latin typeface="Tahoma" panose="020B0604030504040204" pitchFamily="34" charset="0"/>
              </a:rPr>
              <a:t>   B</a:t>
            </a:r>
          </a:p>
          <a:p>
            <a:pPr algn="just" eaLnBrk="1" hangingPunct="1">
              <a:lnSpc>
                <a:spcPct val="90000"/>
              </a:lnSpc>
              <a:spcBef>
                <a:spcPct val="50000"/>
              </a:spcBef>
              <a:buClr>
                <a:schemeClr val="folHlink"/>
              </a:buClr>
              <a:buSzPct val="60000"/>
              <a:buFont typeface="Wingdings" panose="05000000000000000000" pitchFamily="2" charset="2"/>
              <a:buNone/>
            </a:pPr>
            <a:r>
              <a:rPr lang="es-ES" altLang="es-ES" sz="1800">
                <a:latin typeface="Tahoma" panose="020B0604030504040204" pitchFamily="34" charset="0"/>
              </a:rPr>
              <a:t>Muestras</a:t>
            </a:r>
          </a:p>
          <a:p>
            <a:pPr algn="just" eaLnBrk="1" hangingPunct="1">
              <a:lnSpc>
                <a:spcPct val="90000"/>
              </a:lnSpc>
              <a:spcBef>
                <a:spcPct val="50000"/>
              </a:spcBef>
              <a:buClr>
                <a:schemeClr val="folHlink"/>
              </a:buClr>
              <a:buSzPct val="60000"/>
              <a:buFont typeface="Wingdings" panose="05000000000000000000" pitchFamily="2" charset="2"/>
              <a:buNone/>
            </a:pPr>
            <a:r>
              <a:rPr lang="es-ES" altLang="es-ES" sz="1800">
                <a:latin typeface="Tahoma" panose="020B0604030504040204" pitchFamily="34" charset="0"/>
              </a:rPr>
              <a:t>Bootstrap</a:t>
            </a:r>
          </a:p>
        </p:txBody>
      </p:sp>
      <p:sp>
        <p:nvSpPr>
          <p:cNvPr id="22553" name="Rectangle 2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2554" name="Object 26"/>
          <p:cNvGraphicFramePr>
            <a:graphicFrameLocks noChangeAspect="1"/>
          </p:cNvGraphicFramePr>
          <p:nvPr/>
        </p:nvGraphicFramePr>
        <p:xfrm>
          <a:off x="1258888" y="4221163"/>
          <a:ext cx="312737" cy="576262"/>
        </p:xfrm>
        <a:graphic>
          <a:graphicData uri="http://schemas.openxmlformats.org/presentationml/2006/ole">
            <mc:AlternateContent xmlns:mc="http://schemas.openxmlformats.org/markup-compatibility/2006">
              <mc:Choice xmlns:v="urn:schemas-microsoft-com:vml" Requires="v">
                <p:oleObj spid="_x0000_s22569" name="Equation" r:id="rId3" imgW="126890" imgH="228402" progId="Equation.DSMT4">
                  <p:embed/>
                </p:oleObj>
              </mc:Choice>
              <mc:Fallback>
                <p:oleObj name="Equation" r:id="rId3" imgW="126890" imgH="228402"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221163"/>
                        <a:ext cx="31273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55" name="Rectangle 27"/>
          <p:cNvSpPr>
            <a:spLocks noChangeArrowheads="1"/>
          </p:cNvSpPr>
          <p:nvPr/>
        </p:nvSpPr>
        <p:spPr bwMode="auto">
          <a:xfrm>
            <a:off x="0"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2556" name="Object 28"/>
          <p:cNvGraphicFramePr>
            <a:graphicFrameLocks noChangeAspect="1"/>
          </p:cNvGraphicFramePr>
          <p:nvPr/>
        </p:nvGraphicFramePr>
        <p:xfrm>
          <a:off x="4356100" y="2492375"/>
          <a:ext cx="433388" cy="504825"/>
        </p:xfrm>
        <a:graphic>
          <a:graphicData uri="http://schemas.openxmlformats.org/presentationml/2006/ole">
            <mc:AlternateContent xmlns:mc="http://schemas.openxmlformats.org/markup-compatibility/2006">
              <mc:Choice xmlns:v="urn:schemas-microsoft-com:vml" Requires="v">
                <p:oleObj spid="_x0000_s22570" name="Equation" r:id="rId5" imgW="228501" imgH="266584" progId="Equation.DSMT4">
                  <p:embed/>
                </p:oleObj>
              </mc:Choice>
              <mc:Fallback>
                <p:oleObj name="Equation" r:id="rId5" imgW="228501" imgH="266584" progId="Equation.DSMT4">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2492375"/>
                        <a:ext cx="4333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57" name="Rectangle 29"/>
          <p:cNvSpPr>
            <a:spLocks noChangeArrowheads="1"/>
          </p:cNvSpPr>
          <p:nvPr/>
        </p:nvSpPr>
        <p:spPr bwMode="auto">
          <a:xfrm>
            <a:off x="0"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2558" name="Object 30"/>
          <p:cNvGraphicFramePr>
            <a:graphicFrameLocks noChangeAspect="1"/>
          </p:cNvGraphicFramePr>
          <p:nvPr/>
        </p:nvGraphicFramePr>
        <p:xfrm>
          <a:off x="4211638" y="6092825"/>
          <a:ext cx="415925" cy="431800"/>
        </p:xfrm>
        <a:graphic>
          <a:graphicData uri="http://schemas.openxmlformats.org/presentationml/2006/ole">
            <mc:AlternateContent xmlns:mc="http://schemas.openxmlformats.org/markup-compatibility/2006">
              <mc:Choice xmlns:v="urn:schemas-microsoft-com:vml" Requires="v">
                <p:oleObj spid="_x0000_s22571" name="Equation" r:id="rId7" imgW="253780" imgH="266469" progId="Equation.DSMT4">
                  <p:embed/>
                </p:oleObj>
              </mc:Choice>
              <mc:Fallback>
                <p:oleObj name="Equation" r:id="rId7" imgW="253780" imgH="266469" progId="Equation.DSMT4">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6092825"/>
                        <a:ext cx="4159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59" name="Rectangle 31"/>
          <p:cNvSpPr>
            <a:spLocks noChangeArrowheads="1"/>
          </p:cNvSpPr>
          <p:nvPr/>
        </p:nvSpPr>
        <p:spPr bwMode="auto">
          <a:xfrm>
            <a:off x="0"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sp>
        <p:nvSpPr>
          <p:cNvPr id="22560" name="Rectangle 32"/>
          <p:cNvSpPr>
            <a:spLocks noChangeArrowheads="1"/>
          </p:cNvSpPr>
          <p:nvPr/>
        </p:nvSpPr>
        <p:spPr bwMode="auto">
          <a:xfrm>
            <a:off x="0"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2561" name="Object 33"/>
          <p:cNvGraphicFramePr>
            <a:graphicFrameLocks noChangeAspect="1"/>
          </p:cNvGraphicFramePr>
          <p:nvPr/>
        </p:nvGraphicFramePr>
        <p:xfrm>
          <a:off x="7019925" y="549275"/>
          <a:ext cx="576263" cy="488950"/>
        </p:xfrm>
        <a:graphic>
          <a:graphicData uri="http://schemas.openxmlformats.org/presentationml/2006/ole">
            <mc:AlternateContent xmlns:mc="http://schemas.openxmlformats.org/markup-compatibility/2006">
              <mc:Choice xmlns:v="urn:schemas-microsoft-com:vml" Requires="v">
                <p:oleObj spid="_x0000_s22572" name="Equation" r:id="rId9" imgW="317087" imgH="266353" progId="Equation.DSMT4">
                  <p:embed/>
                </p:oleObj>
              </mc:Choice>
              <mc:Fallback>
                <p:oleObj name="Equation" r:id="rId9" imgW="317087" imgH="266353" progId="Equation.DSMT4">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9925" y="549275"/>
                        <a:ext cx="5762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62" name="Rectangle 34"/>
          <p:cNvSpPr>
            <a:spLocks noChangeArrowheads="1"/>
          </p:cNvSpPr>
          <p:nvPr/>
        </p:nvSpPr>
        <p:spPr bwMode="auto">
          <a:xfrm>
            <a:off x="0"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2563" name="Object 35"/>
          <p:cNvGraphicFramePr>
            <a:graphicFrameLocks noChangeAspect="1"/>
          </p:cNvGraphicFramePr>
          <p:nvPr/>
        </p:nvGraphicFramePr>
        <p:xfrm>
          <a:off x="7092950" y="2363788"/>
          <a:ext cx="574675" cy="460375"/>
        </p:xfrm>
        <a:graphic>
          <a:graphicData uri="http://schemas.openxmlformats.org/presentationml/2006/ole">
            <mc:AlternateContent xmlns:mc="http://schemas.openxmlformats.org/markup-compatibility/2006">
              <mc:Choice xmlns:v="urn:schemas-microsoft-com:vml" Requires="v">
                <p:oleObj spid="_x0000_s22573" name="Equation" r:id="rId11" imgW="330057" imgH="266584" progId="Equation.DSMT4">
                  <p:embed/>
                </p:oleObj>
              </mc:Choice>
              <mc:Fallback>
                <p:oleObj name="Equation" r:id="rId11" imgW="330057" imgH="266584" progId="Equation.DSMT4">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92950" y="2363788"/>
                        <a:ext cx="574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64" name="Rectangle 36"/>
          <p:cNvSpPr>
            <a:spLocks noChangeArrowheads="1"/>
          </p:cNvSpPr>
          <p:nvPr/>
        </p:nvSpPr>
        <p:spPr bwMode="auto">
          <a:xfrm>
            <a:off x="0"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sp>
        <p:nvSpPr>
          <p:cNvPr id="22565" name="Rectangle 37"/>
          <p:cNvSpPr>
            <a:spLocks noChangeArrowheads="1"/>
          </p:cNvSpPr>
          <p:nvPr/>
        </p:nvSpPr>
        <p:spPr bwMode="auto">
          <a:xfrm>
            <a:off x="0"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2566" name="Object 38"/>
          <p:cNvGraphicFramePr>
            <a:graphicFrameLocks noChangeAspect="1"/>
          </p:cNvGraphicFramePr>
          <p:nvPr/>
        </p:nvGraphicFramePr>
        <p:xfrm>
          <a:off x="7164388" y="4076700"/>
          <a:ext cx="576262" cy="447675"/>
        </p:xfrm>
        <a:graphic>
          <a:graphicData uri="http://schemas.openxmlformats.org/presentationml/2006/ole">
            <mc:AlternateContent xmlns:mc="http://schemas.openxmlformats.org/markup-compatibility/2006">
              <mc:Choice xmlns:v="urn:schemas-microsoft-com:vml" Requires="v">
                <p:oleObj spid="_x0000_s22574" name="Equation" r:id="rId13" imgW="342603" imgH="266469" progId="Equation.DSMT4">
                  <p:embed/>
                </p:oleObj>
              </mc:Choice>
              <mc:Fallback>
                <p:oleObj name="Equation" r:id="rId13" imgW="342603" imgH="266469" progId="Equation.DSMT4">
                  <p:embed/>
                  <p:pic>
                    <p:nvPicPr>
                      <p:cNvPr id="0" name="Object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4388" y="4076700"/>
                        <a:ext cx="5762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67" name="Rectangle 39"/>
          <p:cNvSpPr>
            <a:spLocks noChangeArrowheads="1"/>
          </p:cNvSpPr>
          <p:nvPr/>
        </p:nvSpPr>
        <p:spPr bwMode="auto">
          <a:xfrm>
            <a:off x="0"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2568" name="Object 40"/>
          <p:cNvGraphicFramePr>
            <a:graphicFrameLocks noChangeAspect="1"/>
          </p:cNvGraphicFramePr>
          <p:nvPr/>
        </p:nvGraphicFramePr>
        <p:xfrm>
          <a:off x="7235825" y="6021388"/>
          <a:ext cx="576263" cy="436562"/>
        </p:xfrm>
        <a:graphic>
          <a:graphicData uri="http://schemas.openxmlformats.org/presentationml/2006/ole">
            <mc:AlternateContent xmlns:mc="http://schemas.openxmlformats.org/markup-compatibility/2006">
              <mc:Choice xmlns:v="urn:schemas-microsoft-com:vml" Requires="v">
                <p:oleObj spid="_x0000_s22575" name="Equation" r:id="rId15" imgW="355292" imgH="266469" progId="Equation.DSMT4">
                  <p:embed/>
                </p:oleObj>
              </mc:Choice>
              <mc:Fallback>
                <p:oleObj name="Equation" r:id="rId15" imgW="355292" imgH="266469" progId="Equation.DSMT4">
                  <p:embed/>
                  <p:pic>
                    <p:nvPicPr>
                      <p:cNvPr id="0"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35825" y="6021388"/>
                        <a:ext cx="5762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712787"/>
          </a:xfrm>
        </p:spPr>
        <p:txBody>
          <a:bodyPr/>
          <a:lstStyle/>
          <a:p>
            <a:pPr eaLnBrk="1" hangingPunct="1"/>
            <a:r>
              <a:rPr lang="es-ES" altLang="es-ES" smtClean="0"/>
              <a:t>Contenido</a:t>
            </a:r>
          </a:p>
        </p:txBody>
      </p:sp>
      <p:sp>
        <p:nvSpPr>
          <p:cNvPr id="5123" name="Rectangle 3"/>
          <p:cNvSpPr>
            <a:spLocks noGrp="1" noChangeArrowheads="1"/>
          </p:cNvSpPr>
          <p:nvPr>
            <p:ph type="body" idx="1"/>
          </p:nvPr>
        </p:nvSpPr>
        <p:spPr>
          <a:xfrm>
            <a:off x="684213" y="1700213"/>
            <a:ext cx="8270875" cy="4432300"/>
          </a:xfrm>
        </p:spPr>
        <p:txBody>
          <a:bodyPr/>
          <a:lstStyle/>
          <a:p>
            <a:pPr eaLnBrk="1" hangingPunct="1">
              <a:lnSpc>
                <a:spcPct val="80000"/>
              </a:lnSpc>
              <a:buFontTx/>
              <a:buNone/>
            </a:pPr>
            <a:r>
              <a:rPr lang="es-ES" altLang="es-ES" sz="2800" smtClean="0"/>
              <a:t>Capítulo III: El Método Jackknife</a:t>
            </a:r>
          </a:p>
          <a:p>
            <a:pPr eaLnBrk="1" hangingPunct="1">
              <a:lnSpc>
                <a:spcPct val="80000"/>
              </a:lnSpc>
              <a:buFontTx/>
              <a:buNone/>
            </a:pPr>
            <a:endParaRPr lang="es-ES" altLang="es-ES" sz="1400" smtClean="0"/>
          </a:p>
          <a:p>
            <a:pPr algn="just" eaLnBrk="1" hangingPunct="1">
              <a:lnSpc>
                <a:spcPct val="80000"/>
              </a:lnSpc>
            </a:pPr>
            <a:r>
              <a:rPr lang="es-ES" altLang="es-ES" sz="2800" smtClean="0"/>
              <a:t>El Método Jackknife para estimar el error estándar.</a:t>
            </a:r>
          </a:p>
          <a:p>
            <a:pPr algn="just" eaLnBrk="1" hangingPunct="1">
              <a:lnSpc>
                <a:spcPct val="80000"/>
              </a:lnSpc>
            </a:pPr>
            <a:r>
              <a:rPr lang="es-ES" altLang="es-ES" sz="2800" smtClean="0"/>
              <a:t>Comparación del Método Jackknife con Bootstrap.</a:t>
            </a:r>
          </a:p>
          <a:p>
            <a:pPr algn="just" eaLnBrk="1" hangingPunct="1">
              <a:lnSpc>
                <a:spcPct val="80000"/>
              </a:lnSpc>
            </a:pPr>
            <a:r>
              <a:rPr lang="es-ES" altLang="es-ES" sz="2800" smtClean="0"/>
              <a:t>Falla del Jacknife</a:t>
            </a:r>
          </a:p>
          <a:p>
            <a:pPr algn="just" eaLnBrk="1" hangingPunct="1">
              <a:lnSpc>
                <a:spcPct val="80000"/>
              </a:lnSpc>
            </a:pPr>
            <a:r>
              <a:rPr lang="es-ES" altLang="es-ES" sz="2800" smtClean="0"/>
              <a:t>Uso del Jackknife para estimar intervalos de confianza.</a:t>
            </a:r>
          </a:p>
          <a:p>
            <a:pPr algn="just" eaLnBrk="1" hangingPunct="1">
              <a:lnSpc>
                <a:spcPct val="80000"/>
              </a:lnSpc>
            </a:pPr>
            <a:r>
              <a:rPr lang="es-ES" altLang="es-ES" sz="2800" smtClean="0"/>
              <a:t>Jackknife después del Bootstrap</a:t>
            </a:r>
          </a:p>
          <a:p>
            <a:pPr algn="just" eaLnBrk="1" hangingPunct="1">
              <a:lnSpc>
                <a:spcPct val="80000"/>
              </a:lnSpc>
            </a:pPr>
            <a:endParaRPr lang="es-ES" altLang="es-ES" sz="2000" smtClean="0"/>
          </a:p>
          <a:p>
            <a:pPr eaLnBrk="1" hangingPunct="1">
              <a:lnSpc>
                <a:spcPct val="80000"/>
              </a:lnSpc>
            </a:pPr>
            <a:endParaRPr lang="es-ES" altLang="es-ES" sz="400" smtClean="0"/>
          </a:p>
          <a:p>
            <a:pPr algn="just" eaLnBrk="1" hangingPunct="1">
              <a:lnSpc>
                <a:spcPct val="80000"/>
              </a:lnSpc>
              <a:buFontTx/>
              <a:buNone/>
            </a:pPr>
            <a:r>
              <a:rPr lang="es-ES" altLang="es-ES" sz="300"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768350"/>
          </a:xfrm>
        </p:spPr>
        <p:txBody>
          <a:bodyPr/>
          <a:lstStyle/>
          <a:p>
            <a:pPr eaLnBrk="1" hangingPunct="1"/>
            <a:r>
              <a:rPr lang="es-ES" altLang="es-ES" smtClean="0"/>
              <a:t>Aplicación</a:t>
            </a:r>
          </a:p>
        </p:txBody>
      </p:sp>
      <p:sp>
        <p:nvSpPr>
          <p:cNvPr id="23555" name="Rectangle 3"/>
          <p:cNvSpPr>
            <a:spLocks noGrp="1" noChangeArrowheads="1"/>
          </p:cNvSpPr>
          <p:nvPr>
            <p:ph type="body" sz="half" idx="1"/>
          </p:nvPr>
        </p:nvSpPr>
        <p:spPr>
          <a:xfrm>
            <a:off x="1182688" y="1557338"/>
            <a:ext cx="7493000" cy="4575175"/>
          </a:xfrm>
        </p:spPr>
        <p:txBody>
          <a:bodyPr/>
          <a:lstStyle/>
          <a:p>
            <a:pPr marL="0" indent="0" algn="just" eaLnBrk="1" hangingPunct="1">
              <a:lnSpc>
                <a:spcPct val="90000"/>
              </a:lnSpc>
              <a:buFontTx/>
              <a:buNone/>
            </a:pPr>
            <a:r>
              <a:rPr lang="es-ES" altLang="es-ES" sz="2800" smtClean="0"/>
              <a:t>Estimar la variabilidad del error estándar de la mediana estimada por bootstrap, usando jackknife después del bootstrap.</a:t>
            </a:r>
          </a:p>
          <a:p>
            <a:pPr marL="0" indent="0" algn="just" eaLnBrk="1" hangingPunct="1">
              <a:lnSpc>
                <a:spcPct val="90000"/>
              </a:lnSpc>
              <a:buFontTx/>
              <a:buNone/>
            </a:pPr>
            <a:endParaRPr lang="es-ES" altLang="es-ES" sz="2800" smtClean="0"/>
          </a:p>
          <a:p>
            <a:pPr marL="0" indent="0" algn="just" eaLnBrk="1" hangingPunct="1">
              <a:lnSpc>
                <a:spcPct val="90000"/>
              </a:lnSpc>
              <a:buFontTx/>
              <a:buNone/>
            </a:pPr>
            <a:endParaRPr lang="es-ES" altLang="es-ES" sz="2800" smtClean="0"/>
          </a:p>
          <a:p>
            <a:pPr marL="0" indent="0" algn="just" eaLnBrk="1" hangingPunct="1">
              <a:lnSpc>
                <a:spcPct val="90000"/>
              </a:lnSpc>
              <a:buFontTx/>
              <a:buNone/>
            </a:pPr>
            <a:endParaRPr lang="es-ES" altLang="es-ES" sz="2800" smtClean="0"/>
          </a:p>
          <a:p>
            <a:pPr marL="0" indent="0" algn="just" eaLnBrk="1" hangingPunct="1">
              <a:lnSpc>
                <a:spcPct val="90000"/>
              </a:lnSpc>
              <a:buFontTx/>
              <a:buNone/>
            </a:pPr>
            <a:endParaRPr lang="es-ES" altLang="es-ES" sz="2800" smtClean="0"/>
          </a:p>
          <a:p>
            <a:pPr marL="0" indent="0" algn="just" eaLnBrk="1" hangingPunct="1">
              <a:lnSpc>
                <a:spcPct val="90000"/>
              </a:lnSpc>
              <a:buFontTx/>
              <a:buNone/>
            </a:pPr>
            <a:r>
              <a:rPr lang="es-ES" altLang="es-ES" sz="2800" smtClean="0"/>
              <a:t>En R existe dentro de la librería boot la función jack.after.boot que realiza lo antes mencionado</a:t>
            </a:r>
          </a:p>
        </p:txBody>
      </p:sp>
      <p:graphicFrame>
        <p:nvGraphicFramePr>
          <p:cNvPr id="21508" name="Group 4"/>
          <p:cNvGraphicFramePr>
            <a:graphicFrameLocks noGrp="1"/>
          </p:cNvGraphicFramePr>
          <p:nvPr>
            <p:ph sz="half" idx="2"/>
          </p:nvPr>
        </p:nvGraphicFramePr>
        <p:xfrm>
          <a:off x="1225550" y="3073400"/>
          <a:ext cx="6188075" cy="1038226"/>
        </p:xfrm>
        <a:graphic>
          <a:graphicData uri="http://schemas.openxmlformats.org/drawingml/2006/table">
            <a:tbl>
              <a:tblPr/>
              <a:tblGrid>
                <a:gridCol w="1328738">
                  <a:extLst>
                    <a:ext uri="{9D8B030D-6E8A-4147-A177-3AD203B41FA5}">
                      <a16:colId xmlns:a16="http://schemas.microsoft.com/office/drawing/2014/main" val="20000"/>
                    </a:ext>
                  </a:extLst>
                </a:gridCol>
                <a:gridCol w="1335087">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4750">
                  <a:extLst>
                    <a:ext uri="{9D8B030D-6E8A-4147-A177-3AD203B41FA5}">
                      <a16:colId xmlns:a16="http://schemas.microsoft.com/office/drawing/2014/main" val="20004"/>
                    </a:ext>
                  </a:extLst>
                </a:gridCol>
              </a:tblGrid>
              <a:tr h="519113">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panose="020B0604020202020204" pitchFamily="34" charset="0"/>
                        </a:rPr>
                        <a:t>B</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panose="020B0604020202020204" pitchFamily="34" charset="0"/>
                        </a:rPr>
                        <a:t>10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panose="020B0604020202020204" pitchFamily="34" charset="0"/>
                        </a:rPr>
                        <a:t>100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panose="020B0604020202020204" pitchFamily="34" charset="0"/>
                        </a:rPr>
                        <a:t>500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panose="020B0604020202020204" pitchFamily="34" charset="0"/>
                        </a:rPr>
                        <a:t>1000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2800" b="0" i="0" u="none" strike="noStrike" cap="none" normalizeH="0" baseline="0" smtClean="0">
                        <a:ln>
                          <a:noFill/>
                        </a:ln>
                        <a:solidFill>
                          <a:schemeClr val="tx1"/>
                        </a:solidFill>
                        <a:effectLst/>
                        <a:latin typeface="Arial" panose="020B0604020202020204" pitchFamily="34"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panose="020B0604020202020204" pitchFamily="34" charset="0"/>
                        </a:rPr>
                        <a:t>14.592</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panose="020B0604020202020204" pitchFamily="34" charset="0"/>
                        </a:rPr>
                        <a:t>1.803</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panose="020B0604020202020204" pitchFamily="34" charset="0"/>
                        </a:rPr>
                        <a:t>2.455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panose="020B0604020202020204" pitchFamily="34" charset="0"/>
                        </a:rPr>
                        <a:t>2.289</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3576" name="Rectangle 25"/>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23577" name="Object 26"/>
          <p:cNvGraphicFramePr>
            <a:graphicFrameLocks noChangeAspect="1"/>
          </p:cNvGraphicFramePr>
          <p:nvPr/>
        </p:nvGraphicFramePr>
        <p:xfrm>
          <a:off x="1524000" y="3657600"/>
          <a:ext cx="936625" cy="520700"/>
        </p:xfrm>
        <a:graphic>
          <a:graphicData uri="http://schemas.openxmlformats.org/presentationml/2006/ole">
            <mc:AlternateContent xmlns:mc="http://schemas.openxmlformats.org/markup-compatibility/2006">
              <mc:Choice xmlns:v="urn:schemas-microsoft-com:vml" Requires="v">
                <p:oleObj spid="_x0000_s23578" name="Equation" r:id="rId3" imgW="596900" imgH="330200" progId="Equation.DSMT4">
                  <p:embed/>
                </p:oleObj>
              </mc:Choice>
              <mc:Fallback>
                <p:oleObj name="Equation" r:id="rId3" imgW="596900" imgH="330200"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657600"/>
                        <a:ext cx="9366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16013" y="333375"/>
            <a:ext cx="7793037" cy="1054100"/>
          </a:xfrm>
        </p:spPr>
        <p:txBody>
          <a:bodyPr/>
          <a:lstStyle/>
          <a:p>
            <a:pPr eaLnBrk="1" hangingPunct="1"/>
            <a:r>
              <a:rPr lang="es-ES" altLang="es-ES" sz="4000" smtClean="0"/>
              <a:t>El Método Jackknife para estimar el error estándar</a:t>
            </a:r>
          </a:p>
        </p:txBody>
      </p:sp>
      <p:sp>
        <p:nvSpPr>
          <p:cNvPr id="6147" name="Rectangle 3"/>
          <p:cNvSpPr>
            <a:spLocks noGrp="1" noChangeArrowheads="1"/>
          </p:cNvSpPr>
          <p:nvPr>
            <p:ph type="body" idx="1"/>
          </p:nvPr>
        </p:nvSpPr>
        <p:spPr>
          <a:xfrm>
            <a:off x="1182688" y="1773238"/>
            <a:ext cx="7772400" cy="4359275"/>
          </a:xfrm>
        </p:spPr>
        <p:txBody>
          <a:bodyPr/>
          <a:lstStyle/>
          <a:p>
            <a:pPr marL="0" indent="0" algn="just" eaLnBrk="1" hangingPunct="1">
              <a:buFontTx/>
              <a:buNone/>
            </a:pPr>
            <a:r>
              <a:rPr lang="es-ES" altLang="es-ES" smtClean="0"/>
              <a:t>Este método fue introducido por Quenoullie (1950) y es muy parecido a lo que se conoce como validación cruzada dejando uno a fuera (“</a:t>
            </a:r>
            <a:r>
              <a:rPr lang="es-ES" altLang="es-ES" i="1" smtClean="0"/>
              <a:t>leave one out crossvalidation</a:t>
            </a:r>
            <a:r>
              <a:rPr lang="es-ES" altLang="es-ES" smtClean="0"/>
              <a:t>”) y por lo tanto puede ser considerado como un método de particionamiento de datos.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936625"/>
          </a:xfrm>
        </p:spPr>
        <p:txBody>
          <a:bodyPr/>
          <a:lstStyle/>
          <a:p>
            <a:pPr eaLnBrk="1" hangingPunct="1"/>
            <a:r>
              <a:rPr lang="es-ES" altLang="es-ES" sz="4000" smtClean="0"/>
              <a:t>El Método Jackknife para estimar el error estándar</a:t>
            </a:r>
          </a:p>
        </p:txBody>
      </p:sp>
      <p:sp>
        <p:nvSpPr>
          <p:cNvPr id="7171" name="Rectangle 3"/>
          <p:cNvSpPr>
            <a:spLocks noGrp="1" noChangeArrowheads="1"/>
          </p:cNvSpPr>
          <p:nvPr>
            <p:ph type="body" idx="1"/>
          </p:nvPr>
        </p:nvSpPr>
        <p:spPr>
          <a:xfrm>
            <a:off x="1182688" y="1700213"/>
            <a:ext cx="7772400" cy="4432300"/>
          </a:xfrm>
        </p:spPr>
        <p:txBody>
          <a:bodyPr/>
          <a:lstStyle/>
          <a:p>
            <a:pPr marL="0" indent="0" algn="just" eaLnBrk="1" hangingPunct="1">
              <a:buFontTx/>
              <a:buNone/>
            </a:pPr>
            <a:r>
              <a:rPr lang="es-ES" altLang="es-ES" smtClean="0"/>
              <a:t>Sea </a:t>
            </a:r>
            <a:r>
              <a:rPr lang="es-ES" altLang="es-ES" i="1" smtClean="0"/>
              <a:t>X=(X</a:t>
            </a:r>
            <a:r>
              <a:rPr lang="es-ES" altLang="es-ES" i="1" baseline="-25000" smtClean="0"/>
              <a:t>1</a:t>
            </a:r>
            <a:r>
              <a:rPr lang="es-ES" altLang="es-ES" i="1" smtClean="0"/>
              <a:t>,X</a:t>
            </a:r>
            <a:r>
              <a:rPr lang="es-ES" altLang="es-ES" i="1" baseline="-25000" smtClean="0"/>
              <a:t>2</a:t>
            </a:r>
            <a:r>
              <a:rPr lang="es-ES" altLang="es-ES" i="1" smtClean="0"/>
              <a:t>,…,X</a:t>
            </a:r>
            <a:r>
              <a:rPr lang="es-ES" altLang="es-ES" i="1" baseline="-25000" smtClean="0"/>
              <a:t>n</a:t>
            </a:r>
            <a:r>
              <a:rPr lang="es-ES" altLang="es-ES" i="1" smtClean="0"/>
              <a:t>)</a:t>
            </a:r>
            <a:r>
              <a:rPr lang="es-ES" altLang="es-ES" smtClean="0"/>
              <a:t> una muestra aleatoria de una población, en la cual se desea estimar el parámetro   y     es el estimador muestral; si:</a:t>
            </a:r>
          </a:p>
          <a:p>
            <a:pPr marL="0" indent="0" algn="just" eaLnBrk="1" hangingPunct="1">
              <a:buFontTx/>
              <a:buNone/>
            </a:pPr>
            <a:r>
              <a:rPr lang="es-ES" altLang="es-ES" smtClean="0"/>
              <a:t>es el valor del estimador excluyendo la i-ésima observación en los cálculos; el  estimador Jackknife de    será:</a:t>
            </a:r>
          </a:p>
        </p:txBody>
      </p:sp>
      <p:sp>
        <p:nvSpPr>
          <p:cNvPr id="7172" name="Rectangle 4"/>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7173" name="Object 5"/>
          <p:cNvGraphicFramePr>
            <a:graphicFrameLocks noChangeAspect="1"/>
          </p:cNvGraphicFramePr>
          <p:nvPr/>
        </p:nvGraphicFramePr>
        <p:xfrm>
          <a:off x="5645150" y="2781300"/>
          <a:ext cx="295275" cy="431800"/>
        </p:xfrm>
        <a:graphic>
          <a:graphicData uri="http://schemas.openxmlformats.org/presentationml/2006/ole">
            <mc:AlternateContent xmlns:mc="http://schemas.openxmlformats.org/markup-compatibility/2006">
              <mc:Choice xmlns:v="urn:schemas-microsoft-com:vml" Requires="v">
                <p:oleObj spid="_x0000_s7182" name="Equation" r:id="rId3" imgW="126725" imgH="177415" progId="Equation.DSMT4">
                  <p:embed/>
                </p:oleObj>
              </mc:Choice>
              <mc:Fallback>
                <p:oleObj name="Equation" r:id="rId3" imgW="126725" imgH="17741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5150" y="2781300"/>
                        <a:ext cx="2952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4" name="Rectangle 6"/>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7175" name="Object 7"/>
          <p:cNvGraphicFramePr>
            <a:graphicFrameLocks noChangeAspect="1"/>
          </p:cNvGraphicFramePr>
          <p:nvPr/>
        </p:nvGraphicFramePr>
        <p:xfrm>
          <a:off x="6453188" y="2652713"/>
          <a:ext cx="1400175" cy="704850"/>
        </p:xfrm>
        <a:graphic>
          <a:graphicData uri="http://schemas.openxmlformats.org/presentationml/2006/ole">
            <mc:AlternateContent xmlns:mc="http://schemas.openxmlformats.org/markup-compatibility/2006">
              <mc:Choice xmlns:v="urn:schemas-microsoft-com:vml" Requires="v">
                <p:oleObj spid="_x0000_s7183" name="Equation" r:id="rId5" imgW="571252" imgH="279279" progId="Equation.DSMT4">
                  <p:embed/>
                </p:oleObj>
              </mc:Choice>
              <mc:Fallback>
                <p:oleObj name="Equation" r:id="rId5" imgW="571252" imgH="27927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3188" y="2652713"/>
                        <a:ext cx="14001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6" name="Rectangle 8"/>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7177" name="Object 9"/>
          <p:cNvGraphicFramePr>
            <a:graphicFrameLocks noChangeAspect="1"/>
          </p:cNvGraphicFramePr>
          <p:nvPr/>
        </p:nvGraphicFramePr>
        <p:xfrm>
          <a:off x="5508625" y="3168650"/>
          <a:ext cx="3455988" cy="547688"/>
        </p:xfrm>
        <a:graphic>
          <a:graphicData uri="http://schemas.openxmlformats.org/presentationml/2006/ole">
            <mc:AlternateContent xmlns:mc="http://schemas.openxmlformats.org/markup-compatibility/2006">
              <mc:Choice xmlns:v="urn:schemas-microsoft-com:vml" Requires="v">
                <p:oleObj spid="_x0000_s7184" name="Equation" r:id="rId7" imgW="1739900" imgH="279400" progId="Equation.DSMT4">
                  <p:embed/>
                </p:oleObj>
              </mc:Choice>
              <mc:Fallback>
                <p:oleObj name="Equation" r:id="rId7" imgW="1739900" imgH="2794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8625" y="3168650"/>
                        <a:ext cx="345598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8" name="Rectangle 10"/>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7179" name="Object 11"/>
          <p:cNvGraphicFramePr>
            <a:graphicFrameLocks noChangeAspect="1"/>
          </p:cNvGraphicFramePr>
          <p:nvPr/>
        </p:nvGraphicFramePr>
        <p:xfrm>
          <a:off x="5427663" y="4797425"/>
          <a:ext cx="296862" cy="433388"/>
        </p:xfrm>
        <a:graphic>
          <a:graphicData uri="http://schemas.openxmlformats.org/presentationml/2006/ole">
            <mc:AlternateContent xmlns:mc="http://schemas.openxmlformats.org/markup-compatibility/2006">
              <mc:Choice xmlns:v="urn:schemas-microsoft-com:vml" Requires="v">
                <p:oleObj spid="_x0000_s7185" name="Equation" r:id="rId9" imgW="126725" imgH="177415" progId="Equation.DSMT4">
                  <p:embed/>
                </p:oleObj>
              </mc:Choice>
              <mc:Fallback>
                <p:oleObj name="Equation" r:id="rId9" imgW="126725" imgH="177415"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7663" y="4797425"/>
                        <a:ext cx="29686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0" name="Rectangle 12"/>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7181" name="Object 13"/>
          <p:cNvGraphicFramePr>
            <a:graphicFrameLocks noChangeAspect="1"/>
          </p:cNvGraphicFramePr>
          <p:nvPr/>
        </p:nvGraphicFramePr>
        <p:xfrm>
          <a:off x="3779838" y="5373688"/>
          <a:ext cx="2443162" cy="1306512"/>
        </p:xfrm>
        <a:graphic>
          <a:graphicData uri="http://schemas.openxmlformats.org/presentationml/2006/ole">
            <mc:AlternateContent xmlns:mc="http://schemas.openxmlformats.org/markup-compatibility/2006">
              <mc:Choice xmlns:v="urn:schemas-microsoft-com:vml" Requires="v">
                <p:oleObj spid="_x0000_s7186" name="Equation" r:id="rId10" imgW="914400" imgH="609600" progId="Equation.DSMT4">
                  <p:embed/>
                </p:oleObj>
              </mc:Choice>
              <mc:Fallback>
                <p:oleObj name="Equation" r:id="rId10" imgW="914400" imgH="60960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79838" y="5373688"/>
                        <a:ext cx="2443162"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936625"/>
          </a:xfrm>
        </p:spPr>
        <p:txBody>
          <a:bodyPr/>
          <a:lstStyle/>
          <a:p>
            <a:pPr eaLnBrk="1" hangingPunct="1"/>
            <a:r>
              <a:rPr lang="es-ES" altLang="es-ES" sz="4000" smtClean="0"/>
              <a:t>El Método Jackknife para estimar el error estándar</a:t>
            </a:r>
          </a:p>
        </p:txBody>
      </p:sp>
      <p:sp>
        <p:nvSpPr>
          <p:cNvPr id="8195" name="Rectangle 3"/>
          <p:cNvSpPr>
            <a:spLocks noGrp="1" noChangeArrowheads="1"/>
          </p:cNvSpPr>
          <p:nvPr>
            <p:ph type="body" idx="1"/>
          </p:nvPr>
        </p:nvSpPr>
        <p:spPr>
          <a:xfrm>
            <a:off x="1182688" y="1700213"/>
            <a:ext cx="7772400" cy="4432300"/>
          </a:xfrm>
        </p:spPr>
        <p:txBody>
          <a:bodyPr/>
          <a:lstStyle/>
          <a:p>
            <a:pPr marL="0" indent="0" algn="just" eaLnBrk="1" hangingPunct="1">
              <a:buFontTx/>
              <a:buNone/>
            </a:pPr>
            <a:r>
              <a:rPr lang="es-ES" altLang="es-ES" sz="2800" smtClean="0"/>
              <a:t>Además el sesgo estimado por Jackknife es:</a:t>
            </a:r>
          </a:p>
          <a:p>
            <a:pPr marL="0" indent="0" algn="just" eaLnBrk="1" hangingPunct="1">
              <a:buFontTx/>
              <a:buNone/>
            </a:pPr>
            <a:endParaRPr lang="es-ES" altLang="es-ES" sz="1800" smtClean="0"/>
          </a:p>
          <a:p>
            <a:pPr marL="0" indent="0" algn="just" eaLnBrk="1" hangingPunct="1">
              <a:buFontTx/>
              <a:buNone/>
            </a:pPr>
            <a:r>
              <a:rPr lang="es-ES" altLang="es-ES" sz="2800" smtClean="0"/>
              <a:t>El estimado del error estándar sugerido por Tukey (1958) es dado por:</a:t>
            </a:r>
          </a:p>
          <a:p>
            <a:pPr marL="0" indent="0" algn="just" eaLnBrk="1" hangingPunct="1">
              <a:buFontTx/>
              <a:buNone/>
            </a:pPr>
            <a:endParaRPr lang="es-ES" altLang="es-ES" sz="2800" smtClean="0"/>
          </a:p>
          <a:p>
            <a:pPr marL="0" indent="0" algn="just" eaLnBrk="1" hangingPunct="1">
              <a:buFontTx/>
              <a:buNone/>
            </a:pPr>
            <a:endParaRPr lang="es-ES" altLang="es-ES" sz="2800" smtClean="0"/>
          </a:p>
          <a:p>
            <a:pPr marL="0" indent="0" algn="just" eaLnBrk="1" hangingPunct="1">
              <a:buFontTx/>
              <a:buNone/>
            </a:pPr>
            <a:endParaRPr lang="es-ES" altLang="es-ES" sz="2800" smtClean="0"/>
          </a:p>
          <a:p>
            <a:pPr marL="0" indent="0" algn="just" eaLnBrk="1" hangingPunct="1">
              <a:buFontTx/>
              <a:buNone/>
            </a:pPr>
            <a:r>
              <a:rPr lang="es-ES" altLang="es-ES" sz="2800" smtClean="0"/>
              <a:t>En R, en la librería bootstrap se encuentra la función jackknife que estima el error estándar.</a:t>
            </a:r>
          </a:p>
        </p:txBody>
      </p:sp>
      <p:sp>
        <p:nvSpPr>
          <p:cNvPr id="8196" name="Rectangle 4"/>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sp>
        <p:nvSpPr>
          <p:cNvPr id="8197"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sp>
        <p:nvSpPr>
          <p:cNvPr id="8198" name="Rectangle 6"/>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sp>
        <p:nvSpPr>
          <p:cNvPr id="8199" name="Rectangle 7"/>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sp>
        <p:nvSpPr>
          <p:cNvPr id="8200" name="Rectangle 8"/>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8201" name="Object 9"/>
          <p:cNvGraphicFramePr>
            <a:graphicFrameLocks noChangeAspect="1"/>
          </p:cNvGraphicFramePr>
          <p:nvPr/>
        </p:nvGraphicFramePr>
        <p:xfrm>
          <a:off x="2916238" y="2133600"/>
          <a:ext cx="3673475" cy="681038"/>
        </p:xfrm>
        <a:graphic>
          <a:graphicData uri="http://schemas.openxmlformats.org/presentationml/2006/ole">
            <mc:AlternateContent xmlns:mc="http://schemas.openxmlformats.org/markup-compatibility/2006">
              <mc:Choice xmlns:v="urn:schemas-microsoft-com:vml" Requires="v">
                <p:oleObj spid="_x0000_s8203" name="Equation" r:id="rId3" imgW="1803400" imgH="330200" progId="Equation.DSMT4">
                  <p:embed/>
                </p:oleObj>
              </mc:Choice>
              <mc:Fallback>
                <p:oleObj name="Equation" r:id="rId3" imgW="1803400" imgH="3302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133600"/>
                        <a:ext cx="367347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2" name="Object 10"/>
          <p:cNvGraphicFramePr>
            <a:graphicFrameLocks noChangeAspect="1"/>
          </p:cNvGraphicFramePr>
          <p:nvPr/>
        </p:nvGraphicFramePr>
        <p:xfrm>
          <a:off x="2268538" y="4008438"/>
          <a:ext cx="4391025" cy="1076325"/>
        </p:xfrm>
        <a:graphic>
          <a:graphicData uri="http://schemas.openxmlformats.org/presentationml/2006/ole">
            <mc:AlternateContent xmlns:mc="http://schemas.openxmlformats.org/markup-compatibility/2006">
              <mc:Choice xmlns:v="urn:schemas-microsoft-com:vml" Requires="v">
                <p:oleObj spid="_x0000_s8204" name="Equation" r:id="rId5" imgW="1981200" imgH="482600" progId="Equation.DSMT4">
                  <p:embed/>
                </p:oleObj>
              </mc:Choice>
              <mc:Fallback>
                <p:oleObj name="Equation" r:id="rId5" imgW="1981200" imgH="4826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4008438"/>
                        <a:ext cx="43910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823912"/>
          </a:xfrm>
        </p:spPr>
        <p:txBody>
          <a:bodyPr/>
          <a:lstStyle/>
          <a:p>
            <a:pPr eaLnBrk="1" hangingPunct="1"/>
            <a:r>
              <a:rPr lang="es-ES" altLang="es-ES" sz="3200" smtClean="0"/>
              <a:t>Aplicación: Estimaciones para la media</a:t>
            </a:r>
          </a:p>
        </p:txBody>
      </p:sp>
      <p:sp>
        <p:nvSpPr>
          <p:cNvPr id="9219" name="Rectangle 3"/>
          <p:cNvSpPr>
            <a:spLocks noGrp="1" noChangeArrowheads="1"/>
          </p:cNvSpPr>
          <p:nvPr>
            <p:ph type="body" sz="half" idx="1"/>
          </p:nvPr>
        </p:nvSpPr>
        <p:spPr>
          <a:xfrm>
            <a:off x="971550" y="1557338"/>
            <a:ext cx="7205663" cy="1195387"/>
          </a:xfrm>
        </p:spPr>
        <p:txBody>
          <a:bodyPr/>
          <a:lstStyle/>
          <a:p>
            <a:pPr marL="0" indent="0" algn="just" eaLnBrk="1" hangingPunct="1">
              <a:buFontTx/>
              <a:buNone/>
            </a:pPr>
            <a:r>
              <a:rPr lang="es-ES" altLang="es-ES" sz="2800" smtClean="0"/>
              <a:t>Con los datos de colesterol al analizar la media se obtiene lo siguiente:</a:t>
            </a:r>
          </a:p>
        </p:txBody>
      </p:sp>
      <p:graphicFrame>
        <p:nvGraphicFramePr>
          <p:cNvPr id="7172" name="Group 4"/>
          <p:cNvGraphicFramePr>
            <a:graphicFrameLocks noGrp="1"/>
          </p:cNvGraphicFramePr>
          <p:nvPr>
            <p:ph sz="half" idx="2"/>
          </p:nvPr>
        </p:nvGraphicFramePr>
        <p:xfrm>
          <a:off x="684213" y="2636838"/>
          <a:ext cx="7697787" cy="2746375"/>
        </p:xfrm>
        <a:graphic>
          <a:graphicData uri="http://schemas.openxmlformats.org/drawingml/2006/table">
            <a:tbl>
              <a:tblPr/>
              <a:tblGrid>
                <a:gridCol w="2773362">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tblGrid>
              <a:tr h="54927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Estimación para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1" u="none" strike="noStrike" cap="none" normalizeH="0" baseline="0" smtClean="0">
                          <a:ln>
                            <a:noFill/>
                          </a:ln>
                          <a:solidFill>
                            <a:schemeClr val="tx1"/>
                          </a:solidFill>
                          <a:effectLst/>
                          <a:latin typeface="Arial" charset="0"/>
                        </a:rPr>
                        <a:t>media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1" i="0" u="none" strike="noStrike" cap="none" normalizeH="0" baseline="0" smtClean="0">
                          <a:ln>
                            <a:noFill/>
                          </a:ln>
                          <a:solidFill>
                            <a:schemeClr val="tx1"/>
                          </a:solidFill>
                          <a:effectLst/>
                          <a:latin typeface="Arial" charset="0"/>
                        </a:rPr>
                        <a:t>Método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MX"/>
                    </a:p>
                  </a:txBody>
                  <a:tcPr/>
                </a:tc>
                <a:extLst>
                  <a:ext uri="{0D108BD9-81ED-4DB2-BD59-A6C34878D82A}">
                    <a16:rowId xmlns:a16="http://schemas.microsoft.com/office/drawing/2014/main" val="10000"/>
                  </a:ext>
                </a:extLst>
              </a:tr>
              <a:tr h="549275">
                <a:tc vMerge="1">
                  <a:txBody>
                    <a:bodyPr/>
                    <a:lstStyle/>
                    <a:p>
                      <a:endParaRPr lang="es-MX"/>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Bootstrap (B=100)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Jackknife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Estimador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219.04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218.80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Error estándar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3.23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3.31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Sesgo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0.243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823912"/>
          </a:xfrm>
        </p:spPr>
        <p:txBody>
          <a:bodyPr/>
          <a:lstStyle/>
          <a:p>
            <a:pPr eaLnBrk="1" hangingPunct="1"/>
            <a:r>
              <a:rPr lang="es-ES" altLang="es-ES" sz="3200" smtClean="0"/>
              <a:t>Aplicación: Estimaciones para el coeficiente de correlación</a:t>
            </a:r>
          </a:p>
        </p:txBody>
      </p:sp>
      <p:sp>
        <p:nvSpPr>
          <p:cNvPr id="10243" name="Rectangle 3"/>
          <p:cNvSpPr>
            <a:spLocks noGrp="1" noChangeArrowheads="1"/>
          </p:cNvSpPr>
          <p:nvPr>
            <p:ph type="body" sz="half" idx="1"/>
          </p:nvPr>
        </p:nvSpPr>
        <p:spPr>
          <a:xfrm>
            <a:off x="971550" y="1557338"/>
            <a:ext cx="7205663" cy="1195387"/>
          </a:xfrm>
        </p:spPr>
        <p:txBody>
          <a:bodyPr/>
          <a:lstStyle/>
          <a:p>
            <a:pPr marL="0" indent="0" algn="just" eaLnBrk="1" hangingPunct="1">
              <a:buFontTx/>
              <a:buNone/>
            </a:pPr>
            <a:r>
              <a:rPr lang="es-ES" altLang="es-ES" sz="2800" smtClean="0"/>
              <a:t>Con los datos de cars al analizar el coeficiente de correlación se obtiene lo siguiente:</a:t>
            </a:r>
          </a:p>
        </p:txBody>
      </p:sp>
      <p:graphicFrame>
        <p:nvGraphicFramePr>
          <p:cNvPr id="8196" name="Group 4"/>
          <p:cNvGraphicFramePr>
            <a:graphicFrameLocks noGrp="1"/>
          </p:cNvGraphicFramePr>
          <p:nvPr>
            <p:ph sz="half" idx="2"/>
          </p:nvPr>
        </p:nvGraphicFramePr>
        <p:xfrm>
          <a:off x="684213" y="2843213"/>
          <a:ext cx="7697787" cy="2746375"/>
        </p:xfrm>
        <a:graphic>
          <a:graphicData uri="http://schemas.openxmlformats.org/drawingml/2006/table">
            <a:tbl>
              <a:tblPr/>
              <a:tblGrid>
                <a:gridCol w="2773362">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tblGrid>
              <a:tr h="54927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Estimación para </a:t>
                      </a:r>
                      <a:r>
                        <a:rPr kumimoji="0" lang="es-ES" sz="2800" b="0" i="1" u="none" strike="noStrike" cap="none" normalizeH="0" baseline="0" smtClean="0">
                          <a:ln>
                            <a:noFill/>
                          </a:ln>
                          <a:solidFill>
                            <a:schemeClr val="tx1"/>
                          </a:solidFill>
                          <a:effectLst/>
                          <a:latin typeface="Arial" charset="0"/>
                        </a:rPr>
                        <a:t>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1" i="0" u="none" strike="noStrike" cap="none" normalizeH="0" baseline="0" smtClean="0">
                          <a:ln>
                            <a:noFill/>
                          </a:ln>
                          <a:solidFill>
                            <a:schemeClr val="tx1"/>
                          </a:solidFill>
                          <a:effectLst/>
                          <a:latin typeface="Arial" charset="0"/>
                        </a:rPr>
                        <a:t>Método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MX"/>
                    </a:p>
                  </a:txBody>
                  <a:tcPr/>
                </a:tc>
                <a:extLst>
                  <a:ext uri="{0D108BD9-81ED-4DB2-BD59-A6C34878D82A}">
                    <a16:rowId xmlns:a16="http://schemas.microsoft.com/office/drawing/2014/main" val="10000"/>
                  </a:ext>
                </a:extLst>
              </a:tr>
              <a:tr h="549275">
                <a:tc vMerge="1">
                  <a:txBody>
                    <a:bodyPr/>
                    <a:lstStyle/>
                    <a:p>
                      <a:endParaRPr lang="es-MX"/>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Bootstrap (B=100)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Jackknife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Estimador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0.798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0.807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Error estándar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0.053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0.046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Sesgo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-0.009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6.05x10</a:t>
                      </a:r>
                      <a:r>
                        <a:rPr kumimoji="0" lang="es-ES" sz="2800" b="0" i="0" u="none" strike="noStrike" cap="none" normalizeH="0" baseline="3000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268" name="Text Box 29"/>
          <p:cNvSpPr txBox="1">
            <a:spLocks noChangeArrowheads="1"/>
          </p:cNvSpPr>
          <p:nvPr/>
        </p:nvSpPr>
        <p:spPr bwMode="auto">
          <a:xfrm>
            <a:off x="755650" y="5661025"/>
            <a:ext cx="80645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90000"/>
              </a:lnSpc>
              <a:spcBef>
                <a:spcPct val="50000"/>
              </a:spcBef>
              <a:buClr>
                <a:schemeClr val="folHlink"/>
              </a:buClr>
              <a:buSzPct val="60000"/>
              <a:buFont typeface="Wingdings" panose="05000000000000000000" pitchFamily="2" charset="2"/>
              <a:buNone/>
            </a:pPr>
            <a:r>
              <a:rPr lang="es-ES" altLang="es-ES" sz="2800">
                <a:latin typeface="Tahoma" panose="020B0604030504040204" pitchFamily="34" charset="0"/>
              </a:rPr>
              <a:t>Observe que las estimaciones bajo Bootstrap pueden variar pero las de Jackknife son fijas.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768350"/>
          </a:xfrm>
        </p:spPr>
        <p:txBody>
          <a:bodyPr/>
          <a:lstStyle/>
          <a:p>
            <a:pPr eaLnBrk="1" hangingPunct="1"/>
            <a:r>
              <a:rPr lang="es-ES" altLang="es-ES" sz="4000" smtClean="0"/>
              <a:t>Comparación del Jackknife con el Bootstrap</a:t>
            </a:r>
          </a:p>
        </p:txBody>
      </p:sp>
      <p:sp>
        <p:nvSpPr>
          <p:cNvPr id="11267" name="Rectangle 3"/>
          <p:cNvSpPr>
            <a:spLocks noGrp="1" noChangeArrowheads="1"/>
          </p:cNvSpPr>
          <p:nvPr>
            <p:ph type="body" sz="half" idx="1"/>
          </p:nvPr>
        </p:nvSpPr>
        <p:spPr>
          <a:xfrm>
            <a:off x="468313" y="1412875"/>
            <a:ext cx="7566025" cy="2233613"/>
          </a:xfrm>
        </p:spPr>
        <p:txBody>
          <a:bodyPr/>
          <a:lstStyle/>
          <a:p>
            <a:pPr marL="609600" indent="-609600" algn="just" eaLnBrk="1" hangingPunct="1">
              <a:lnSpc>
                <a:spcPct val="90000"/>
              </a:lnSpc>
              <a:buFontTx/>
              <a:buNone/>
            </a:pPr>
            <a:r>
              <a:rPr lang="es-ES" altLang="es-ES" sz="2800" smtClean="0"/>
              <a:t>	Al comparar ambos métodos se puede concluir lo siguiente:</a:t>
            </a:r>
          </a:p>
          <a:p>
            <a:pPr marL="609600" indent="-609600" algn="just" eaLnBrk="1" hangingPunct="1">
              <a:lnSpc>
                <a:spcPct val="90000"/>
              </a:lnSpc>
              <a:buFont typeface="Wingdings" panose="05000000000000000000" pitchFamily="2" charset="2"/>
              <a:buAutoNum type="alphaLcParenR"/>
            </a:pPr>
            <a:r>
              <a:rPr lang="es-ES" altLang="es-ES" sz="2800" smtClean="0"/>
              <a:t>Si la muestra no es muy grande (no mayor que 200), el Jackknife es más rápido que el Bootstrap.</a:t>
            </a:r>
          </a:p>
        </p:txBody>
      </p:sp>
      <p:sp>
        <p:nvSpPr>
          <p:cNvPr id="11268" name="Rectangle 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sp>
        <p:nvSpPr>
          <p:cNvPr id="11269"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9222" name="Group 6"/>
          <p:cNvGraphicFramePr>
            <a:graphicFrameLocks noGrp="1"/>
          </p:cNvGraphicFramePr>
          <p:nvPr>
            <p:ph sz="half" idx="2"/>
          </p:nvPr>
        </p:nvGraphicFramePr>
        <p:xfrm>
          <a:off x="250825" y="4365625"/>
          <a:ext cx="8478838" cy="2108200"/>
        </p:xfrm>
        <a:graphic>
          <a:graphicData uri="http://schemas.openxmlformats.org/drawingml/2006/table">
            <a:tbl>
              <a:tblPr/>
              <a:tblGrid>
                <a:gridCol w="2536825">
                  <a:extLst>
                    <a:ext uri="{9D8B030D-6E8A-4147-A177-3AD203B41FA5}">
                      <a16:colId xmlns:a16="http://schemas.microsoft.com/office/drawing/2014/main" val="20000"/>
                    </a:ext>
                  </a:extLst>
                </a:gridCol>
                <a:gridCol w="1484313">
                  <a:extLst>
                    <a:ext uri="{9D8B030D-6E8A-4147-A177-3AD203B41FA5}">
                      <a16:colId xmlns:a16="http://schemas.microsoft.com/office/drawing/2014/main" val="20001"/>
                    </a:ext>
                  </a:extLst>
                </a:gridCol>
                <a:gridCol w="1489075">
                  <a:extLst>
                    <a:ext uri="{9D8B030D-6E8A-4147-A177-3AD203B41FA5}">
                      <a16:colId xmlns:a16="http://schemas.microsoft.com/office/drawing/2014/main" val="20002"/>
                    </a:ext>
                  </a:extLst>
                </a:gridCol>
                <a:gridCol w="1484312">
                  <a:extLst>
                    <a:ext uri="{9D8B030D-6E8A-4147-A177-3AD203B41FA5}">
                      <a16:colId xmlns:a16="http://schemas.microsoft.com/office/drawing/2014/main" val="20003"/>
                    </a:ext>
                  </a:extLst>
                </a:gridCol>
                <a:gridCol w="1484313">
                  <a:extLst>
                    <a:ext uri="{9D8B030D-6E8A-4147-A177-3AD203B41FA5}">
                      <a16:colId xmlns:a16="http://schemas.microsoft.com/office/drawing/2014/main" val="20004"/>
                    </a:ext>
                  </a:extLst>
                </a:gridCol>
              </a:tblGrid>
              <a:tr h="535068">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3600" b="0" i="0" u="none" strike="noStrike" cap="none" normalizeH="0" baseline="0" dirty="0" smtClean="0">
                          <a:ln>
                            <a:noFill/>
                          </a:ln>
                          <a:solidFill>
                            <a:schemeClr val="tx1"/>
                          </a:solidFill>
                          <a:effectLst/>
                          <a:latin typeface="Arial" charset="0"/>
                        </a:rPr>
                        <a:t>Método</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Tamaño de la muestra n</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000"/>
                  </a:ext>
                </a:extLst>
              </a:tr>
              <a:tr h="536656">
                <a:tc vMerge="1">
                  <a:txBody>
                    <a:bodyPr/>
                    <a:lstStyle/>
                    <a:p>
                      <a:endParaRPr lang="es-MX"/>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100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200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500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1000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rPr>
                        <a:t>Bootstrap (B=50)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0.01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0.02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0.03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0.03</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rPr>
                        <a:t>Jackknife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0.01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0.03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0.14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b="0" i="0" u="none" strike="noStrike" cap="none" normalizeH="0" baseline="0" smtClean="0">
                          <a:ln>
                            <a:noFill/>
                          </a:ln>
                          <a:solidFill>
                            <a:schemeClr val="tx1"/>
                          </a:solidFill>
                          <a:effectLst/>
                          <a:latin typeface="Arial" charset="0"/>
                        </a:rPr>
                        <a:t>0.33</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298" name="Text Box 34"/>
          <p:cNvSpPr txBox="1">
            <a:spLocks noChangeArrowheads="1"/>
          </p:cNvSpPr>
          <p:nvPr/>
        </p:nvSpPr>
        <p:spPr bwMode="auto">
          <a:xfrm>
            <a:off x="611188" y="3505200"/>
            <a:ext cx="77057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Clr>
                <a:schemeClr val="folHlink"/>
              </a:buClr>
              <a:buSzPct val="60000"/>
              <a:buFont typeface="Wingdings" panose="05000000000000000000" pitchFamily="2" charset="2"/>
              <a:buNone/>
            </a:pPr>
            <a:r>
              <a:rPr lang="es-ES" altLang="es-ES" sz="2800">
                <a:solidFill>
                  <a:schemeClr val="hlink"/>
                </a:solidFill>
                <a:latin typeface="Tahoma" panose="020B0604030504040204" pitchFamily="34" charset="0"/>
              </a:rPr>
              <a:t>Tiempo de procesamiento (en segundos) para la estimación del error estándar de la media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16013" y="188913"/>
            <a:ext cx="7793037" cy="1054100"/>
          </a:xfrm>
        </p:spPr>
        <p:txBody>
          <a:bodyPr/>
          <a:lstStyle/>
          <a:p>
            <a:pPr eaLnBrk="1" hangingPunct="1"/>
            <a:r>
              <a:rPr lang="es-ES" altLang="es-ES" sz="4000" smtClean="0"/>
              <a:t>Comparación del Jackknife con el Bootstrap</a:t>
            </a:r>
          </a:p>
        </p:txBody>
      </p:sp>
      <p:sp>
        <p:nvSpPr>
          <p:cNvPr id="12291" name="Rectangle 3"/>
          <p:cNvSpPr>
            <a:spLocks noGrp="1" noChangeArrowheads="1"/>
          </p:cNvSpPr>
          <p:nvPr>
            <p:ph type="body" sz="half" idx="1"/>
          </p:nvPr>
        </p:nvSpPr>
        <p:spPr>
          <a:xfrm>
            <a:off x="684213" y="1585913"/>
            <a:ext cx="7920037" cy="2563812"/>
          </a:xfrm>
        </p:spPr>
        <p:txBody>
          <a:bodyPr/>
          <a:lstStyle/>
          <a:p>
            <a:pPr marL="609600" indent="-609600" algn="just" eaLnBrk="1" hangingPunct="1">
              <a:lnSpc>
                <a:spcPct val="90000"/>
              </a:lnSpc>
              <a:buFont typeface="Wingdings" panose="05000000000000000000" pitchFamily="2" charset="2"/>
              <a:buAutoNum type="alphaLcParenR" startAt="2"/>
            </a:pPr>
            <a:r>
              <a:rPr lang="es-ES" altLang="es-ES" sz="2400" smtClean="0"/>
              <a:t>Las estimaciones del error estándar por Jackknife solo son mas eficientes que la estimación bootstrap cuando el estadístico   es lineal o próximo a lineal. Un estadístico es lineal si puede ser escrito de la forma:</a:t>
            </a:r>
          </a:p>
          <a:p>
            <a:pPr marL="609600" indent="-609600" algn="just" eaLnBrk="1" hangingPunct="1">
              <a:lnSpc>
                <a:spcPct val="90000"/>
              </a:lnSpc>
              <a:buFontTx/>
              <a:buNone/>
            </a:pPr>
            <a:endParaRPr lang="es-ES" altLang="es-ES" sz="2800" smtClean="0"/>
          </a:p>
          <a:p>
            <a:pPr marL="609600" indent="-609600" algn="just" eaLnBrk="1" hangingPunct="1">
              <a:lnSpc>
                <a:spcPct val="90000"/>
              </a:lnSpc>
              <a:buFontTx/>
              <a:buNone/>
            </a:pPr>
            <a:endParaRPr lang="es-ES" altLang="es-ES" sz="2800" smtClean="0"/>
          </a:p>
          <a:p>
            <a:pPr marL="609600" indent="-609600" algn="just" eaLnBrk="1" hangingPunct="1">
              <a:lnSpc>
                <a:spcPct val="90000"/>
              </a:lnSpc>
              <a:buFontTx/>
              <a:buNone/>
            </a:pPr>
            <a:r>
              <a:rPr lang="es-ES" altLang="es-ES" sz="2800" smtClean="0"/>
              <a:t>	</a:t>
            </a:r>
            <a:r>
              <a:rPr lang="es-ES" altLang="es-ES" sz="2400" smtClean="0"/>
              <a:t>donde </a:t>
            </a:r>
            <a:r>
              <a:rPr lang="es-ES" altLang="es-ES" sz="2400" smtClean="0">
                <a:sym typeface="Symbol" panose="05050102010706020507" pitchFamily="18" charset="2"/>
              </a:rPr>
              <a:t> es una constante y (.) es una función. Por ejemplo: la media muestral es un estadístico lineal y la correlación es no lineal. </a:t>
            </a:r>
          </a:p>
          <a:p>
            <a:pPr marL="609600" indent="-609600" algn="just" eaLnBrk="1" hangingPunct="1">
              <a:lnSpc>
                <a:spcPct val="90000"/>
              </a:lnSpc>
              <a:buFontTx/>
              <a:buNone/>
            </a:pPr>
            <a:r>
              <a:rPr lang="es-ES" altLang="es-ES" sz="2400" smtClean="0">
                <a:sym typeface="Symbol" panose="05050102010706020507" pitchFamily="18" charset="2"/>
              </a:rPr>
              <a:t>	En el caso de estadísticos no lineales el Jackknife puede ser muy ineficiente, es decir pierde mucha precisión ya que muestra mucha variabilidad</a:t>
            </a:r>
          </a:p>
          <a:p>
            <a:pPr marL="609600" indent="-609600" algn="just" eaLnBrk="1" hangingPunct="1">
              <a:lnSpc>
                <a:spcPct val="90000"/>
              </a:lnSpc>
              <a:buFontTx/>
              <a:buNone/>
            </a:pPr>
            <a:endParaRPr lang="es-ES" altLang="es-ES" sz="2400" smtClean="0"/>
          </a:p>
          <a:p>
            <a:pPr marL="609600" indent="-609600" algn="just" eaLnBrk="1" hangingPunct="1">
              <a:lnSpc>
                <a:spcPct val="90000"/>
              </a:lnSpc>
              <a:buFontTx/>
              <a:buNone/>
            </a:pPr>
            <a:endParaRPr lang="es-ES" altLang="es-ES" sz="2800" smtClean="0"/>
          </a:p>
        </p:txBody>
      </p:sp>
      <p:sp>
        <p:nvSpPr>
          <p:cNvPr id="12292" name="Rectangle 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12293" name="Object 5"/>
          <p:cNvGraphicFramePr>
            <a:graphicFrameLocks noChangeAspect="1"/>
          </p:cNvGraphicFramePr>
          <p:nvPr/>
        </p:nvGraphicFramePr>
        <p:xfrm>
          <a:off x="4356100" y="2133600"/>
          <a:ext cx="233363" cy="431800"/>
        </p:xfrm>
        <a:graphic>
          <a:graphicData uri="http://schemas.openxmlformats.org/presentationml/2006/ole">
            <mc:AlternateContent xmlns:mc="http://schemas.openxmlformats.org/markup-compatibility/2006">
              <mc:Choice xmlns:v="urn:schemas-microsoft-com:vml" Requires="v">
                <p:oleObj spid="_x0000_s12296" name="Equation" r:id="rId3" imgW="126890" imgH="228402" progId="Equation.DSMT4">
                  <p:embed/>
                </p:oleObj>
              </mc:Choice>
              <mc:Fallback>
                <p:oleObj name="Equation" r:id="rId3" imgW="126890" imgH="228402"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2133600"/>
                        <a:ext cx="233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Rectangle 6"/>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MX" altLang="es-ES" sz="1800"/>
          </a:p>
        </p:txBody>
      </p:sp>
      <p:graphicFrame>
        <p:nvGraphicFramePr>
          <p:cNvPr id="12295" name="Object 7"/>
          <p:cNvGraphicFramePr>
            <a:graphicFrameLocks noChangeAspect="1"/>
          </p:cNvGraphicFramePr>
          <p:nvPr/>
        </p:nvGraphicFramePr>
        <p:xfrm>
          <a:off x="3059113" y="3068638"/>
          <a:ext cx="3817937" cy="981075"/>
        </p:xfrm>
        <a:graphic>
          <a:graphicData uri="http://schemas.openxmlformats.org/presentationml/2006/ole">
            <mc:AlternateContent xmlns:mc="http://schemas.openxmlformats.org/markup-compatibility/2006">
              <mc:Choice xmlns:v="urn:schemas-microsoft-com:vml" Requires="v">
                <p:oleObj spid="_x0000_s12297" name="Equation" r:id="rId5" imgW="1663700" imgH="431800" progId="Equation.DSMT4">
                  <p:embed/>
                </p:oleObj>
              </mc:Choice>
              <mc:Fallback>
                <p:oleObj name="Equation" r:id="rId5" imgW="1663700" imgH="431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3068638"/>
                        <a:ext cx="3817937"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1077</Words>
  <Application>Microsoft Office PowerPoint</Application>
  <PresentationFormat>Presentación en pantalla (4:3)</PresentationFormat>
  <Paragraphs>177</Paragraphs>
  <Slides>20</Slides>
  <Notes>1</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28" baseType="lpstr">
      <vt:lpstr>Arial</vt:lpstr>
      <vt:lpstr>Calibri</vt:lpstr>
      <vt:lpstr>Gill Sans MT</vt:lpstr>
      <vt:lpstr>Wingdings</vt:lpstr>
      <vt:lpstr>Tahoma</vt:lpstr>
      <vt:lpstr>Symbol</vt:lpstr>
      <vt:lpstr>Default Design</vt:lpstr>
      <vt:lpstr>MathType 5.0 Equation</vt:lpstr>
      <vt:lpstr>Universidad Nacional Agraria La Molina Departamento de Estadística e Informática</vt:lpstr>
      <vt:lpstr>Contenido</vt:lpstr>
      <vt:lpstr>El Método Jackknife para estimar el error estándar</vt:lpstr>
      <vt:lpstr>El Método Jackknife para estimar el error estándar</vt:lpstr>
      <vt:lpstr>El Método Jackknife para estimar el error estándar</vt:lpstr>
      <vt:lpstr>Aplicación: Estimaciones para la media</vt:lpstr>
      <vt:lpstr>Aplicación: Estimaciones para el coeficiente de correlación</vt:lpstr>
      <vt:lpstr>Comparación del Jackknife con el Bootstrap</vt:lpstr>
      <vt:lpstr>Comparación del Jackknife con el Bootstrap</vt:lpstr>
      <vt:lpstr>Comparación del Jackknife con el Bootstrap</vt:lpstr>
      <vt:lpstr>Comparación del Jackknife con el Bootstrap. Otro ejemplo</vt:lpstr>
      <vt:lpstr>Falla del Jackknife</vt:lpstr>
      <vt:lpstr>Falla del Jackknife</vt:lpstr>
      <vt:lpstr>Uso del Jackknife para estimar intervalos de confianza</vt:lpstr>
      <vt:lpstr>Aplicación</vt:lpstr>
      <vt:lpstr>Jackknife después de Bootstrap</vt:lpstr>
      <vt:lpstr>Jackknife después de Bootstrap</vt:lpstr>
      <vt:lpstr>Jackknife después de Bootstrap</vt:lpstr>
      <vt:lpstr>Presentación de PowerPoint</vt:lpstr>
      <vt:lpstr>Aplicación</vt:lpstr>
    </vt:vector>
  </TitlesOfParts>
  <Company>uprm rum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Frida R Coaquira N</dc:creator>
  <cp:lastModifiedBy>Hector Felipe Saravia Coaquira</cp:lastModifiedBy>
  <cp:revision>9</cp:revision>
  <dcterms:created xsi:type="dcterms:W3CDTF">2013-05-25T06:31:16Z</dcterms:created>
  <dcterms:modified xsi:type="dcterms:W3CDTF">2019-11-15T21:56:02Z</dcterms:modified>
</cp:coreProperties>
</file>