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017BA-852E-441E-887A-FBBAE0746F55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158A-6E1E-4F97-A9C6-79E908AF21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3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F70BD2-0045-40AA-A5AC-05176D69905C}" type="slidenum">
              <a:rPr lang="en-US" altLang="es-ES">
                <a:latin typeface="Arial" panose="020B0604020202020204" pitchFamily="34" charset="0"/>
              </a:rPr>
              <a:pPr/>
              <a:t>1</a:t>
            </a:fld>
            <a:endParaRPr lang="en-US" altLang="es-E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E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2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17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33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81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23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60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9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7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2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9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9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0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80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8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9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3252-A612-47BA-BD25-C688F289E17F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7ECDC1-7BF7-4E70-BB13-37797433F8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15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9650" y="2781300"/>
            <a:ext cx="8064500" cy="603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 sz="2800">
                <a:solidFill>
                  <a:schemeClr val="folHlink"/>
                </a:solidFill>
              </a:rPr>
              <a:t>Universidad Nacional Agraria La Molina</a:t>
            </a:r>
            <a:br>
              <a:rPr lang="es-ES" sz="2800">
                <a:solidFill>
                  <a:schemeClr val="folHlink"/>
                </a:solidFill>
              </a:rPr>
            </a:br>
            <a:r>
              <a:rPr lang="es-ES" sz="2800">
                <a:solidFill>
                  <a:schemeClr val="folHlink"/>
                </a:solidFill>
              </a:rPr>
              <a:t>Departamento de Estadística e Informática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792538"/>
            <a:ext cx="9144000" cy="5508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s-PE" dirty="0"/>
              <a:t>Estadística  </a:t>
            </a:r>
            <a:r>
              <a:rPr lang="es-PE" dirty="0" smtClean="0"/>
              <a:t>Computacional</a:t>
            </a:r>
          </a:p>
          <a:p>
            <a:pPr>
              <a:defRPr/>
            </a:pPr>
            <a:r>
              <a:rPr lang="es-PE" dirty="0" smtClean="0"/>
              <a:t>Selección de Variables</a:t>
            </a:r>
            <a:endParaRPr lang="es-E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038600" y="5105401"/>
            <a:ext cx="5327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ES" sz="2800">
                <a:solidFill>
                  <a:schemeClr val="folHlink"/>
                </a:solidFill>
              </a:rPr>
              <a:t>Dra. Frida Coaquira</a:t>
            </a:r>
          </a:p>
        </p:txBody>
      </p:sp>
    </p:spTree>
    <p:extLst>
      <p:ext uri="{BB962C8B-B14F-4D97-AF65-F5344CB8AC3E}">
        <p14:creationId xmlns:p14="http://schemas.microsoft.com/office/powerpoint/2010/main" val="38610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1992313" y="549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PE" altLang="es-ES" sz="2800" dirty="0">
                <a:solidFill>
                  <a:srgbClr val="FF0000"/>
                </a:solidFill>
                <a:latin typeface="Bookman Old Style" pitchFamily="18" charset="0"/>
                <a:ea typeface="+mn-ea"/>
                <a:cs typeface="+mn-cs"/>
              </a:rPr>
              <a:t>Método de eliminación hacia atrás</a:t>
            </a:r>
            <a:endParaRPr lang="es-ES" altLang="es-ES" sz="2800" dirty="0">
              <a:solidFill>
                <a:srgbClr val="FF0000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24063" y="2060576"/>
            <a:ext cx="7740650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Aquí en el paso inicial se incluyen en el modelo a todas las variables predictoras y </a:t>
            </a: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En cada paso se elimina la variable cuyo “p-</a:t>
            </a:r>
            <a:r>
              <a:rPr lang="es-PE" sz="1758" dirty="0" err="1">
                <a:latin typeface="Bookman Old Style" pitchFamily="18" charset="0"/>
              </a:rPr>
              <a:t>value</a:t>
            </a:r>
            <a:r>
              <a:rPr lang="es-PE" sz="1758" dirty="0">
                <a:latin typeface="Bookman Old Style" pitchFamily="18" charset="0"/>
              </a:rPr>
              <a:t>” es más grande para la prueba de t o cuyo valor de la prueba t menor que 2 en valor absoluto. </a:t>
            </a: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Una variable que es eliminada del modelo ya no puede volver a entrar en un paso subsiguiente.</a:t>
            </a:r>
          </a:p>
          <a:p>
            <a:pPr>
              <a:defRPr/>
            </a:pPr>
            <a:endParaRPr lang="es-PE" sz="1758" dirty="0">
              <a:latin typeface="Bookman Old Style" pitchFamily="18" charset="0"/>
            </a:endParaRP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 El proceso termina cuando todos los “p-</a:t>
            </a:r>
            <a:r>
              <a:rPr lang="es-PE" sz="1758" dirty="0" err="1">
                <a:latin typeface="Bookman Old Style" pitchFamily="18" charset="0"/>
              </a:rPr>
              <a:t>values</a:t>
            </a:r>
            <a:r>
              <a:rPr lang="es-PE" sz="1758" dirty="0">
                <a:latin typeface="Bookman Old Style" pitchFamily="18" charset="0"/>
              </a:rPr>
              <a:t>” son menores que .05, o cuando todos los valores de la prueba t son mayores que 2 en valor absoluto. </a:t>
            </a: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Lo anterior también se puede hacer con una prueba F-parcial, puesto que F = t2 (cuando el numerador tiene grados de libertad igual a 1). Luego, el método terminará cuando todas las F son mayores que 4. </a:t>
            </a:r>
            <a:endParaRPr lang="es-ES" sz="1758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altLang="es-ES" sz="2800" dirty="0">
                <a:solidFill>
                  <a:srgbClr val="FF0000"/>
                </a:solidFill>
                <a:latin typeface="Bookman Old Style" pitchFamily="18" charset="0"/>
                <a:ea typeface="+mn-ea"/>
                <a:cs typeface="+mn-cs"/>
              </a:rPr>
              <a:t>Método de Selección hacia adelante</a:t>
            </a:r>
            <a:endParaRPr lang="es-ES" altLang="es-ES" sz="2800" dirty="0">
              <a:solidFill>
                <a:srgbClr val="FF0000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3750" y="1447800"/>
            <a:ext cx="8147050" cy="4572000"/>
          </a:xfrm>
        </p:spPr>
        <p:txBody>
          <a:bodyPr/>
          <a:lstStyle/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Aquí en el paso inicial se considera una regresión lineal simple que incluye a la variable </a:t>
            </a:r>
            <a:r>
              <a:rPr lang="es-PE" sz="1758" dirty="0" err="1">
                <a:latin typeface="Bookman Old Style" pitchFamily="18" charset="0"/>
              </a:rPr>
              <a:t>predictora</a:t>
            </a:r>
            <a:r>
              <a:rPr lang="es-PE" sz="1758" dirty="0">
                <a:latin typeface="Bookman Old Style" pitchFamily="18" charset="0"/>
              </a:rPr>
              <a:t> que da la correlación más alta con la variable de respuesta. </a:t>
            </a: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Se incluye una segunda variable en el modelo, que es aquella variable dentro de las no incluidas aún, que da el “p-</a:t>
            </a:r>
            <a:r>
              <a:rPr lang="es-PE" sz="1758" dirty="0" err="1">
                <a:latin typeface="Bookman Old Style" pitchFamily="18" charset="0"/>
              </a:rPr>
              <a:t>value</a:t>
            </a:r>
            <a:r>
              <a:rPr lang="es-PE" sz="1758" dirty="0">
                <a:latin typeface="Bookman Old Style" pitchFamily="18" charset="0"/>
              </a:rPr>
              <a:t>” más bajo para la prueba t o el valor de la prueba de t más grande en valor absoluto. Y así se siguen incluyendo variables, </a:t>
            </a: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Una vez que ésta es incluida ya no puede ser sacada del modelo. </a:t>
            </a: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El proceso termina cuando los “p-</a:t>
            </a:r>
            <a:r>
              <a:rPr lang="es-PE" sz="1758" dirty="0" err="1">
                <a:latin typeface="Bookman Old Style" pitchFamily="18" charset="0"/>
              </a:rPr>
              <a:t>values</a:t>
            </a:r>
            <a:r>
              <a:rPr lang="es-PE" sz="1758" dirty="0">
                <a:latin typeface="Bookman Old Style" pitchFamily="18" charset="0"/>
              </a:rPr>
              <a:t>” para la prueba t de todas las variables que aún no han sido incluidas son mayores que .05 </a:t>
            </a:r>
            <a:r>
              <a:rPr lang="es-PE" sz="1758" dirty="0" err="1">
                <a:latin typeface="Bookman Old Style" pitchFamily="18" charset="0"/>
              </a:rPr>
              <a:t>ó</a:t>
            </a:r>
            <a:r>
              <a:rPr lang="es-PE" sz="1758" dirty="0">
                <a:latin typeface="Bookman Old Style" pitchFamily="18" charset="0"/>
              </a:rPr>
              <a:t> la prueba de t es menor que 2 para dichas variables. </a:t>
            </a:r>
          </a:p>
          <a:p>
            <a:pPr>
              <a:defRPr/>
            </a:pPr>
            <a:r>
              <a:rPr lang="es-PE" sz="1758" dirty="0">
                <a:latin typeface="Bookman Old Style" pitchFamily="18" charset="0"/>
              </a:rPr>
              <a:t>Si se usa la prueba de F, entonces el proceso termina cuando todas las F son menores que 4.</a:t>
            </a:r>
            <a:endParaRPr lang="es-ES" sz="1758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30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err="1">
                <a:solidFill>
                  <a:srgbClr val="FF0000"/>
                </a:solidFill>
                <a:latin typeface="Bookman Old Style" pitchFamily="18" charset="0"/>
                <a:ea typeface="+mn-ea"/>
                <a:cs typeface="+mn-cs"/>
              </a:rPr>
              <a:t>Stepwise</a:t>
            </a:r>
            <a:r>
              <a:rPr lang="es-ES" sz="2800" dirty="0">
                <a:solidFill>
                  <a:srgbClr val="FF0000"/>
                </a:solidFill>
                <a:latin typeface="Bookman Old Style" pitchFamily="18" charset="0"/>
                <a:ea typeface="+mn-ea"/>
                <a:cs typeface="+mn-cs"/>
              </a:rPr>
              <a:t> </a:t>
            </a:r>
            <a:r>
              <a:rPr lang="es-ES" sz="2800" dirty="0" err="1">
                <a:solidFill>
                  <a:srgbClr val="FF0000"/>
                </a:solidFill>
                <a:latin typeface="Bookman Old Style" pitchFamily="18" charset="0"/>
                <a:ea typeface="+mn-ea"/>
                <a:cs typeface="+mn-cs"/>
              </a:rPr>
              <a:t>selection</a:t>
            </a:r>
            <a:endParaRPr lang="es-ES" sz="2800" dirty="0">
              <a:solidFill>
                <a:srgbClr val="FF0000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37891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altLang="es-ES" smtClean="0"/>
              <a:t>Se empieza con un modelo de regresión simple y en cada paso se puede añadir una variable en forma similar al método forward </a:t>
            </a:r>
          </a:p>
          <a:p>
            <a:r>
              <a:rPr lang="es-PE" altLang="es-ES" smtClean="0"/>
              <a:t>Se coteja si alguna de las variables que ya están presentes en el modelo puede ser eliminada.</a:t>
            </a:r>
          </a:p>
          <a:p>
            <a:r>
              <a:rPr lang="es-PE" altLang="es-ES" smtClean="0"/>
              <a:t>El proceso termina cuando ninguna de las variables fuera del modelo tiene importancia suficiente como para ingresar al modelo. </a:t>
            </a:r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993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2135188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PE" altLang="es-ES" sz="2800" dirty="0">
                <a:solidFill>
                  <a:srgbClr val="FF0000"/>
                </a:solidFill>
                <a:latin typeface="Bookman Old Style" pitchFamily="18" charset="0"/>
                <a:ea typeface="+mn-ea"/>
                <a:cs typeface="+mn-cs"/>
              </a:rPr>
              <a:t>Evaluando la fiabilidad del modelo</a:t>
            </a:r>
            <a:endParaRPr lang="es-ES" altLang="es-ES" sz="2800" dirty="0">
              <a:solidFill>
                <a:srgbClr val="FF0000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38915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altLang="es-ES" sz="2000"/>
              <a:t>Una vez encontrado el mejor modelo hay que evaluar su fiabilidad, es decir, evaluar si se comporta igual en otras muestras extraídas de la misma población. </a:t>
            </a:r>
          </a:p>
          <a:p>
            <a:r>
              <a:rPr lang="es-PE" altLang="es-ES" sz="2000"/>
              <a:t> Evidentemente, el modo más completo de evaluarlo será repetir el estudio con otra muestra y comprobar que se obtienen los mismos resultados, aunque generalmente esta aproximación resulta excesivamente costosa. </a:t>
            </a:r>
          </a:p>
          <a:p>
            <a:r>
              <a:rPr lang="es-PE" altLang="es-ES" sz="2000"/>
              <a:t>Otra aproximación alternativa consiste en partir aleatoriamente la muestra en dos grupos y ajustar el modelo con cada uno de ellos y si se obtienen los mismos resultados se considera que el modelo es fiable.</a:t>
            </a:r>
          </a:p>
          <a:p>
            <a:r>
              <a:rPr lang="es-PE" altLang="es-ES" sz="2000"/>
              <a:t>Esta aproximación es demasiado estricta ya que, en la práctica, casi nunca se obtienen los mismos resultados.</a:t>
            </a:r>
          </a:p>
          <a:p>
            <a:r>
              <a:rPr lang="es-PE" altLang="es-ES" sz="2000"/>
              <a:t>Una validación menos estricta consiste en ajustar el modelo sobre uno de los grupos (grupo de trabajo) y calcular su R2.</a:t>
            </a:r>
          </a:p>
          <a:p>
            <a:endParaRPr lang="es-ES" altLang="es-ES" sz="2000"/>
          </a:p>
        </p:txBody>
      </p:sp>
    </p:spTree>
    <p:extLst>
      <p:ext uri="{BB962C8B-B14F-4D97-AF65-F5344CB8AC3E}">
        <p14:creationId xmlns:p14="http://schemas.microsoft.com/office/powerpoint/2010/main" val="176653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solidFill>
                  <a:srgbClr val="FF0000"/>
                </a:solidFill>
                <a:latin typeface="Bookman Old Style" pitchFamily="18" charset="0"/>
                <a:ea typeface="+mn-ea"/>
                <a:cs typeface="+mn-cs"/>
              </a:rPr>
              <a:t>Ejercicio Propuesto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5303838" y="1628775"/>
          <a:ext cx="4719640" cy="4572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955">
                  <a:extLst>
                    <a:ext uri="{9D8B030D-6E8A-4147-A177-3AD203B41FA5}">
                      <a16:colId xmlns:a16="http://schemas.microsoft.com/office/drawing/2014/main" val="795826114"/>
                    </a:ext>
                  </a:extLst>
                </a:gridCol>
                <a:gridCol w="589955">
                  <a:extLst>
                    <a:ext uri="{9D8B030D-6E8A-4147-A177-3AD203B41FA5}">
                      <a16:colId xmlns:a16="http://schemas.microsoft.com/office/drawing/2014/main" val="3267509818"/>
                    </a:ext>
                  </a:extLst>
                </a:gridCol>
                <a:gridCol w="589955">
                  <a:extLst>
                    <a:ext uri="{9D8B030D-6E8A-4147-A177-3AD203B41FA5}">
                      <a16:colId xmlns:a16="http://schemas.microsoft.com/office/drawing/2014/main" val="1945560146"/>
                    </a:ext>
                  </a:extLst>
                </a:gridCol>
                <a:gridCol w="589955">
                  <a:extLst>
                    <a:ext uri="{9D8B030D-6E8A-4147-A177-3AD203B41FA5}">
                      <a16:colId xmlns:a16="http://schemas.microsoft.com/office/drawing/2014/main" val="2430923196"/>
                    </a:ext>
                  </a:extLst>
                </a:gridCol>
                <a:gridCol w="589955">
                  <a:extLst>
                    <a:ext uri="{9D8B030D-6E8A-4147-A177-3AD203B41FA5}">
                      <a16:colId xmlns:a16="http://schemas.microsoft.com/office/drawing/2014/main" val="785195926"/>
                    </a:ext>
                  </a:extLst>
                </a:gridCol>
                <a:gridCol w="589955">
                  <a:extLst>
                    <a:ext uri="{9D8B030D-6E8A-4147-A177-3AD203B41FA5}">
                      <a16:colId xmlns:a16="http://schemas.microsoft.com/office/drawing/2014/main" val="172514897"/>
                    </a:ext>
                  </a:extLst>
                </a:gridCol>
                <a:gridCol w="589955">
                  <a:extLst>
                    <a:ext uri="{9D8B030D-6E8A-4147-A177-3AD203B41FA5}">
                      <a16:colId xmlns:a16="http://schemas.microsoft.com/office/drawing/2014/main" val="1649819907"/>
                    </a:ext>
                  </a:extLst>
                </a:gridCol>
                <a:gridCol w="589955">
                  <a:extLst>
                    <a:ext uri="{9D8B030D-6E8A-4147-A177-3AD203B41FA5}">
                      <a16:colId xmlns:a16="http://schemas.microsoft.com/office/drawing/2014/main" val="1595569400"/>
                    </a:ext>
                  </a:extLst>
                </a:gridCol>
              </a:tblGrid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X1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X2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X3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X4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X5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X6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3128107594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534.00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107.39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138.08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690.00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138.08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80914534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182.00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43.80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72.40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290.00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72.40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3294188791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546.00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0.43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35.55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150.00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35.55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393120146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367.00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12.06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30.19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150.00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30.19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915683043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478.00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64.41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63.01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345.00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-63.01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769892094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330.00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25.89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46.63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245.00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-46.63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1317367805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165.00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18.29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32.20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150.00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32.20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048297206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184.00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86.63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139.33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680.00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139.33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270491771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355.00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104.37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97.54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595.00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-97.54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938388836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93.00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469.00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62.52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98.09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465.00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-98.09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1748400301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246.00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16.65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21.30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-21.30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797038493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323.00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53.97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45.33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295.00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-45.33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1716837501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143.00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395.00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115.52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142.41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715.00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-142.41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970426435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107.00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423.00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84.25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121.20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535.00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-121.20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972358882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81.00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525.00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56.16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69.19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405.00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-69.19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189284718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71.00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184.00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58.55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61.44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355.00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-61.44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497993163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103.00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160.00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3.66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100.49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515.00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-100.49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3654291020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259.00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98.80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113.76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560.00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113.76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3723233035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395.00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4.63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80.45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380.00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80.45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039402434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476.00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79.87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148.40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745.00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-148.40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966532771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173.00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111.57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122.65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630.00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122.65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463344976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47.00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175.00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19.65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46.43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235.00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-46.43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621101501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209.00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113.07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142.50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700.00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142.50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4074741314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292.00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39.36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50.62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295.00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-50.62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735248320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220.00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34.39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85.51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425.00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-85.51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1526062039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19.00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251.00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6.47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3.57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95.00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-3.57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1877848917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354.00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5.91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0.10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0.10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654537784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78.00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222.00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2.56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59.08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390.00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59.08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929805879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12.00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560.00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4.39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7.52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7.52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2615115830"/>
                  </a:ext>
                </a:extLst>
              </a:tr>
              <a:tr h="147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30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26.00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501.00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4.70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19.68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130.00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19.68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4" marR="7374" marT="7374" marB="0" anchor="b"/>
                </a:tc>
                <a:extLst>
                  <a:ext uri="{0D108BD9-81ED-4DB2-BD59-A6C34878D82A}">
                    <a16:rowId xmlns:a16="http://schemas.microsoft.com/office/drawing/2014/main" val="822083836"/>
                  </a:ext>
                </a:extLst>
              </a:tr>
            </a:tbl>
          </a:graphicData>
        </a:graphic>
      </p:graphicFrame>
      <p:sp>
        <p:nvSpPr>
          <p:cNvPr id="40229" name="Rectángulo 5"/>
          <p:cNvSpPr>
            <a:spLocks noChangeArrowheads="1"/>
          </p:cNvSpPr>
          <p:nvPr/>
        </p:nvSpPr>
        <p:spPr bwMode="auto">
          <a:xfrm>
            <a:off x="1992314" y="1341438"/>
            <a:ext cx="30956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altLang="es-ES"/>
              <a:t>Se tiene un análisis de la eficiencia en peso, en un proceso de producción. Se escogieron seis variables que se cree pueden regir el proceso. Determine el mejor modelo de regresión.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180725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835</Words>
  <Application>Microsoft Office PowerPoint</Application>
  <PresentationFormat>Panorámica</PresentationFormat>
  <Paragraphs>278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Century Gothic</vt:lpstr>
      <vt:lpstr>Times New Roman</vt:lpstr>
      <vt:lpstr>Wingdings</vt:lpstr>
      <vt:lpstr>Wingdings 3</vt:lpstr>
      <vt:lpstr>Espiral</vt:lpstr>
      <vt:lpstr>Universidad Nacional Agraria La Molina Departamento de Estadística e Informática</vt:lpstr>
      <vt:lpstr>Método de eliminación hacia atrás</vt:lpstr>
      <vt:lpstr>Método de Selección hacia adelante</vt:lpstr>
      <vt:lpstr>Stepwise selection</vt:lpstr>
      <vt:lpstr>Evaluando la fiabilidad del modelo</vt:lpstr>
      <vt:lpstr>Ejercicio Propuesto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Agraria La Molina Departamento de Estadística e Informática</dc:title>
  <dc:creator>Hector Felipe Saravia Coaquira</dc:creator>
  <cp:lastModifiedBy>Hector Felipe Saravia Coaquira</cp:lastModifiedBy>
  <cp:revision>3</cp:revision>
  <dcterms:created xsi:type="dcterms:W3CDTF">2019-06-20T22:23:56Z</dcterms:created>
  <dcterms:modified xsi:type="dcterms:W3CDTF">2019-11-29T18:37:55Z</dcterms:modified>
</cp:coreProperties>
</file>