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D73BA2-BAE3-444C-9972-EFFEF2268F78}" type="datetimeFigureOut">
              <a:rPr lang="es-MX"/>
              <a:pPr>
                <a:defRPr/>
              </a:pPr>
              <a:t>08/11/2019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916EFA-563E-4F3E-8D98-F3BB86658B4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4CB7E5-0ED9-4944-B8B7-E68C5B549D5B}" type="slidenum">
              <a:rPr lang="en-US" altLang="es-ES" smtClean="0"/>
              <a:pPr/>
              <a:t>1</a:t>
            </a:fld>
            <a:endParaRPr lang="en-US" altLang="es-ES" smtClean="0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5781-F758-4B79-AE08-F95A8C5F592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DD05A-A77B-4F7B-AFD0-2D2D836802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7D884-7D5A-482D-9A1B-D5AFFDC9F8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16CEC-3B3A-41CB-A44B-7436D1E6F3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844D4-77F5-4411-93DC-2052415D5F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105BD-078A-4073-925D-29822BD787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F261-AB84-489C-8493-9B342897F9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2EE20-B375-450E-94F5-8DE97E0178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095FF-A221-43F6-8042-768EDB6A84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402B6-DF48-4881-8921-4AEE0A7DD4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3DA6-59CB-4FEC-A043-AC23DEDD66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56FBB-B9AB-4F89-970B-010AE222D5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43C54A-6F51-4A8D-BE41-2D520A7F7F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0" y="2000250"/>
            <a:ext cx="8064500" cy="1098550"/>
          </a:xfrm>
        </p:spPr>
        <p:txBody>
          <a:bodyPr/>
          <a:lstStyle/>
          <a:p>
            <a:pPr eaLnBrk="1" hangingPunct="1"/>
            <a:r>
              <a:rPr lang="es-ES" altLang="es-ES" sz="2800" smtClean="0">
                <a:solidFill>
                  <a:schemeClr val="folHlink"/>
                </a:solidFill>
              </a:rPr>
              <a:t>Universidad Nacional Agraria La Molina</a:t>
            </a:r>
            <a:br>
              <a:rPr lang="es-ES" altLang="es-ES" sz="2800" smtClean="0">
                <a:solidFill>
                  <a:schemeClr val="folHlink"/>
                </a:solidFill>
              </a:rPr>
            </a:br>
            <a:r>
              <a:rPr lang="es-ES" altLang="es-ES" sz="2800" smtClean="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3643313"/>
            <a:ext cx="7858125" cy="550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PE" altLang="es-ES" smtClean="0"/>
              <a:t>Estadística  Computacional</a:t>
            </a:r>
            <a:endParaRPr lang="es-ES" altLang="es-ES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14600" y="5105400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  <a:latin typeface="Gill Sans MT" panose="020B0502020104020203" pitchFamily="34" charset="0"/>
              </a:rPr>
              <a:t>Ph.D. Frida Coaquira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Algoritmo de bootstrap en los errores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28775"/>
            <a:ext cx="7772400" cy="4503738"/>
          </a:xfrm>
        </p:spPr>
        <p:txBody>
          <a:bodyPr/>
          <a:lstStyle/>
          <a:p>
            <a:pPr marL="660400" indent="-66040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Ajustar el modelo mínimo cuadrático</a:t>
            </a:r>
          </a:p>
          <a:p>
            <a:pPr marL="660400" indent="-66040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Para  j=1:B</a:t>
            </a:r>
          </a:p>
          <a:p>
            <a:pPr marL="1035050" lvl="1" indent="-577850" algn="just" eaLnBrk="1" hangingPunct="1">
              <a:lnSpc>
                <a:spcPct val="80000"/>
              </a:lnSpc>
              <a:buFont typeface="Wingdings" panose="05000000000000000000" pitchFamily="2" charset="2"/>
              <a:buAutoNum type="romanLcParenR"/>
            </a:pPr>
            <a:r>
              <a:rPr lang="es-ES" altLang="es-ES" sz="2400" smtClean="0"/>
              <a:t>Para j=1,…,n</a:t>
            </a:r>
          </a:p>
          <a:p>
            <a:pPr marL="1409700" lvl="2" indent="-495300" algn="just" eaLnBrk="1" hangingPunct="1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000" smtClean="0"/>
              <a:t>Hacer x*</a:t>
            </a:r>
            <a:r>
              <a:rPr lang="es-ES" altLang="es-ES" sz="2000" baseline="-25000" smtClean="0"/>
              <a:t>j</a:t>
            </a:r>
            <a:r>
              <a:rPr lang="es-ES" altLang="es-ES" sz="2000" smtClean="0"/>
              <a:t>=x</a:t>
            </a:r>
            <a:r>
              <a:rPr lang="es-ES" altLang="es-ES" sz="2000" baseline="-25000" smtClean="0"/>
              <a:t>j</a:t>
            </a:r>
            <a:r>
              <a:rPr lang="es-ES" altLang="es-ES" sz="2000" smtClean="0"/>
              <a:t>.</a:t>
            </a:r>
          </a:p>
          <a:p>
            <a:pPr marL="1409700" lvl="2" indent="-495300" algn="just" eaLnBrk="1" hangingPunct="1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000" smtClean="0"/>
              <a:t>Seleccionar una muestra con reemplazo </a:t>
            </a:r>
            <a:r>
              <a:rPr lang="es-ES" altLang="es-ES" sz="2000" smtClean="0">
                <a:sym typeface="Symbol" panose="05050102010706020507" pitchFamily="18" charset="2"/>
              </a:rPr>
              <a:t>* de los residuales del modelo mínimo cuadrático.</a:t>
            </a:r>
          </a:p>
          <a:p>
            <a:pPr marL="1409700" lvl="2" indent="-495300" algn="just" eaLnBrk="1" hangingPunct="1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000" smtClean="0">
                <a:sym typeface="Symbol" panose="05050102010706020507" pitchFamily="18" charset="2"/>
              </a:rPr>
              <a:t>Hacer </a:t>
            </a:r>
          </a:p>
          <a:p>
            <a:pPr marL="1035050" lvl="1" indent="-577850" algn="just" eaLnBrk="1" hangingPunct="1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endParaRPr lang="es-ES" altLang="es-ES" sz="2400" smtClean="0"/>
          </a:p>
          <a:p>
            <a:pPr marL="1035050" lvl="1" indent="-577850" algn="just" eaLnBrk="1" hangingPunct="1">
              <a:lnSpc>
                <a:spcPct val="80000"/>
              </a:lnSpc>
              <a:buFont typeface="Wingdings" panose="05000000000000000000" pitchFamily="2" charset="2"/>
              <a:buAutoNum type="romanLcParenR"/>
            </a:pPr>
            <a:r>
              <a:rPr lang="es-ES" altLang="es-ES" sz="2400" smtClean="0"/>
              <a:t>Ajustar el modelo de regresión con la muestra bootstrap (</a:t>
            </a:r>
            <a:r>
              <a:rPr lang="es-ES" altLang="es-ES" sz="2400" i="1" smtClean="0"/>
              <a:t>x*</a:t>
            </a:r>
            <a:r>
              <a:rPr lang="es-ES" altLang="es-ES" sz="2400" i="1" baseline="-25000" smtClean="0"/>
              <a:t>1</a:t>
            </a:r>
            <a:r>
              <a:rPr lang="es-ES" altLang="es-ES" sz="2400" i="1" smtClean="0"/>
              <a:t>,y*</a:t>
            </a:r>
            <a:r>
              <a:rPr lang="es-ES" altLang="es-ES" sz="2400" i="1" baseline="-25000" smtClean="0"/>
              <a:t>1</a:t>
            </a:r>
            <a:r>
              <a:rPr lang="es-ES" altLang="es-ES" sz="2400" smtClean="0"/>
              <a:t>)…(</a:t>
            </a:r>
            <a:r>
              <a:rPr lang="es-ES" altLang="es-ES" sz="2400" i="1" smtClean="0"/>
              <a:t>x*</a:t>
            </a:r>
            <a:r>
              <a:rPr lang="es-ES" altLang="es-ES" sz="2400" i="1" baseline="-25000" smtClean="0"/>
              <a:t>n</a:t>
            </a:r>
            <a:r>
              <a:rPr lang="es-ES" altLang="es-ES" sz="2400" i="1" smtClean="0"/>
              <a:t>,y*</a:t>
            </a:r>
            <a:r>
              <a:rPr lang="es-ES" altLang="es-ES" sz="2400" i="1" baseline="-25000" smtClean="0"/>
              <a:t>n</a:t>
            </a:r>
            <a:r>
              <a:rPr lang="es-ES" altLang="es-ES" sz="2400" smtClean="0"/>
              <a:t>) para obtener </a:t>
            </a:r>
            <a:r>
              <a:rPr lang="es-ES" altLang="es-ES" sz="2400" smtClean="0">
                <a:sym typeface="Symbol" panose="05050102010706020507" pitchFamily="18" charset="2"/>
              </a:rPr>
              <a:t>* y un estimado del error estándar del estimador mínimo cuadrático.</a:t>
            </a:r>
          </a:p>
          <a:p>
            <a:pPr marL="1035050" lvl="1" indent="-577850" algn="just" eaLnBrk="1" hangingPunct="1">
              <a:lnSpc>
                <a:spcPct val="80000"/>
              </a:lnSpc>
              <a:buFontTx/>
              <a:buNone/>
            </a:pPr>
            <a:endParaRPr lang="es-ES" altLang="es-ES" sz="2400" smtClean="0"/>
          </a:p>
          <a:p>
            <a:pPr marL="660400" indent="-66040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	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164388" y="1557338"/>
          <a:ext cx="12239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558558" imgH="266584" progId="Equation.DSMT4">
                  <p:embed/>
                </p:oleObj>
              </mc:Choice>
              <mc:Fallback>
                <p:oleObj name="Equation" r:id="rId3" imgW="558558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557338"/>
                        <a:ext cx="12239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419475" y="3573463"/>
          <a:ext cx="1511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926698" imgH="266584" progId="Equation.DSMT4">
                  <p:embed/>
                </p:oleObj>
              </mc:Choice>
              <mc:Fallback>
                <p:oleObj name="Equation" r:id="rId5" imgW="926698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73463"/>
                        <a:ext cx="1511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28775"/>
            <a:ext cx="7134225" cy="44640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600" smtClean="0"/>
              <a:t>Aplicar bootstrap en las observaciones para el conjunto de datos women de librería base.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600" smtClean="0"/>
              <a:t>El valor del error estándar exacto de </a:t>
            </a:r>
            <a:r>
              <a:rPr lang="es-ES" altLang="es-ES" sz="3600" smtClean="0">
                <a:sym typeface="Symbol" panose="05050102010706020507" pitchFamily="18" charset="2"/>
              </a:rPr>
              <a:t></a:t>
            </a:r>
            <a:r>
              <a:rPr lang="es-ES" altLang="es-ES" sz="3600" baseline="-25000" smtClean="0">
                <a:sym typeface="Symbol" panose="05050102010706020507" pitchFamily="18" charset="2"/>
              </a:rPr>
              <a:t>1</a:t>
            </a:r>
            <a:r>
              <a:rPr lang="es-ES" altLang="es-ES" sz="3600" smtClean="0">
                <a:sym typeface="Symbol" panose="05050102010706020507" pitchFamily="18" charset="2"/>
              </a:rPr>
              <a:t> es 0.0911</a:t>
            </a:r>
            <a:endParaRPr lang="es-ES" altLang="es-ES" sz="2400" smtClean="0">
              <a:sym typeface="Symbol" panose="05050102010706020507" pitchFamily="18" charset="2"/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ph sz="half" idx="2"/>
          </p:nvPr>
        </p:nvGraphicFramePr>
        <p:xfrm>
          <a:off x="461963" y="2914650"/>
          <a:ext cx="7843837" cy="154940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28775"/>
            <a:ext cx="7134225" cy="5040313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800" smtClean="0"/>
              <a:t>Aplicar bootstrap en las residuales para el conjunto de datos millaje.</a:t>
            </a:r>
          </a:p>
          <a:p>
            <a:pPr marL="0" indent="0" algn="just" eaLnBrk="1" hangingPunct="1">
              <a:buFontTx/>
              <a:buNone/>
            </a:pPr>
            <a:endParaRPr lang="es-ES" altLang="es-ES" sz="2800" smtClean="0"/>
          </a:p>
          <a:p>
            <a:pPr marL="0" indent="0" algn="just" eaLnBrk="1" hangingPunct="1">
              <a:buFontTx/>
              <a:buNone/>
            </a:pPr>
            <a:endParaRPr lang="es-ES" altLang="es-ES" smtClean="0"/>
          </a:p>
          <a:p>
            <a:pPr marL="0" indent="0" algn="just" eaLnBrk="1" hangingPunct="1">
              <a:buFontTx/>
              <a:buNone/>
            </a:pPr>
            <a:endParaRPr lang="es-ES" altLang="es-ES" smtClean="0"/>
          </a:p>
          <a:p>
            <a:pPr marL="0" indent="0" algn="just" eaLnBrk="1" hangingPunct="1">
              <a:buFontTx/>
              <a:buNone/>
            </a:pPr>
            <a:endParaRPr lang="es-ES" altLang="es-ES" smtClean="0"/>
          </a:p>
          <a:p>
            <a:pPr marL="0" indent="0" algn="just" eaLnBrk="1" hangingPunct="1">
              <a:buFontTx/>
              <a:buNone/>
            </a:pPr>
            <a:endParaRPr lang="es-ES" altLang="es-ES" sz="2600" smtClean="0"/>
          </a:p>
          <a:p>
            <a:pPr marL="0" indent="0" algn="just" eaLnBrk="1" hangingPunct="1">
              <a:buFontTx/>
              <a:buNone/>
            </a:pPr>
            <a:r>
              <a:rPr lang="es-ES" altLang="es-ES" sz="2600" smtClean="0"/>
              <a:t>El valor del error estándar exacto de </a:t>
            </a:r>
            <a:r>
              <a:rPr lang="es-ES" altLang="es-ES" sz="2600" smtClean="0">
                <a:sym typeface="Symbol" panose="05050102010706020507" pitchFamily="18" charset="2"/>
              </a:rPr>
              <a:t></a:t>
            </a:r>
            <a:r>
              <a:rPr lang="es-ES" altLang="es-ES" sz="2600" baseline="-25000" smtClean="0">
                <a:sym typeface="Symbol" panose="05050102010706020507" pitchFamily="18" charset="2"/>
              </a:rPr>
              <a:t>1</a:t>
            </a:r>
            <a:r>
              <a:rPr lang="es-ES" altLang="es-ES" sz="2600" smtClean="0">
                <a:sym typeface="Symbol" panose="05050102010706020507" pitchFamily="18" charset="2"/>
              </a:rPr>
              <a:t> es 0.2448, de </a:t>
            </a:r>
            <a:r>
              <a:rPr lang="es-ES" altLang="es-ES" sz="2600" baseline="-25000" smtClean="0">
                <a:sym typeface="Symbol" panose="05050102010706020507" pitchFamily="18" charset="2"/>
              </a:rPr>
              <a:t>2</a:t>
            </a:r>
            <a:r>
              <a:rPr lang="es-ES" altLang="es-ES" sz="2600" smtClean="0">
                <a:sym typeface="Symbol" panose="05050102010706020507" pitchFamily="18" charset="2"/>
              </a:rPr>
              <a:t> es  0.2134, de </a:t>
            </a:r>
            <a:r>
              <a:rPr lang="es-ES" altLang="es-ES" sz="2600" baseline="-25000" smtClean="0">
                <a:sym typeface="Symbol" panose="05050102010706020507" pitchFamily="18" charset="2"/>
              </a:rPr>
              <a:t>3 </a:t>
            </a:r>
            <a:r>
              <a:rPr lang="es-ES" altLang="es-ES" sz="2600" smtClean="0">
                <a:sym typeface="Symbol" panose="05050102010706020507" pitchFamily="18" charset="2"/>
              </a:rPr>
              <a:t>es 0.0228 y de </a:t>
            </a:r>
            <a:r>
              <a:rPr lang="es-ES" altLang="es-ES" sz="2600" baseline="-25000" smtClean="0">
                <a:sym typeface="Symbol" panose="05050102010706020507" pitchFamily="18" charset="2"/>
              </a:rPr>
              <a:t>4 </a:t>
            </a:r>
            <a:r>
              <a:rPr lang="es-ES" altLang="es-ES" sz="2600" smtClean="0">
                <a:sym typeface="Symbol" panose="05050102010706020507" pitchFamily="18" charset="2"/>
              </a:rPr>
              <a:t>es 0.0814 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667000"/>
          <a:ext cx="7010400" cy="2590800"/>
        </p:xfrm>
        <a:graphic>
          <a:graphicData uri="http://schemas.openxmlformats.org/drawingml/2006/table">
            <a:tbl>
              <a:tblPr/>
              <a:tblGrid>
                <a:gridCol w="1401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/>
              <a:t>Algunas consideraciones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28775"/>
            <a:ext cx="7772400" cy="4503738"/>
          </a:xfrm>
        </p:spPr>
        <p:txBody>
          <a:bodyPr/>
          <a:lstStyle/>
          <a:p>
            <a:pPr marL="361950" indent="-361950" algn="just" eaLnBrk="1" hangingPunct="1">
              <a:lnSpc>
                <a:spcPct val="90000"/>
              </a:lnSpc>
            </a:pPr>
            <a:r>
              <a:rPr lang="es-ES" altLang="es-ES" sz="2800" smtClean="0"/>
              <a:t>La existencia de multicolinealidad entre las variables predictoras afecta el rendimiento del bootstrap.</a:t>
            </a:r>
          </a:p>
          <a:p>
            <a:pPr marL="361950" indent="-361950" algn="just" eaLnBrk="1" hangingPunct="1">
              <a:lnSpc>
                <a:spcPct val="90000"/>
              </a:lnSpc>
            </a:pPr>
            <a:r>
              <a:rPr lang="es-ES" altLang="es-ES" sz="2800" smtClean="0"/>
              <a:t>El bootstrap de las observaciones es menos sensitivo a los supuestos (normalidad, varianza constante e independencia de residuales) que el bootstrap de los errores.</a:t>
            </a:r>
          </a:p>
          <a:p>
            <a:pPr marL="361950" indent="-361950" algn="just" eaLnBrk="1" hangingPunct="1">
              <a:lnSpc>
                <a:spcPct val="90000"/>
              </a:lnSpc>
            </a:pPr>
            <a:r>
              <a:rPr lang="es-ES" altLang="es-ES" sz="2800" smtClean="0"/>
              <a:t>El bootstrap de las observaciones tiende a producir distribuciones con mayor variabilidad.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73162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Intervalos de confianza para los coeficientes de una regresión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57338"/>
            <a:ext cx="7772400" cy="457517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800" smtClean="0"/>
              <a:t>Asumiendo que los errores del modelo de regresión lineal se distribuye en forma normal con media cero y varianza constante </a:t>
            </a:r>
            <a:r>
              <a:rPr lang="es-ES" altLang="es-ES" sz="2800" smtClean="0">
                <a:sym typeface="Symbol" panose="05050102010706020507" pitchFamily="18" charset="2"/>
              </a:rPr>
              <a:t></a:t>
            </a:r>
            <a:r>
              <a:rPr lang="es-ES" altLang="es-ES" sz="2800" baseline="30000" smtClean="0">
                <a:sym typeface="Symbol" panose="05050102010706020507" pitchFamily="18" charset="2"/>
              </a:rPr>
              <a:t>2</a:t>
            </a:r>
            <a:r>
              <a:rPr lang="es-ES" altLang="es-ES" sz="2800" smtClean="0">
                <a:sym typeface="Symbol" panose="05050102010706020507" pitchFamily="18" charset="2"/>
              </a:rPr>
              <a:t> y que además son independientes entre si, se puede llegar a establecer que un intervalo de confianza del 100(1-)100% para el coeficiente de regresión poblacional </a:t>
            </a:r>
            <a:r>
              <a:rPr lang="es-ES" altLang="es-ES" sz="2800" baseline="-25000" smtClean="0">
                <a:sym typeface="Symbol" panose="05050102010706020507" pitchFamily="18" charset="2"/>
              </a:rPr>
              <a:t>j</a:t>
            </a:r>
            <a:r>
              <a:rPr lang="es-ES" altLang="es-ES" sz="2800" smtClean="0">
                <a:sym typeface="Symbol" panose="05050102010706020507" pitchFamily="18" charset="2"/>
              </a:rPr>
              <a:t> es de la forma:</a:t>
            </a:r>
          </a:p>
          <a:p>
            <a:pPr marL="0" indent="0" algn="just" eaLnBrk="1" hangingPunct="1">
              <a:buFontTx/>
              <a:buNone/>
            </a:pPr>
            <a:endParaRPr lang="es-ES" altLang="es-ES" smtClean="0">
              <a:sym typeface="Symbol" panose="05050102010706020507" pitchFamily="18" charset="2"/>
            </a:endParaRPr>
          </a:p>
          <a:p>
            <a:pPr marL="0" indent="0" algn="just" eaLnBrk="1" hangingPunct="1">
              <a:buFontTx/>
              <a:buNone/>
            </a:pPr>
            <a:r>
              <a:rPr lang="es-ES" altLang="es-ES" sz="2800" smtClean="0">
                <a:sym typeface="Symbol" panose="05050102010706020507" pitchFamily="18" charset="2"/>
              </a:rPr>
              <a:t>p: Número de variables predictoras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057400" y="4648200"/>
          <a:ext cx="56594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882900" imgH="355600" progId="Equation.DSMT4">
                  <p:embed/>
                </p:oleObj>
              </mc:Choice>
              <mc:Fallback>
                <p:oleObj name="Equation" r:id="rId3" imgW="28829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56594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/>
              <a:t>Método de Percentiles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28775"/>
            <a:ext cx="7772400" cy="450373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800" smtClean="0"/>
              <a:t>Aquí simplemente se encuentra los percentiles del (</a:t>
            </a:r>
            <a:r>
              <a:rPr lang="es-ES" altLang="es-ES" sz="2800" smtClean="0">
                <a:sym typeface="Symbol" panose="05050102010706020507" pitchFamily="18" charset="2"/>
              </a:rPr>
              <a:t></a:t>
            </a:r>
            <a:r>
              <a:rPr lang="en-US" altLang="es-ES" sz="2800" smtClean="0">
                <a:sym typeface="Symbol" panose="05050102010706020507" pitchFamily="18" charset="2"/>
              </a:rPr>
              <a:t>/2</a:t>
            </a:r>
            <a:r>
              <a:rPr lang="es-ES" altLang="es-ES" sz="2800" smtClean="0"/>
              <a:t>)100% y (1-</a:t>
            </a:r>
            <a:r>
              <a:rPr lang="es-ES" altLang="es-ES" sz="2800" smtClean="0">
                <a:sym typeface="Symbol" panose="05050102010706020507" pitchFamily="18" charset="2"/>
              </a:rPr>
              <a:t></a:t>
            </a:r>
            <a:r>
              <a:rPr lang="en-US" altLang="es-ES" sz="2800" smtClean="0">
                <a:sym typeface="Symbol" panose="05050102010706020507" pitchFamily="18" charset="2"/>
              </a:rPr>
              <a:t>/2</a:t>
            </a:r>
            <a:r>
              <a:rPr lang="es-ES" altLang="es-ES" sz="2800" smtClean="0"/>
              <a:t>)100% de la distribución empírica acumulada de los estimados bootstrap      . Luego el intervalo de confianza será de la forma:</a:t>
            </a:r>
          </a:p>
          <a:p>
            <a:pPr marL="0" indent="0" algn="just" eaLnBrk="1" hangingPunct="1">
              <a:buFontTx/>
              <a:buNone/>
            </a:pPr>
            <a:endParaRPr lang="es-ES" altLang="es-ES" sz="2800" smtClean="0"/>
          </a:p>
          <a:p>
            <a:pPr marL="0" indent="0" algn="just" eaLnBrk="1" hangingPunct="1">
              <a:buFontTx/>
              <a:buNone/>
            </a:pPr>
            <a:r>
              <a:rPr lang="es-ES" altLang="es-ES" sz="2800" smtClean="0"/>
              <a:t>Peter Hall (1988) demostró que el intervalo de confianza anterior es usualmente sesgado y propuso la siguiente modificación: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716463" y="2852738"/>
          <a:ext cx="365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203112" imgH="279279" progId="Equation.DSMT4">
                  <p:embed/>
                </p:oleObj>
              </mc:Choice>
              <mc:Fallback>
                <p:oleObj name="Equation" r:id="rId3" imgW="203112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365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843213" y="3716338"/>
          <a:ext cx="37449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1663700" imgH="381000" progId="Equation.DSMT4">
                  <p:embed/>
                </p:oleObj>
              </mc:Choice>
              <mc:Fallback>
                <p:oleObj name="Equation" r:id="rId5" imgW="1663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37449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411413" y="5805488"/>
          <a:ext cx="5545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7" imgW="3124200" imgH="406400" progId="Equation.DSMT4">
                  <p:embed/>
                </p:oleObj>
              </mc:Choice>
              <mc:Fallback>
                <p:oleObj name="Equation" r:id="rId7" imgW="31242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5545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484313"/>
            <a:ext cx="7134225" cy="53736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800" smtClean="0"/>
              <a:t>Con el método de percentiles, halle intervalos del 95% de confianza para los coeficientes de regresión del conjunto de datos millaje. Con B=100 muestras bootstrap</a:t>
            </a: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ph sz="half" idx="2"/>
          </p:nvPr>
        </p:nvGraphicFramePr>
        <p:xfrm>
          <a:off x="1187450" y="3429000"/>
          <a:ext cx="6913563" cy="3108325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115.169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273.483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-2.093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-0.558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-2.506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-1.198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-0.083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0.036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0.159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0.655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88913"/>
            <a:ext cx="7793037" cy="911225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Método de intervalos de confianza estudentizado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7772400" cy="46482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	Aquí se estiman percentiles usando los valores de los coeficientes de regresión con sus desviaciones estándares en cada muestra bootstrap, es decir: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es-ES" altLang="es-ES" sz="2400" smtClean="0"/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es-ES" altLang="es-ES" sz="2400" smtClean="0"/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es-ES" altLang="es-ES" sz="2400" smtClean="0"/>
              <a:t>	el error estándar             puede ser estimado de tres maneras: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400" smtClean="0"/>
              <a:t>Usando el error estándar basado en cada muestra bootstrap (como si se tratara de la muestra original), es decir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400" smtClean="0"/>
              <a:t>Usando la desviación estándar de la distribución de los valores bootstrap de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r>
              <a:rPr lang="es-ES" altLang="es-ES" sz="2400" smtClean="0"/>
              <a:t>Usando un rango intercuartílico estandarizado, es decir,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endParaRPr lang="es-ES" altLang="es-ES" sz="240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500563" y="2492375"/>
          <a:ext cx="1403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876300" imgH="571500" progId="Equation.DSMT4">
                  <p:embed/>
                </p:oleObj>
              </mc:Choice>
              <mc:Fallback>
                <p:oleObj name="Equation" r:id="rId3" imgW="8763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92375"/>
                        <a:ext cx="1403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211638" y="3284538"/>
          <a:ext cx="7921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482391" imgH="330057" progId="Equation.DSMT4">
                  <p:embed/>
                </p:oleObj>
              </mc:Choice>
              <mc:Fallback>
                <p:oleObj name="Equation" r:id="rId5" imgW="482391" imgH="3300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7921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068763" y="4705350"/>
          <a:ext cx="1511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7" imgW="965200" imgH="330200" progId="Equation.DSMT4">
                  <p:embed/>
                </p:oleObj>
              </mc:Choice>
              <mc:Fallback>
                <p:oleObj name="Equation" r:id="rId7" imgW="9652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705350"/>
                        <a:ext cx="15113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932363" y="5473700"/>
          <a:ext cx="3968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9" imgW="203112" imgH="279279" progId="Equation.DSMT4">
                  <p:embed/>
                </p:oleObj>
              </mc:Choice>
              <mc:Fallback>
                <p:oleObj name="Equation" r:id="rId9" imgW="203112" imgH="27927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73700"/>
                        <a:ext cx="3968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411413" y="6207125"/>
          <a:ext cx="1655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1" imgW="926698" imgH="253890" progId="Equation.DSMT4">
                  <p:embed/>
                </p:oleObj>
              </mc:Choice>
              <mc:Fallback>
                <p:oleObj name="Equation" r:id="rId11" imgW="926698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207125"/>
                        <a:ext cx="16557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484313"/>
            <a:ext cx="7134225" cy="537368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Con el método de bootstrap estudentizado, (usando el error estándar de la muestra original) halle intervalos del 95% de confianza para los coeficientes de regresión del conjunto de datos millaje. Con B=100 muestras bootstrap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</p:txBody>
      </p:sp>
      <p:graphicFrame>
        <p:nvGraphicFramePr>
          <p:cNvPr id="19460" name="Group 4"/>
          <p:cNvGraphicFramePr>
            <a:graphicFrameLocks noGrp="1"/>
          </p:cNvGraphicFramePr>
          <p:nvPr>
            <p:ph sz="half" idx="2"/>
          </p:nvPr>
        </p:nvGraphicFramePr>
        <p:xfrm>
          <a:off x="1187450" y="3644900"/>
          <a:ext cx="6913563" cy="3108325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99.391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285.950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-2.186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-0.411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-2.706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-1.174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-0.086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0.698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484313"/>
            <a:ext cx="7134225" cy="537368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2400" smtClean="0"/>
              <a:t>Con el método de bootstrap estudentizado, (usando la desviación estándar de la distribución de los valores bootstrap) halle intervalos del 95% de confianza para los coeficientes de regresión del conjunto de datos millaje. Con B=100 muestras bootstrap.</a:t>
            </a:r>
          </a:p>
          <a:p>
            <a:pPr marL="0" indent="0" algn="just" eaLnBrk="1" hangingPunct="1">
              <a:buFontTx/>
              <a:buNone/>
            </a:pPr>
            <a:endParaRPr lang="es-ES" altLang="es-ES" sz="24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buFontTx/>
              <a:buNone/>
            </a:pPr>
            <a:endParaRPr lang="es-ES" altLang="es-ES" sz="3000" smtClean="0"/>
          </a:p>
        </p:txBody>
      </p:sp>
      <p:graphicFrame>
        <p:nvGraphicFramePr>
          <p:cNvPr id="20484" name="Group 4"/>
          <p:cNvGraphicFramePr>
            <a:graphicFrameLocks noGrp="1"/>
          </p:cNvGraphicFramePr>
          <p:nvPr>
            <p:ph sz="half" idx="2"/>
          </p:nvPr>
        </p:nvGraphicFramePr>
        <p:xfrm>
          <a:off x="1187450" y="3789363"/>
          <a:ext cx="7129463" cy="3108325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LSC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102.889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264.314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-2.010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-0.418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-2.528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-1.109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-0.102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0.636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2787"/>
          </a:xfrm>
        </p:spPr>
        <p:txBody>
          <a:bodyPr/>
          <a:lstStyle/>
          <a:p>
            <a:pPr eaLnBrk="1" hangingPunct="1"/>
            <a:r>
              <a:rPr lang="es-ES" altLang="es-ES" smtClean="0"/>
              <a:t>Contenido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70875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mtClean="0"/>
              <a:t>Capítulo II: Aplicación del Bootstrap en Regresión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s-ES" sz="1600" smtClean="0"/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smtClean="0"/>
              <a:t>Introducción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smtClean="0"/>
              <a:t>Aplicación de bootstrap en las observaciones.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smtClean="0"/>
              <a:t>Aplicación de bootstrap en los errores.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" altLang="es-ES" sz="2800" smtClean="0"/>
              <a:t>Intervalos de confianza para los coeficientes de una regresión lineal.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s-ES" altLang="es-ES" sz="2400" smtClean="0"/>
              <a:t>Método de percentiles.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s-ES" altLang="es-ES" sz="2400" smtClean="0"/>
              <a:t>Método estudentizado.</a:t>
            </a:r>
          </a:p>
          <a:p>
            <a:pPr eaLnBrk="1" hangingPunct="1">
              <a:lnSpc>
                <a:spcPct val="80000"/>
              </a:lnSpc>
            </a:pPr>
            <a:endParaRPr lang="es-ES" altLang="es-ES" sz="50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" sz="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93037" cy="1054100"/>
          </a:xfrm>
        </p:spPr>
        <p:txBody>
          <a:bodyPr/>
          <a:lstStyle/>
          <a:p>
            <a:pPr eaLnBrk="1" hangingPunct="1"/>
            <a:r>
              <a:rPr lang="es-ES" altLang="es-ES" sz="4000" smtClean="0"/>
              <a:t>Introducción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3238"/>
            <a:ext cx="7772400" cy="43592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Un modelo de regresión lineal basado en n observaciones (</a:t>
            </a:r>
            <a:r>
              <a:rPr lang="es-ES" altLang="es-ES" sz="2800" i="1" smtClean="0"/>
              <a:t>x</a:t>
            </a:r>
            <a:r>
              <a:rPr lang="es-ES" altLang="es-ES" sz="2800" i="1" baseline="-25000" smtClean="0"/>
              <a:t>i</a:t>
            </a:r>
            <a:r>
              <a:rPr lang="es-ES" altLang="es-ES" sz="2800" i="1" smtClean="0"/>
              <a:t>,y</a:t>
            </a:r>
            <a:r>
              <a:rPr lang="es-ES" altLang="es-ES" sz="2800" i="1" baseline="-25000" smtClean="0"/>
              <a:t>i</a:t>
            </a:r>
            <a:r>
              <a:rPr lang="es-ES" altLang="es-ES" sz="2800" smtClean="0"/>
              <a:t>) es de la forma: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                                       (</a:t>
            </a:r>
            <a:r>
              <a:rPr lang="es-ES" altLang="es-ES" sz="2800" i="1" smtClean="0"/>
              <a:t>i </a:t>
            </a:r>
            <a:r>
              <a:rPr lang="es-ES" altLang="es-ES" sz="2800" smtClean="0"/>
              <a:t>=1,2,…,n)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donde </a:t>
            </a:r>
            <a:r>
              <a:rPr lang="es-ES" altLang="es-ES" sz="2800" i="1" smtClean="0"/>
              <a:t>y</a:t>
            </a:r>
            <a:r>
              <a:rPr lang="es-ES" altLang="es-ES" sz="2800" i="1" baseline="-25000" smtClean="0"/>
              <a:t>i</a:t>
            </a:r>
            <a:r>
              <a:rPr lang="es-ES" altLang="es-ES" sz="2800" i="1" smtClean="0"/>
              <a:t> </a:t>
            </a:r>
            <a:r>
              <a:rPr lang="es-ES" altLang="es-ES" sz="2800" smtClean="0"/>
              <a:t>son los valores observados de la variable respuesta; los </a:t>
            </a:r>
            <a:r>
              <a:rPr lang="es-ES" altLang="es-ES" sz="2800" i="1" smtClean="0"/>
              <a:t>x</a:t>
            </a:r>
            <a:r>
              <a:rPr lang="es-ES" altLang="es-ES" sz="2800" i="1" baseline="-25000" smtClean="0"/>
              <a:t>i</a:t>
            </a:r>
            <a:r>
              <a:rPr lang="es-ES" altLang="es-ES" sz="2800" smtClean="0"/>
              <a:t> son vectores fila de dimensión p y contienen los valores observados de las variables predictoras;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i="1" smtClean="0">
                <a:sym typeface="Symbol" panose="05050102010706020507" pitchFamily="18" charset="2"/>
              </a:rPr>
              <a:t></a:t>
            </a:r>
            <a:r>
              <a:rPr lang="es-ES" altLang="es-ES" sz="2800" smtClean="0"/>
              <a:t> representa un vector columna p-dimensional de parámetros desconocidos y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i="1" smtClean="0"/>
              <a:t>e</a:t>
            </a:r>
            <a:r>
              <a:rPr lang="es-ES" altLang="es-ES" sz="2800" i="1" baseline="-25000" smtClean="0"/>
              <a:t>i</a:t>
            </a:r>
            <a:r>
              <a:rPr lang="es-ES" altLang="es-ES" sz="2800" smtClean="0"/>
              <a:t> representa el error aleatorio (se suponen que son una muestra aleatoria de una distribución </a:t>
            </a:r>
            <a:r>
              <a:rPr lang="es-ES" altLang="es-ES" sz="2800" i="1" smtClean="0"/>
              <a:t>F(x)</a:t>
            </a:r>
            <a:r>
              <a:rPr lang="es-ES" altLang="es-ES" sz="2800" smtClean="0"/>
              <a:t> que tiene valor esperado 0 y variancia </a:t>
            </a:r>
            <a:r>
              <a:rPr lang="es-ES" altLang="es-ES" sz="2800" smtClean="0">
                <a:sym typeface="Symbol" panose="05050102010706020507" pitchFamily="18" charset="2"/>
              </a:rPr>
              <a:t></a:t>
            </a:r>
            <a:r>
              <a:rPr lang="es-ES" altLang="es-ES" sz="2800" baseline="30000" smtClean="0">
                <a:sym typeface="Symbol" panose="05050102010706020507" pitchFamily="18" charset="2"/>
              </a:rPr>
              <a:t>2</a:t>
            </a:r>
            <a:r>
              <a:rPr lang="es-ES" altLang="es-ES" sz="2800" smtClean="0">
                <a:sym typeface="Symbol" panose="05050102010706020507" pitchFamily="18" charset="2"/>
              </a:rPr>
              <a:t>).</a:t>
            </a:r>
            <a:endParaRPr lang="es-ES" altLang="es-ES" sz="2800" baseline="30000" smtClean="0">
              <a:sym typeface="Symbol" panose="05050102010706020507" pitchFamily="18" charset="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635375" y="2492375"/>
          <a:ext cx="1584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761669" imgH="228501" progId="Equation.DSMT4">
                  <p:embed/>
                </p:oleObj>
              </mc:Choice>
              <mc:Fallback>
                <p:oleObj name="Equation" r:id="rId3" imgW="76166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92375"/>
                        <a:ext cx="1584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/>
            <a:r>
              <a:rPr lang="es-ES" altLang="es-ES" smtClean="0"/>
              <a:t>Introducción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066087" cy="5040313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/>
              <a:t>El problema en regresión es tratar de estimar el vector de parámetros </a:t>
            </a:r>
            <a:r>
              <a:rPr lang="es-ES" altLang="es-ES" sz="2800" smtClean="0">
                <a:sym typeface="Symbol" panose="05050102010706020507" pitchFamily="18" charset="2"/>
              </a:rPr>
              <a:t> usando los datos observados.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>
                <a:sym typeface="Symbol" panose="05050102010706020507" pitchFamily="18" charset="2"/>
              </a:rPr>
              <a:t>La aplicación de bootstrap en regresión se centra en la inferencia sobre el vector de parámetros , en la estimación del error de predicción y en la selección de variables.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>
                <a:sym typeface="Symbol" panose="05050102010706020507" pitchFamily="18" charset="2"/>
              </a:rPr>
              <a:t>La estimación por bootstrap del error estándar de los      estará dada por la desviación estándar de la distribución de sus valores bootstrap.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2800" smtClean="0">
                <a:sym typeface="Symbol" panose="05050102010706020507" pitchFamily="18" charset="2"/>
              </a:rPr>
              <a:t>Hay dos maneras de aplicar bootstrap en regresión: usando bootstrap en las observaciones y usando bootstrap en los errores o residuales.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2800" smtClean="0">
              <a:sym typeface="Symbol" panose="05050102010706020507" pitchFamily="18" charset="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19250" y="4437063"/>
          <a:ext cx="4175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03112" imgH="279279" progId="Equation.DSMT4">
                  <p:embed/>
                </p:oleObj>
              </mc:Choice>
              <mc:Fallback>
                <p:oleObj name="Equation" r:id="rId3" imgW="203112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4175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z="4000" smtClean="0"/>
              <a:t>Aplicación de bootstrap en las observaciones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199438" cy="457517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mtClean="0"/>
              <a:t>En este caso se toman muestras aleatorias con reemplazo de tamaño </a:t>
            </a:r>
            <a:r>
              <a:rPr lang="es-ES" altLang="es-ES" i="1" smtClean="0"/>
              <a:t>n</a:t>
            </a:r>
            <a:r>
              <a:rPr lang="es-ES" altLang="es-ES" smtClean="0"/>
              <a:t> de la muestra original (</a:t>
            </a:r>
            <a:r>
              <a:rPr lang="es-ES" altLang="es-ES" i="1" smtClean="0"/>
              <a:t>x</a:t>
            </a:r>
            <a:r>
              <a:rPr lang="es-ES" altLang="es-ES" i="1" baseline="-25000" smtClean="0"/>
              <a:t>i</a:t>
            </a:r>
            <a:r>
              <a:rPr lang="es-ES" altLang="es-ES" i="1" smtClean="0"/>
              <a:t>,y</a:t>
            </a:r>
            <a:r>
              <a:rPr lang="es-ES" altLang="es-ES" i="1" baseline="-25000" smtClean="0"/>
              <a:t>i</a:t>
            </a:r>
            <a:r>
              <a:rPr lang="es-ES" altLang="es-ES" smtClean="0"/>
              <a:t>). Esto es equivalente a primero seleccionar al azar n índices distribuidos uniformemente en el conjunto {1,2,…,n}.</a:t>
            </a:r>
          </a:p>
          <a:p>
            <a:pPr marL="0" indent="0" algn="just" eaLnBrk="1" hangingPunct="1">
              <a:buFontTx/>
              <a:buNone/>
            </a:pPr>
            <a:r>
              <a:rPr lang="es-ES" altLang="es-ES" smtClean="0"/>
              <a:t>Luego se calcula el modelo de regresión obteniendo una secuencia de B estimados bootstrap </a:t>
            </a:r>
            <a:r>
              <a:rPr lang="es-ES" altLang="es-ES" i="1" smtClean="0">
                <a:sym typeface="Symbol" panose="05050102010706020507" pitchFamily="18" charset="2"/>
              </a:rPr>
              <a:t>*</a:t>
            </a:r>
            <a:r>
              <a:rPr lang="es-ES" altLang="es-ES" smtClean="0">
                <a:sym typeface="Symbol" panose="05050102010706020507" pitchFamily="18" charset="2"/>
              </a:rPr>
              <a:t> </a:t>
            </a:r>
            <a:r>
              <a:rPr lang="es-ES" altLang="es-ES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z="4000" smtClean="0"/>
              <a:t>Algoritmo de bootstrap en las observaciones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199438" cy="4575175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ES" altLang="es-ES" smtClean="0"/>
              <a:t>Para j=1:B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s-ES" altLang="es-ES" smtClean="0"/>
              <a:t>Seleccionar al azar y con reemplazo los índices i</a:t>
            </a:r>
            <a:r>
              <a:rPr lang="es-ES" altLang="es-ES" baseline="-25000" smtClean="0"/>
              <a:t>1</a:t>
            </a:r>
            <a:r>
              <a:rPr lang="es-ES" altLang="es-ES" smtClean="0"/>
              <a:t>,…,i</a:t>
            </a:r>
            <a:r>
              <a:rPr lang="es-ES" altLang="es-ES" baseline="-25000" smtClean="0"/>
              <a:t>n</a:t>
            </a:r>
            <a:r>
              <a:rPr lang="es-ES" altLang="es-ES" smtClean="0"/>
              <a:t> de {1,…,n}.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s-ES" altLang="es-ES" smtClean="0"/>
              <a:t>Para j=1,…,n hacer           y             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s-ES" altLang="es-ES" smtClean="0"/>
              <a:t>Ajustar el modelo de regresión con la muestra bootstrap (</a:t>
            </a:r>
            <a:r>
              <a:rPr lang="es-ES" altLang="es-ES" i="1" smtClean="0"/>
              <a:t>x*</a:t>
            </a:r>
            <a:r>
              <a:rPr lang="es-ES" altLang="es-ES" i="1" baseline="-25000" smtClean="0"/>
              <a:t>1</a:t>
            </a:r>
            <a:r>
              <a:rPr lang="es-ES" altLang="es-ES" i="1" smtClean="0"/>
              <a:t>,y*</a:t>
            </a:r>
            <a:r>
              <a:rPr lang="es-ES" altLang="es-ES" i="1" baseline="-25000" smtClean="0"/>
              <a:t>1</a:t>
            </a:r>
            <a:r>
              <a:rPr lang="es-ES" altLang="es-ES" smtClean="0"/>
              <a:t>)…(</a:t>
            </a:r>
            <a:r>
              <a:rPr lang="es-ES" altLang="es-ES" i="1" smtClean="0"/>
              <a:t>x*</a:t>
            </a:r>
            <a:r>
              <a:rPr lang="es-ES" altLang="es-ES" i="1" baseline="-25000" smtClean="0"/>
              <a:t>n</a:t>
            </a:r>
            <a:r>
              <a:rPr lang="es-ES" altLang="es-ES" i="1" smtClean="0"/>
              <a:t>,y*</a:t>
            </a:r>
            <a:r>
              <a:rPr lang="es-ES" altLang="es-ES" i="1" baseline="-25000" smtClean="0"/>
              <a:t>n</a:t>
            </a:r>
            <a:r>
              <a:rPr lang="es-ES" altLang="es-ES" smtClean="0"/>
              <a:t>) para obtener </a:t>
            </a:r>
            <a:r>
              <a:rPr lang="es-ES" altLang="es-ES" smtClean="0">
                <a:sym typeface="Symbol" panose="05050102010706020507" pitchFamily="18" charset="2"/>
              </a:rPr>
              <a:t>* y un estimado del error estándar del estimador mínimo cuadrático en cada muestra bootstrap</a:t>
            </a:r>
            <a:r>
              <a:rPr lang="es-ES" altLang="es-ES" smtClean="0"/>
              <a:t>.</a:t>
            </a:r>
            <a:endParaRPr lang="es-ES" altLang="es-ES" baseline="-250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148263" y="3141663"/>
          <a:ext cx="1152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41663"/>
                        <a:ext cx="11525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804025" y="3141663"/>
          <a:ext cx="10810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583947" imgH="253890" progId="Equation.DSMT4">
                  <p:embed/>
                </p:oleObj>
              </mc:Choice>
              <mc:Fallback>
                <p:oleObj name="Equation" r:id="rId5" imgW="583947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41663"/>
                        <a:ext cx="10810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28775"/>
            <a:ext cx="7134225" cy="44640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600" smtClean="0"/>
              <a:t>Aplicar bootstrap en las observaciones para el conjunto de datos women de librería base.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6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600" smtClean="0"/>
              <a:t>El valor del error estándar exacto de </a:t>
            </a:r>
            <a:r>
              <a:rPr lang="es-ES" altLang="es-ES" sz="3600" smtClean="0">
                <a:sym typeface="Symbol" panose="05050102010706020507" pitchFamily="18" charset="2"/>
              </a:rPr>
              <a:t></a:t>
            </a:r>
            <a:r>
              <a:rPr lang="es-ES" altLang="es-ES" sz="3600" baseline="-25000" smtClean="0">
                <a:sym typeface="Symbol" panose="05050102010706020507" pitchFamily="18" charset="2"/>
              </a:rPr>
              <a:t>1</a:t>
            </a:r>
            <a:r>
              <a:rPr lang="es-ES" altLang="es-ES" sz="3600" smtClean="0">
                <a:sym typeface="Symbol" panose="05050102010706020507" pitchFamily="18" charset="2"/>
              </a:rPr>
              <a:t> es 0.0911</a:t>
            </a:r>
            <a:endParaRPr lang="es-ES" altLang="es-ES" sz="2400" smtClean="0">
              <a:sym typeface="Symbol" panose="05050102010706020507" pitchFamily="18" charset="2"/>
            </a:endParaRPr>
          </a:p>
        </p:txBody>
      </p:sp>
      <p:graphicFrame>
        <p:nvGraphicFramePr>
          <p:cNvPr id="8196" name="Group 4"/>
          <p:cNvGraphicFramePr>
            <a:graphicFrameLocks noGrp="1"/>
          </p:cNvGraphicFramePr>
          <p:nvPr>
            <p:ph sz="half" idx="2"/>
          </p:nvPr>
        </p:nvGraphicFramePr>
        <p:xfrm>
          <a:off x="990600" y="3276600"/>
          <a:ext cx="7315200" cy="1152525"/>
        </p:xfrm>
        <a:graphic>
          <a:graphicData uri="http://schemas.openxmlformats.org/drawingml/2006/table">
            <a:tbl>
              <a:tblPr/>
              <a:tblGrid>
                <a:gridCol w="146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mtClean="0"/>
              <a:t>Aplicación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484313"/>
            <a:ext cx="7134225" cy="53736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000" smtClean="0"/>
              <a:t>Aplicar bootstrap en las observaciones para el conjunto de datos millaje.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ES" altLang="es-ES" sz="3000" smtClean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" sz="3000" smtClean="0"/>
              <a:t>El valor del error estándar exacto de </a:t>
            </a:r>
            <a:r>
              <a:rPr lang="es-ES" altLang="es-ES" sz="3000" smtClean="0">
                <a:sym typeface="Symbol" panose="05050102010706020507" pitchFamily="18" charset="2"/>
              </a:rPr>
              <a:t></a:t>
            </a:r>
            <a:r>
              <a:rPr lang="es-ES" altLang="es-ES" sz="3000" baseline="-25000" smtClean="0">
                <a:sym typeface="Symbol" panose="05050102010706020507" pitchFamily="18" charset="2"/>
              </a:rPr>
              <a:t>1</a:t>
            </a:r>
            <a:r>
              <a:rPr lang="es-ES" altLang="es-ES" sz="3000" smtClean="0">
                <a:sym typeface="Symbol" panose="05050102010706020507" pitchFamily="18" charset="2"/>
              </a:rPr>
              <a:t> es 0.2448, de </a:t>
            </a:r>
            <a:r>
              <a:rPr lang="es-ES" altLang="es-ES" sz="3000" baseline="-25000" smtClean="0">
                <a:sym typeface="Symbol" panose="05050102010706020507" pitchFamily="18" charset="2"/>
              </a:rPr>
              <a:t>2</a:t>
            </a:r>
            <a:r>
              <a:rPr lang="es-ES" altLang="es-ES" sz="3000" smtClean="0">
                <a:sym typeface="Symbol" panose="05050102010706020507" pitchFamily="18" charset="2"/>
              </a:rPr>
              <a:t> es  0.2134, de </a:t>
            </a:r>
            <a:r>
              <a:rPr lang="es-ES" altLang="es-ES" sz="3000" baseline="-25000" smtClean="0">
                <a:sym typeface="Symbol" panose="05050102010706020507" pitchFamily="18" charset="2"/>
              </a:rPr>
              <a:t>3 </a:t>
            </a:r>
            <a:r>
              <a:rPr lang="es-ES" altLang="es-ES" sz="3000" smtClean="0">
                <a:sym typeface="Symbol" panose="05050102010706020507" pitchFamily="18" charset="2"/>
              </a:rPr>
              <a:t>es 0.0228 y de </a:t>
            </a:r>
            <a:r>
              <a:rPr lang="es-ES" altLang="es-ES" sz="3000" baseline="-25000" smtClean="0">
                <a:sym typeface="Symbol" panose="05050102010706020507" pitchFamily="18" charset="2"/>
              </a:rPr>
              <a:t>4 </a:t>
            </a:r>
            <a:r>
              <a:rPr lang="es-ES" altLang="es-ES" sz="3000" smtClean="0">
                <a:sym typeface="Symbol" panose="05050102010706020507" pitchFamily="18" charset="2"/>
              </a:rPr>
              <a:t>es 0.0814 </a:t>
            </a:r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2"/>
          </p:nvPr>
        </p:nvGraphicFramePr>
        <p:xfrm>
          <a:off x="762000" y="2362200"/>
          <a:ext cx="7543800" cy="2590800"/>
        </p:xfrm>
        <a:graphic>
          <a:graphicData uri="http://schemas.openxmlformats.org/drawingml/2006/table">
            <a:tbl>
              <a:tblPr/>
              <a:tblGrid>
                <a:gridCol w="15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0.3403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0.3491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0.3292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se(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</a:t>
                      </a:r>
                      <a:r>
                        <a:rPr kumimoji="0" lang="es-E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  <a:r>
                        <a:rPr kumimoji="0" lang="es-E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*</a:t>
                      </a: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0.1029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s-ES" altLang="es-ES" sz="4000" smtClean="0"/>
              <a:t>Aplicación de bootstrap en los errores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199438" cy="457517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ES" altLang="es-ES" sz="3600" smtClean="0"/>
              <a:t>Si se considera que las variables predictoras son fijas no aleatorias, entonces se puede aplicar remuestreo solo a los errores del modelo de regresión mínimo cuadrático. En cada muestra boostrap la matriz X es la misma.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1176</Words>
  <Application>Microsoft Office PowerPoint</Application>
  <PresentationFormat>Presentación en pantalla (4:3)</PresentationFormat>
  <Paragraphs>243</Paragraphs>
  <Slides>19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Symbol</vt:lpstr>
      <vt:lpstr>Default Design</vt:lpstr>
      <vt:lpstr>MathType 5.0 Equation</vt:lpstr>
      <vt:lpstr>Universidad Nacional Agraria La Molina Departamento de Estadística e Informática</vt:lpstr>
      <vt:lpstr>Contenido</vt:lpstr>
      <vt:lpstr>Introducción</vt:lpstr>
      <vt:lpstr>Introducción</vt:lpstr>
      <vt:lpstr>Aplicación de bootstrap en las observaciones</vt:lpstr>
      <vt:lpstr>Algoritmo de bootstrap en las observaciones</vt:lpstr>
      <vt:lpstr>Aplicación</vt:lpstr>
      <vt:lpstr>Aplicación</vt:lpstr>
      <vt:lpstr>Aplicación de bootstrap en los errores</vt:lpstr>
      <vt:lpstr>Algoritmo de bootstrap en los errores</vt:lpstr>
      <vt:lpstr>Aplicación</vt:lpstr>
      <vt:lpstr>Aplicación</vt:lpstr>
      <vt:lpstr>Algunas consideraciones</vt:lpstr>
      <vt:lpstr>Intervalos de confianza para los coeficientes de una regresión</vt:lpstr>
      <vt:lpstr>Método de Percentiles</vt:lpstr>
      <vt:lpstr>Aplicación</vt:lpstr>
      <vt:lpstr>Método de intervalos de confianza estudentizado</vt:lpstr>
      <vt:lpstr>Aplicación</vt:lpstr>
      <vt:lpstr>Aplicación</vt:lpstr>
    </vt:vector>
  </TitlesOfParts>
  <Company>uprm 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Frida R Coaquira N</dc:creator>
  <cp:lastModifiedBy>Hector Felipe Saravia Coaquira</cp:lastModifiedBy>
  <cp:revision>7</cp:revision>
  <dcterms:created xsi:type="dcterms:W3CDTF">2013-05-25T06:29:15Z</dcterms:created>
  <dcterms:modified xsi:type="dcterms:W3CDTF">2019-11-08T22:26:11Z</dcterms:modified>
</cp:coreProperties>
</file>