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6"/>
  </p:notesMasterIdLst>
  <p:sldIdLst>
    <p:sldId id="258" r:id="rId2"/>
    <p:sldId id="265" r:id="rId3"/>
    <p:sldId id="274" r:id="rId4"/>
    <p:sldId id="275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c8d990a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3c8d990a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c8d990a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c8d990af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>
          <a:extLst>
            <a:ext uri="{FF2B5EF4-FFF2-40B4-BE49-F238E27FC236}">
              <a16:creationId xmlns:a16="http://schemas.microsoft.com/office/drawing/2014/main" id="{C7A71363-5D22-3F62-5726-4A1241DF3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c8d990af_0_115:notes">
            <a:extLst>
              <a:ext uri="{FF2B5EF4-FFF2-40B4-BE49-F238E27FC236}">
                <a16:creationId xmlns:a16="http://schemas.microsoft.com/office/drawing/2014/main" id="{C5DCE5CB-22C7-F660-3B53-F926B9B326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c8d990af_0_115:notes">
            <a:extLst>
              <a:ext uri="{FF2B5EF4-FFF2-40B4-BE49-F238E27FC236}">
                <a16:creationId xmlns:a16="http://schemas.microsoft.com/office/drawing/2014/main" id="{3E341A0D-D9DC-8C2E-DA95-DF36DC6FD3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1246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>
          <a:extLst>
            <a:ext uri="{FF2B5EF4-FFF2-40B4-BE49-F238E27FC236}">
              <a16:creationId xmlns:a16="http://schemas.microsoft.com/office/drawing/2014/main" id="{02B898C2-A3F2-D972-4C1F-739363136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c8d990af_0_115:notes">
            <a:extLst>
              <a:ext uri="{FF2B5EF4-FFF2-40B4-BE49-F238E27FC236}">
                <a16:creationId xmlns:a16="http://schemas.microsoft.com/office/drawing/2014/main" id="{C6399B7B-C5E6-A314-D1F6-D445BCF6F6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3c8d990af_0_115:notes">
            <a:extLst>
              <a:ext uri="{FF2B5EF4-FFF2-40B4-BE49-F238E27FC236}">
                <a16:creationId xmlns:a16="http://schemas.microsoft.com/office/drawing/2014/main" id="{EC5E7DC0-D094-F516-5A02-A38427ECB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619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2">
  <p:cSld name="CUSTOM_6">
    <p:bg>
      <p:bgPr>
        <a:solidFill>
          <a:srgbClr val="000078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-11600" y="-11600"/>
            <a:ext cx="9144000" cy="5155200"/>
          </a:xfrm>
          <a:prstGeom prst="rect">
            <a:avLst/>
          </a:prstGeom>
          <a:solidFill>
            <a:srgbClr val="0000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300" y="233225"/>
            <a:ext cx="913800" cy="6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r="-11731" b="-11731"/>
          <a:stretch/>
        </p:blipFill>
        <p:spPr>
          <a:xfrm>
            <a:off x="1210675" y="316500"/>
            <a:ext cx="1437000" cy="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/>
          <p:nvPr/>
        </p:nvSpPr>
        <p:spPr>
          <a:xfrm>
            <a:off x="220300" y="4830900"/>
            <a:ext cx="866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210252" y="8772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210252" y="2436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8750" y="303450"/>
            <a:ext cx="380271" cy="8092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1172150" y="3019225"/>
            <a:ext cx="77523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134100" y="1178075"/>
            <a:ext cx="74469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1">
  <p:cSld name="CUSTOM_4">
    <p:bg>
      <p:bgPr>
        <a:solidFill>
          <a:srgbClr val="000078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-11600" y="0"/>
            <a:ext cx="91953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300" y="233225"/>
            <a:ext cx="913800" cy="6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1134100" y="883025"/>
            <a:ext cx="7752300" cy="25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 b="1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0007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1134100" y="3574325"/>
            <a:ext cx="77523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0007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7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220300" y="4830900"/>
            <a:ext cx="866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210252" y="877275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210252" y="243650"/>
            <a:ext cx="7676100" cy="441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8750" y="303450"/>
            <a:ext cx="380271" cy="8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 rotWithShape="1">
          <a:blip r:embed="rId4">
            <a:alphaModFix/>
          </a:blip>
          <a:srcRect r="-11731" b="-11731"/>
          <a:stretch/>
        </p:blipFill>
        <p:spPr>
          <a:xfrm>
            <a:off x="1219369" y="324444"/>
            <a:ext cx="1435500" cy="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8626" y="316187"/>
            <a:ext cx="380271" cy="80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- 1 columna">
  <p:cSld name="CUSTOM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72475" y="648025"/>
            <a:ext cx="74706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 b="1">
                <a:solidFill>
                  <a:srgbClr val="0000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772475" y="1357100"/>
            <a:ext cx="6293700" cy="29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●"/>
              <a:defRPr>
                <a:solidFill>
                  <a:srgbClr val="000078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○"/>
              <a:defRPr>
                <a:solidFill>
                  <a:srgbClr val="000078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Char char="■"/>
              <a:defRPr>
                <a:solidFill>
                  <a:srgbClr val="0000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0302" y="233215"/>
            <a:ext cx="597300" cy="4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"/>
          <p:cNvPicPr preferRelativeResize="0"/>
          <p:nvPr/>
        </p:nvPicPr>
        <p:blipFill rotWithShape="1">
          <a:blip r:embed="rId6">
            <a:alphaModFix/>
          </a:blip>
          <a:srcRect r="-11731" b="-11731"/>
          <a:stretch/>
        </p:blipFill>
        <p:spPr>
          <a:xfrm>
            <a:off x="867600" y="287650"/>
            <a:ext cx="986400" cy="24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/>
          <p:nvPr/>
        </p:nvSpPr>
        <p:spPr>
          <a:xfrm>
            <a:off x="220300" y="4889475"/>
            <a:ext cx="86661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69050" y="65417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869050" y="239625"/>
            <a:ext cx="7368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8288951" y="654175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8288951" y="239050"/>
            <a:ext cx="597300" cy="28800"/>
          </a:xfrm>
          <a:prstGeom prst="rect">
            <a:avLst/>
          </a:prstGeom>
          <a:solidFill>
            <a:srgbClr val="73ED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88950" y="287650"/>
            <a:ext cx="301626" cy="64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>
            <a:spLocks noGrp="1"/>
          </p:cNvSpPr>
          <p:nvPr>
            <p:ph type="title"/>
          </p:nvPr>
        </p:nvSpPr>
        <p:spPr>
          <a:xfrm>
            <a:off x="1134052" y="1651494"/>
            <a:ext cx="7752300" cy="25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100" dirty="0"/>
              <a:t>La gentrificación como medida de la desigualdad en las grandes ciudades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1134100" y="3647559"/>
            <a:ext cx="7752300" cy="42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dirty="0"/>
              <a:t>Impacto de este fenómeno en la ciudad de Londres</a:t>
            </a:r>
          </a:p>
        </p:txBody>
      </p:sp>
      <p:sp>
        <p:nvSpPr>
          <p:cNvPr id="115" name="Google Shape;115;p13"/>
          <p:cNvSpPr txBox="1"/>
          <p:nvPr/>
        </p:nvSpPr>
        <p:spPr>
          <a:xfrm>
            <a:off x="1134124" y="935990"/>
            <a:ext cx="7752252" cy="42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 dirty="0">
                <a:solidFill>
                  <a:srgbClr val="000078"/>
                </a:solidFill>
                <a:latin typeface="Georgia"/>
                <a:ea typeface="Georgia"/>
                <a:cs typeface="Georgia"/>
                <a:sym typeface="Georgia"/>
              </a:rPr>
              <a:t>Trabajo Final de Máster en Ciencia de Datos</a:t>
            </a:r>
            <a:endParaRPr lang="ca" sz="1000" dirty="0">
              <a:solidFill>
                <a:srgbClr val="00007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2;p13">
            <a:extLst>
              <a:ext uri="{FF2B5EF4-FFF2-40B4-BE49-F238E27FC236}">
                <a16:creationId xmlns:a16="http://schemas.microsoft.com/office/drawing/2014/main" id="{444E3E98-F39D-0517-389B-292ACCE866AB}"/>
              </a:ext>
            </a:extLst>
          </p:cNvPr>
          <p:cNvSpPr txBox="1">
            <a:spLocks/>
          </p:cNvSpPr>
          <p:nvPr/>
        </p:nvSpPr>
        <p:spPr>
          <a:xfrm>
            <a:off x="6024598" y="4399508"/>
            <a:ext cx="2928661" cy="42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0" i="0" u="none" strike="noStrike" cap="none">
                <a:solidFill>
                  <a:srgbClr val="00007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s-ES" sz="1800" dirty="0"/>
              <a:t>Jorge González del Castillo</a:t>
            </a:r>
          </a:p>
        </p:txBody>
      </p:sp>
      <p:sp>
        <p:nvSpPr>
          <p:cNvPr id="12" name="Google Shape;115;p13">
            <a:extLst>
              <a:ext uri="{FF2B5EF4-FFF2-40B4-BE49-F238E27FC236}">
                <a16:creationId xmlns:a16="http://schemas.microsoft.com/office/drawing/2014/main" id="{55FD132F-5AE6-055C-9D70-DB806407383E}"/>
              </a:ext>
            </a:extLst>
          </p:cNvPr>
          <p:cNvSpPr txBox="1"/>
          <p:nvPr/>
        </p:nvSpPr>
        <p:spPr>
          <a:xfrm>
            <a:off x="1134004" y="1231967"/>
            <a:ext cx="7752252" cy="42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 dirty="0">
                <a:solidFill>
                  <a:srgbClr val="000078"/>
                </a:solidFill>
                <a:latin typeface="Georgia"/>
                <a:ea typeface="Georgia"/>
                <a:cs typeface="Georgia"/>
                <a:sym typeface="Georgia"/>
              </a:rPr>
              <a:t>Área 5: </a:t>
            </a:r>
            <a:r>
              <a:rPr lang="en-US" sz="1700" dirty="0">
                <a:solidFill>
                  <a:srgbClr val="000078"/>
                </a:solidFill>
                <a:latin typeface="Georgia"/>
                <a:ea typeface="Georgia"/>
                <a:cs typeface="Georgia"/>
                <a:sym typeface="Georgia"/>
              </a:rPr>
              <a:t>Data Science in Complex Systems, Sustainability and Ecology</a:t>
            </a:r>
            <a:endParaRPr sz="1700" dirty="0">
              <a:solidFill>
                <a:srgbClr val="00007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title"/>
          </p:nvPr>
        </p:nvSpPr>
        <p:spPr>
          <a:xfrm>
            <a:off x="773151" y="648025"/>
            <a:ext cx="7469923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200" dirty="0">
                <a:highlight>
                  <a:schemeClr val="lt1"/>
                </a:highlight>
              </a:rPr>
              <a:t>Problema a resolver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1"/>
          </p:nvPr>
        </p:nvSpPr>
        <p:spPr>
          <a:xfrm>
            <a:off x="869793" y="1661900"/>
            <a:ext cx="7373282" cy="29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b="1" dirty="0">
                <a:highlight>
                  <a:srgbClr val="FFFFFF"/>
                </a:highlight>
              </a:rPr>
              <a:t>El trabajo consiste poder localizar las zonas de una ciudad que se encuentran afectadas por el fenómeno de la gentrificación. Para ello es importante determinar: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highlight>
                <a:srgbClr val="FFFFFF"/>
              </a:highlight>
            </a:endParaRPr>
          </a:p>
          <a:p>
            <a:pPr marL="285750" indent="-285750"/>
            <a:r>
              <a:rPr lang="es-ES" dirty="0"/>
              <a:t>¿Qué provoca la gentrificación?</a:t>
            </a:r>
          </a:p>
          <a:p>
            <a:pPr marL="285750" indent="-285750"/>
            <a:r>
              <a:rPr lang="es-ES" dirty="0"/>
              <a:t>¿A quién afecta?</a:t>
            </a:r>
          </a:p>
          <a:p>
            <a:pPr marL="285750" indent="-285750"/>
            <a:r>
              <a:rPr lang="es-ES" dirty="0"/>
              <a:t>¿En qué medida se encuentra un barrio gentrificado?</a:t>
            </a:r>
          </a:p>
          <a:p>
            <a:pPr marL="285750" indent="-285750"/>
            <a:r>
              <a:rPr lang="es-ES" dirty="0"/>
              <a:t>¿Qué previsión de riesgo de gentrificación hay para una zona?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BD514BCF-F7D3-446D-D349-665B7E553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>
            <a:extLst>
              <a:ext uri="{FF2B5EF4-FFF2-40B4-BE49-F238E27FC236}">
                <a16:creationId xmlns:a16="http://schemas.microsoft.com/office/drawing/2014/main" id="{7CE4E333-B57A-DA76-A8E8-45E940392B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3151" y="648025"/>
            <a:ext cx="7469924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200" dirty="0">
                <a:highlight>
                  <a:schemeClr val="lt1"/>
                </a:highlight>
              </a:rPr>
              <a:t>Metodología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20">
            <a:extLst>
              <a:ext uri="{FF2B5EF4-FFF2-40B4-BE49-F238E27FC236}">
                <a16:creationId xmlns:a16="http://schemas.microsoft.com/office/drawing/2014/main" id="{748F6967-E898-6763-5C53-9EE892797F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2361" y="1718865"/>
            <a:ext cx="7203687" cy="2332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highlight>
                  <a:srgbClr val="FFFFFF"/>
                </a:highlight>
              </a:rPr>
              <a:t>Los pasos para resolver el problema han sido: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b="1" dirty="0">
              <a:highlight>
                <a:srgbClr val="FFFFFF"/>
              </a:highlight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>
                <a:highlight>
                  <a:srgbClr val="FFFFFF"/>
                </a:highlight>
              </a:rPr>
              <a:t>Analizar qué factores provocan la gentrificación de un barrio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>
                <a:highlight>
                  <a:srgbClr val="FFFFFF"/>
                </a:highlight>
              </a:rPr>
              <a:t>Seleccionar las fuentes de datos a utilizar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>
                <a:highlight>
                  <a:srgbClr val="FFFFFF"/>
                </a:highlight>
              </a:rPr>
              <a:t>Preparar los datos para el análisis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>
                <a:highlight>
                  <a:srgbClr val="FFFFFF"/>
                </a:highlight>
              </a:rPr>
              <a:t>Buscar una fórmula que permita medir el estado del proceso y comparar la situación entre barrios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>
                <a:highlight>
                  <a:srgbClr val="FFFFFF"/>
                </a:highlight>
              </a:rPr>
              <a:t>Aplicar un modelo para determinar qué zonas se encuentran en fase de gentrificación según los indicadores seleccionados</a:t>
            </a:r>
            <a:endParaRPr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23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DBEF8CAC-C181-E8E3-7D6D-A27F6C222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>
            <a:extLst>
              <a:ext uri="{FF2B5EF4-FFF2-40B4-BE49-F238E27FC236}">
                <a16:creationId xmlns:a16="http://schemas.microsoft.com/office/drawing/2014/main" id="{234C3591-1B0C-A1E9-082B-D0ED69658C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717" y="648025"/>
            <a:ext cx="7477358" cy="7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200" dirty="0">
                <a:highlight>
                  <a:schemeClr val="lt1"/>
                </a:highlight>
              </a:rPr>
              <a:t>Resultados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58;p20">
            <a:extLst>
              <a:ext uri="{FF2B5EF4-FFF2-40B4-BE49-F238E27FC236}">
                <a16:creationId xmlns:a16="http://schemas.microsoft.com/office/drawing/2014/main" id="{E6A59BE3-192C-BD48-7354-524F7E4435AE}"/>
              </a:ext>
            </a:extLst>
          </p:cNvPr>
          <p:cNvSpPr txBox="1">
            <a:spLocks/>
          </p:cNvSpPr>
          <p:nvPr/>
        </p:nvSpPr>
        <p:spPr>
          <a:xfrm>
            <a:off x="869795" y="1718866"/>
            <a:ext cx="7373280" cy="242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78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b="1" dirty="0">
                <a:highlight>
                  <a:srgbClr val="FFFFFF"/>
                </a:highlight>
              </a:rPr>
              <a:t>Como resultado del trabajo se ha concluido lo siguiente: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endParaRPr lang="es-ES" b="1" dirty="0">
              <a:highlight>
                <a:srgbClr val="FFFFFF"/>
              </a:highlight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>
                <a:highlight>
                  <a:srgbClr val="FFFFFF"/>
                </a:highlight>
              </a:rPr>
              <a:t>El proceso de gentrificación aun siendo global, no tiene un patrón similar para cualquier ciudad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>
                <a:highlight>
                  <a:srgbClr val="FFFFFF"/>
                </a:highlight>
              </a:rPr>
              <a:t>Presenta una parte positiva en cuanto a mejoras, inversiones, etc. en las zonas afectadas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s-ES" dirty="0">
                <a:highlight>
                  <a:srgbClr val="FFFFFF"/>
                </a:highlight>
              </a:rPr>
              <a:t>Por el contrario, tiene gran impacto sobre colectivos vulnerables o más desfavorecidos, aumentando la desigualdad en el acceso a oportunidades (por ejemplo, la vivienda) </a:t>
            </a:r>
          </a:p>
        </p:txBody>
      </p:sp>
    </p:spTree>
    <p:extLst>
      <p:ext uri="{BB962C8B-B14F-4D97-AF65-F5344CB8AC3E}">
        <p14:creationId xmlns:p14="http://schemas.microsoft.com/office/powerpoint/2010/main" val="2567359155"/>
      </p:ext>
    </p:extLst>
  </p:cSld>
  <p:clrMapOvr>
    <a:masterClrMapping/>
  </p:clrMapOvr>
</p:sld>
</file>

<file path=ppt/theme/theme1.xml><?xml version="1.0" encoding="utf-8"?>
<a:theme xmlns:a="http://schemas.openxmlformats.org/drawingml/2006/main" name="UO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245</Words>
  <Application>Microsoft Office PowerPoint</Application>
  <PresentationFormat>Presentación en pantalla (16:9)</PresentationFormat>
  <Paragraphs>26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Georgia</vt:lpstr>
      <vt:lpstr>UOC</vt:lpstr>
      <vt:lpstr>La gentrificación como medida de la desigualdad en las grandes ciudades</vt:lpstr>
      <vt:lpstr>Problema a resolver </vt:lpstr>
      <vt:lpstr>Metodología </vt:lpstr>
      <vt:lpstr>Resultados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Jorge González del Castillo</cp:lastModifiedBy>
  <cp:revision>5</cp:revision>
  <dcterms:modified xsi:type="dcterms:W3CDTF">2025-01-09T17:40:57Z</dcterms:modified>
</cp:coreProperties>
</file>