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84" r:id="rId3"/>
    <p:sldId id="286" r:id="rId4"/>
    <p:sldId id="292" r:id="rId5"/>
    <p:sldId id="270" r:id="rId6"/>
    <p:sldId id="280" r:id="rId7"/>
    <p:sldId id="261" r:id="rId8"/>
    <p:sldId id="267" r:id="rId9"/>
    <p:sldId id="272" r:id="rId10"/>
    <p:sldId id="271" r:id="rId11"/>
    <p:sldId id="288" r:id="rId12"/>
    <p:sldId id="275" r:id="rId13"/>
    <p:sldId id="282" r:id="rId14"/>
    <p:sldId id="262" r:id="rId15"/>
    <p:sldId id="289" r:id="rId16"/>
    <p:sldId id="29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B3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C7D47-6595-4921-AFB0-BA0BF0F88193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EF5419-F7D4-4738-A29A-BE173ADA22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288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DEA3-C4D5-42EA-AC81-789B3E44EC3D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5150-38D7-460D-8570-673A144215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544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DEA3-C4D5-42EA-AC81-789B3E44EC3D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5150-38D7-460D-8570-673A144215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46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DEA3-C4D5-42EA-AC81-789B3E44EC3D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5150-38D7-460D-8570-673A144215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382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DEA3-C4D5-42EA-AC81-789B3E44EC3D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5150-38D7-460D-8570-673A144215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23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DEA3-C4D5-42EA-AC81-789B3E44EC3D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5150-38D7-460D-8570-673A144215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74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DEA3-C4D5-42EA-AC81-789B3E44EC3D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5150-38D7-460D-8570-673A144215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46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DEA3-C4D5-42EA-AC81-789B3E44EC3D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5150-38D7-460D-8570-673A144215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929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DEA3-C4D5-42EA-AC81-789B3E44EC3D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5150-38D7-460D-8570-673A144215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498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DEA3-C4D5-42EA-AC81-789B3E44EC3D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5150-38D7-460D-8570-673A144215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858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DEA3-C4D5-42EA-AC81-789B3E44EC3D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5150-38D7-460D-8570-673A144215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071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DEA3-C4D5-42EA-AC81-789B3E44EC3D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5150-38D7-460D-8570-673A144215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58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FBDEA3-C4D5-42EA-AC81-789B3E44EC3D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955150-38D7-460D-8570-673A144215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177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3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10" Type="http://schemas.openxmlformats.org/officeDocument/2006/relationships/image" Target="../media/image48.svg"/><Relationship Id="rId4" Type="http://schemas.openxmlformats.org/officeDocument/2006/relationships/image" Target="../media/image32.svg"/><Relationship Id="rId9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10" Type="http://schemas.openxmlformats.org/officeDocument/2006/relationships/image" Target="../media/image56.svg"/><Relationship Id="rId4" Type="http://schemas.openxmlformats.org/officeDocument/2006/relationships/image" Target="../media/image50.svg"/><Relationship Id="rId9" Type="http://schemas.openxmlformats.org/officeDocument/2006/relationships/image" Target="../media/image5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sv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10" Type="http://schemas.openxmlformats.org/officeDocument/2006/relationships/image" Target="../media/image32.svg"/><Relationship Id="rId4" Type="http://schemas.openxmlformats.org/officeDocument/2006/relationships/image" Target="../media/image58.svg"/><Relationship Id="rId9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61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svg"/><Relationship Id="rId5" Type="http://schemas.openxmlformats.org/officeDocument/2006/relationships/image" Target="../media/image63.png"/><Relationship Id="rId10" Type="http://schemas.openxmlformats.org/officeDocument/2006/relationships/image" Target="../media/image46.svg"/><Relationship Id="rId4" Type="http://schemas.openxmlformats.org/officeDocument/2006/relationships/image" Target="../media/image62.svg"/><Relationship Id="rId9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sv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svg"/><Relationship Id="rId5" Type="http://schemas.openxmlformats.org/officeDocument/2006/relationships/image" Target="../media/image67.png"/><Relationship Id="rId4" Type="http://schemas.openxmlformats.org/officeDocument/2006/relationships/image" Target="../media/image66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svg"/><Relationship Id="rId3" Type="http://schemas.openxmlformats.org/officeDocument/2006/relationships/image" Target="../media/image71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7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176C10-5CD1-4CA8-9672-E1ED1EC1E448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4739773" y="0"/>
            <a:ext cx="2567037" cy="2583659"/>
          </a:xfrm>
          <a:prstGeom prst="rect">
            <a:avLst/>
          </a:prstGeom>
          <a:ln w="0"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EE40A8-2435-1068-3E3C-AD2432FA4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2829488"/>
            <a:ext cx="12192000" cy="3397540"/>
          </a:xfrm>
        </p:spPr>
        <p:txBody>
          <a:bodyPr>
            <a:normAutofit fontScale="90000"/>
          </a:bodyPr>
          <a:lstStyle/>
          <a:p>
            <a:r>
              <a:rPr lang="en-GB" sz="3600" kern="100" dirty="0">
                <a:effectLst/>
                <a:latin typeface="Montserrat" pitchFamily="2" charset="0"/>
                <a:ea typeface="Noto Serif CJK SC"/>
                <a:cs typeface="Lohit Devanagari"/>
              </a:rPr>
              <a:t>Exploring Web Development with Python: A Comprehensive Study with Applications (Blog) Built in Flask and Django</a:t>
            </a:r>
            <a:br>
              <a:rPr lang="en-GB" sz="2800" kern="100" dirty="0">
                <a:effectLst/>
                <a:latin typeface="Montserrat" pitchFamily="2" charset="0"/>
                <a:ea typeface="Noto Serif CJK SC"/>
                <a:cs typeface="Lohit Devanagari"/>
              </a:rPr>
            </a:br>
            <a:br>
              <a:rPr lang="en-GB" sz="1800" kern="100" dirty="0">
                <a:effectLst/>
                <a:latin typeface="Montserrat" pitchFamily="2" charset="0"/>
                <a:ea typeface="Noto Serif CJK SC"/>
                <a:cs typeface="Lohit Devanagari"/>
              </a:rPr>
            </a:br>
            <a:r>
              <a:rPr lang="en-GB" sz="1800" kern="100" dirty="0">
                <a:latin typeface="Montserrat" pitchFamily="2" charset="0"/>
                <a:ea typeface="Noto Serif CJK SC"/>
                <a:cs typeface="Lohit Devanagari"/>
              </a:rPr>
              <a:t>School of Computing, Engineering &amp; Physical Sciences</a:t>
            </a:r>
            <a:br>
              <a:rPr lang="en-GB" sz="1800" kern="100" dirty="0">
                <a:latin typeface="Montserrat" pitchFamily="2" charset="0"/>
                <a:ea typeface="Noto Serif CJK SC"/>
                <a:cs typeface="Lohit Devanagari"/>
              </a:rPr>
            </a:br>
            <a:r>
              <a:rPr lang="en-GB" sz="1800" kern="100" dirty="0">
                <a:latin typeface="Montserrat" pitchFamily="2" charset="0"/>
                <a:ea typeface="Noto Serif CJK SC"/>
                <a:cs typeface="Lohit Devanagari"/>
              </a:rPr>
              <a:t>BSc (Honours) Web And Mobile Development</a:t>
            </a:r>
            <a:br>
              <a:rPr lang="en-GB" sz="1800" kern="100" dirty="0">
                <a:latin typeface="Montserrat" pitchFamily="2" charset="0"/>
                <a:ea typeface="Noto Serif CJK SC"/>
                <a:cs typeface="Lohit Devanagari"/>
              </a:rPr>
            </a:br>
            <a:br>
              <a:rPr lang="en-GB" sz="1800" b="1" kern="100" dirty="0">
                <a:latin typeface="Montserrat" pitchFamily="2" charset="0"/>
                <a:ea typeface="Noto Serif CJK SC"/>
                <a:cs typeface="Lohit Devanagari"/>
              </a:rPr>
            </a:br>
            <a:r>
              <a:rPr lang="en-GB" sz="1800" kern="100" dirty="0">
                <a:latin typeface="Montserrat" pitchFamily="2" charset="0"/>
                <a:ea typeface="Noto Serif CJK SC"/>
                <a:cs typeface="Lohit Devanagari"/>
              </a:rPr>
              <a:t>Supervisor: Tony Gurney</a:t>
            </a:r>
            <a:br>
              <a:rPr lang="en-GB" sz="1800" kern="100" dirty="0">
                <a:latin typeface="Montserrat" pitchFamily="2" charset="0"/>
                <a:ea typeface="Noto Serif CJK SC"/>
                <a:cs typeface="Lohit Devanagari"/>
              </a:rPr>
            </a:br>
            <a:r>
              <a:rPr lang="en-GB" sz="1800" kern="100" dirty="0">
                <a:latin typeface="Montserrat" pitchFamily="2" charset="0"/>
                <a:ea typeface="Noto Serif CJK SC"/>
                <a:cs typeface="Lohit Devanagari"/>
              </a:rPr>
              <a:t>Moderator: Pablo Salva Garcia</a:t>
            </a:r>
            <a:br>
              <a:rPr lang="en-GB" sz="1800" b="1" kern="100" dirty="0">
                <a:latin typeface="Montserrat" pitchFamily="2" charset="0"/>
                <a:ea typeface="Noto Serif CJK SC"/>
                <a:cs typeface="Lohit Devanagari"/>
              </a:rPr>
            </a:br>
            <a:endParaRPr lang="en-GB" b="1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756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62901"/>
            <a:ext cx="12188952" cy="50990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016"/>
              </a:lnSpc>
              <a:buNone/>
            </a:pPr>
            <a:r>
              <a:rPr lang="en-US" sz="3188" dirty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Building the Blog with Django</a:t>
            </a:r>
            <a:endParaRPr lang="en-US" dirty="0"/>
          </a:p>
        </p:txBody>
      </p:sp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1156" y="2330505"/>
            <a:ext cx="999875" cy="828468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460895" y="3526940"/>
            <a:ext cx="2482547" cy="46065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Define models with Python classes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460895" y="4073449"/>
            <a:ext cx="2482547" cy="42643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>
                <a:solidFill>
                  <a:srgbClr val="5A5A4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Django uses model classes to generate database tables</a:t>
            </a:r>
            <a:endParaRPr lang="en-US" dirty="0"/>
          </a:p>
        </p:txBody>
      </p:sp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95164" y="2207760"/>
            <a:ext cx="876081" cy="1028443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3404812" y="3526940"/>
            <a:ext cx="2451122" cy="46065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Write views to handle requests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3404812" y="4073449"/>
            <a:ext cx="2451122" cy="42643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>
                <a:solidFill>
                  <a:srgbClr val="5A5A4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Views return HTTP responses for different URL routes</a:t>
            </a:r>
            <a:endParaRPr lang="en-US" dirty="0"/>
          </a:p>
        </p:txBody>
      </p:sp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45250" y="2330512"/>
            <a:ext cx="1028443" cy="790377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6306830" y="3526940"/>
            <a:ext cx="2503496" cy="46065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Use templates for UI rendering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6306830" y="4073449"/>
            <a:ext cx="2503496" cy="63965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>
                <a:solidFill>
                  <a:srgbClr val="5A5A4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Django templates generate dynamic HTML with template language</a:t>
            </a:r>
            <a:endParaRPr lang="en-US" dirty="0"/>
          </a:p>
        </p:txBody>
      </p:sp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07300" y="2207762"/>
            <a:ext cx="961784" cy="1037965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9292648" y="3526940"/>
            <a:ext cx="2388273" cy="46065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Enable admin with one line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9292648" y="4073449"/>
            <a:ext cx="2388273" cy="63965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>
                <a:solidFill>
                  <a:srgbClr val="5A5A4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built-in Django admin provides UI for content management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0" y="5637390"/>
            <a:ext cx="12188952" cy="1218895"/>
          </a:xfrm>
          <a:prstGeom prst="rect">
            <a:avLst/>
          </a:prstGeom>
          <a:solidFill>
            <a:srgbClr val="F0B356"/>
          </a:solidFill>
        </p:spPr>
        <p:txBody>
          <a:bodyPr/>
          <a:lstStyle/>
          <a:p>
            <a:endParaRPr lang="en-GB"/>
          </a:p>
        </p:txBody>
      </p:sp>
      <p:sp>
        <p:nvSpPr>
          <p:cNvPr id="16" name="Object 15"/>
          <p:cNvSpPr/>
          <p:nvPr/>
        </p:nvSpPr>
        <p:spPr>
          <a:xfrm>
            <a:off x="2700124" y="5954315"/>
            <a:ext cx="6788705" cy="57582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268"/>
              </a:lnSpc>
              <a:buNone/>
            </a:pPr>
            <a:r>
              <a:rPr lang="en-US" sz="18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Django's MVT structure and admin UI provide a rapid way to build full-featured web apps in Python.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62901"/>
            <a:ext cx="12188952" cy="50990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016"/>
              </a:lnSpc>
              <a:buNone/>
            </a:pPr>
            <a:r>
              <a:rPr lang="en-US" sz="3188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Building the Blog: Django vs Flask</a:t>
            </a:r>
            <a:endParaRPr lang="en-US" sz="3200" dirty="0"/>
          </a:p>
        </p:txBody>
      </p:sp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12467" y="2189902"/>
            <a:ext cx="380905" cy="857036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539456" y="3419810"/>
            <a:ext cx="2325423" cy="69098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Django provides batteries-included full-stack framework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539456" y="4196648"/>
            <a:ext cx="2325423" cy="63965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Comes with ORM, admin interface, robust set of components out of the box</a:t>
            </a:r>
            <a:endParaRPr lang="en-US" dirty="0"/>
          </a:p>
        </p:txBody>
      </p:sp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84438" y="2189897"/>
            <a:ext cx="695151" cy="83799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3389100" y="3419810"/>
            <a:ext cx="2482547" cy="46065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Flask is minimal, flexible microframework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3389100" y="3966320"/>
            <a:ext cx="2482547" cy="85287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Developers choose components like ORM, template engine based on needs</a:t>
            </a:r>
            <a:endParaRPr lang="en-US" dirty="0"/>
          </a:p>
        </p:txBody>
      </p:sp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56843" y="2256866"/>
            <a:ext cx="799900" cy="695151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6411579" y="3419810"/>
            <a:ext cx="2293999" cy="46065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Django emphasizes conventions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6411579" y="3966320"/>
            <a:ext cx="2293999" cy="42643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Provides structure through MVC pattern, project layout</a:t>
            </a:r>
            <a:endParaRPr lang="en-US" dirty="0"/>
          </a:p>
        </p:txBody>
      </p:sp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18089" y="2290344"/>
            <a:ext cx="923694" cy="647538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9235036" y="3419810"/>
            <a:ext cx="2503496" cy="46065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Flask emphasizes modularity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9235036" y="3966320"/>
            <a:ext cx="2503496" cy="42643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Allows building incrementally based on requirements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0" y="5637390"/>
            <a:ext cx="12188952" cy="1218895"/>
          </a:xfrm>
          <a:prstGeom prst="rect">
            <a:avLst/>
          </a:prstGeom>
          <a:solidFill>
            <a:srgbClr val="F0B356"/>
          </a:solidFill>
        </p:spPr>
        <p:txBody>
          <a:bodyPr/>
          <a:lstStyle/>
          <a:p>
            <a:endParaRPr lang="en-GB"/>
          </a:p>
        </p:txBody>
      </p:sp>
      <p:sp>
        <p:nvSpPr>
          <p:cNvPr id="16" name="Object 15"/>
          <p:cNvSpPr/>
          <p:nvPr/>
        </p:nvSpPr>
        <p:spPr>
          <a:xfrm>
            <a:off x="2357562" y="5954315"/>
            <a:ext cx="7473827" cy="57582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268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Django simplifies building full-featured apps quickly while Flask offers flexibility to customize based on needs.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62901"/>
            <a:ext cx="12188952" cy="50990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016"/>
              </a:lnSpc>
              <a:buNone/>
            </a:pPr>
            <a:r>
              <a:rPr lang="en-US" sz="3188" dirty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Similarities between Flask and Django</a:t>
            </a:r>
            <a:endParaRPr lang="en-US" dirty="0"/>
          </a:p>
        </p:txBody>
      </p:sp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2749" y="2399551"/>
            <a:ext cx="761810" cy="885604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460895" y="3618357"/>
            <a:ext cx="2482547" cy="23032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Both Python-based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460895" y="3934538"/>
            <a:ext cx="2482547" cy="63965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>
                <a:solidFill>
                  <a:srgbClr val="5A5A4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Flask and Django are built on Python, making them easy to use for Python developers</a:t>
            </a:r>
            <a:endParaRPr lang="en-US" dirty="0"/>
          </a:p>
        </p:txBody>
      </p:sp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05884" y="2477667"/>
            <a:ext cx="1047488" cy="657061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3436237" y="3618357"/>
            <a:ext cx="2388273" cy="23032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MVC Architecture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3436237" y="3934538"/>
            <a:ext cx="2388273" cy="63965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>
                <a:solidFill>
                  <a:srgbClr val="5A5A4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Both utilize the Model-View-Controller design pattern for clean code organization</a:t>
            </a:r>
            <a:endParaRPr lang="en-US" dirty="0"/>
          </a:p>
        </p:txBody>
      </p:sp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56409" y="2544616"/>
            <a:ext cx="961784" cy="590402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6238744" y="3618357"/>
            <a:ext cx="2639670" cy="23032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Extensible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6238744" y="3934538"/>
            <a:ext cx="2639670" cy="42643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>
                <a:solidFill>
                  <a:srgbClr val="5A5A4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Easy to extend functionality via third party libraries and plugins</a:t>
            </a:r>
            <a:endParaRPr lang="en-US" dirty="0"/>
          </a:p>
        </p:txBody>
      </p:sp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995770" y="2421863"/>
            <a:ext cx="999875" cy="828468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9193136" y="3618357"/>
            <a:ext cx="2587296" cy="23032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ORM Support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9193136" y="3934538"/>
            <a:ext cx="2587296" cy="63965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>
                <a:solidFill>
                  <a:srgbClr val="5A5A4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Both provide Object Relational Mapping to simplify database interactions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0" y="5637390"/>
            <a:ext cx="12188952" cy="1218895"/>
          </a:xfrm>
          <a:prstGeom prst="rect">
            <a:avLst/>
          </a:prstGeom>
          <a:solidFill>
            <a:srgbClr val="F0B356"/>
          </a:solidFill>
        </p:spPr>
        <p:txBody>
          <a:bodyPr/>
          <a:lstStyle/>
          <a:p>
            <a:endParaRPr lang="en-GB"/>
          </a:p>
        </p:txBody>
      </p:sp>
      <p:sp>
        <p:nvSpPr>
          <p:cNvPr id="16" name="Object 15"/>
          <p:cNvSpPr/>
          <p:nvPr/>
        </p:nvSpPr>
        <p:spPr>
          <a:xfrm>
            <a:off x="2439888" y="5954315"/>
            <a:ext cx="7309175" cy="57582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268"/>
              </a:lnSpc>
              <a:buNone/>
            </a:pPr>
            <a:r>
              <a:rPr lang="en-US" sz="18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Flask and Django share several key similarities that make them both suitable for web development in Python.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62901"/>
            <a:ext cx="12188952" cy="50990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016"/>
              </a:lnSpc>
              <a:buNone/>
            </a:pPr>
            <a:r>
              <a:rPr lang="en-US" sz="3188" dirty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Differences between Flask and Django</a:t>
            </a:r>
            <a:endParaRPr lang="en-US" dirty="0"/>
          </a:p>
        </p:txBody>
      </p:sp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99997" y="2453258"/>
            <a:ext cx="961784" cy="590402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539456" y="3526940"/>
            <a:ext cx="2325423" cy="46065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Philosophy and complexity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539456" y="4073449"/>
            <a:ext cx="2325423" cy="63965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>
                <a:solidFill>
                  <a:srgbClr val="5A5A4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Flask is simple and flexible while Django is more opinionated and structured</a:t>
            </a:r>
            <a:endParaRPr lang="en-US" dirty="0"/>
          </a:p>
        </p:txBody>
      </p:sp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05880" y="2341664"/>
            <a:ext cx="1057011" cy="771332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3331488" y="3526940"/>
            <a:ext cx="2597770" cy="23032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Project structure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3331488" y="3843121"/>
            <a:ext cx="2597770" cy="63965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>
                <a:solidFill>
                  <a:srgbClr val="5A5A4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Flask has minimal conventions while Django enforces more structure</a:t>
            </a:r>
            <a:endParaRPr lang="en-US" dirty="0"/>
          </a:p>
        </p:txBody>
      </p:sp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67569" y="2330505"/>
            <a:ext cx="999875" cy="828468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6238744" y="3526940"/>
            <a:ext cx="2639670" cy="23032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ORM and database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6238744" y="3843121"/>
            <a:ext cx="2639670" cy="63965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>
                <a:solidFill>
                  <a:srgbClr val="5A5A4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Django's ORM is more integrated while Flask's is more basic</a:t>
            </a:r>
            <a:endParaRPr lang="en-US" dirty="0"/>
          </a:p>
        </p:txBody>
      </p:sp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973452" y="2330512"/>
            <a:ext cx="1028443" cy="790377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9308360" y="3526940"/>
            <a:ext cx="2356848" cy="23032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Admin interface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9308360" y="3843121"/>
            <a:ext cx="2356848" cy="42643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>
                <a:solidFill>
                  <a:srgbClr val="5A5A4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Django has a built-in admin panel while Flask does not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0" y="5637390"/>
            <a:ext cx="12188952" cy="1218895"/>
          </a:xfrm>
          <a:prstGeom prst="rect">
            <a:avLst/>
          </a:prstGeom>
          <a:solidFill>
            <a:srgbClr val="F0B356"/>
          </a:solidFill>
        </p:spPr>
        <p:txBody>
          <a:bodyPr/>
          <a:lstStyle/>
          <a:p>
            <a:endParaRPr lang="en-GB"/>
          </a:p>
        </p:txBody>
      </p:sp>
      <p:sp>
        <p:nvSpPr>
          <p:cNvPr id="16" name="Object 15"/>
          <p:cNvSpPr/>
          <p:nvPr/>
        </p:nvSpPr>
        <p:spPr>
          <a:xfrm>
            <a:off x="1383071" y="5954315"/>
            <a:ext cx="9422810" cy="57582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268"/>
              </a:lnSpc>
              <a:buNone/>
            </a:pPr>
            <a:r>
              <a:rPr lang="en-US" sz="18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key differences between Flask and Django highlight Flask's simplicity and flexibility versus Django's batteries-included structure and features.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62901"/>
            <a:ext cx="12188952" cy="50990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016"/>
              </a:lnSpc>
              <a:buNone/>
            </a:pPr>
            <a:r>
              <a:rPr lang="en-US" sz="3188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Real-world Applications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76131" y="1523619"/>
            <a:ext cx="3618595" cy="2333042"/>
          </a:xfrm>
          <a:prstGeom prst="rect">
            <a:avLst/>
          </a:prstGeom>
          <a:noFill/>
          <a:ln w="25400">
            <a:solidFill>
              <a:srgbClr val="62A8BB"/>
            </a:solidFill>
            <a:prstDash val="solid"/>
            <a:miter lim="800000"/>
          </a:ln>
        </p:spPr>
        <p:txBody>
          <a:bodyPr/>
          <a:lstStyle/>
          <a:p>
            <a:endParaRPr lang="en-GB"/>
          </a:p>
        </p:txBody>
      </p:sp>
      <p:sp>
        <p:nvSpPr>
          <p:cNvPr id="4" name="Object 3"/>
          <p:cNvSpPr/>
          <p:nvPr/>
        </p:nvSpPr>
        <p:spPr>
          <a:xfrm>
            <a:off x="761810" y="1736836"/>
            <a:ext cx="3456711" cy="32629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570"/>
              </a:lnSpc>
              <a:buNone/>
            </a:pPr>
            <a:r>
              <a:rPr lang="en-US" sz="204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Pinterest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557072" y="2220834"/>
            <a:ext cx="3456711" cy="106653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100"/>
              </a:lnSpc>
              <a:spcBef>
                <a:spcPts val="1131"/>
              </a:spcBef>
              <a:buNone/>
            </a:pPr>
            <a:r>
              <a:rPr lang="en-US" sz="15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Pinterest uses Flask for its simplicity and extensibility to customize and scale their web applications.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285178" y="1523619"/>
            <a:ext cx="3618595" cy="2333042"/>
          </a:xfrm>
          <a:prstGeom prst="rect">
            <a:avLst/>
          </a:prstGeom>
          <a:noFill/>
          <a:ln w="25400">
            <a:solidFill>
              <a:srgbClr val="F0B356"/>
            </a:solidFill>
            <a:prstDash val="solid"/>
            <a:miter lim="800000"/>
          </a:ln>
        </p:spPr>
        <p:txBody>
          <a:bodyPr/>
          <a:lstStyle/>
          <a:p>
            <a:endParaRPr lang="en-GB"/>
          </a:p>
        </p:txBody>
      </p:sp>
      <p:sp>
        <p:nvSpPr>
          <p:cNvPr id="7" name="Object 6"/>
          <p:cNvSpPr/>
          <p:nvPr/>
        </p:nvSpPr>
        <p:spPr>
          <a:xfrm>
            <a:off x="4570857" y="1736836"/>
            <a:ext cx="3456711" cy="32629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570"/>
              </a:lnSpc>
              <a:buNone/>
            </a:pPr>
            <a:r>
              <a:rPr lang="en-US" sz="204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LinkedIn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4447061" y="2216006"/>
            <a:ext cx="3456711" cy="7999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100"/>
              </a:lnSpc>
              <a:spcBef>
                <a:spcPts val="1131"/>
              </a:spcBef>
              <a:buNone/>
            </a:pPr>
            <a:r>
              <a:rPr lang="en-US" sz="15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LinkedIn uses Flask in various microservices and apps due to its ease of use and adaptability.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8094226" y="1523619"/>
            <a:ext cx="3618595" cy="2333042"/>
          </a:xfrm>
          <a:prstGeom prst="rect">
            <a:avLst/>
          </a:prstGeom>
          <a:noFill/>
          <a:ln w="25400">
            <a:solidFill>
              <a:srgbClr val="62A8BB"/>
            </a:solidFill>
            <a:prstDash val="solid"/>
            <a:miter lim="800000"/>
          </a:ln>
        </p:spPr>
        <p:txBody>
          <a:bodyPr/>
          <a:lstStyle/>
          <a:p>
            <a:endParaRPr lang="en-GB"/>
          </a:p>
        </p:txBody>
      </p:sp>
      <p:sp>
        <p:nvSpPr>
          <p:cNvPr id="10" name="Object 9"/>
          <p:cNvSpPr/>
          <p:nvPr/>
        </p:nvSpPr>
        <p:spPr>
          <a:xfrm>
            <a:off x="8379905" y="1736836"/>
            <a:ext cx="3456711" cy="32629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570"/>
              </a:lnSpc>
              <a:buNone/>
            </a:pPr>
            <a:r>
              <a:rPr lang="en-US" sz="204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Twilio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8189452" y="2220834"/>
            <a:ext cx="3456711" cy="106653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100"/>
              </a:lnSpc>
              <a:spcBef>
                <a:spcPts val="1131"/>
              </a:spcBef>
              <a:buNone/>
            </a:pPr>
            <a:r>
              <a:rPr lang="en-US" sz="15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Twilio uses Flask in their developer-friendly APIs and services due to its lightweight nature.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476131" y="4047113"/>
            <a:ext cx="3618595" cy="2333042"/>
          </a:xfrm>
          <a:prstGeom prst="rect">
            <a:avLst/>
          </a:prstGeom>
          <a:noFill/>
          <a:ln w="25400">
            <a:solidFill>
              <a:srgbClr val="62A8BB"/>
            </a:solidFill>
            <a:prstDash val="solid"/>
            <a:miter lim="800000"/>
          </a:ln>
        </p:spPr>
        <p:txBody>
          <a:bodyPr/>
          <a:lstStyle/>
          <a:p>
            <a:endParaRPr lang="en-GB"/>
          </a:p>
        </p:txBody>
      </p:sp>
      <p:sp>
        <p:nvSpPr>
          <p:cNvPr id="13" name="Object 12"/>
          <p:cNvSpPr/>
          <p:nvPr/>
        </p:nvSpPr>
        <p:spPr>
          <a:xfrm>
            <a:off x="761810" y="4260330"/>
            <a:ext cx="3456711" cy="32629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570"/>
              </a:lnSpc>
              <a:buNone/>
            </a:pPr>
            <a:r>
              <a:rPr lang="en-US" sz="204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Netflix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588179" y="4720690"/>
            <a:ext cx="3456711" cy="133316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100"/>
              </a:lnSpc>
              <a:spcBef>
                <a:spcPts val="1131"/>
              </a:spcBef>
              <a:buNone/>
            </a:pPr>
            <a:r>
              <a:rPr lang="en-US" sz="15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Netflix has integrated Flask into their tech stack for certain microservices where a lightweight framework is suitable.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4285178" y="4047113"/>
            <a:ext cx="3618595" cy="2333042"/>
          </a:xfrm>
          <a:prstGeom prst="rect">
            <a:avLst/>
          </a:prstGeom>
          <a:noFill/>
          <a:ln w="25400">
            <a:solidFill>
              <a:srgbClr val="F0B356"/>
            </a:solidFill>
            <a:prstDash val="solid"/>
            <a:miter lim="800000"/>
          </a:ln>
        </p:spPr>
        <p:txBody>
          <a:bodyPr/>
          <a:lstStyle/>
          <a:p>
            <a:endParaRPr lang="en-GB"/>
          </a:p>
        </p:txBody>
      </p:sp>
      <p:sp>
        <p:nvSpPr>
          <p:cNvPr id="16" name="Object 15"/>
          <p:cNvSpPr/>
          <p:nvPr/>
        </p:nvSpPr>
        <p:spPr>
          <a:xfrm>
            <a:off x="4570857" y="4260330"/>
            <a:ext cx="3456711" cy="32629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570"/>
              </a:lnSpc>
              <a:buNone/>
            </a:pPr>
            <a:r>
              <a:rPr lang="en-US" sz="204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Instagram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447062" y="4720690"/>
            <a:ext cx="3456711" cy="106653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100"/>
              </a:lnSpc>
              <a:spcBef>
                <a:spcPts val="1131"/>
              </a:spcBef>
              <a:buNone/>
            </a:pPr>
            <a:r>
              <a:rPr lang="en-US" sz="15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Instagram uses Django for its scalability and built-in admin interface to manage massive data and users.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8094226" y="4047113"/>
            <a:ext cx="3618595" cy="2333042"/>
          </a:xfrm>
          <a:prstGeom prst="rect">
            <a:avLst/>
          </a:prstGeom>
          <a:noFill/>
          <a:ln w="25400">
            <a:solidFill>
              <a:srgbClr val="62A8BB"/>
            </a:solidFill>
            <a:prstDash val="solid"/>
            <a:miter lim="800000"/>
          </a:ln>
        </p:spPr>
        <p:txBody>
          <a:bodyPr/>
          <a:lstStyle/>
          <a:p>
            <a:endParaRPr lang="en-GB"/>
          </a:p>
        </p:txBody>
      </p:sp>
      <p:sp>
        <p:nvSpPr>
          <p:cNvPr id="19" name="Object 18"/>
          <p:cNvSpPr/>
          <p:nvPr/>
        </p:nvSpPr>
        <p:spPr>
          <a:xfrm>
            <a:off x="8379905" y="4260330"/>
            <a:ext cx="3456711" cy="32629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570"/>
              </a:lnSpc>
              <a:buNone/>
            </a:pPr>
            <a:r>
              <a:rPr lang="en-US" sz="204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Spotify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8218021" y="4777080"/>
            <a:ext cx="3456711" cy="106653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100"/>
              </a:lnSpc>
              <a:spcBef>
                <a:spcPts val="1131"/>
              </a:spcBef>
              <a:buNone/>
            </a:pPr>
            <a:r>
              <a:rPr lang="en-US" sz="15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Spotify uses Django's ORM system and admin interface to develop and manage their backend systems.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62901"/>
            <a:ext cx="12188952" cy="50990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016"/>
              </a:lnSpc>
              <a:buNone/>
            </a:pPr>
            <a:r>
              <a:rPr lang="en-US" sz="3188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When to Choose Django</a:t>
            </a:r>
            <a:endParaRPr lang="en-US" dirty="0"/>
          </a:p>
        </p:txBody>
      </p:sp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21073" y="2446563"/>
            <a:ext cx="999875" cy="10189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467084" y="3702156"/>
            <a:ext cx="3446236" cy="23032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Rapid development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467084" y="4018337"/>
            <a:ext cx="3446236" cy="42643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Django allows you to build a blog quickly with authentication, admin, and ORM.</a:t>
            </a:r>
            <a:endParaRPr lang="en-US" dirty="0"/>
          </a:p>
        </p:txBody>
      </p:sp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70422" y="2550236"/>
            <a:ext cx="857036" cy="666583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4476107" y="3702156"/>
            <a:ext cx="3236738" cy="23032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Scalability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4476107" y="4018337"/>
            <a:ext cx="3236738" cy="42643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Django has a structured framework to support growing complexity.</a:t>
            </a:r>
            <a:endParaRPr lang="en-US" dirty="0"/>
          </a:p>
        </p:txBody>
      </p:sp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41218" y="2550277"/>
            <a:ext cx="876081" cy="752287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8123746" y="3702156"/>
            <a:ext cx="3750007" cy="23032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Conventions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8123746" y="4018337"/>
            <a:ext cx="3750007" cy="42643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Django promotes conventions for consistent and comprehensive web development.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0" y="5637390"/>
            <a:ext cx="12188952" cy="1218895"/>
          </a:xfrm>
          <a:prstGeom prst="rect">
            <a:avLst/>
          </a:prstGeom>
          <a:solidFill>
            <a:srgbClr val="F0B356"/>
          </a:solidFill>
        </p:spPr>
        <p:txBody>
          <a:bodyPr/>
          <a:lstStyle/>
          <a:p>
            <a:endParaRPr lang="en-GB"/>
          </a:p>
        </p:txBody>
      </p:sp>
      <p:sp>
        <p:nvSpPr>
          <p:cNvPr id="13" name="Object 12"/>
          <p:cNvSpPr/>
          <p:nvPr/>
        </p:nvSpPr>
        <p:spPr>
          <a:xfrm>
            <a:off x="2280310" y="5954315"/>
            <a:ext cx="7628332" cy="57582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268"/>
              </a:lnSpc>
              <a:buNone/>
            </a:pPr>
            <a:r>
              <a:rPr lang="en-US" sz="18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Django is a good choice when you need rapid development of a complex, scalable app that follows conventions.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62901"/>
            <a:ext cx="12188952" cy="50990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016"/>
              </a:lnSpc>
              <a:buNone/>
            </a:pPr>
            <a:r>
              <a:rPr lang="en-US" sz="3188" dirty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When to Choose Flask</a:t>
            </a:r>
            <a:endParaRPr lang="en-US" dirty="0"/>
          </a:p>
        </p:txBody>
      </p:sp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66138" y="2647734"/>
            <a:ext cx="857036" cy="571357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330911" y="3743818"/>
            <a:ext cx="3718583" cy="23032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Lightweight framework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330911" y="4059998"/>
            <a:ext cx="3718583" cy="42643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>
                <a:solidFill>
                  <a:srgbClr val="5A5A4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Choose Flask if you prefer a lightweight web framework with flexibility.</a:t>
            </a:r>
            <a:endParaRPr lang="en-US" dirty="0"/>
          </a:p>
        </p:txBody>
      </p:sp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03468" y="2513826"/>
            <a:ext cx="999875" cy="847513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4303271" y="3743818"/>
            <a:ext cx="3582409" cy="23032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Small to medium projects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4303271" y="4059998"/>
            <a:ext cx="3582409" cy="42643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>
                <a:solidFill>
                  <a:srgbClr val="5A5A4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Flask is a good option for small to medium sized web applications.</a:t>
            </a:r>
            <a:endParaRPr lang="en-US" dirty="0"/>
          </a:p>
        </p:txBody>
      </p:sp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41215" y="2513819"/>
            <a:ext cx="895126" cy="847513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8165646" y="3743818"/>
            <a:ext cx="3666208" cy="23032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Flexibility and control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8165646" y="4059998"/>
            <a:ext cx="3666208" cy="63965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>
                <a:solidFill>
                  <a:srgbClr val="5A5A4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With Flask you have more control over components and can structure your project as desired.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0" y="5932591"/>
            <a:ext cx="12188952" cy="923694"/>
          </a:xfrm>
          <a:prstGeom prst="rect">
            <a:avLst/>
          </a:prstGeom>
          <a:solidFill>
            <a:srgbClr val="F0B356"/>
          </a:solidFill>
        </p:spPr>
        <p:txBody>
          <a:bodyPr/>
          <a:lstStyle/>
          <a:p>
            <a:endParaRPr lang="en-GB"/>
          </a:p>
        </p:txBody>
      </p:sp>
      <p:sp>
        <p:nvSpPr>
          <p:cNvPr id="13" name="Object 12"/>
          <p:cNvSpPr/>
          <p:nvPr/>
        </p:nvSpPr>
        <p:spPr>
          <a:xfrm>
            <a:off x="-95226" y="6249516"/>
            <a:ext cx="12379404" cy="2879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268"/>
              </a:lnSpc>
              <a:buNone/>
            </a:pPr>
            <a:r>
              <a:rPr lang="en-US" sz="18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Flask is a great option if you want a lightweight and flexible Python web framework.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62901"/>
            <a:ext cx="12188952" cy="50990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016"/>
              </a:lnSpc>
              <a:buNone/>
            </a:pPr>
            <a:r>
              <a:rPr lang="en-US" sz="3188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Why Python for Web Development?</a:t>
            </a:r>
            <a:endParaRPr lang="en-US" sz="3200" dirty="0"/>
          </a:p>
        </p:txBody>
      </p:sp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55793" y="2408634"/>
            <a:ext cx="904649" cy="628493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387571" y="3526940"/>
            <a:ext cx="2629195" cy="23032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Readability and syntax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387571" y="3843121"/>
            <a:ext cx="2629195" cy="63965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>
                <a:solidFill>
                  <a:srgbClr val="5A5A4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Python's clean, readable syntax makes it easy to express concepts in less code</a:t>
            </a:r>
            <a:endParaRPr lang="en-US" dirty="0"/>
          </a:p>
        </p:txBody>
      </p:sp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28586" y="2210591"/>
            <a:ext cx="771332" cy="1114146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3279352" y="3526940"/>
            <a:ext cx="2697282" cy="46065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Extensive libraries and frameworks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3279352" y="4073449"/>
            <a:ext cx="2697282" cy="63965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>
                <a:solidFill>
                  <a:srgbClr val="5A5A4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Leverage tools like Flask and Django to handle common web dev tasks</a:t>
            </a:r>
            <a:endParaRPr lang="en-US" dirty="0"/>
          </a:p>
        </p:txBody>
      </p:sp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79162" y="2352831"/>
            <a:ext cx="809423" cy="809423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6353967" y="3526940"/>
            <a:ext cx="2409223" cy="23032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Community support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6353967" y="3843121"/>
            <a:ext cx="2409223" cy="63965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>
                <a:solidFill>
                  <a:srgbClr val="5A5A4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Vibrant community provides abundant resources and packages</a:t>
            </a:r>
            <a:endParaRPr lang="en-US" dirty="0"/>
          </a:p>
        </p:txBody>
      </p:sp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996136" y="2252394"/>
            <a:ext cx="961784" cy="933217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9287410" y="3526940"/>
            <a:ext cx="2398748" cy="23032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Versatility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9287410" y="3843121"/>
            <a:ext cx="2398748" cy="63965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>
                <a:solidFill>
                  <a:srgbClr val="5A5A4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Python can be used for both front-end and back-end development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0" y="5637390"/>
            <a:ext cx="12188952" cy="1218895"/>
          </a:xfrm>
          <a:prstGeom prst="rect">
            <a:avLst/>
          </a:prstGeom>
          <a:solidFill>
            <a:srgbClr val="F0B356"/>
          </a:solidFill>
        </p:spPr>
        <p:txBody>
          <a:bodyPr/>
          <a:lstStyle/>
          <a:p>
            <a:endParaRPr lang="en-GB"/>
          </a:p>
        </p:txBody>
      </p:sp>
      <p:sp>
        <p:nvSpPr>
          <p:cNvPr id="16" name="Object 15"/>
          <p:cNvSpPr/>
          <p:nvPr/>
        </p:nvSpPr>
        <p:spPr>
          <a:xfrm>
            <a:off x="2780322" y="5954315"/>
            <a:ext cx="6628308" cy="57582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268"/>
              </a:lnSpc>
              <a:buNone/>
            </a:pPr>
            <a:r>
              <a:rPr lang="en-US" sz="18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With its simplicity, versatility, and robust ecosystem, Python is a great choice for web development.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62901"/>
            <a:ext cx="12188952" cy="50990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016"/>
              </a:lnSpc>
              <a:buNone/>
            </a:pPr>
            <a:r>
              <a:rPr lang="en-US" sz="3188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Flask and Django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1579802" y="3743818"/>
            <a:ext cx="3791907" cy="23032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Flask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579802" y="4059998"/>
            <a:ext cx="3791907" cy="63965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Flask is a lightweight and flexible framework, making it an excellent choice for small to medium-sized projects.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7032710" y="3740702"/>
            <a:ext cx="3467185" cy="23032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Django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7032710" y="4059998"/>
            <a:ext cx="3467185" cy="63965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Django is a robust and full-featured web framework, designed for larger and more complex applications.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0" y="5932591"/>
            <a:ext cx="12188952" cy="923694"/>
          </a:xfrm>
          <a:prstGeom prst="rect">
            <a:avLst/>
          </a:prstGeom>
          <a:solidFill>
            <a:srgbClr val="F0B356"/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10" name="Object 9"/>
          <p:cNvSpPr/>
          <p:nvPr/>
        </p:nvSpPr>
        <p:spPr>
          <a:xfrm>
            <a:off x="-95226" y="6249516"/>
            <a:ext cx="12379404" cy="2879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268"/>
              </a:lnSpc>
              <a:buNone/>
            </a:pPr>
            <a:r>
              <a:rPr lang="en-US" sz="18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Flask and Django are two popular Python web frameworks with different strengths.</a:t>
            </a:r>
            <a:endParaRPr lang="en-US" dirty="0"/>
          </a:p>
        </p:txBody>
      </p:sp>
      <p:pic>
        <p:nvPicPr>
          <p:cNvPr id="14" name="Picture 13" descr="A green and white sign with white text&#10;&#10;Description automatically generated">
            <a:extLst>
              <a:ext uri="{FF2B5EF4-FFF2-40B4-BE49-F238E27FC236}">
                <a16:creationId xmlns:a16="http://schemas.microsoft.com/office/drawing/2014/main" id="{01F14A71-94A1-05A0-1C77-69816058AB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603" y="1668467"/>
            <a:ext cx="3520292" cy="1601733"/>
          </a:xfrm>
          <a:prstGeom prst="rect">
            <a:avLst/>
          </a:prstGeom>
        </p:spPr>
      </p:pic>
      <p:pic>
        <p:nvPicPr>
          <p:cNvPr id="16" name="Picture 15" descr="A black and white logo&#10;&#10;Description automatically generated">
            <a:extLst>
              <a:ext uri="{FF2B5EF4-FFF2-40B4-BE49-F238E27FC236}">
                <a16:creationId xmlns:a16="http://schemas.microsoft.com/office/drawing/2014/main" id="{ABA67EBD-7C77-C365-2654-AD74EF0573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355" y="1455562"/>
            <a:ext cx="3520800" cy="19693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62901"/>
            <a:ext cx="12188952" cy="50990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016"/>
              </a:lnSpc>
              <a:buNone/>
            </a:pPr>
            <a:r>
              <a:rPr lang="en-US" sz="3188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Learning Objectives</a:t>
            </a:r>
            <a:endParaRPr lang="en-US" dirty="0"/>
          </a:p>
        </p:txBody>
      </p:sp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8114" y="1937555"/>
            <a:ext cx="857036" cy="857036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387571" y="3167461"/>
            <a:ext cx="2629195" cy="69098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Understand web development basics with Python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387571" y="3944298"/>
            <a:ext cx="2629195" cy="85287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We will start by learning the fundamentals of web development using the Python programming language</a:t>
            </a:r>
            <a:endParaRPr lang="en-US" dirty="0"/>
          </a:p>
        </p:txBody>
      </p:sp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06319" y="1937555"/>
            <a:ext cx="857036" cy="857036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3310538" y="3167461"/>
            <a:ext cx="2639670" cy="23032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Flask framework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3310538" y="3483642"/>
            <a:ext cx="2639670" cy="85287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We will explore the Flask web framework for Python and use it to build the foundation of our blog application</a:t>
            </a:r>
            <a:endParaRPr lang="en-US" dirty="0"/>
          </a:p>
        </p:txBody>
      </p:sp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23366" y="1916218"/>
            <a:ext cx="876081" cy="895126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6212556" y="3167461"/>
            <a:ext cx="2692044" cy="23032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Django framework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6212556" y="3483642"/>
            <a:ext cx="2692044" cy="106608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We will move to the more advanced Django framework to leverage its additional features and build out a robust, full-featured blog app</a:t>
            </a:r>
            <a:endParaRPr lang="en-US" dirty="0"/>
          </a:p>
        </p:txBody>
      </p:sp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96884" y="1747851"/>
            <a:ext cx="828468" cy="1180805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9187899" y="3167461"/>
            <a:ext cx="2597770" cy="23032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Gain practical experience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9187899" y="3483642"/>
            <a:ext cx="2597770" cy="106608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Through hands-on work on a real blogging application, we will gain valuable practical experience in web development with Python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0" y="5351712"/>
            <a:ext cx="12188952" cy="1504574"/>
          </a:xfrm>
          <a:prstGeom prst="rect">
            <a:avLst/>
          </a:prstGeom>
          <a:solidFill>
            <a:srgbClr val="F0B356"/>
          </a:solidFill>
        </p:spPr>
        <p:txBody>
          <a:bodyPr/>
          <a:lstStyle/>
          <a:p>
            <a:endParaRPr lang="en-GB"/>
          </a:p>
        </p:txBody>
      </p:sp>
      <p:sp>
        <p:nvSpPr>
          <p:cNvPr id="16" name="Object 15"/>
          <p:cNvSpPr/>
          <p:nvPr/>
        </p:nvSpPr>
        <p:spPr>
          <a:xfrm>
            <a:off x="1830218" y="5668636"/>
            <a:ext cx="8528517" cy="86373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268"/>
              </a:lnSpc>
              <a:buNone/>
            </a:pPr>
            <a:r>
              <a:rPr lang="en-US" sz="18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By the end of this comprehensive study, we will have a solid understanding and practical experience in web development with Python, having built our own fully-featured blog application.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62901"/>
            <a:ext cx="12188952" cy="50990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016"/>
              </a:lnSpc>
              <a:buNone/>
            </a:pPr>
            <a:r>
              <a:rPr lang="en-US" sz="3188" dirty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Front-end Basics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378048" y="3534558"/>
            <a:ext cx="3624309" cy="23032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HTML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378048" y="3850739"/>
            <a:ext cx="3624309" cy="42643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>
                <a:solidFill>
                  <a:srgbClr val="5A5A4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HTML is the standard markup language for building web pages and web applications.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4350408" y="3534558"/>
            <a:ext cx="3488135" cy="23032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CSS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4350408" y="3850739"/>
            <a:ext cx="3488135" cy="42643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>
                <a:solidFill>
                  <a:srgbClr val="5A5A4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CSS is used to style and layout web pages and web applications.</a:t>
            </a:r>
            <a:endParaRPr lang="en-US" dirty="0"/>
          </a:p>
        </p:txBody>
      </p:sp>
      <p:sp>
        <p:nvSpPr>
          <p:cNvPr id="10" name="Object 9"/>
          <p:cNvSpPr/>
          <p:nvPr/>
        </p:nvSpPr>
        <p:spPr>
          <a:xfrm>
            <a:off x="8275632" y="3534558"/>
            <a:ext cx="3446236" cy="23032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JavaScript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8275632" y="3850739"/>
            <a:ext cx="3446236" cy="85287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>
                <a:solidFill>
                  <a:srgbClr val="5A5A4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JavaScript is the programming language used to add interactivity and dynamic behavior to web pages and web applications.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0" y="5637390"/>
            <a:ext cx="12188952" cy="1218895"/>
          </a:xfrm>
          <a:prstGeom prst="rect">
            <a:avLst/>
          </a:prstGeom>
          <a:solidFill>
            <a:srgbClr val="F0B356"/>
          </a:solidFill>
        </p:spPr>
        <p:txBody>
          <a:bodyPr/>
          <a:lstStyle/>
          <a:p>
            <a:endParaRPr lang="en-GB"/>
          </a:p>
        </p:txBody>
      </p:sp>
      <p:sp>
        <p:nvSpPr>
          <p:cNvPr id="13" name="Object 12"/>
          <p:cNvSpPr/>
          <p:nvPr/>
        </p:nvSpPr>
        <p:spPr>
          <a:xfrm>
            <a:off x="2133662" y="5954315"/>
            <a:ext cx="7921628" cy="57582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268"/>
              </a:lnSpc>
              <a:buNone/>
            </a:pPr>
            <a:r>
              <a:rPr lang="en-US" sz="18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HTML, CSS and JavaScript are the core front-end technologies for building web pages and web applications.</a:t>
            </a:r>
            <a:endParaRPr lang="en-US" dirty="0"/>
          </a:p>
        </p:txBody>
      </p:sp>
      <p:pic>
        <p:nvPicPr>
          <p:cNvPr id="17" name="Picture 16" descr="A blue and white logo&#10;&#10;Description automatically generated">
            <a:extLst>
              <a:ext uri="{FF2B5EF4-FFF2-40B4-BE49-F238E27FC236}">
                <a16:creationId xmlns:a16="http://schemas.microsoft.com/office/drawing/2014/main" id="{D252C921-164D-B5C7-C6C7-FF7C5D0BB4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062" y="2261560"/>
            <a:ext cx="999875" cy="999875"/>
          </a:xfrm>
          <a:prstGeom prst="rect">
            <a:avLst/>
          </a:prstGeom>
        </p:spPr>
      </p:pic>
      <p:pic>
        <p:nvPicPr>
          <p:cNvPr id="19" name="Picture 18" descr="A logo in a circle&#10;&#10;Description automatically generated">
            <a:extLst>
              <a:ext uri="{FF2B5EF4-FFF2-40B4-BE49-F238E27FC236}">
                <a16:creationId xmlns:a16="http://schemas.microsoft.com/office/drawing/2014/main" id="{E8D6156E-67B7-A289-0046-05F5F692B8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064" y="2306469"/>
            <a:ext cx="1077196" cy="1077196"/>
          </a:xfrm>
          <a:prstGeom prst="rect">
            <a:avLst/>
          </a:prstGeom>
        </p:spPr>
      </p:pic>
      <p:pic>
        <p:nvPicPr>
          <p:cNvPr id="33" name="Picture 32" descr="A yellow and black logo&#10;&#10;Description automatically generated">
            <a:extLst>
              <a:ext uri="{FF2B5EF4-FFF2-40B4-BE49-F238E27FC236}">
                <a16:creationId xmlns:a16="http://schemas.microsoft.com/office/drawing/2014/main" id="{89E8A91F-091E-2027-E7EB-37CB9D3F65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784" y="2255167"/>
            <a:ext cx="999931" cy="99993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62901"/>
            <a:ext cx="12188952" cy="50990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016"/>
              </a:lnSpc>
              <a:buNone/>
            </a:pPr>
            <a:r>
              <a:rPr lang="en-US" sz="3188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Back-end Coding</a:t>
            </a:r>
            <a:endParaRPr lang="en-US" dirty="0"/>
          </a:p>
        </p:txBody>
      </p:sp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180" y="2694996"/>
            <a:ext cx="2990102" cy="1228418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552312" y="3072235"/>
            <a:ext cx="2513971" cy="46065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Set up Python virtual environment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761810" y="1936960"/>
            <a:ext cx="2513971" cy="63965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680"/>
              </a:lnSpc>
              <a:buNone/>
            </a:pPr>
            <a:r>
              <a:rPr lang="en-US" sz="12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Create and activate a Python virtual environment to isolate project dependencies.</a:t>
            </a:r>
            <a:endParaRPr lang="en-US" dirty="0"/>
          </a:p>
        </p:txBody>
      </p:sp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18732" y="2694996"/>
            <a:ext cx="2990102" cy="1228418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3613834" y="3072235"/>
            <a:ext cx="2199725" cy="46065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Install web frameworks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3523369" y="1717940"/>
            <a:ext cx="2513971" cy="85287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680"/>
              </a:lnSpc>
              <a:buNone/>
            </a:pPr>
            <a:r>
              <a:rPr lang="en-US" sz="12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Install Python web frameworks like Flask or Django that provide tools for building web applications.</a:t>
            </a:r>
            <a:endParaRPr lang="en-US" dirty="0"/>
          </a:p>
        </p:txBody>
      </p:sp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80285" y="2694996"/>
            <a:ext cx="2990102" cy="1228418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6375393" y="3186506"/>
            <a:ext cx="2199725" cy="23032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Define URL routes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6284928" y="1717940"/>
            <a:ext cx="2513971" cy="85287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680"/>
              </a:lnSpc>
              <a:buNone/>
            </a:pPr>
            <a:r>
              <a:rPr lang="en-US" sz="12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Map URL paths to Python functions that will handle requests and return responses.</a:t>
            </a:r>
            <a:endParaRPr lang="en-US" dirty="0"/>
          </a:p>
        </p:txBody>
      </p:sp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41874" y="2694996"/>
            <a:ext cx="2990102" cy="1228418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9136953" y="3072235"/>
            <a:ext cx="2199725" cy="46065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Connect to databases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9046488" y="1717940"/>
            <a:ext cx="2513971" cy="85287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680"/>
              </a:lnSpc>
              <a:buNone/>
            </a:pPr>
            <a:r>
              <a:rPr lang="en-US" sz="12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Import database drivers and configure connections to databases like SQLite, MySQL, or PostgreSQL.</a:t>
            </a:r>
            <a:endParaRPr lang="en-US" dirty="0"/>
          </a:p>
        </p:txBody>
      </p:sp>
      <p:pic>
        <p:nvPicPr>
          <p:cNvPr id="15" name="Object 14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37975" y="3980550"/>
            <a:ext cx="2990102" cy="1228418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2233054" y="4472060"/>
            <a:ext cx="2199725" cy="23032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Define models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142589" y="5327012"/>
            <a:ext cx="2513971" cy="63965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680"/>
              </a:lnSpc>
              <a:buNone/>
            </a:pPr>
            <a:r>
              <a:rPr lang="en-US" sz="12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Define Python classes that represent database tables and relationships.</a:t>
            </a:r>
            <a:endParaRPr lang="en-US" dirty="0"/>
          </a:p>
        </p:txBody>
      </p:sp>
      <p:pic>
        <p:nvPicPr>
          <p:cNvPr id="18" name="Object 17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99527" y="3980550"/>
            <a:ext cx="2990102" cy="1228418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994614" y="4472060"/>
            <a:ext cx="2199725" cy="23032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Write API endpoints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4904149" y="5327012"/>
            <a:ext cx="2513971" cy="85287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680"/>
              </a:lnSpc>
              <a:buNone/>
            </a:pPr>
            <a:r>
              <a:rPr lang="en-US" sz="12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Write functions that handle API requests, query the database, and return JSON responses.</a:t>
            </a:r>
            <a:endParaRPr lang="en-US" dirty="0"/>
          </a:p>
        </p:txBody>
      </p:sp>
      <p:pic>
        <p:nvPicPr>
          <p:cNvPr id="21" name="Object 20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61079" y="3980550"/>
            <a:ext cx="2990102" cy="1228418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7756173" y="4472060"/>
            <a:ext cx="2199725" cy="23032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Add authentication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7665708" y="5327012"/>
            <a:ext cx="2513971" cy="63965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680"/>
              </a:lnSpc>
              <a:buNone/>
            </a:pPr>
            <a:r>
              <a:rPr lang="en-US" sz="12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Implement user registration, login, sessions, and protected routes.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62901"/>
            <a:ext cx="12188952" cy="50990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016"/>
              </a:lnSpc>
              <a:buNone/>
            </a:pPr>
            <a:r>
              <a:rPr lang="en-US" sz="3188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Flask</a:t>
            </a:r>
            <a:endParaRPr lang="en-US" dirty="0"/>
          </a:p>
        </p:txBody>
      </p:sp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9196" y="2506238"/>
            <a:ext cx="999875" cy="847513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378048" y="3736199"/>
            <a:ext cx="3624309" cy="46065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Flask is a lightweight Python web framework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378048" y="4282709"/>
            <a:ext cx="3624309" cy="42643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Flask provides core web development tools without a lot of extra complexity</a:t>
            </a:r>
            <a:endParaRPr lang="en-US" dirty="0"/>
          </a:p>
        </p:txBody>
      </p:sp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14618" y="2584350"/>
            <a:ext cx="971307" cy="685629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4287559" y="3736199"/>
            <a:ext cx="3613834" cy="23032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Flask offers flexibility and simplicity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4287559" y="4052380"/>
            <a:ext cx="3613834" cy="42643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Developers can choose components a la carte instead of an all-or-nothing approach</a:t>
            </a:r>
            <a:endParaRPr lang="en-US" dirty="0"/>
          </a:p>
        </p:txBody>
      </p:sp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07740" y="2506238"/>
            <a:ext cx="999875" cy="847513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8176120" y="3736199"/>
            <a:ext cx="3645258" cy="46065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Flask has minimal setup and configuration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8176120" y="4282709"/>
            <a:ext cx="3645258" cy="42643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Getting started with Flask is quick and easy compared to larger frameworks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0" y="5932591"/>
            <a:ext cx="12188952" cy="923694"/>
          </a:xfrm>
          <a:prstGeom prst="rect">
            <a:avLst/>
          </a:prstGeom>
          <a:solidFill>
            <a:srgbClr val="F0B356"/>
          </a:solidFill>
        </p:spPr>
        <p:txBody>
          <a:bodyPr/>
          <a:lstStyle/>
          <a:p>
            <a:endParaRPr lang="en-GB"/>
          </a:p>
        </p:txBody>
      </p:sp>
      <p:sp>
        <p:nvSpPr>
          <p:cNvPr id="13" name="Object 12"/>
          <p:cNvSpPr/>
          <p:nvPr/>
        </p:nvSpPr>
        <p:spPr>
          <a:xfrm>
            <a:off x="-95226" y="6249516"/>
            <a:ext cx="12379404" cy="2879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268"/>
              </a:lnSpc>
              <a:buNone/>
            </a:pPr>
            <a:r>
              <a:rPr lang="en-US" sz="18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With its simplicity and flexibility, Flask is a great starting point for new Python web developers.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62901"/>
            <a:ext cx="12188952" cy="50990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016"/>
              </a:lnSpc>
              <a:buNone/>
            </a:pPr>
            <a:r>
              <a:rPr lang="en-US" sz="3188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Building the Blog with Flask</a:t>
            </a:r>
            <a:endParaRPr lang="en-US" dirty="0"/>
          </a:p>
        </p:txBody>
      </p:sp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1147" y="2539706"/>
            <a:ext cx="999875" cy="828468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565644" y="3736199"/>
            <a:ext cx="2273049" cy="23032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Creating Blog Models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565644" y="4052380"/>
            <a:ext cx="2273049" cy="63965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Use Flask-SQLAlchemy to define Blog, Post, and User models</a:t>
            </a:r>
            <a:endParaRPr lang="en-US" dirty="0"/>
          </a:p>
        </p:txBody>
      </p:sp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06323" y="2495075"/>
            <a:ext cx="866558" cy="818945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3284351" y="3736199"/>
            <a:ext cx="2692044" cy="23032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Setting up Views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3284351" y="4052380"/>
            <a:ext cx="2692044" cy="63965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Use Flask blueprints and routing to map URLs to functions that render templates</a:t>
            </a:r>
            <a:endParaRPr lang="en-US" dirty="0"/>
          </a:p>
        </p:txBody>
      </p:sp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46118" y="2495068"/>
            <a:ext cx="618970" cy="885604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6223031" y="3736199"/>
            <a:ext cx="2671095" cy="23032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Designing Templates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6223031" y="4052380"/>
            <a:ext cx="2671095" cy="42643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Use Jinja syntax in HTML files to pass data and generate pages</a:t>
            </a:r>
            <a:endParaRPr lang="en-US" dirty="0"/>
          </a:p>
        </p:txBody>
      </p:sp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95770" y="2539706"/>
            <a:ext cx="999875" cy="828468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9166949" y="3736199"/>
            <a:ext cx="2639670" cy="46065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Integrating SQLite Database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9166949" y="4282709"/>
            <a:ext cx="2639670" cy="42643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Configure SQLite database and SQLAlchemy to persist models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0" y="5932591"/>
            <a:ext cx="12188952" cy="923694"/>
          </a:xfrm>
          <a:prstGeom prst="rect">
            <a:avLst/>
          </a:prstGeom>
          <a:solidFill>
            <a:srgbClr val="F0B356"/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16" name="Object 15"/>
          <p:cNvSpPr/>
          <p:nvPr/>
        </p:nvSpPr>
        <p:spPr>
          <a:xfrm>
            <a:off x="-95226" y="6249516"/>
            <a:ext cx="12379404" cy="2879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268"/>
              </a:lnSpc>
              <a:buNone/>
            </a:pPr>
            <a:r>
              <a:rPr lang="en-US" sz="1800" dirty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By the end, we will have a simple but functional blog application with Flask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62901"/>
            <a:ext cx="12188952" cy="50990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016"/>
              </a:lnSpc>
              <a:buNone/>
            </a:pPr>
            <a:r>
              <a:rPr lang="en-US" sz="3188" dirty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Django</a:t>
            </a:r>
            <a:endParaRPr lang="en-US" dirty="0"/>
          </a:p>
        </p:txBody>
      </p:sp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77311" y="2393902"/>
            <a:ext cx="837990" cy="647538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341386" y="3534558"/>
            <a:ext cx="3697633" cy="23032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Batteries included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341386" y="3850739"/>
            <a:ext cx="3697633" cy="85287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Django comes with built-in components for databases, forms, user authentication, templates, etc. so you don't have to install a lot of extra packages.</a:t>
            </a:r>
            <a:endParaRPr lang="en-US" dirty="0"/>
          </a:p>
        </p:txBody>
      </p:sp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03459" y="2282305"/>
            <a:ext cx="952262" cy="952262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4366121" y="3534558"/>
            <a:ext cx="3456711" cy="23032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MTV framework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4366121" y="3850739"/>
            <a:ext cx="3456711" cy="85287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Django follows the model-template-view architectural pattern. Models define data structures, views control logic, templates control presentation.</a:t>
            </a:r>
            <a:endParaRPr lang="en-US" dirty="0"/>
          </a:p>
        </p:txBody>
      </p:sp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85855" y="2371576"/>
            <a:ext cx="818945" cy="723719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8155171" y="3534558"/>
            <a:ext cx="3687158" cy="23032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Object relational mapper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8155171" y="3850739"/>
            <a:ext cx="3687158" cy="63965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Django's ORM translates between database and Python objects automatically, allowing convenient database access.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0" y="5637390"/>
            <a:ext cx="12188952" cy="1218895"/>
          </a:xfrm>
          <a:prstGeom prst="rect">
            <a:avLst/>
          </a:prstGeom>
          <a:solidFill>
            <a:srgbClr val="F0B356"/>
          </a:solidFill>
        </p:spPr>
        <p:txBody>
          <a:bodyPr/>
          <a:lstStyle/>
          <a:p>
            <a:endParaRPr lang="en-GB"/>
          </a:p>
        </p:txBody>
      </p:sp>
      <p:sp>
        <p:nvSpPr>
          <p:cNvPr id="13" name="Object 12"/>
          <p:cNvSpPr/>
          <p:nvPr/>
        </p:nvSpPr>
        <p:spPr>
          <a:xfrm>
            <a:off x="2247249" y="5954315"/>
            <a:ext cx="7694454" cy="57582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268"/>
              </a:lnSpc>
              <a:buNone/>
            </a:pPr>
            <a:r>
              <a:rPr lang="en-US" sz="18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Django's batteries-included philosophy and MTV framework make web development very rapid and convenient.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1291</Words>
  <Application>Microsoft Office PowerPoint</Application>
  <PresentationFormat>Widescreen</PresentationFormat>
  <Paragraphs>160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Montserrat</vt:lpstr>
      <vt:lpstr>Office Theme</vt:lpstr>
      <vt:lpstr>Exploring Web Development with Python: A Comprehensive Study with Applications (Blog) Built in Flask and Django  School of Computing, Engineering &amp; Physical Sciences BSc (Honours) Web And Mobile Development  Supervisor: Tony Gurney Moderator: Pablo Salva Garcia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Web Development with Python: A Comprehensive Study with Applications (Blog) Built in Flask and Django  School of Computing, Engineering &amp; Physical Sciences BSc (Honours) Web And Mobile Development  Supervisor: Tony Gurney Moderator: Pablo Salva Garcia </dc:title>
  <dc:creator>Gongala, Julia</dc:creator>
  <cp:lastModifiedBy>Gongala, Julia</cp:lastModifiedBy>
  <cp:revision>1</cp:revision>
  <dcterms:created xsi:type="dcterms:W3CDTF">2024-02-14T07:50:52Z</dcterms:created>
  <dcterms:modified xsi:type="dcterms:W3CDTF">2024-02-14T11:47:13Z</dcterms:modified>
</cp:coreProperties>
</file>